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806" r:id="rId5"/>
    <p:sldMasterId id="2147483822" r:id="rId6"/>
  </p:sldMasterIdLst>
  <p:notesMasterIdLst>
    <p:notesMasterId r:id="rId25"/>
  </p:notesMasterIdLst>
  <p:handoutMasterIdLst>
    <p:handoutMasterId r:id="rId26"/>
  </p:handoutMasterIdLst>
  <p:sldIdLst>
    <p:sldId id="362" r:id="rId7"/>
    <p:sldId id="1107" r:id="rId8"/>
    <p:sldId id="1268" r:id="rId9"/>
    <p:sldId id="1143" r:id="rId10"/>
    <p:sldId id="1272" r:id="rId11"/>
    <p:sldId id="1273" r:id="rId12"/>
    <p:sldId id="1274" r:id="rId13"/>
    <p:sldId id="257" r:id="rId14"/>
    <p:sldId id="1151" r:id="rId15"/>
    <p:sldId id="1260" r:id="rId16"/>
    <p:sldId id="1252" r:id="rId17"/>
    <p:sldId id="1269" r:id="rId18"/>
    <p:sldId id="1253" r:id="rId19"/>
    <p:sldId id="1279" r:id="rId20"/>
    <p:sldId id="372" r:id="rId21"/>
    <p:sldId id="1280" r:id="rId22"/>
    <p:sldId id="370" r:id="rId23"/>
    <p:sldId id="371"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ccardo Flavia" initials="RF" lastIdx="1" clrIdx="1">
    <p:extLst>
      <p:ext uri="{19B8F6BF-5375-455C-9EA6-DF929625EA0E}">
        <p15:presenceInfo xmlns:p15="http://schemas.microsoft.com/office/powerpoint/2012/main" userId="S::flavia.riccardo@iss.it::d0c948b9-3a67-4bac-a22a-6b0fce5525eb" providerId="AD"/>
      </p:ext>
    </p:extLst>
  </p:cmAuthor>
  <p:cmAuthor id="6" name="mauro grigioni" initials="m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C4B798"/>
    <a:srgbClr val="AF5200"/>
    <a:srgbClr val="AC770D"/>
    <a:srgbClr val="4BAFC8"/>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29"/>
  </p:normalViewPr>
  <p:slideViewPr>
    <p:cSldViewPr snapToGrid="0">
      <p:cViewPr varScale="1">
        <p:scale>
          <a:sx n="108" d="100"/>
          <a:sy n="108" d="100"/>
        </p:scale>
        <p:origin x="736" y="1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66BABC8-47F7-4639-A93D-A8ACD59762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3FC3CE24-8D1C-4D32-AE48-6E232E5B8E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4BDF6-2651-4222-9C28-24E3485A60C1}" type="datetimeFigureOut">
              <a:rPr lang="it-IT" smtClean="0"/>
              <a:t>19/02/2021</a:t>
            </a:fld>
            <a:endParaRPr lang="it-IT"/>
          </a:p>
        </p:txBody>
      </p:sp>
      <p:sp>
        <p:nvSpPr>
          <p:cNvPr id="4" name="Segnaposto piè di pagina 3">
            <a:extLst>
              <a:ext uri="{FF2B5EF4-FFF2-40B4-BE49-F238E27FC236}">
                <a16:creationId xmlns:a16="http://schemas.microsoft.com/office/drawing/2014/main" id="{83F97532-CDB3-4E7F-8588-18C2F39808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D53DE6F-5CD5-4D15-ABD4-42F0D24615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0EB888-8D6B-4A28-BA1B-9A58A027C8BE}" type="slidenum">
              <a:rPr lang="it-IT" smtClean="0"/>
              <a:t>‹N›</a:t>
            </a:fld>
            <a:endParaRPr lang="it-IT"/>
          </a:p>
        </p:txBody>
      </p:sp>
    </p:spTree>
    <p:extLst>
      <p:ext uri="{BB962C8B-B14F-4D97-AF65-F5344CB8AC3E}">
        <p14:creationId xmlns:p14="http://schemas.microsoft.com/office/powerpoint/2010/main" val="4144063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6AB73-289D-47A5-85F5-1FF1FABF91A6}" type="datetimeFigureOut">
              <a:rPr lang="it-IT" smtClean="0"/>
              <a:t>19/02/2021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8A56-AA01-4C8A-8637-C672DAE39F2E}" type="slidenum">
              <a:rPr lang="it-IT" smtClean="0"/>
              <a:t>‹N›</a:t>
            </a:fld>
            <a:endParaRPr lang="it-IT"/>
          </a:p>
        </p:txBody>
      </p:sp>
    </p:spTree>
    <p:extLst>
      <p:ext uri="{BB962C8B-B14F-4D97-AF65-F5344CB8AC3E}">
        <p14:creationId xmlns:p14="http://schemas.microsoft.com/office/powerpoint/2010/main" val="161067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10</a:t>
            </a:fld>
            <a:endParaRPr lang="it-IT"/>
          </a:p>
        </p:txBody>
      </p:sp>
    </p:spTree>
    <p:extLst>
      <p:ext uri="{BB962C8B-B14F-4D97-AF65-F5344CB8AC3E}">
        <p14:creationId xmlns:p14="http://schemas.microsoft.com/office/powerpoint/2010/main" val="346998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13</a:t>
            </a:fld>
            <a:endParaRPr lang="it-IT"/>
          </a:p>
        </p:txBody>
      </p:sp>
    </p:spTree>
    <p:extLst>
      <p:ext uri="{BB962C8B-B14F-4D97-AF65-F5344CB8AC3E}">
        <p14:creationId xmlns:p14="http://schemas.microsoft.com/office/powerpoint/2010/main" val="69830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6E8161-8C76-4B39-AD5C-B7F791CD38D7}" type="datetimeFigureOut">
              <a:rPr lang="it-IT" smtClean="0"/>
              <a:t>19/02/2021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8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386E8161-8C76-4B39-AD5C-B7F791CD38D7}" type="datetimeFigureOut">
              <a:rPr lang="it-IT" smtClean="0"/>
              <a:t>19/02/2021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28949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386E8161-8C76-4B39-AD5C-B7F791CD38D7}" type="datetimeFigureOut">
              <a:rPr lang="it-IT" smtClean="0"/>
              <a:t>19/02/2021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2033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386E8161-8C76-4B39-AD5C-B7F791CD38D7}" type="datetimeFigureOut">
              <a:rPr lang="it-IT" smtClean="0"/>
              <a:t>19/02/2021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186803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6E8161-8C76-4B39-AD5C-B7F791CD38D7}" type="datetimeFigureOut">
              <a:rPr lang="it-IT" smtClean="0"/>
              <a:t>19/02/2021</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421754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6E8161-8C76-4B39-AD5C-B7F791CD38D7}" type="datetimeFigureOut">
              <a:rPr lang="it-IT" smtClean="0"/>
              <a:t>19/02/2021</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146225-B19B-4014-BC77-DF4B52B9E005}" type="slidenum">
              <a:rPr lang="it-IT" smtClean="0"/>
              <a:t>‹N›</a:t>
            </a:fld>
            <a:endParaRPr lang="it-IT"/>
          </a:p>
        </p:txBody>
      </p:sp>
    </p:spTree>
    <p:extLst>
      <p:ext uri="{BB962C8B-B14F-4D97-AF65-F5344CB8AC3E}">
        <p14:creationId xmlns:p14="http://schemas.microsoft.com/office/powerpoint/2010/main" val="24185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86E8161-8C76-4B39-AD5C-B7F791CD38D7}" type="datetimeFigureOut">
              <a:rPr lang="it-IT" smtClean="0"/>
              <a:t>19/02/2021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29508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19/02/2021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44272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19/02/2021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41271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pic>
        <p:nvPicPr>
          <p:cNvPr id="9" name="Immagine 8" descr="Image result for logo ministero della salute">
            <a:extLst>
              <a:ext uri="{FF2B5EF4-FFF2-40B4-BE49-F238E27FC236}">
                <a16:creationId xmlns:a16="http://schemas.microsoft.com/office/drawing/2014/main" id="{211CC394-3237-4EDF-B2B1-1798AAAD6D61}"/>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107" y="5580710"/>
            <a:ext cx="1042919" cy="960320"/>
          </a:xfrm>
          <a:prstGeom prst="rect">
            <a:avLst/>
          </a:prstGeom>
          <a:noFill/>
          <a:ln>
            <a:noFill/>
          </a:ln>
        </p:spPr>
      </p:pic>
    </p:spTree>
    <p:extLst>
      <p:ext uri="{BB962C8B-B14F-4D97-AF65-F5344CB8AC3E}">
        <p14:creationId xmlns:p14="http://schemas.microsoft.com/office/powerpoint/2010/main" val="181995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19/02/2021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237389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19/02/2021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17865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86E8161-8C76-4B39-AD5C-B7F791CD38D7}" type="datetimeFigureOut">
              <a:rPr lang="it-IT" smtClean="0"/>
              <a:t>19/02/2021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096640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386E8161-8C76-4B39-AD5C-B7F791CD38D7}" type="datetimeFigureOut">
              <a:rPr lang="it-IT" smtClean="0"/>
              <a:t>19/02/2021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029264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386E8161-8C76-4B39-AD5C-B7F791CD38D7}" type="datetimeFigureOut">
              <a:rPr lang="it-IT" smtClean="0"/>
              <a:t>19/02/2021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02846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386E8161-8C76-4B39-AD5C-B7F791CD38D7}" type="datetimeFigureOut">
              <a:rPr lang="it-IT" smtClean="0"/>
              <a:t>19/02/2021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950199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19/02/2021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07140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19/02/2021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37670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19/02/2021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8261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19/02/2021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92808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19/02/2021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25062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8174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37660436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2/19/2021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88635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19/02/2021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4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19/02/2021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87893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19/02/2021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9"/>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820" r:id="rId6"/>
    <p:sldLayoutId id="2147483821" r:id="rId7"/>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1ED0E8A1-491B-4E4A-ABD6-CB3956071AD3}" type="datetime1">
              <a:rPr lang="it-IT" smtClean="0"/>
              <a:pPr>
                <a:defRPr/>
              </a:pPr>
              <a:t>19/02/2021</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D30DA2B5-E2F8-42AE-BCAE-7525DE44EE77}" type="slidenum">
              <a:rPr lang="it-IT" altLang="it-IT" smtClean="0"/>
              <a:pPr>
                <a:defRPr/>
              </a:pPr>
              <a:t>‹N›</a:t>
            </a:fld>
            <a:endParaRPr lang="it-IT" alt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7709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35"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D0E8A1-491B-4E4A-ABD6-CB3956071AD3}" type="datetime1">
              <a:rPr lang="it-IT" smtClean="0"/>
              <a:pPr>
                <a:defRPr/>
              </a:pPr>
              <a:t>19/02/2021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0DA2B5-E2F8-42AE-BCAE-7525DE44EE77}" type="slidenum">
              <a:rPr lang="it-IT" altLang="it-IT" smtClean="0"/>
              <a:pPr>
                <a:defRPr/>
              </a:pPr>
              <a:t>‹N›</a:t>
            </a:fld>
            <a:endParaRPr lang="it-IT" altLang="it-IT"/>
          </a:p>
        </p:txBody>
      </p:sp>
    </p:spTree>
    <p:extLst>
      <p:ext uri="{BB962C8B-B14F-4D97-AF65-F5344CB8AC3E}">
        <p14:creationId xmlns:p14="http://schemas.microsoft.com/office/powerpoint/2010/main" val="229411500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re">
            <a:extLst>
              <a:ext uri="{FF2B5EF4-FFF2-40B4-BE49-F238E27FC236}">
                <a16:creationId xmlns:a16="http://schemas.microsoft.com/office/drawing/2014/main" id="{BA0951CB-1588-E34E-AB4B-6F760B7B4E7E}"/>
              </a:ext>
            </a:extLst>
          </p:cNvPr>
          <p:cNvSpPr txBox="1"/>
          <p:nvPr/>
        </p:nvSpPr>
        <p:spPr>
          <a:xfrm>
            <a:off x="1431742" y="2937263"/>
            <a:ext cx="9630286"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700">
                <a:solidFill>
                  <a:srgbClr val="2A3284"/>
                </a:solidFill>
              </a:defRPr>
            </a:lvl1pPr>
          </a:lstStyle>
          <a:p>
            <a:pPr lvl="0" algn="ctr">
              <a:defRPr/>
            </a:pPr>
            <a:r>
              <a:rPr lang="it-IT" sz="2800" i="1"/>
              <a:t> </a:t>
            </a:r>
          </a:p>
        </p:txBody>
      </p:sp>
      <p:sp>
        <p:nvSpPr>
          <p:cNvPr id="3" name="Dipartimento">
            <a:extLst>
              <a:ext uri="{FF2B5EF4-FFF2-40B4-BE49-F238E27FC236}">
                <a16:creationId xmlns:a16="http://schemas.microsoft.com/office/drawing/2014/main" id="{9E62D831-0033-944A-8634-E7FD0182C7CB}"/>
              </a:ext>
            </a:extLst>
          </p:cNvPr>
          <p:cNvSpPr txBox="1"/>
          <p:nvPr/>
        </p:nvSpPr>
        <p:spPr>
          <a:xfrm>
            <a:off x="5131725" y="6161640"/>
            <a:ext cx="4671753"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b="0">
                <a:solidFill>
                  <a:srgbClr val="2A3284"/>
                </a:solidFill>
              </a:defRPr>
            </a:lvl1pPr>
          </a:lstStyle>
          <a:p>
            <a:pPr defTabSz="914411">
              <a:defRPr/>
            </a:pPr>
            <a:endParaRPr sz="2000">
              <a:latin typeface="Calibri" panose="020F0502020204030204"/>
            </a:endParaRPr>
          </a:p>
        </p:txBody>
      </p:sp>
      <p:sp>
        <p:nvSpPr>
          <p:cNvPr id="6" name="CasellaDiTesto 5">
            <a:extLst>
              <a:ext uri="{FF2B5EF4-FFF2-40B4-BE49-F238E27FC236}">
                <a16:creationId xmlns:a16="http://schemas.microsoft.com/office/drawing/2014/main" id="{E5C02518-57D0-4BF1-A30E-80849D8758C5}"/>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a:solidFill>
                  <a:srgbClr val="E7E6E6">
                    <a:lumMod val="50000"/>
                  </a:srgbClr>
                </a:solidFill>
                <a:latin typeface="Raleway" panose="020B0003030101060003" pitchFamily="34" charset="0"/>
              </a:rPr>
              <a:t>Istituto Superiore di Sanità</a:t>
            </a:r>
          </a:p>
        </p:txBody>
      </p:sp>
      <p:sp>
        <p:nvSpPr>
          <p:cNvPr id="7" name="Segnaposto testo 6">
            <a:extLst>
              <a:ext uri="{FF2B5EF4-FFF2-40B4-BE49-F238E27FC236}">
                <a16:creationId xmlns:a16="http://schemas.microsoft.com/office/drawing/2014/main" id="{A6C3CFB3-5F0E-4D9A-9CA6-789D4CFD7CD8}"/>
              </a:ext>
            </a:extLst>
          </p:cNvPr>
          <p:cNvSpPr>
            <a:spLocks noGrp="1"/>
          </p:cNvSpPr>
          <p:nvPr>
            <p:ph type="body" idx="10"/>
          </p:nvPr>
        </p:nvSpPr>
        <p:spPr/>
        <p:txBody>
          <a:bodyPr>
            <a:noAutofit/>
          </a:bodyPr>
          <a:lstStyle/>
          <a:p>
            <a:pPr algn="ctr"/>
            <a:r>
              <a:rPr lang="it-IT" sz="2000"/>
              <a:t>Epidemia COVID-19</a:t>
            </a:r>
          </a:p>
          <a:p>
            <a:pPr algn="ctr"/>
            <a:endParaRPr lang="it-IT" sz="2000"/>
          </a:p>
          <a:p>
            <a:pPr algn="ctr"/>
            <a:r>
              <a:rPr lang="it-IT" sz="2000"/>
              <a:t>Monitoraggio del rischio </a:t>
            </a:r>
          </a:p>
        </p:txBody>
      </p:sp>
      <p:sp>
        <p:nvSpPr>
          <p:cNvPr id="8" name="Segnaposto testo 7">
            <a:extLst>
              <a:ext uri="{FF2B5EF4-FFF2-40B4-BE49-F238E27FC236}">
                <a16:creationId xmlns:a16="http://schemas.microsoft.com/office/drawing/2014/main" id="{DB69548B-E780-46C2-8F27-1EF0022F7071}"/>
              </a:ext>
            </a:extLst>
          </p:cNvPr>
          <p:cNvSpPr>
            <a:spLocks noGrp="1"/>
          </p:cNvSpPr>
          <p:nvPr>
            <p:ph type="body" idx="11"/>
          </p:nvPr>
        </p:nvSpPr>
        <p:spPr>
          <a:xfrm>
            <a:off x="562313" y="242417"/>
            <a:ext cx="11067374" cy="1944216"/>
          </a:xfrm>
        </p:spPr>
        <p:txBody>
          <a:bodyPr/>
          <a:lstStyle/>
          <a:p>
            <a:r>
              <a:rPr lang="it-IT"/>
              <a:t>19 febbraio 2021</a:t>
            </a:r>
          </a:p>
        </p:txBody>
      </p:sp>
    </p:spTree>
    <p:extLst>
      <p:ext uri="{BB962C8B-B14F-4D97-AF65-F5344CB8AC3E}">
        <p14:creationId xmlns:p14="http://schemas.microsoft.com/office/powerpoint/2010/main" val="317470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AA2F204-A4F0-4958-9456-7F2B4268A9D1}"/>
              </a:ext>
            </a:extLst>
          </p:cNvPr>
          <p:cNvPicPr>
            <a:picLocks noChangeAspect="1"/>
          </p:cNvPicPr>
          <p:nvPr/>
        </p:nvPicPr>
        <p:blipFill rotWithShape="1">
          <a:blip r:embed="rId3"/>
          <a:srcRect b="49805"/>
          <a:stretch/>
        </p:blipFill>
        <p:spPr>
          <a:xfrm>
            <a:off x="6149912" y="2140689"/>
            <a:ext cx="5847060" cy="3442367"/>
          </a:xfrm>
          <a:prstGeom prst="rect">
            <a:avLst/>
          </a:prstGeom>
        </p:spPr>
      </p:pic>
      <p:pic>
        <p:nvPicPr>
          <p:cNvPr id="7" name="Immagine 6">
            <a:extLst>
              <a:ext uri="{FF2B5EF4-FFF2-40B4-BE49-F238E27FC236}">
                <a16:creationId xmlns:a16="http://schemas.microsoft.com/office/drawing/2014/main" id="{69B8F737-EB5F-4A03-94A8-FD8E9725AFFF}"/>
              </a:ext>
            </a:extLst>
          </p:cNvPr>
          <p:cNvPicPr>
            <a:picLocks noChangeAspect="1"/>
          </p:cNvPicPr>
          <p:nvPr/>
        </p:nvPicPr>
        <p:blipFill rotWithShape="1">
          <a:blip r:embed="rId3"/>
          <a:srcRect t="50860"/>
          <a:stretch/>
        </p:blipFill>
        <p:spPr>
          <a:xfrm>
            <a:off x="228472" y="2355925"/>
            <a:ext cx="5847060" cy="3370006"/>
          </a:xfrm>
          <a:prstGeom prst="rect">
            <a:avLst/>
          </a:prstGeom>
        </p:spPr>
      </p:pic>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4"/>
          <a:srcRect l="37349" t="44135" r="2101" b="47061"/>
          <a:stretch/>
        </p:blipFill>
        <p:spPr>
          <a:xfrm>
            <a:off x="107156" y="800112"/>
            <a:ext cx="11977687" cy="659672"/>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Proiezioni dell’occupazione dei posti letto a 30 giorni </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00112"/>
            <a:ext cx="11977687" cy="646331"/>
          </a:xfrm>
          <a:prstGeom prst="rect">
            <a:avLst/>
          </a:prstGeom>
          <a:noFill/>
        </p:spPr>
        <p:txBody>
          <a:bodyPr wrap="square" rtlCol="0">
            <a:spAutoFit/>
          </a:bodyPr>
          <a:lstStyle/>
          <a:p>
            <a:r>
              <a:rPr lang="it-IT" b="1">
                <a:solidFill>
                  <a:schemeClr val="bg1"/>
                </a:solidFill>
              </a:rPr>
              <a:t>% di probabilità di superamento delle soglie critiche di occupazione in area medica e terapia intensiva al 19/3/2021  se si mantiene invariata la trasmissibilità (tenendo conto dei PL attivabili nel periodo della stima)</a:t>
            </a:r>
          </a:p>
        </p:txBody>
      </p:sp>
      <p:sp>
        <p:nvSpPr>
          <p:cNvPr id="14" name="Rettangolo 13">
            <a:extLst>
              <a:ext uri="{FF2B5EF4-FFF2-40B4-BE49-F238E27FC236}">
                <a16:creationId xmlns:a16="http://schemas.microsoft.com/office/drawing/2014/main" id="{964D423E-4B6E-4F48-9827-052DFB8A4BD6}"/>
              </a:ext>
            </a:extLst>
          </p:cNvPr>
          <p:cNvSpPr/>
          <p:nvPr/>
        </p:nvSpPr>
        <p:spPr>
          <a:xfrm>
            <a:off x="2672779" y="1643192"/>
            <a:ext cx="1573957" cy="307777"/>
          </a:xfrm>
          <a:prstGeom prst="rect">
            <a:avLst/>
          </a:prstGeom>
        </p:spPr>
        <p:txBody>
          <a:bodyPr wrap="none">
            <a:spAutoFit/>
          </a:bodyPr>
          <a:lstStyle/>
          <a:p>
            <a:r>
              <a:rPr lang="it-IT" sz="1400" b="1">
                <a:latin typeface="Arial Narrow" panose="020B0606020202030204" pitchFamily="34" charset="0"/>
              </a:rPr>
              <a:t>Soglie Area Medica </a:t>
            </a:r>
          </a:p>
        </p:txBody>
      </p:sp>
      <p:sp>
        <p:nvSpPr>
          <p:cNvPr id="17" name="Rettangolo 16">
            <a:extLst>
              <a:ext uri="{FF2B5EF4-FFF2-40B4-BE49-F238E27FC236}">
                <a16:creationId xmlns:a16="http://schemas.microsoft.com/office/drawing/2014/main" id="{174A3826-DE09-4D6B-A4E1-FB510620A7AD}"/>
              </a:ext>
            </a:extLst>
          </p:cNvPr>
          <p:cNvSpPr/>
          <p:nvPr/>
        </p:nvSpPr>
        <p:spPr>
          <a:xfrm>
            <a:off x="8410053" y="1625367"/>
            <a:ext cx="1863459" cy="307777"/>
          </a:xfrm>
          <a:prstGeom prst="rect">
            <a:avLst/>
          </a:prstGeom>
        </p:spPr>
        <p:txBody>
          <a:bodyPr wrap="none">
            <a:spAutoFit/>
          </a:bodyPr>
          <a:lstStyle/>
          <a:p>
            <a:r>
              <a:rPr lang="it-IT" sz="1400" b="1">
                <a:latin typeface="Arial Narrow" panose="020B0606020202030204" pitchFamily="34" charset="0"/>
              </a:rPr>
              <a:t>Soglie Terapia intensiva</a:t>
            </a:r>
          </a:p>
        </p:txBody>
      </p:sp>
      <p:cxnSp>
        <p:nvCxnSpPr>
          <p:cNvPr id="16" name="Connettore diritto 15">
            <a:extLst>
              <a:ext uri="{FF2B5EF4-FFF2-40B4-BE49-F238E27FC236}">
                <a16:creationId xmlns:a16="http://schemas.microsoft.com/office/drawing/2014/main" id="{0D6CBB47-DED3-4DD8-8F7C-E2DFE07C14E0}"/>
              </a:ext>
            </a:extLst>
          </p:cNvPr>
          <p:cNvCxnSpPr>
            <a:cxnSpLocks/>
          </p:cNvCxnSpPr>
          <p:nvPr/>
        </p:nvCxnSpPr>
        <p:spPr>
          <a:xfrm flipV="1">
            <a:off x="8928191" y="2355925"/>
            <a:ext cx="0" cy="2916795"/>
          </a:xfrm>
          <a:prstGeom prst="line">
            <a:avLst/>
          </a:prstGeom>
        </p:spPr>
        <p:style>
          <a:lnRef idx="3">
            <a:schemeClr val="dk1"/>
          </a:lnRef>
          <a:fillRef idx="0">
            <a:schemeClr val="dk1"/>
          </a:fillRef>
          <a:effectRef idx="2">
            <a:schemeClr val="dk1"/>
          </a:effectRef>
          <a:fontRef idx="minor">
            <a:schemeClr val="tx1"/>
          </a:fontRef>
        </p:style>
      </p:cxnSp>
      <p:sp>
        <p:nvSpPr>
          <p:cNvPr id="18" name="Rettangolo 17">
            <a:extLst>
              <a:ext uri="{FF2B5EF4-FFF2-40B4-BE49-F238E27FC236}">
                <a16:creationId xmlns:a16="http://schemas.microsoft.com/office/drawing/2014/main" id="{84433E84-F9B3-455D-A19F-D6C7A00B422B}"/>
              </a:ext>
            </a:extLst>
          </p:cNvPr>
          <p:cNvSpPr/>
          <p:nvPr/>
        </p:nvSpPr>
        <p:spPr>
          <a:xfrm>
            <a:off x="7542078" y="6604084"/>
            <a:ext cx="2964273"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a:t>
            </a:r>
            <a:r>
              <a:rPr lang="it-IT" sz="1050">
                <a:solidFill>
                  <a:srgbClr val="333333"/>
                </a:solidFill>
                <a:latin typeface="Source Sans Pro" panose="020B0503030403020204" pitchFamily="34" charset="0"/>
              </a:rPr>
              <a:t>16 febbraio </a:t>
            </a:r>
            <a:r>
              <a:rPr lang="it-IT" sz="1050" b="0" i="0">
                <a:solidFill>
                  <a:srgbClr val="333333"/>
                </a:solidFill>
                <a:effectLst/>
                <a:latin typeface="Source Sans Pro" panose="020B0503030403020204" pitchFamily="34" charset="0"/>
              </a:rPr>
              <a:t>2021</a:t>
            </a:r>
            <a:endParaRPr lang="it-IT" sz="1050"/>
          </a:p>
        </p:txBody>
      </p:sp>
      <p:cxnSp>
        <p:nvCxnSpPr>
          <p:cNvPr id="19" name="Connettore diritto 18">
            <a:extLst>
              <a:ext uri="{FF2B5EF4-FFF2-40B4-BE49-F238E27FC236}">
                <a16:creationId xmlns:a16="http://schemas.microsoft.com/office/drawing/2014/main" id="{6A9C42C8-054F-44BD-9EA1-135631E3659A}"/>
              </a:ext>
            </a:extLst>
          </p:cNvPr>
          <p:cNvCxnSpPr>
            <a:cxnSpLocks/>
          </p:cNvCxnSpPr>
          <p:nvPr/>
        </p:nvCxnSpPr>
        <p:spPr>
          <a:xfrm flipV="1">
            <a:off x="3437494" y="2355925"/>
            <a:ext cx="0" cy="291679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1899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118843B-A7A5-4E61-9F33-E7A66826A333}"/>
              </a:ext>
            </a:extLst>
          </p:cNvPr>
          <p:cNvPicPr>
            <a:picLocks noChangeAspect="1"/>
          </p:cNvPicPr>
          <p:nvPr/>
        </p:nvPicPr>
        <p:blipFill>
          <a:blip r:embed="rId2"/>
          <a:stretch>
            <a:fillRect/>
          </a:stretch>
        </p:blipFill>
        <p:spPr>
          <a:xfrm>
            <a:off x="0" y="101806"/>
            <a:ext cx="12192000" cy="6654387"/>
          </a:xfrm>
          <a:prstGeom prst="rect">
            <a:avLst/>
          </a:prstGeom>
        </p:spPr>
      </p:pic>
    </p:spTree>
    <p:extLst>
      <p:ext uri="{BB962C8B-B14F-4D97-AF65-F5344CB8AC3E}">
        <p14:creationId xmlns:p14="http://schemas.microsoft.com/office/powerpoint/2010/main" val="3027786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8638DC4-26ED-4E84-81D4-C7208BA5A337}"/>
              </a:ext>
            </a:extLst>
          </p:cNvPr>
          <p:cNvPicPr>
            <a:picLocks noChangeAspect="1"/>
          </p:cNvPicPr>
          <p:nvPr/>
        </p:nvPicPr>
        <p:blipFill>
          <a:blip r:embed="rId2"/>
          <a:stretch>
            <a:fillRect/>
          </a:stretch>
        </p:blipFill>
        <p:spPr>
          <a:xfrm>
            <a:off x="0" y="1465544"/>
            <a:ext cx="12192000" cy="3926912"/>
          </a:xfrm>
          <a:prstGeom prst="rect">
            <a:avLst/>
          </a:prstGeom>
        </p:spPr>
      </p:pic>
    </p:spTree>
    <p:extLst>
      <p:ext uri="{BB962C8B-B14F-4D97-AF65-F5344CB8AC3E}">
        <p14:creationId xmlns:p14="http://schemas.microsoft.com/office/powerpoint/2010/main" val="9204519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650240" y="315902"/>
            <a:ext cx="11029943" cy="723275"/>
          </a:xfrm>
          <a:prstGeom prst="rect">
            <a:avLst/>
          </a:prstGeom>
          <a:noFill/>
        </p:spPr>
        <p:txBody>
          <a:bodyPr wrap="none" rtlCol="0">
            <a:spAutoFit/>
          </a:bodyPr>
          <a:lstStyle/>
          <a:p>
            <a:pPr algn="ctr"/>
            <a:r>
              <a:rPr lang="it-IT" sz="4100" b="1">
                <a:solidFill>
                  <a:schemeClr val="accent2">
                    <a:lumMod val="50000"/>
                  </a:schemeClr>
                </a:solidFill>
                <a:latin typeface="+mj-lt"/>
                <a:ea typeface="+mj-ea"/>
                <a:cs typeface="+mj-cs"/>
              </a:rPr>
              <a:t>Headline della Cabina di Regia (19 febbraio 2021) (1)</a:t>
            </a:r>
          </a:p>
        </p:txBody>
      </p:sp>
      <p:sp>
        <p:nvSpPr>
          <p:cNvPr id="2" name="CasellaDiTesto 1">
            <a:extLst>
              <a:ext uri="{FF2B5EF4-FFF2-40B4-BE49-F238E27FC236}">
                <a16:creationId xmlns:a16="http://schemas.microsoft.com/office/drawing/2014/main" id="{29A9B809-8EBC-4984-A6F4-9272681C151A}"/>
              </a:ext>
            </a:extLst>
          </p:cNvPr>
          <p:cNvSpPr txBox="1"/>
          <p:nvPr/>
        </p:nvSpPr>
        <p:spPr>
          <a:xfrm>
            <a:off x="341481" y="1161209"/>
            <a:ext cx="10866120" cy="5539978"/>
          </a:xfrm>
          <a:prstGeom prst="rect">
            <a:avLst/>
          </a:prstGeom>
          <a:noFill/>
        </p:spPr>
        <p:txBody>
          <a:bodyPr wrap="square" rtlCol="0">
            <a:spAutoFit/>
          </a:bodyPr>
          <a:lstStyle/>
          <a:p>
            <a:pPr algn="just"/>
            <a:r>
              <a:rPr lang="it-IT" sz="2400" i="1" dirty="0">
                <a:effectLst/>
                <a:latin typeface="Tahoma" panose="020B0604030504040204" pitchFamily="34" charset="0"/>
                <a:ea typeface="Tahoma" panose="020B0604030504040204" pitchFamily="34" charset="0"/>
                <a:cs typeface="Tahoma" panose="020B0604030504040204" pitchFamily="34" charset="0"/>
              </a:rPr>
              <a:t>L’incidenza a livello nazionale è in lieve aumento e l’</a:t>
            </a:r>
            <a:r>
              <a:rPr lang="it-IT" sz="2400" i="1" dirty="0" err="1">
                <a:effectLst/>
                <a:latin typeface="Tahoma" panose="020B0604030504040204" pitchFamily="34" charset="0"/>
                <a:ea typeface="Tahoma" panose="020B0604030504040204" pitchFamily="34" charset="0"/>
                <a:cs typeface="Tahoma" panose="020B0604030504040204" pitchFamily="34" charset="0"/>
              </a:rPr>
              <a:t>Rt</a:t>
            </a:r>
            <a:r>
              <a:rPr lang="it-IT" sz="2400" i="1" dirty="0">
                <a:effectLst/>
                <a:latin typeface="Tahoma" panose="020B0604030504040204" pitchFamily="34" charset="0"/>
                <a:ea typeface="Tahoma" panose="020B0604030504040204" pitchFamily="34" charset="0"/>
                <a:cs typeface="Tahoma" panose="020B0604030504040204" pitchFamily="34" charset="0"/>
              </a:rPr>
              <a:t> medio calcolato sui casi sintomatici è stato pari a 0,99 (</a:t>
            </a:r>
            <a:r>
              <a:rPr lang="it-IT" sz="2400" i="1" dirty="0" err="1">
                <a:effectLst/>
                <a:latin typeface="Tahoma" panose="020B0604030504040204" pitchFamily="34" charset="0"/>
                <a:ea typeface="Tahoma" panose="020B0604030504040204" pitchFamily="34" charset="0"/>
                <a:cs typeface="Tahoma" panose="020B0604030504040204" pitchFamily="34" charset="0"/>
              </a:rPr>
              <a:t>range</a:t>
            </a:r>
            <a:r>
              <a:rPr lang="it-IT" sz="2400" i="1" dirty="0">
                <a:effectLst/>
                <a:latin typeface="Tahoma" panose="020B0604030504040204" pitchFamily="34" charset="0"/>
                <a:ea typeface="Tahoma" panose="020B0604030504040204" pitchFamily="34" charset="0"/>
                <a:cs typeface="Tahoma" panose="020B0604030504040204" pitchFamily="34" charset="0"/>
              </a:rPr>
              <a:t> 0,95– 1,07), in crescita rispetto alla settimana precedente e con un limite superiore che comprende l’uno.</a:t>
            </a:r>
          </a:p>
          <a:p>
            <a:pPr algn="just"/>
            <a:endParaRPr lang="it-IT" sz="2400" i="1" dirty="0">
              <a:latin typeface="Tahoma" panose="020B0604030504040204" pitchFamily="34" charset="0"/>
              <a:ea typeface="Tahoma" panose="020B0604030504040204" pitchFamily="34" charset="0"/>
              <a:cs typeface="Tahoma" panose="020B0604030504040204" pitchFamily="34" charset="0"/>
            </a:endParaRPr>
          </a:p>
          <a:p>
            <a:pPr algn="just"/>
            <a:r>
              <a:rPr lang="it-IT" sz="2400" i="1" dirty="0">
                <a:effectLst/>
                <a:latin typeface="Tahoma" panose="020B0604030504040204" pitchFamily="34" charset="0"/>
                <a:ea typeface="Tahoma" panose="020B0604030504040204" pitchFamily="34" charset="0"/>
                <a:cs typeface="Tahoma" panose="020B0604030504040204" pitchFamily="34" charset="0"/>
              </a:rPr>
              <a:t>Dodici Regioni  segnalano una crescita dei casi in almeno 1 dei </a:t>
            </a:r>
            <a:r>
              <a:rPr lang="it-IT" sz="2400" i="1" dirty="0">
                <a:latin typeface="Tahoma" panose="020B0604030504040204" pitchFamily="34" charset="0"/>
                <a:ea typeface="Tahoma" panose="020B0604030504040204" pitchFamily="34" charset="0"/>
                <a:cs typeface="Tahoma" panose="020B0604030504040204" pitchFamily="34" charset="0"/>
              </a:rPr>
              <a:t>due</a:t>
            </a:r>
            <a:r>
              <a:rPr lang="it-IT" sz="2400" i="1" dirty="0">
                <a:effectLst/>
                <a:latin typeface="Tahoma" panose="020B0604030504040204" pitchFamily="34" charset="0"/>
                <a:ea typeface="Tahoma" panose="020B0604030504040204" pitchFamily="34" charset="0"/>
                <a:cs typeface="Tahoma" panose="020B0604030504040204" pitchFamily="34" charset="0"/>
              </a:rPr>
              <a:t> flussi  dati (</a:t>
            </a:r>
            <a:r>
              <a:rPr lang="it-IT" sz="2400" i="1" dirty="0" err="1">
                <a:effectLst/>
                <a:latin typeface="Tahoma" panose="020B0604030504040204" pitchFamily="34" charset="0"/>
                <a:ea typeface="Tahoma" panose="020B0604030504040204" pitchFamily="34" charset="0"/>
                <a:cs typeface="Tahoma" panose="020B0604030504040204" pitchFamily="34" charset="0"/>
              </a:rPr>
              <a:t>Minsalute</a:t>
            </a:r>
            <a:r>
              <a:rPr lang="it-IT" sz="2400" i="1" dirty="0">
                <a:effectLst/>
                <a:latin typeface="Tahoma" panose="020B0604030504040204" pitchFamily="34" charset="0"/>
                <a:ea typeface="Tahoma" panose="020B0604030504040204" pitchFamily="34" charset="0"/>
                <a:cs typeface="Tahoma" panose="020B0604030504040204" pitchFamily="34" charset="0"/>
              </a:rPr>
              <a:t> e ISS)</a:t>
            </a:r>
            <a:endParaRPr lang="it-IT" sz="24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2400" i="1" dirty="0">
                <a:effectLst/>
                <a:latin typeface="Tahoma" panose="020B0604030504040204" pitchFamily="34" charset="0"/>
                <a:ea typeface="Tahoma" panose="020B0604030504040204" pitchFamily="34" charset="0"/>
                <a:cs typeface="Tahoma" panose="020B0604030504040204" pitchFamily="34" charset="0"/>
              </a:rPr>
              <a:t> </a:t>
            </a:r>
            <a:endParaRPr lang="it-IT" sz="24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2400" i="1" dirty="0">
                <a:effectLst/>
                <a:latin typeface="Tahoma" panose="020B0604030504040204" pitchFamily="34" charset="0"/>
                <a:ea typeface="Tahoma" panose="020B0604030504040204" pitchFamily="34" charset="0"/>
                <a:cs typeface="Tahoma" panose="020B0604030504040204" pitchFamily="34" charset="0"/>
              </a:rPr>
              <a:t>Una Regione (Umbria) ha un livello di rischio alto secondo il DM del 30 Aprile 2020. Sono 12 (vs 10 la settimana precedente) le Regioni/PPAA con una classificazione di rischio moderato (di cui sei ad alta probabilità di progressione a rischio alto nelle prossime settimane) e otto con rischio basso. Dieci Regioni/PPAA hanno un </a:t>
            </a:r>
            <a:r>
              <a:rPr lang="it-IT" sz="2400" i="1" dirty="0" err="1">
                <a:effectLst/>
                <a:latin typeface="Tahoma" panose="020B0604030504040204" pitchFamily="34" charset="0"/>
                <a:ea typeface="Tahoma" panose="020B0604030504040204" pitchFamily="34" charset="0"/>
                <a:cs typeface="Tahoma" panose="020B0604030504040204" pitchFamily="34" charset="0"/>
              </a:rPr>
              <a:t>Rt</a:t>
            </a:r>
            <a:r>
              <a:rPr lang="it-IT" sz="2400" i="1" dirty="0">
                <a:effectLst/>
                <a:latin typeface="Tahoma" panose="020B0604030504040204" pitchFamily="34" charset="0"/>
                <a:ea typeface="Tahoma" panose="020B0604030504040204" pitchFamily="34" charset="0"/>
                <a:cs typeface="Tahoma" panose="020B0604030504040204" pitchFamily="34" charset="0"/>
              </a:rPr>
              <a:t> puntuale maggiore di 1 di cui nove anche nel limite inferiore compatibile con uno scenario di tipo 2, in aumento rispetto alla settimana precedente.</a:t>
            </a:r>
            <a:endParaRPr lang="it-IT" sz="24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4125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1A232B5-A5CE-4FB4-B8CB-BE6CC101FD5A}"/>
              </a:ext>
            </a:extLst>
          </p:cNvPr>
          <p:cNvSpPr>
            <a:spLocks noGrp="1"/>
          </p:cNvSpPr>
          <p:nvPr>
            <p:ph type="sldNum" sz="quarter" idx="12"/>
          </p:nvPr>
        </p:nvSpPr>
        <p:spPr/>
        <p:txBody>
          <a:bodyPr/>
          <a:lstStyle/>
          <a:p>
            <a:fld id="{72146225-B19B-4014-BC77-DF4B52B9E005}" type="slidenum">
              <a:rPr lang="it-IT" smtClean="0"/>
              <a:t>14</a:t>
            </a:fld>
            <a:endParaRPr lang="it-IT"/>
          </a:p>
        </p:txBody>
      </p:sp>
      <p:sp>
        <p:nvSpPr>
          <p:cNvPr id="3" name="Segnaposto contenuto 2">
            <a:extLst>
              <a:ext uri="{FF2B5EF4-FFF2-40B4-BE49-F238E27FC236}">
                <a16:creationId xmlns:a16="http://schemas.microsoft.com/office/drawing/2014/main" id="{ACAFD5E8-2C38-4A83-A7F9-88B12E74A103}"/>
              </a:ext>
            </a:extLst>
          </p:cNvPr>
          <p:cNvSpPr>
            <a:spLocks noGrp="1"/>
          </p:cNvSpPr>
          <p:nvPr>
            <p:ph idx="4294967295"/>
          </p:nvPr>
        </p:nvSpPr>
        <p:spPr>
          <a:xfrm>
            <a:off x="498069" y="1417637"/>
            <a:ext cx="11344987" cy="4022725"/>
          </a:xfrm>
        </p:spPr>
        <p:txBody>
          <a:bodyPr>
            <a:normAutofit fontScale="92500"/>
          </a:bodyPr>
          <a:lstStyle/>
          <a:p>
            <a:pPr algn="just"/>
            <a:r>
              <a:rPr lang="it-IT" sz="2400" i="1">
                <a:effectLst/>
                <a:latin typeface="Tahoma" panose="020B0604030504040204" pitchFamily="34" charset="0"/>
                <a:ea typeface="Tahoma" panose="020B0604030504040204" pitchFamily="34" charset="0"/>
                <a:cs typeface="Tahoma" panose="020B0604030504040204" pitchFamily="34" charset="0"/>
              </a:rPr>
              <a:t>Si confermano per la terza settimana segnali di tendenza ad un graduale incremento nell’evoluzione epidemiologica che richiede misure di mitigazione nazionali e puntuali interventi di mitigazione/contenimento nelle aree a maggiore diffusione. Un nuovo rapido aumento nel numero di casi potrebbe rapidamente portare ad un sovraccarico dei servizi sanitari in quanto si inserirebbe in un contesto in cui l’incidenza di base è ancora molto elevata e sono ancora numerose le persone ricoverate per COVID-19 in area critica.</a:t>
            </a:r>
            <a:endParaRPr lang="it-IT" sz="240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2400" i="1">
                <a:effectLst/>
                <a:highlight>
                  <a:srgbClr val="FFFF00"/>
                </a:highlight>
                <a:latin typeface="Tahoma" panose="020B0604030504040204" pitchFamily="34" charset="0"/>
                <a:ea typeface="Tahoma" panose="020B0604030504040204" pitchFamily="34" charset="0"/>
                <a:cs typeface="Tahoma" panose="020B0604030504040204" pitchFamily="34" charset="0"/>
              </a:rPr>
              <a:t> </a:t>
            </a:r>
            <a:endParaRPr lang="it-IT" sz="240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2400" i="1">
                <a:effectLst/>
                <a:latin typeface="Tahoma" panose="020B0604030504040204" pitchFamily="34" charset="0"/>
                <a:ea typeface="Tahoma" panose="020B0604030504040204" pitchFamily="34" charset="0"/>
                <a:cs typeface="Tahoma" panose="020B0604030504040204" pitchFamily="34" charset="0"/>
              </a:rPr>
              <a:t>Si ribadisce, anche alla luce della conferma della circolazione di alcune varianti virali a maggiore trasmissibilità, di mantenere la drastica riduzione delle interazioni fisiche tra le persone e della mobilità. Analogamente a quanto avviene in altri paesi Europei, si raccomanda il rafforzamento/innalzamento delle misure su tutto il territorio nazionale.</a:t>
            </a:r>
            <a:endParaRPr lang="it-IT" sz="2400">
              <a:effectLst/>
              <a:latin typeface="Tahoma" panose="020B0604030504040204" pitchFamily="34" charset="0"/>
              <a:ea typeface="Tahoma" panose="020B0604030504040204" pitchFamily="34" charset="0"/>
              <a:cs typeface="Times New Roman" panose="02020603050405020304" pitchFamily="18" charset="0"/>
            </a:endParaRPr>
          </a:p>
          <a:p>
            <a:endParaRPr lang="it-IT" sz="2400"/>
          </a:p>
          <a:p>
            <a:endParaRPr lang="it-IT"/>
          </a:p>
        </p:txBody>
      </p:sp>
      <p:sp>
        <p:nvSpPr>
          <p:cNvPr id="7" name="CasellaDiTesto 6">
            <a:extLst>
              <a:ext uri="{FF2B5EF4-FFF2-40B4-BE49-F238E27FC236}">
                <a16:creationId xmlns:a16="http://schemas.microsoft.com/office/drawing/2014/main" id="{F40F9632-3615-456C-83E1-4014134F7A28}"/>
              </a:ext>
            </a:extLst>
          </p:cNvPr>
          <p:cNvSpPr txBox="1"/>
          <p:nvPr/>
        </p:nvSpPr>
        <p:spPr>
          <a:xfrm>
            <a:off x="554606" y="300898"/>
            <a:ext cx="11029943" cy="723275"/>
          </a:xfrm>
          <a:prstGeom prst="rect">
            <a:avLst/>
          </a:prstGeom>
          <a:noFill/>
        </p:spPr>
        <p:txBody>
          <a:bodyPr wrap="none" rtlCol="0">
            <a:spAutoFit/>
          </a:bodyPr>
          <a:lstStyle/>
          <a:p>
            <a:pPr algn="ctr"/>
            <a:r>
              <a:rPr lang="it-IT" sz="4100" b="1">
                <a:solidFill>
                  <a:schemeClr val="accent2">
                    <a:lumMod val="50000"/>
                  </a:schemeClr>
                </a:solidFill>
                <a:latin typeface="+mj-lt"/>
                <a:ea typeface="+mj-ea"/>
                <a:cs typeface="+mj-cs"/>
              </a:rPr>
              <a:t>Headline della Cabina di Regia (19 febbraio 2021) (2)</a:t>
            </a:r>
          </a:p>
        </p:txBody>
      </p:sp>
    </p:spTree>
    <p:extLst>
      <p:ext uri="{BB962C8B-B14F-4D97-AF65-F5344CB8AC3E}">
        <p14:creationId xmlns:p14="http://schemas.microsoft.com/office/powerpoint/2010/main" val="260049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C58E20C5-D66A-49F4-8581-A03A65051343}"/>
              </a:ext>
            </a:extLst>
          </p:cNvPr>
          <p:cNvSpPr>
            <a:spLocks noGrp="1"/>
          </p:cNvSpPr>
          <p:nvPr>
            <p:ph type="body" idx="10"/>
          </p:nvPr>
        </p:nvSpPr>
        <p:spPr/>
        <p:txBody>
          <a:bodyPr/>
          <a:lstStyle/>
          <a:p>
            <a:r>
              <a:rPr lang="it-IT"/>
              <a:t>Grazie</a:t>
            </a:r>
          </a:p>
        </p:txBody>
      </p:sp>
      <p:pic>
        <p:nvPicPr>
          <p:cNvPr id="2" name="Immagine 1"/>
          <p:cNvPicPr>
            <a:picLocks noChangeAspect="1"/>
          </p:cNvPicPr>
          <p:nvPr/>
        </p:nvPicPr>
        <p:blipFill>
          <a:blip r:embed="rId2"/>
          <a:stretch>
            <a:fillRect/>
          </a:stretch>
        </p:blipFill>
        <p:spPr>
          <a:xfrm>
            <a:off x="1645603" y="5557298"/>
            <a:ext cx="920576" cy="847417"/>
          </a:xfrm>
          <a:prstGeom prst="rect">
            <a:avLst/>
          </a:prstGeom>
        </p:spPr>
      </p:pic>
    </p:spTree>
    <p:extLst>
      <p:ext uri="{BB962C8B-B14F-4D97-AF65-F5344CB8AC3E}">
        <p14:creationId xmlns:p14="http://schemas.microsoft.com/office/powerpoint/2010/main" val="1218885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re">
            <a:extLst>
              <a:ext uri="{FF2B5EF4-FFF2-40B4-BE49-F238E27FC236}">
                <a16:creationId xmlns:a16="http://schemas.microsoft.com/office/drawing/2014/main" id="{BA0951CB-1588-E34E-AB4B-6F760B7B4E7E}"/>
              </a:ext>
            </a:extLst>
          </p:cNvPr>
          <p:cNvSpPr txBox="1"/>
          <p:nvPr/>
        </p:nvSpPr>
        <p:spPr>
          <a:xfrm>
            <a:off x="1431742" y="2937263"/>
            <a:ext cx="9630286"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700">
                <a:solidFill>
                  <a:srgbClr val="2A3284"/>
                </a:solidFill>
              </a:defRPr>
            </a:lvl1pPr>
          </a:lstStyle>
          <a:p>
            <a:pPr lvl="0" algn="ctr">
              <a:defRPr/>
            </a:pPr>
            <a:r>
              <a:rPr lang="it-IT" sz="2800" i="1"/>
              <a:t> </a:t>
            </a:r>
          </a:p>
        </p:txBody>
      </p:sp>
      <p:sp>
        <p:nvSpPr>
          <p:cNvPr id="3" name="Dipartimento">
            <a:extLst>
              <a:ext uri="{FF2B5EF4-FFF2-40B4-BE49-F238E27FC236}">
                <a16:creationId xmlns:a16="http://schemas.microsoft.com/office/drawing/2014/main" id="{9E62D831-0033-944A-8634-E7FD0182C7CB}"/>
              </a:ext>
            </a:extLst>
          </p:cNvPr>
          <p:cNvSpPr txBox="1"/>
          <p:nvPr/>
        </p:nvSpPr>
        <p:spPr>
          <a:xfrm>
            <a:off x="5131725" y="6161640"/>
            <a:ext cx="4671753"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b="0">
                <a:solidFill>
                  <a:srgbClr val="2A3284"/>
                </a:solidFill>
              </a:defRPr>
            </a:lvl1pPr>
          </a:lstStyle>
          <a:p>
            <a:pPr defTabSz="914411">
              <a:defRPr/>
            </a:pPr>
            <a:endParaRPr sz="2000">
              <a:latin typeface="Calibri" panose="020F0502020204030204"/>
            </a:endParaRPr>
          </a:p>
        </p:txBody>
      </p:sp>
      <p:sp>
        <p:nvSpPr>
          <p:cNvPr id="7" name="Segnaposto testo 6">
            <a:extLst>
              <a:ext uri="{FF2B5EF4-FFF2-40B4-BE49-F238E27FC236}">
                <a16:creationId xmlns:a16="http://schemas.microsoft.com/office/drawing/2014/main" id="{A6C3CFB3-5F0E-4D9A-9CA6-789D4CFD7CD8}"/>
              </a:ext>
            </a:extLst>
          </p:cNvPr>
          <p:cNvSpPr>
            <a:spLocks noGrp="1"/>
          </p:cNvSpPr>
          <p:nvPr>
            <p:ph type="body" idx="10"/>
          </p:nvPr>
        </p:nvSpPr>
        <p:spPr/>
        <p:txBody>
          <a:bodyPr>
            <a:noAutofit/>
          </a:bodyPr>
          <a:lstStyle/>
          <a:p>
            <a:pPr algn="ctr"/>
            <a:r>
              <a:rPr lang="it-IT" sz="2000" dirty="0"/>
              <a:t>Epidemia COVID-19</a:t>
            </a:r>
          </a:p>
          <a:p>
            <a:pPr algn="ctr"/>
            <a:endParaRPr lang="it-IT" sz="2000" dirty="0"/>
          </a:p>
          <a:p>
            <a:pPr algn="ctr"/>
            <a:r>
              <a:rPr lang="it-IT" sz="2000" dirty="0"/>
              <a:t>«Stima della trasmissibilità relativa per la variante VOC 202012/01, del 12-2-2021»</a:t>
            </a:r>
          </a:p>
        </p:txBody>
      </p:sp>
      <p:sp>
        <p:nvSpPr>
          <p:cNvPr id="8" name="Segnaposto testo 7">
            <a:extLst>
              <a:ext uri="{FF2B5EF4-FFF2-40B4-BE49-F238E27FC236}">
                <a16:creationId xmlns:a16="http://schemas.microsoft.com/office/drawing/2014/main" id="{DB69548B-E780-46C2-8F27-1EF0022F7071}"/>
              </a:ext>
            </a:extLst>
          </p:cNvPr>
          <p:cNvSpPr>
            <a:spLocks noGrp="1"/>
          </p:cNvSpPr>
          <p:nvPr>
            <p:ph type="body" idx="11"/>
          </p:nvPr>
        </p:nvSpPr>
        <p:spPr>
          <a:xfrm>
            <a:off x="562313" y="242417"/>
            <a:ext cx="11067374" cy="1944216"/>
          </a:xfrm>
        </p:spPr>
        <p:txBody>
          <a:bodyPr/>
          <a:lstStyle/>
          <a:p>
            <a:r>
              <a:rPr lang="it-IT" dirty="0"/>
              <a:t>19 febbraio 2021</a:t>
            </a:r>
          </a:p>
        </p:txBody>
      </p:sp>
      <p:pic>
        <p:nvPicPr>
          <p:cNvPr id="9" name="Immagine 8" descr="Image result for logo istituto superiore di sanità"/>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8269" y="5536655"/>
            <a:ext cx="920115" cy="847519"/>
          </a:xfrm>
          <a:prstGeom prst="rect">
            <a:avLst/>
          </a:prstGeom>
          <a:noFill/>
          <a:ln>
            <a:noFill/>
          </a:ln>
        </p:spPr>
      </p:pic>
    </p:spTree>
    <p:extLst>
      <p:ext uri="{BB962C8B-B14F-4D97-AF65-F5344CB8AC3E}">
        <p14:creationId xmlns:p14="http://schemas.microsoft.com/office/powerpoint/2010/main" val="429535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377BFB6-D9F5-42B0-A457-42595A04B838}"/>
              </a:ext>
            </a:extLst>
          </p:cNvPr>
          <p:cNvSpPr>
            <a:spLocks noGrp="1"/>
          </p:cNvSpPr>
          <p:nvPr>
            <p:ph idx="1"/>
          </p:nvPr>
        </p:nvSpPr>
        <p:spPr/>
        <p:txBody>
          <a:bodyPr>
            <a:normAutofit/>
          </a:bodyPr>
          <a:lstStyle/>
          <a:p>
            <a:r>
              <a:rPr lang="it-IT" dirty="0"/>
              <a:t>Obiettivo: </a:t>
            </a:r>
          </a:p>
          <a:p>
            <a:r>
              <a:rPr lang="it-IT" dirty="0"/>
              <a:t>- ottenere una stima della trasmissibilità della variante VOC 202012/01 (variante UK) nel nostro Paese.</a:t>
            </a:r>
          </a:p>
          <a:p>
            <a:pPr marL="285750" indent="-285750">
              <a:buFont typeface="Arial" panose="020B0604020202020204" pitchFamily="34" charset="0"/>
              <a:buChar char="•"/>
            </a:pPr>
            <a:endParaRPr lang="it-IT" dirty="0"/>
          </a:p>
          <a:p>
            <a:r>
              <a:rPr lang="it-IT" dirty="0"/>
              <a:t>Metodologia :</a:t>
            </a:r>
          </a:p>
          <a:p>
            <a:pPr marL="457200" indent="-457200">
              <a:buFontTx/>
              <a:buChar char="-"/>
            </a:pPr>
            <a:r>
              <a:rPr lang="it-IT" dirty="0"/>
              <a:t>selezionate 9 Regioni tra quelle che avevano partecipato alla </a:t>
            </a:r>
            <a:r>
              <a:rPr lang="it-IT" dirty="0" err="1"/>
              <a:t>survey</a:t>
            </a:r>
            <a:r>
              <a:rPr lang="it-IT" dirty="0"/>
              <a:t> del 4 e 5 febbraio </a:t>
            </a:r>
          </a:p>
          <a:p>
            <a:pPr marL="457200" indent="-457200">
              <a:buFontTx/>
              <a:buChar char="-"/>
            </a:pPr>
            <a:r>
              <a:rPr lang="it-IT" dirty="0"/>
              <a:t>la stima della trasmissibilità relativa è stata effettuata tramite un modello matematico di tipo SIR con due ceppi virali in competizione che differiscono solo per la trasmissibilità e per i quali si assume totale cross-protezione in seguito a infezione. </a:t>
            </a:r>
          </a:p>
          <a:p>
            <a:pPr marL="285750" indent="-285750">
              <a:buFont typeface="Arial" panose="020B0604020202020204" pitchFamily="34" charset="0"/>
              <a:buChar char="•"/>
            </a:pPr>
            <a:endParaRPr lang="it-IT" dirty="0"/>
          </a:p>
          <a:p>
            <a:pPr lvl="1" indent="0">
              <a:buNone/>
            </a:pPr>
            <a:endParaRPr lang="it-IT" dirty="0"/>
          </a:p>
        </p:txBody>
      </p:sp>
      <p:sp>
        <p:nvSpPr>
          <p:cNvPr id="3" name="Titolo 2">
            <a:extLst>
              <a:ext uri="{FF2B5EF4-FFF2-40B4-BE49-F238E27FC236}">
                <a16:creationId xmlns:a16="http://schemas.microsoft.com/office/drawing/2014/main" id="{CA816DE4-ADD0-41A7-8969-7A35A6E68D44}"/>
              </a:ext>
            </a:extLst>
          </p:cNvPr>
          <p:cNvSpPr>
            <a:spLocks noGrp="1"/>
          </p:cNvSpPr>
          <p:nvPr>
            <p:ph type="ctrTitle"/>
          </p:nvPr>
        </p:nvSpPr>
        <p:spPr/>
        <p:txBody>
          <a:bodyPr>
            <a:normAutofit/>
          </a:bodyPr>
          <a:lstStyle/>
          <a:p>
            <a:r>
              <a:rPr lang="it-IT" dirty="0"/>
              <a:t>Stima della trasmissibilità relativa per la variante VOC 202012/01</a:t>
            </a:r>
          </a:p>
        </p:txBody>
      </p:sp>
    </p:spTree>
    <p:extLst>
      <p:ext uri="{BB962C8B-B14F-4D97-AF65-F5344CB8AC3E}">
        <p14:creationId xmlns:p14="http://schemas.microsoft.com/office/powerpoint/2010/main" val="1256371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377BFB6-D9F5-42B0-A457-42595A04B838}"/>
              </a:ext>
            </a:extLst>
          </p:cNvPr>
          <p:cNvSpPr>
            <a:spLocks noGrp="1"/>
          </p:cNvSpPr>
          <p:nvPr>
            <p:ph idx="1"/>
          </p:nvPr>
        </p:nvSpPr>
        <p:spPr>
          <a:xfrm>
            <a:off x="640080" y="2577319"/>
            <a:ext cx="10972800" cy="1660574"/>
          </a:xfrm>
        </p:spPr>
        <p:txBody>
          <a:bodyPr>
            <a:normAutofit/>
          </a:bodyPr>
          <a:lstStyle/>
          <a:p>
            <a:pPr marL="457200" indent="-457200">
              <a:buFont typeface="Arial" panose="020B0604020202020204" pitchFamily="34" charset="0"/>
              <a:buChar char="•"/>
            </a:pPr>
            <a:r>
              <a:rPr lang="it-IT" dirty="0"/>
              <a:t>La stima ottenuta sull’aumento di trasmissibilità relativa è pari a 39.0. </a:t>
            </a:r>
          </a:p>
          <a:p>
            <a:pPr marL="457200" indent="-457200">
              <a:buFont typeface="Arial" panose="020B0604020202020204" pitchFamily="34" charset="0"/>
              <a:buChar char="•"/>
            </a:pPr>
            <a:r>
              <a:rPr lang="it-IT" dirty="0"/>
              <a:t>Tali valori appaiono in linea con quelli riportati in altri paesi seppur leggermente più basse nei valori medi e inducono a considerare l’opportunità di più stringenti misure di controllo che possono andare dal contenimento di focolai nascenti alla mitigazione. </a:t>
            </a:r>
          </a:p>
        </p:txBody>
      </p:sp>
      <p:sp>
        <p:nvSpPr>
          <p:cNvPr id="3" name="Titolo 2">
            <a:extLst>
              <a:ext uri="{FF2B5EF4-FFF2-40B4-BE49-F238E27FC236}">
                <a16:creationId xmlns:a16="http://schemas.microsoft.com/office/drawing/2014/main" id="{CA816DE4-ADD0-41A7-8969-7A35A6E68D44}"/>
              </a:ext>
            </a:extLst>
          </p:cNvPr>
          <p:cNvSpPr>
            <a:spLocks noGrp="1"/>
          </p:cNvSpPr>
          <p:nvPr>
            <p:ph type="ctrTitle"/>
          </p:nvPr>
        </p:nvSpPr>
        <p:spPr/>
        <p:txBody>
          <a:bodyPr/>
          <a:lstStyle/>
          <a:p>
            <a:r>
              <a:rPr lang="it-IT" dirty="0"/>
              <a:t>Risultati principali e considerazioni</a:t>
            </a:r>
          </a:p>
        </p:txBody>
      </p:sp>
    </p:spTree>
    <p:extLst>
      <p:ext uri="{BB962C8B-B14F-4D97-AF65-F5344CB8AC3E}">
        <p14:creationId xmlns:p14="http://schemas.microsoft.com/office/powerpoint/2010/main" val="67225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086AF7A-48E4-4090-AC1D-CAAD9F5F999E}"/>
              </a:ext>
            </a:extLst>
          </p:cNvPr>
          <p:cNvSpPr txBox="1">
            <a:spLocks/>
          </p:cNvSpPr>
          <p:nvPr/>
        </p:nvSpPr>
        <p:spPr>
          <a:xfrm>
            <a:off x="379851" y="143572"/>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chemeClr val="accent2">
                    <a:lumMod val="50000"/>
                  </a:schemeClr>
                </a:solidFill>
              </a:rPr>
              <a:t>Casi notificati al Centro Europeo per la Prevenzione ed il Controllo delle Malattie (ECDC)</a:t>
            </a:r>
            <a:br>
              <a:rPr lang="it-IT" sz="2400" b="1">
                <a:solidFill>
                  <a:schemeClr val="accent2">
                    <a:lumMod val="50000"/>
                  </a:schemeClr>
                </a:solidFill>
              </a:rPr>
            </a:br>
            <a:endParaRPr lang="it-CH" sz="2400" b="1">
              <a:solidFill>
                <a:schemeClr val="accent2">
                  <a:lumMod val="50000"/>
                </a:schemeClr>
              </a:solidFill>
            </a:endParaRPr>
          </a:p>
        </p:txBody>
      </p:sp>
      <p:pic>
        <p:nvPicPr>
          <p:cNvPr id="7" name="Immagine 6">
            <a:extLst>
              <a:ext uri="{FF2B5EF4-FFF2-40B4-BE49-F238E27FC236}">
                <a16:creationId xmlns:a16="http://schemas.microsoft.com/office/drawing/2014/main" id="{FADB1E51-29FF-4281-9309-EFCFCE19377C}"/>
              </a:ext>
            </a:extLst>
          </p:cNvPr>
          <p:cNvPicPr>
            <a:picLocks noChangeAspect="1"/>
          </p:cNvPicPr>
          <p:nvPr/>
        </p:nvPicPr>
        <p:blipFill rotWithShape="1">
          <a:blip r:embed="rId2"/>
          <a:srcRect l="37348" t="43288" r="1943" b="47061"/>
          <a:stretch/>
        </p:blipFill>
        <p:spPr>
          <a:xfrm>
            <a:off x="117353" y="933476"/>
            <a:ext cx="12009119" cy="625042"/>
          </a:xfrm>
          <a:prstGeom prst="rect">
            <a:avLst/>
          </a:prstGeom>
        </p:spPr>
      </p:pic>
      <p:sp>
        <p:nvSpPr>
          <p:cNvPr id="9" name="CasellaDiTesto 8">
            <a:extLst>
              <a:ext uri="{FF2B5EF4-FFF2-40B4-BE49-F238E27FC236}">
                <a16:creationId xmlns:a16="http://schemas.microsoft.com/office/drawing/2014/main" id="{3942B89D-9766-4FB3-B6BB-08F1974FEE46}"/>
              </a:ext>
            </a:extLst>
          </p:cNvPr>
          <p:cNvSpPr txBox="1"/>
          <p:nvPr/>
        </p:nvSpPr>
        <p:spPr>
          <a:xfrm>
            <a:off x="142767" y="1045942"/>
            <a:ext cx="7396384" cy="400110"/>
          </a:xfrm>
          <a:prstGeom prst="rect">
            <a:avLst/>
          </a:prstGeom>
          <a:noFill/>
        </p:spPr>
        <p:txBody>
          <a:bodyPr wrap="none" rtlCol="0">
            <a:spAutoFit/>
          </a:bodyPr>
          <a:lstStyle/>
          <a:p>
            <a:r>
              <a:rPr lang="it-IT" sz="2000" b="1">
                <a:solidFill>
                  <a:schemeClr val="bg1"/>
                </a:solidFill>
              </a:rPr>
              <a:t>La situazione italiana riflette l’epidemiologia degli altri paesi UE/SEE</a:t>
            </a:r>
          </a:p>
        </p:txBody>
      </p:sp>
      <p:sp>
        <p:nvSpPr>
          <p:cNvPr id="8" name="CasellaDiTesto 7">
            <a:extLst>
              <a:ext uri="{FF2B5EF4-FFF2-40B4-BE49-F238E27FC236}">
                <a16:creationId xmlns:a16="http://schemas.microsoft.com/office/drawing/2014/main" id="{93997B94-9FB5-4C3C-BD69-4744B269E094}"/>
              </a:ext>
            </a:extLst>
          </p:cNvPr>
          <p:cNvSpPr txBox="1"/>
          <p:nvPr/>
        </p:nvSpPr>
        <p:spPr>
          <a:xfrm>
            <a:off x="4961999" y="6580703"/>
            <a:ext cx="6096000" cy="307777"/>
          </a:xfrm>
          <a:prstGeom prst="rect">
            <a:avLst/>
          </a:prstGeom>
          <a:noFill/>
        </p:spPr>
        <p:txBody>
          <a:bodyPr wrap="square">
            <a:spAutoFit/>
          </a:bodyPr>
          <a:lstStyle/>
          <a:p>
            <a:r>
              <a:rPr lang="it-IT" sz="1400"/>
              <a:t>https://www.ecdc.europa.eu/en/cases-2019-ncov-eueea</a:t>
            </a:r>
          </a:p>
        </p:txBody>
      </p:sp>
      <p:pic>
        <p:nvPicPr>
          <p:cNvPr id="4" name="Immagine 3">
            <a:extLst>
              <a:ext uri="{FF2B5EF4-FFF2-40B4-BE49-F238E27FC236}">
                <a16:creationId xmlns:a16="http://schemas.microsoft.com/office/drawing/2014/main" id="{35339867-8CA0-42FB-9978-F30DBFA29832}"/>
              </a:ext>
            </a:extLst>
          </p:cNvPr>
          <p:cNvPicPr>
            <a:picLocks noChangeAspect="1"/>
          </p:cNvPicPr>
          <p:nvPr/>
        </p:nvPicPr>
        <p:blipFill>
          <a:blip r:embed="rId3"/>
          <a:stretch>
            <a:fillRect/>
          </a:stretch>
        </p:blipFill>
        <p:spPr>
          <a:xfrm>
            <a:off x="2883309" y="1502285"/>
            <a:ext cx="5917578" cy="5050754"/>
          </a:xfrm>
          <a:prstGeom prst="rect">
            <a:avLst/>
          </a:prstGeom>
        </p:spPr>
      </p:pic>
    </p:spTree>
    <p:extLst>
      <p:ext uri="{BB962C8B-B14F-4D97-AF65-F5344CB8AC3E}">
        <p14:creationId xmlns:p14="http://schemas.microsoft.com/office/powerpoint/2010/main" val="16193047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428D7CF-A5A4-4C37-982A-E5628E48C6F6}"/>
              </a:ext>
            </a:extLst>
          </p:cNvPr>
          <p:cNvSpPr txBox="1">
            <a:spLocks/>
          </p:cNvSpPr>
          <p:nvPr/>
        </p:nvSpPr>
        <p:spPr>
          <a:xfrm>
            <a:off x="107156" y="-75455"/>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a:solidFill>
                  <a:schemeClr val="accent2">
                    <a:lumMod val="50000"/>
                  </a:schemeClr>
                </a:solidFill>
              </a:rPr>
              <a:t>Andamento incidenza (14 gg) in alcuni paesi europei (ECDC)</a:t>
            </a:r>
            <a:endParaRPr lang="it-CH" sz="2400" b="1">
              <a:solidFill>
                <a:schemeClr val="accent2">
                  <a:lumMod val="50000"/>
                </a:schemeClr>
              </a:solidFill>
            </a:endParaRPr>
          </a:p>
        </p:txBody>
      </p:sp>
      <p:pic>
        <p:nvPicPr>
          <p:cNvPr id="5" name="Immagine 4">
            <a:extLst>
              <a:ext uri="{FF2B5EF4-FFF2-40B4-BE49-F238E27FC236}">
                <a16:creationId xmlns:a16="http://schemas.microsoft.com/office/drawing/2014/main" id="{BFA7C72C-E1B1-48EC-A5B0-23B2C0BDF4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401" y="842481"/>
            <a:ext cx="8385195" cy="4860080"/>
          </a:xfrm>
          <a:prstGeom prst="rect">
            <a:avLst/>
          </a:prstGeom>
        </p:spPr>
      </p:pic>
    </p:spTree>
    <p:extLst>
      <p:ext uri="{BB962C8B-B14F-4D97-AF65-F5344CB8AC3E}">
        <p14:creationId xmlns:p14="http://schemas.microsoft.com/office/powerpoint/2010/main" val="4676531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1018" b="47061"/>
          <a:stretch/>
        </p:blipFill>
        <p:spPr>
          <a:xfrm>
            <a:off x="96524" y="382271"/>
            <a:ext cx="12191999" cy="627014"/>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186232" y="495723"/>
            <a:ext cx="4406656" cy="400110"/>
          </a:xfrm>
          <a:prstGeom prst="rect">
            <a:avLst/>
          </a:prstGeom>
          <a:noFill/>
        </p:spPr>
        <p:txBody>
          <a:bodyPr wrap="none" rtlCol="0">
            <a:spAutoFit/>
          </a:bodyPr>
          <a:lstStyle/>
          <a:p>
            <a:r>
              <a:rPr lang="it-IT" sz="2000" b="1">
                <a:solidFill>
                  <a:schemeClr val="bg1"/>
                </a:solidFill>
              </a:rPr>
              <a:t>Casi in diminuzione in 10 Regioni/PPAA</a:t>
            </a: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506582" y="6030160"/>
            <a:ext cx="9842763" cy="261610"/>
          </a:xfrm>
          <a:prstGeom prst="rect">
            <a:avLst/>
          </a:prstGeom>
          <a:noFill/>
        </p:spPr>
        <p:txBody>
          <a:bodyPr wrap="square">
            <a:spAutoFit/>
          </a:bodyPr>
          <a:lstStyle/>
          <a:p>
            <a:r>
              <a:rPr lang="it-IT" sz="1100" b="0" i="1">
                <a:solidFill>
                  <a:srgbClr val="404040"/>
                </a:solidFill>
                <a:effectLst/>
                <a:latin typeface="Lato"/>
              </a:rPr>
              <a:t>CONFRONTO TRA IL NUMERO CASI DI COVID-19 (PER 100.000 AB) DIAGNOSTICATI IN ITALIA PER REGIONE NEL PERIODO 1/2-14/2/2021 E 18/1-31/1/2021</a:t>
            </a:r>
            <a:endParaRPr lang="it-IT" sz="1100" i="1">
              <a:solidFill>
                <a:srgbClr val="404040"/>
              </a:solidFill>
              <a:latin typeface="Lato"/>
            </a:endParaRPr>
          </a:p>
        </p:txBody>
      </p:sp>
      <p:sp>
        <p:nvSpPr>
          <p:cNvPr id="5" name="CasellaDiTesto 4">
            <a:extLst>
              <a:ext uri="{FF2B5EF4-FFF2-40B4-BE49-F238E27FC236}">
                <a16:creationId xmlns:a16="http://schemas.microsoft.com/office/drawing/2014/main" id="{F441A70F-1916-4986-A0F0-AC8819E0BD9E}"/>
              </a:ext>
            </a:extLst>
          </p:cNvPr>
          <p:cNvSpPr txBox="1"/>
          <p:nvPr/>
        </p:nvSpPr>
        <p:spPr>
          <a:xfrm>
            <a:off x="46727" y="5215867"/>
            <a:ext cx="2794948" cy="738664"/>
          </a:xfrm>
          <a:prstGeom prst="rect">
            <a:avLst/>
          </a:prstGeom>
          <a:noFill/>
        </p:spPr>
        <p:txBody>
          <a:bodyPr wrap="square" rtlCol="0">
            <a:spAutoFit/>
          </a:bodyPr>
          <a:lstStyle/>
          <a:p>
            <a:r>
              <a:rPr lang="it-IT" sz="1400"/>
              <a:t>Nota: diminuzione in alcune regioni potrebbe essere dovuta a ritardo di notifica</a:t>
            </a:r>
            <a:endParaRPr lang="it-IT"/>
          </a:p>
        </p:txBody>
      </p:sp>
      <p:sp>
        <p:nvSpPr>
          <p:cNvPr id="12" name="Rettangolo 11">
            <a:extLst>
              <a:ext uri="{FF2B5EF4-FFF2-40B4-BE49-F238E27FC236}">
                <a16:creationId xmlns:a16="http://schemas.microsoft.com/office/drawing/2014/main" id="{18F6E711-2254-4141-BE58-0F57B0672905}"/>
              </a:ext>
            </a:extLst>
          </p:cNvPr>
          <p:cNvSpPr/>
          <p:nvPr/>
        </p:nvSpPr>
        <p:spPr>
          <a:xfrm>
            <a:off x="7201837" y="6604084"/>
            <a:ext cx="2937022"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17 </a:t>
            </a:r>
            <a:r>
              <a:rPr lang="it-IT" sz="1050">
                <a:solidFill>
                  <a:srgbClr val="333333"/>
                </a:solidFill>
                <a:latin typeface="Source Sans Pro" panose="020B0503030403020204" pitchFamily="34" charset="0"/>
              </a:rPr>
              <a:t>febbraio </a:t>
            </a:r>
            <a:r>
              <a:rPr lang="it-IT" sz="1050" b="0" i="0">
                <a:solidFill>
                  <a:srgbClr val="333333"/>
                </a:solidFill>
                <a:effectLst/>
                <a:latin typeface="Source Sans Pro" panose="020B0503030403020204" pitchFamily="34" charset="0"/>
              </a:rPr>
              <a:t>2021</a:t>
            </a:r>
            <a:endParaRPr lang="it-IT" sz="1050"/>
          </a:p>
        </p:txBody>
      </p:sp>
      <p:pic>
        <p:nvPicPr>
          <p:cNvPr id="2" name="Picture 2" descr="CONFRONTO TRA IL NUMERO CASI DI COVID-19 (PER 100.000 AB) DIAGNOSTICATI IN ITALIA PER REGIONE NEL PERIODO 1/2-14/2/2021 E 18/1-31/1/2021">
            <a:extLst>
              <a:ext uri="{FF2B5EF4-FFF2-40B4-BE49-F238E27FC236}">
                <a16:creationId xmlns:a16="http://schemas.microsoft.com/office/drawing/2014/main" id="{80BC0F9F-B292-4B9B-8885-ED7CEEE71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426" y="1071014"/>
            <a:ext cx="6612194" cy="495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4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07156" y="933182"/>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Tasso d’incidenza per fascia d’età a livello nazionale </a:t>
            </a:r>
          </a:p>
          <a:p>
            <a:r>
              <a:rPr lang="it-IT" sz="2400" b="1">
                <a:solidFill>
                  <a:schemeClr val="accent2">
                    <a:lumMod val="50000"/>
                  </a:schemeClr>
                </a:solidFill>
              </a:rPr>
              <a:t>(dall’inizio della seconda ondata dell’epidemia). </a:t>
            </a:r>
            <a:endParaRPr lang="it-CH" sz="3600" b="1">
              <a:solidFill>
                <a:schemeClr val="accent2">
                  <a:lumMod val="50000"/>
                </a:schemeClr>
              </a:solidFill>
            </a:endParaRP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475494F8-5271-4B03-9BC5-2076D1106F28}"/>
              </a:ext>
            </a:extLst>
          </p:cNvPr>
          <p:cNvSpPr/>
          <p:nvPr/>
        </p:nvSpPr>
        <p:spPr>
          <a:xfrm>
            <a:off x="7542078" y="6604084"/>
            <a:ext cx="2937022"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a:t>
            </a:r>
            <a:r>
              <a:rPr lang="it-IT" sz="1050">
                <a:solidFill>
                  <a:srgbClr val="333333"/>
                </a:solidFill>
                <a:latin typeface="Source Sans Pro" panose="020B0503030403020204" pitchFamily="34" charset="0"/>
              </a:rPr>
              <a:t>17 febbraio </a:t>
            </a:r>
            <a:r>
              <a:rPr lang="it-IT" sz="1050" b="0" i="0">
                <a:solidFill>
                  <a:srgbClr val="333333"/>
                </a:solidFill>
                <a:effectLst/>
                <a:latin typeface="Source Sans Pro" panose="020B0503030403020204" pitchFamily="34" charset="0"/>
              </a:rPr>
              <a:t>2021</a:t>
            </a:r>
            <a:endParaRPr lang="it-IT" sz="1050"/>
          </a:p>
        </p:txBody>
      </p:sp>
      <p:pic>
        <p:nvPicPr>
          <p:cNvPr id="6146" name="Picture 2">
            <a:extLst>
              <a:ext uri="{FF2B5EF4-FFF2-40B4-BE49-F238E27FC236}">
                <a16:creationId xmlns:a16="http://schemas.microsoft.com/office/drawing/2014/main" id="{AE8805D7-48E5-4D5C-8CAC-AA160B08B5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927" y="1758937"/>
            <a:ext cx="8369916" cy="4565309"/>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E67561EA-9DCA-44CA-9EB2-193CCEB9DC3F}"/>
              </a:ext>
            </a:extLst>
          </p:cNvPr>
          <p:cNvSpPr txBox="1"/>
          <p:nvPr/>
        </p:nvSpPr>
        <p:spPr>
          <a:xfrm>
            <a:off x="107155" y="933182"/>
            <a:ext cx="12191999" cy="369332"/>
          </a:xfrm>
          <a:prstGeom prst="rect">
            <a:avLst/>
          </a:prstGeom>
          <a:noFill/>
        </p:spPr>
        <p:txBody>
          <a:bodyPr wrap="square">
            <a:spAutoFit/>
          </a:bodyPr>
          <a:lstStyle/>
          <a:p>
            <a:r>
              <a:rPr lang="it-IT" b="1">
                <a:solidFill>
                  <a:schemeClr val="bg1"/>
                </a:solidFill>
              </a:rPr>
              <a:t>fascia età &gt;90 anni con incidenza maggiore nel periodo; incidenza in crescita ultimo mese in quelle 0-9 e 10-19</a:t>
            </a:r>
          </a:p>
        </p:txBody>
      </p:sp>
      <p:sp>
        <p:nvSpPr>
          <p:cNvPr id="9" name="TextBox 8">
            <a:extLst>
              <a:ext uri="{FF2B5EF4-FFF2-40B4-BE49-F238E27FC236}">
                <a16:creationId xmlns:a16="http://schemas.microsoft.com/office/drawing/2014/main" id="{34FAB720-6861-4A8D-B09C-6EAE97F0347A}"/>
              </a:ext>
            </a:extLst>
          </p:cNvPr>
          <p:cNvSpPr txBox="1"/>
          <p:nvPr/>
        </p:nvSpPr>
        <p:spPr>
          <a:xfrm>
            <a:off x="8799644" y="1859351"/>
            <a:ext cx="421890" cy="3348862"/>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a:p>
        </p:txBody>
      </p:sp>
      <p:sp>
        <p:nvSpPr>
          <p:cNvPr id="2" name="TextBox 1">
            <a:extLst>
              <a:ext uri="{FF2B5EF4-FFF2-40B4-BE49-F238E27FC236}">
                <a16:creationId xmlns:a16="http://schemas.microsoft.com/office/drawing/2014/main" id="{145B01CE-1844-4B8C-AFD9-86C8CF39203B}"/>
              </a:ext>
            </a:extLst>
          </p:cNvPr>
          <p:cNvSpPr txBox="1"/>
          <p:nvPr/>
        </p:nvSpPr>
        <p:spPr>
          <a:xfrm>
            <a:off x="8091229" y="1643907"/>
            <a:ext cx="1416830" cy="215444"/>
          </a:xfrm>
          <a:prstGeom prst="rect">
            <a:avLst/>
          </a:prstGeom>
          <a:noFill/>
        </p:spPr>
        <p:txBody>
          <a:bodyPr wrap="square" rtlCol="0">
            <a:spAutoFit/>
          </a:bodyPr>
          <a:lstStyle/>
          <a:p>
            <a:r>
              <a:rPr lang="en-US" sz="800"/>
              <a:t>Cambio </a:t>
            </a:r>
            <a:r>
              <a:rPr lang="en-US" sz="800" err="1"/>
              <a:t>definizione</a:t>
            </a:r>
            <a:r>
              <a:rPr lang="en-US" sz="800"/>
              <a:t> </a:t>
            </a:r>
            <a:r>
              <a:rPr lang="en-US" sz="800" err="1"/>
              <a:t>caso</a:t>
            </a:r>
            <a:endParaRPr lang="en-US" sz="800"/>
          </a:p>
        </p:txBody>
      </p:sp>
    </p:spTree>
    <p:extLst>
      <p:ext uri="{BB962C8B-B14F-4D97-AF65-F5344CB8AC3E}">
        <p14:creationId xmlns:p14="http://schemas.microsoft.com/office/powerpoint/2010/main" val="40892727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07156" y="933182"/>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0" y="87045"/>
            <a:ext cx="1219199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a:solidFill>
                  <a:schemeClr val="accent2">
                    <a:lumMod val="50000"/>
                  </a:schemeClr>
                </a:solidFill>
              </a:rPr>
              <a:t>Tasso d’incidenza nazionale per fascia d’età popolazione in eta’ scolare </a:t>
            </a:r>
            <a:r>
              <a:rPr lang="it-IT" sz="2400">
                <a:solidFill>
                  <a:schemeClr val="accent2">
                    <a:lumMod val="50000"/>
                  </a:schemeClr>
                </a:solidFill>
              </a:rPr>
              <a:t>(</a:t>
            </a:r>
            <a:r>
              <a:rPr lang="it-IT" sz="2000" b="1">
                <a:solidFill>
                  <a:schemeClr val="accent2">
                    <a:lumMod val="50000"/>
                  </a:schemeClr>
                </a:solidFill>
              </a:rPr>
              <a:t>a partire dal 24 agosto 2020</a:t>
            </a:r>
            <a:r>
              <a:rPr lang="it-IT" sz="2400" b="1">
                <a:solidFill>
                  <a:schemeClr val="accent2">
                    <a:lumMod val="50000"/>
                  </a:schemeClr>
                </a:solidFill>
              </a:rPr>
              <a:t>)</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475494F8-5271-4B03-9BC5-2076D1106F28}"/>
              </a:ext>
            </a:extLst>
          </p:cNvPr>
          <p:cNvSpPr/>
          <p:nvPr/>
        </p:nvSpPr>
        <p:spPr>
          <a:xfrm>
            <a:off x="7542078" y="6604084"/>
            <a:ext cx="2937022"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a:t>
            </a:r>
            <a:r>
              <a:rPr lang="it-IT" sz="1050">
                <a:solidFill>
                  <a:srgbClr val="333333"/>
                </a:solidFill>
                <a:latin typeface="Source Sans Pro" panose="020B0503030403020204" pitchFamily="34" charset="0"/>
              </a:rPr>
              <a:t>17 febbraio </a:t>
            </a:r>
            <a:r>
              <a:rPr lang="it-IT" sz="1050" b="0" i="0">
                <a:solidFill>
                  <a:srgbClr val="333333"/>
                </a:solidFill>
                <a:effectLst/>
                <a:latin typeface="Source Sans Pro" panose="020B0503030403020204" pitchFamily="34" charset="0"/>
              </a:rPr>
              <a:t>2021</a:t>
            </a:r>
            <a:endParaRPr lang="it-IT" sz="1050"/>
          </a:p>
        </p:txBody>
      </p:sp>
      <p:pic>
        <p:nvPicPr>
          <p:cNvPr id="4" name="Immagine 3">
            <a:extLst>
              <a:ext uri="{FF2B5EF4-FFF2-40B4-BE49-F238E27FC236}">
                <a16:creationId xmlns:a16="http://schemas.microsoft.com/office/drawing/2014/main" id="{ED0E76B4-E9A2-4734-B9EB-9C8F217DE3E1}"/>
              </a:ext>
            </a:extLst>
          </p:cNvPr>
          <p:cNvPicPr>
            <a:picLocks noChangeAspect="1"/>
          </p:cNvPicPr>
          <p:nvPr/>
        </p:nvPicPr>
        <p:blipFill>
          <a:blip r:embed="rId3"/>
          <a:stretch>
            <a:fillRect/>
          </a:stretch>
        </p:blipFill>
        <p:spPr>
          <a:xfrm>
            <a:off x="2169886" y="1858529"/>
            <a:ext cx="7257143" cy="4497792"/>
          </a:xfrm>
          <a:prstGeom prst="rect">
            <a:avLst/>
          </a:prstGeom>
        </p:spPr>
      </p:pic>
      <p:sp>
        <p:nvSpPr>
          <p:cNvPr id="7" name="TextBox 6">
            <a:extLst>
              <a:ext uri="{FF2B5EF4-FFF2-40B4-BE49-F238E27FC236}">
                <a16:creationId xmlns:a16="http://schemas.microsoft.com/office/drawing/2014/main" id="{A1AC99F1-17C1-4EDB-8711-1EAC7F308BEA}"/>
              </a:ext>
            </a:extLst>
          </p:cNvPr>
          <p:cNvSpPr txBox="1"/>
          <p:nvPr/>
        </p:nvSpPr>
        <p:spPr>
          <a:xfrm>
            <a:off x="7812350" y="1900113"/>
            <a:ext cx="286638" cy="4021894"/>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a:p>
        </p:txBody>
      </p:sp>
      <p:sp>
        <p:nvSpPr>
          <p:cNvPr id="9" name="TextBox 8">
            <a:extLst>
              <a:ext uri="{FF2B5EF4-FFF2-40B4-BE49-F238E27FC236}">
                <a16:creationId xmlns:a16="http://schemas.microsoft.com/office/drawing/2014/main" id="{666C536A-B665-45D8-91C1-AEFA306A6604}"/>
              </a:ext>
            </a:extLst>
          </p:cNvPr>
          <p:cNvSpPr txBox="1"/>
          <p:nvPr/>
        </p:nvSpPr>
        <p:spPr>
          <a:xfrm>
            <a:off x="7249496" y="1671597"/>
            <a:ext cx="1416830" cy="215444"/>
          </a:xfrm>
          <a:prstGeom prst="rect">
            <a:avLst/>
          </a:prstGeom>
          <a:noFill/>
        </p:spPr>
        <p:txBody>
          <a:bodyPr wrap="square" rtlCol="0">
            <a:spAutoFit/>
          </a:bodyPr>
          <a:lstStyle/>
          <a:p>
            <a:r>
              <a:rPr lang="en-US" sz="800"/>
              <a:t>Cambio </a:t>
            </a:r>
            <a:r>
              <a:rPr lang="en-US" sz="800" err="1"/>
              <a:t>definizione</a:t>
            </a:r>
            <a:r>
              <a:rPr lang="en-US" sz="800"/>
              <a:t> </a:t>
            </a:r>
            <a:r>
              <a:rPr lang="en-US" sz="800" err="1"/>
              <a:t>caso</a:t>
            </a:r>
            <a:endParaRPr lang="en-US" sz="800"/>
          </a:p>
        </p:txBody>
      </p:sp>
    </p:spTree>
    <p:extLst>
      <p:ext uri="{BB962C8B-B14F-4D97-AF65-F5344CB8AC3E}">
        <p14:creationId xmlns:p14="http://schemas.microsoft.com/office/powerpoint/2010/main" val="18965992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07156" y="933182"/>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0" y="87045"/>
            <a:ext cx="1219199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a:solidFill>
                  <a:schemeClr val="accent2">
                    <a:lumMod val="50000"/>
                  </a:schemeClr>
                </a:solidFill>
              </a:rPr>
              <a:t>Tasso d’incidenza nazionale &lt;80 anni vs &gt;=80 anni </a:t>
            </a:r>
            <a:r>
              <a:rPr lang="it-IT" sz="2400">
                <a:solidFill>
                  <a:schemeClr val="accent2">
                    <a:lumMod val="50000"/>
                  </a:schemeClr>
                </a:solidFill>
              </a:rPr>
              <a:t>(</a:t>
            </a:r>
            <a:r>
              <a:rPr lang="it-IT" sz="2000" b="1">
                <a:solidFill>
                  <a:schemeClr val="accent2">
                    <a:lumMod val="50000"/>
                  </a:schemeClr>
                </a:solidFill>
              </a:rPr>
              <a:t>a partire dal 24 agosto 2020</a:t>
            </a:r>
            <a:r>
              <a:rPr lang="it-IT" sz="2400" b="1">
                <a:solidFill>
                  <a:schemeClr val="accent2">
                    <a:lumMod val="50000"/>
                  </a:schemeClr>
                </a:solidFill>
              </a:rPr>
              <a:t>)</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475494F8-5271-4B03-9BC5-2076D1106F28}"/>
              </a:ext>
            </a:extLst>
          </p:cNvPr>
          <p:cNvSpPr/>
          <p:nvPr/>
        </p:nvSpPr>
        <p:spPr>
          <a:xfrm>
            <a:off x="7542078" y="6604084"/>
            <a:ext cx="2937022"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a:t>
            </a:r>
            <a:r>
              <a:rPr lang="it-IT" sz="1050">
                <a:solidFill>
                  <a:srgbClr val="333333"/>
                </a:solidFill>
                <a:latin typeface="Source Sans Pro" panose="020B0503030403020204" pitchFamily="34" charset="0"/>
              </a:rPr>
              <a:t>18 febbraio </a:t>
            </a:r>
            <a:r>
              <a:rPr lang="it-IT" sz="1050" b="0" i="0">
                <a:solidFill>
                  <a:srgbClr val="333333"/>
                </a:solidFill>
                <a:effectLst/>
                <a:latin typeface="Source Sans Pro" panose="020B0503030403020204" pitchFamily="34" charset="0"/>
              </a:rPr>
              <a:t>2021</a:t>
            </a:r>
            <a:endParaRPr lang="it-IT" sz="1050"/>
          </a:p>
        </p:txBody>
      </p:sp>
      <p:pic>
        <p:nvPicPr>
          <p:cNvPr id="1026" name="Picture 2">
            <a:extLst>
              <a:ext uri="{FF2B5EF4-FFF2-40B4-BE49-F238E27FC236}">
                <a16:creationId xmlns:a16="http://schemas.microsoft.com/office/drawing/2014/main" id="{AD0D898B-7F46-42F4-96D1-40729000ED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0473" y="1912329"/>
            <a:ext cx="7395367" cy="45358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A259A2-38D5-42C4-9085-06581D87B5CD}"/>
              </a:ext>
            </a:extLst>
          </p:cNvPr>
          <p:cNvSpPr txBox="1"/>
          <p:nvPr/>
        </p:nvSpPr>
        <p:spPr>
          <a:xfrm>
            <a:off x="8802255" y="1814477"/>
            <a:ext cx="282154" cy="3808126"/>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a:p>
        </p:txBody>
      </p:sp>
      <p:sp>
        <p:nvSpPr>
          <p:cNvPr id="7" name="TextBox 6">
            <a:extLst>
              <a:ext uri="{FF2B5EF4-FFF2-40B4-BE49-F238E27FC236}">
                <a16:creationId xmlns:a16="http://schemas.microsoft.com/office/drawing/2014/main" id="{BB2E59AF-3EB2-4622-BC58-55F4513D46E2}"/>
              </a:ext>
            </a:extLst>
          </p:cNvPr>
          <p:cNvSpPr txBox="1"/>
          <p:nvPr/>
        </p:nvSpPr>
        <p:spPr>
          <a:xfrm>
            <a:off x="7261932" y="1633266"/>
            <a:ext cx="1606859" cy="246221"/>
          </a:xfrm>
          <a:prstGeom prst="rect">
            <a:avLst/>
          </a:prstGeom>
          <a:noFill/>
        </p:spPr>
        <p:txBody>
          <a:bodyPr wrap="square" rtlCol="0">
            <a:spAutoFit/>
          </a:bodyPr>
          <a:lstStyle/>
          <a:p>
            <a:r>
              <a:rPr lang="en-US" sz="1000" err="1"/>
              <a:t>Inizio</a:t>
            </a:r>
            <a:r>
              <a:rPr lang="en-US" sz="1000"/>
              <a:t> campagna </a:t>
            </a:r>
            <a:r>
              <a:rPr lang="en-US" sz="1000" err="1"/>
              <a:t>vaccinale</a:t>
            </a:r>
            <a:endParaRPr lang="en-US" sz="1000"/>
          </a:p>
        </p:txBody>
      </p:sp>
      <p:sp>
        <p:nvSpPr>
          <p:cNvPr id="12" name="TextBox 11">
            <a:extLst>
              <a:ext uri="{FF2B5EF4-FFF2-40B4-BE49-F238E27FC236}">
                <a16:creationId xmlns:a16="http://schemas.microsoft.com/office/drawing/2014/main" id="{2246E441-CA82-497E-BD8E-F3217380D3E9}"/>
              </a:ext>
            </a:extLst>
          </p:cNvPr>
          <p:cNvSpPr txBox="1"/>
          <p:nvPr/>
        </p:nvSpPr>
        <p:spPr>
          <a:xfrm>
            <a:off x="8173171" y="1854228"/>
            <a:ext cx="1606859" cy="246221"/>
          </a:xfrm>
          <a:prstGeom prst="rect">
            <a:avLst/>
          </a:prstGeom>
          <a:noFill/>
        </p:spPr>
        <p:txBody>
          <a:bodyPr wrap="square" rtlCol="0">
            <a:spAutoFit/>
          </a:bodyPr>
          <a:lstStyle/>
          <a:p>
            <a:r>
              <a:rPr lang="en-US" sz="1000"/>
              <a:t>2a dose</a:t>
            </a:r>
          </a:p>
        </p:txBody>
      </p:sp>
    </p:spTree>
    <p:extLst>
      <p:ext uri="{BB962C8B-B14F-4D97-AF65-F5344CB8AC3E}">
        <p14:creationId xmlns:p14="http://schemas.microsoft.com/office/powerpoint/2010/main" val="26886454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954107"/>
          </a:xfrm>
          <a:prstGeom prst="rect">
            <a:avLst/>
          </a:prstGeom>
          <a:noFill/>
        </p:spPr>
        <p:txBody>
          <a:bodyPr wrap="square">
            <a:spAutoFit/>
          </a:bodyPr>
          <a:lstStyle/>
          <a:p>
            <a:pPr algn="ctr"/>
            <a:r>
              <a:rPr lang="it-IT" sz="2800" b="1">
                <a:solidFill>
                  <a:schemeClr val="accent2">
                    <a:lumMod val="50000"/>
                  </a:schemeClr>
                </a:solidFill>
                <a:latin typeface="+mj-lt"/>
                <a:ea typeface="+mj-ea"/>
                <a:cs typeface="+mj-cs"/>
              </a:rPr>
              <a:t>Stima riepilogativa dell’Rtmedio14gg per regione basato su inizio sintomi </a:t>
            </a:r>
          </a:p>
          <a:p>
            <a:pPr algn="ctr"/>
            <a:r>
              <a:rPr lang="it-IT" sz="2800" b="1">
                <a:solidFill>
                  <a:schemeClr val="accent2">
                    <a:lumMod val="50000"/>
                  </a:schemeClr>
                </a:solidFill>
                <a:latin typeface="+mj-lt"/>
                <a:ea typeface="+mj-ea"/>
                <a:cs typeface="+mj-cs"/>
              </a:rPr>
              <a:t>dal 27/1 – 9/2, calcolato il 17/2/2021</a:t>
            </a:r>
          </a:p>
        </p:txBody>
      </p:sp>
      <p:pic>
        <p:nvPicPr>
          <p:cNvPr id="5" name="Immagine 4">
            <a:extLst>
              <a:ext uri="{FF2B5EF4-FFF2-40B4-BE49-F238E27FC236}">
                <a16:creationId xmlns:a16="http://schemas.microsoft.com/office/drawing/2014/main" id="{E027CB47-DAFC-4617-9098-DD4E5A55A0E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7968" y="1009039"/>
            <a:ext cx="7824019" cy="57940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5560"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Occupazione posti letto</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646331"/>
          </a:xfrm>
          <a:prstGeom prst="rect">
            <a:avLst/>
          </a:prstGeom>
          <a:noFill/>
        </p:spPr>
        <p:txBody>
          <a:bodyPr wrap="square" rtlCol="0">
            <a:spAutoFit/>
          </a:bodyPr>
          <a:lstStyle/>
          <a:p>
            <a:r>
              <a:rPr lang="it-IT" b="1">
                <a:solidFill>
                  <a:schemeClr val="bg1"/>
                </a:solidFill>
              </a:rPr>
              <a:t>Tasso di occupazione dei posti letto in area medica e terapia intensiva sotto la soglia di allerta</a:t>
            </a:r>
          </a:p>
          <a:p>
            <a:endParaRPr lang="it-IT" b="1">
              <a:solidFill>
                <a:schemeClr val="bg1"/>
              </a:solidFill>
            </a:endParaRP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650C312D-DE3C-457C-8893-609F2163EE59}"/>
              </a:ext>
            </a:extLst>
          </p:cNvPr>
          <p:cNvSpPr txBox="1"/>
          <p:nvPr/>
        </p:nvSpPr>
        <p:spPr>
          <a:xfrm>
            <a:off x="492684" y="5316496"/>
            <a:ext cx="5629591" cy="307777"/>
          </a:xfrm>
          <a:prstGeom prst="rect">
            <a:avLst/>
          </a:prstGeom>
          <a:noFill/>
        </p:spPr>
        <p:txBody>
          <a:bodyPr wrap="square" rtlCol="0">
            <a:spAutoFit/>
          </a:bodyPr>
          <a:lstStyle/>
          <a:p>
            <a:r>
              <a:rPr lang="it-IT" sz="1400"/>
              <a:t>*</a:t>
            </a:r>
            <a:r>
              <a:rPr lang="it-IT" sz="1200"/>
              <a:t>PL occupati 2-3-4 Novembre : dati non disponibili</a:t>
            </a:r>
            <a:endParaRPr lang="it-IT" sz="1400"/>
          </a:p>
        </p:txBody>
      </p:sp>
      <p:sp>
        <p:nvSpPr>
          <p:cNvPr id="15" name="Rettangolo 14">
            <a:extLst>
              <a:ext uri="{FF2B5EF4-FFF2-40B4-BE49-F238E27FC236}">
                <a16:creationId xmlns:a16="http://schemas.microsoft.com/office/drawing/2014/main" id="{6DC1FC9E-5599-4BFD-9834-8C812169665C}"/>
              </a:ext>
            </a:extLst>
          </p:cNvPr>
          <p:cNvSpPr/>
          <p:nvPr/>
        </p:nvSpPr>
        <p:spPr>
          <a:xfrm>
            <a:off x="7542078" y="6604084"/>
            <a:ext cx="2964273"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a:t>
            </a:r>
            <a:r>
              <a:rPr lang="it-IT" sz="1050">
                <a:solidFill>
                  <a:srgbClr val="333333"/>
                </a:solidFill>
                <a:latin typeface="Source Sans Pro" panose="020B0503030403020204" pitchFamily="34" charset="0"/>
              </a:rPr>
              <a:t>16 febbraio </a:t>
            </a:r>
            <a:r>
              <a:rPr lang="it-IT" sz="1050" b="0" i="0">
                <a:solidFill>
                  <a:srgbClr val="333333"/>
                </a:solidFill>
                <a:effectLst/>
                <a:latin typeface="Source Sans Pro" panose="020B0503030403020204" pitchFamily="34" charset="0"/>
              </a:rPr>
              <a:t>2021</a:t>
            </a:r>
            <a:endParaRPr lang="it-IT" sz="1050"/>
          </a:p>
        </p:txBody>
      </p:sp>
      <p:pic>
        <p:nvPicPr>
          <p:cNvPr id="11" name="Immagine 10">
            <a:extLst>
              <a:ext uri="{FF2B5EF4-FFF2-40B4-BE49-F238E27FC236}">
                <a16:creationId xmlns:a16="http://schemas.microsoft.com/office/drawing/2014/main" id="{8DC579D8-DCF4-46E7-B6CA-7AC1CD984F43}"/>
              </a:ext>
            </a:extLst>
          </p:cNvPr>
          <p:cNvPicPr>
            <a:picLocks noChangeAspect="1"/>
          </p:cNvPicPr>
          <p:nvPr/>
        </p:nvPicPr>
        <p:blipFill rotWithShape="1">
          <a:blip r:embed="rId3"/>
          <a:srcRect r="3842" b="50000"/>
          <a:stretch/>
        </p:blipFill>
        <p:spPr>
          <a:xfrm>
            <a:off x="5838004" y="1916271"/>
            <a:ext cx="6353995" cy="3171923"/>
          </a:xfrm>
          <a:prstGeom prst="rect">
            <a:avLst/>
          </a:prstGeom>
        </p:spPr>
      </p:pic>
      <p:pic>
        <p:nvPicPr>
          <p:cNvPr id="14" name="Immagine 13">
            <a:extLst>
              <a:ext uri="{FF2B5EF4-FFF2-40B4-BE49-F238E27FC236}">
                <a16:creationId xmlns:a16="http://schemas.microsoft.com/office/drawing/2014/main" id="{DBC5DCF8-5482-4DF7-857A-87D6FBF180D1}"/>
              </a:ext>
            </a:extLst>
          </p:cNvPr>
          <p:cNvPicPr>
            <a:picLocks noChangeAspect="1"/>
          </p:cNvPicPr>
          <p:nvPr/>
        </p:nvPicPr>
        <p:blipFill rotWithShape="1">
          <a:blip r:embed="rId4"/>
          <a:srcRect r="6545" b="50000"/>
          <a:stretch/>
        </p:blipFill>
        <p:spPr>
          <a:xfrm>
            <a:off x="0" y="1791313"/>
            <a:ext cx="5902812" cy="3429000"/>
          </a:xfrm>
          <a:prstGeom prst="rect">
            <a:avLst/>
          </a:prstGeom>
        </p:spPr>
      </p:pic>
    </p:spTree>
    <p:extLst>
      <p:ext uri="{BB962C8B-B14F-4D97-AF65-F5344CB8AC3E}">
        <p14:creationId xmlns:p14="http://schemas.microsoft.com/office/powerpoint/2010/main" val="1904753695"/>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DD224B0EDAD614E90628F4A775A993B" ma:contentTypeVersion="11" ma:contentTypeDescription="Creare un nuovo documento." ma:contentTypeScope="" ma:versionID="5a6753c81364d5bc593a1b77ce1d8145">
  <xsd:schema xmlns:xsd="http://www.w3.org/2001/XMLSchema" xmlns:xs="http://www.w3.org/2001/XMLSchema" xmlns:p="http://schemas.microsoft.com/office/2006/metadata/properties" xmlns:ns2="25c54569-3efc-4e4d-8ffe-1d97b30a5375" xmlns:ns3="d253fb2c-0a8a-4170-a1e4-f00d5a1135f4" targetNamespace="http://schemas.microsoft.com/office/2006/metadata/properties" ma:root="true" ma:fieldsID="7cd8e1af98b71b9e486240c02c486d20" ns2:_="" ns3:_="">
    <xsd:import namespace="25c54569-3efc-4e4d-8ffe-1d97b30a5375"/>
    <xsd:import namespace="d253fb2c-0a8a-4170-a1e4-f00d5a1135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4569-3efc-4e4d-8ffe-1d97b30a5375"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53fb2c-0a8a-4170-a1e4-f00d5a1135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389B68-1887-4480-9B6E-134D688B9514}">
  <ds:schemaRefs>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d253fb2c-0a8a-4170-a1e4-f00d5a1135f4"/>
    <ds:schemaRef ds:uri="25c54569-3efc-4e4d-8ffe-1d97b30a5375"/>
  </ds:schemaRefs>
</ds:datastoreItem>
</file>

<file path=customXml/itemProps2.xml><?xml version="1.0" encoding="utf-8"?>
<ds:datastoreItem xmlns:ds="http://schemas.openxmlformats.org/officeDocument/2006/customXml" ds:itemID="{1FB467D4-162E-4D32-982B-C4F38B4FE60B}">
  <ds:schemaRefs>
    <ds:schemaRef ds:uri="25c54569-3efc-4e4d-8ffe-1d97b30a5375"/>
    <ds:schemaRef ds:uri="d253fb2c-0a8a-4170-a1e4-f00d5a1135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FDD65D-0E41-438A-91AE-4CAFC40BA8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TotalTime>
  <Words>801</Words>
  <Application>Microsoft Office PowerPoint</Application>
  <PresentationFormat>Widescreen</PresentationFormat>
  <Paragraphs>68</Paragraphs>
  <Slides>18</Slides>
  <Notes>2</Notes>
  <HiddenSlides>0</HiddenSlides>
  <MMClips>0</MMClips>
  <ScaleCrop>false</ScaleCrop>
  <HeadingPairs>
    <vt:vector size="6" baseType="variant">
      <vt:variant>
        <vt:lpstr>Caratteri utilizzati</vt:lpstr>
      </vt:variant>
      <vt:variant>
        <vt:i4>12</vt:i4>
      </vt:variant>
      <vt:variant>
        <vt:lpstr>Tema</vt:lpstr>
      </vt:variant>
      <vt:variant>
        <vt:i4>3</vt:i4>
      </vt:variant>
      <vt:variant>
        <vt:lpstr>Titoli diapositive</vt:lpstr>
      </vt:variant>
      <vt:variant>
        <vt:i4>18</vt:i4>
      </vt:variant>
    </vt:vector>
  </HeadingPairs>
  <TitlesOfParts>
    <vt:vector size="33" baseType="lpstr">
      <vt:lpstr>Arial</vt:lpstr>
      <vt:lpstr>Arial Narrow</vt:lpstr>
      <vt:lpstr>Calibri</vt:lpstr>
      <vt:lpstr>Calibri Light</vt:lpstr>
      <vt:lpstr>HelvLight</vt:lpstr>
      <vt:lpstr>Lato</vt:lpstr>
      <vt:lpstr>Raleway</vt:lpstr>
      <vt:lpstr>Source Sans Pro</vt:lpstr>
      <vt:lpstr>Tahoma</vt:lpstr>
      <vt:lpstr>Times New Roman</vt:lpstr>
      <vt:lpstr>Verdana</vt:lpstr>
      <vt:lpstr>Wingdings</vt:lpstr>
      <vt:lpstr>7_Tema di Office</vt:lpstr>
      <vt:lpstr>Retrospettivo</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Stima della trasmissibilità relativa per la variante VOC 202012/01</vt:lpstr>
      <vt:lpstr>Risultati principali e considerazioni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Flavia</dc:creator>
  <cp:lastModifiedBy>De Vecchis Daniela</cp:lastModifiedBy>
  <cp:revision>6</cp:revision>
  <dcterms:created xsi:type="dcterms:W3CDTF">2020-12-11T17:55:46Z</dcterms:created>
  <dcterms:modified xsi:type="dcterms:W3CDTF">2021-02-19T14:20:02Z</dcterms:modified>
</cp:coreProperties>
</file>