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6" r:id="rId5"/>
    <p:sldMasterId id="2147483822" r:id="rId6"/>
  </p:sldMasterIdLst>
  <p:notesMasterIdLst>
    <p:notesMasterId r:id="rId40"/>
  </p:notesMasterIdLst>
  <p:handoutMasterIdLst>
    <p:handoutMasterId r:id="rId41"/>
  </p:handoutMasterIdLst>
  <p:sldIdLst>
    <p:sldId id="362" r:id="rId7"/>
    <p:sldId id="1107" r:id="rId8"/>
    <p:sldId id="1268" r:id="rId9"/>
    <p:sldId id="272" r:id="rId10"/>
    <p:sldId id="1143" r:id="rId11"/>
    <p:sldId id="1142" r:id="rId12"/>
    <p:sldId id="1087" r:id="rId13"/>
    <p:sldId id="1112" r:id="rId14"/>
    <p:sldId id="1141" r:id="rId15"/>
    <p:sldId id="257" r:id="rId16"/>
    <p:sldId id="1150" r:id="rId17"/>
    <p:sldId id="1151" r:id="rId18"/>
    <p:sldId id="1260" r:id="rId19"/>
    <p:sldId id="1261" r:id="rId20"/>
    <p:sldId id="1262" r:id="rId21"/>
    <p:sldId id="1263" r:id="rId22"/>
    <p:sldId id="259" r:id="rId23"/>
    <p:sldId id="1237" r:id="rId24"/>
    <p:sldId id="1235" r:id="rId25"/>
    <p:sldId id="1236" r:id="rId26"/>
    <p:sldId id="1171" r:id="rId27"/>
    <p:sldId id="1104" r:id="rId28"/>
    <p:sldId id="338" r:id="rId29"/>
    <p:sldId id="1247" r:id="rId30"/>
    <p:sldId id="345" r:id="rId31"/>
    <p:sldId id="1248" r:id="rId32"/>
    <p:sldId id="340" r:id="rId33"/>
    <p:sldId id="1251" r:id="rId34"/>
    <p:sldId id="1252" r:id="rId35"/>
    <p:sldId id="1269" r:id="rId36"/>
    <p:sldId id="1253" r:id="rId37"/>
    <p:sldId id="1272" r:id="rId38"/>
    <p:sldId id="1152"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cardo Flavia" initials="RF" lastIdx="1" clrIdx="1">
    <p:extLst>
      <p:ext uri="{19B8F6BF-5375-455C-9EA6-DF929625EA0E}">
        <p15:presenceInfo xmlns:p15="http://schemas.microsoft.com/office/powerpoint/2012/main" userId="S::flavia.riccardo@iss.it::d0c948b9-3a67-4bac-a22a-6b0fce5525eb" providerId="AD"/>
      </p:ext>
    </p:extLst>
  </p:cmAuthor>
  <p:cmAuthor id="6" name="mauro grigioni"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200"/>
    <a:srgbClr val="AC770D"/>
    <a:srgbClr val="4BAFC8"/>
    <a:srgbClr val="EFF5FB"/>
    <a:srgbClr val="EAEFF7"/>
    <a:srgbClr val="C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443" autoAdjust="0"/>
  </p:normalViewPr>
  <p:slideViewPr>
    <p:cSldViewPr snapToGrid="0">
      <p:cViewPr varScale="1">
        <p:scale>
          <a:sx n="40" d="100"/>
          <a:sy n="40" d="100"/>
        </p:scale>
        <p:origin x="1002" y="48"/>
      </p:cViewPr>
      <p:guideLst/>
    </p:cSldViewPr>
  </p:slideViewPr>
  <p:notesTextViewPr>
    <p:cViewPr>
      <p:scale>
        <a:sx n="1" d="1"/>
        <a:sy n="1" d="1"/>
      </p:scale>
      <p:origin x="0" y="0"/>
    </p:cViewPr>
  </p:notesTextViewPr>
  <p:sorterViewPr>
    <p:cViewPr>
      <p:scale>
        <a:sx n="100" d="100"/>
        <a:sy n="100" d="100"/>
      </p:scale>
      <p:origin x="0" y="-1388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66BABC8-47F7-4639-A93D-A8ACD5976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FC3CE24-8D1C-4D32-AE48-6E232E5B8E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4BDF6-2651-4222-9C28-24E3485A60C1}" type="datetimeFigureOut">
              <a:rPr lang="it-IT" smtClean="0"/>
              <a:t>15/01/2021</a:t>
            </a:fld>
            <a:endParaRPr lang="it-IT"/>
          </a:p>
        </p:txBody>
      </p:sp>
      <p:sp>
        <p:nvSpPr>
          <p:cNvPr id="4" name="Segnaposto piè di pagina 3">
            <a:extLst>
              <a:ext uri="{FF2B5EF4-FFF2-40B4-BE49-F238E27FC236}">
                <a16:creationId xmlns:a16="http://schemas.microsoft.com/office/drawing/2014/main" id="{83F97532-CDB3-4E7F-8588-18C2F3980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D53DE6F-5CD5-4D15-ABD4-42F0D24615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EB888-8D6B-4A28-BA1B-9A58A027C8BE}" type="slidenum">
              <a:rPr lang="it-IT" smtClean="0"/>
              <a:t>‹N›</a:t>
            </a:fld>
            <a:endParaRPr lang="it-IT"/>
          </a:p>
        </p:txBody>
      </p:sp>
    </p:spTree>
    <p:extLst>
      <p:ext uri="{BB962C8B-B14F-4D97-AF65-F5344CB8AC3E}">
        <p14:creationId xmlns:p14="http://schemas.microsoft.com/office/powerpoint/2010/main" val="414406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6AB73-289D-47A5-85F5-1FF1FABF91A6}" type="datetimeFigureOut">
              <a:rPr lang="it-IT" smtClean="0"/>
              <a:t>15/01/2021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8A56-AA01-4C8A-8637-C672DAE39F2E}" type="slidenum">
              <a:rPr lang="it-IT" smtClean="0"/>
              <a:t>‹N›</a:t>
            </a:fld>
            <a:endParaRPr lang="it-IT"/>
          </a:p>
        </p:txBody>
      </p:sp>
    </p:spTree>
    <p:extLst>
      <p:ext uri="{BB962C8B-B14F-4D97-AF65-F5344CB8AC3E}">
        <p14:creationId xmlns:p14="http://schemas.microsoft.com/office/powerpoint/2010/main" val="161067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7</a:t>
            </a:fld>
            <a:endParaRPr lang="it-IT"/>
          </a:p>
        </p:txBody>
      </p:sp>
    </p:spTree>
    <p:extLst>
      <p:ext uri="{BB962C8B-B14F-4D97-AF65-F5344CB8AC3E}">
        <p14:creationId xmlns:p14="http://schemas.microsoft.com/office/powerpoint/2010/main" val="215110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13</a:t>
            </a:fld>
            <a:endParaRPr lang="it-IT"/>
          </a:p>
        </p:txBody>
      </p:sp>
    </p:spTree>
    <p:extLst>
      <p:ext uri="{BB962C8B-B14F-4D97-AF65-F5344CB8AC3E}">
        <p14:creationId xmlns:p14="http://schemas.microsoft.com/office/powerpoint/2010/main" val="346998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AD8A56-AA01-4C8A-8637-C672DAE39F2E}" type="slidenum">
              <a:rPr lang="it-IT" smtClean="0"/>
              <a:t>16</a:t>
            </a:fld>
            <a:endParaRPr lang="it-IT"/>
          </a:p>
        </p:txBody>
      </p:sp>
    </p:spTree>
    <p:extLst>
      <p:ext uri="{BB962C8B-B14F-4D97-AF65-F5344CB8AC3E}">
        <p14:creationId xmlns:p14="http://schemas.microsoft.com/office/powerpoint/2010/main" val="35858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28</a:t>
            </a:fld>
            <a:endParaRPr lang="it-IT"/>
          </a:p>
        </p:txBody>
      </p:sp>
    </p:spTree>
    <p:extLst>
      <p:ext uri="{BB962C8B-B14F-4D97-AF65-F5344CB8AC3E}">
        <p14:creationId xmlns:p14="http://schemas.microsoft.com/office/powerpoint/2010/main" val="240941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31</a:t>
            </a:fld>
            <a:endParaRPr lang="it-IT"/>
          </a:p>
        </p:txBody>
      </p:sp>
    </p:spTree>
    <p:extLst>
      <p:ext uri="{BB962C8B-B14F-4D97-AF65-F5344CB8AC3E}">
        <p14:creationId xmlns:p14="http://schemas.microsoft.com/office/powerpoint/2010/main" val="69830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32</a:t>
            </a:fld>
            <a:endParaRPr lang="it-IT"/>
          </a:p>
        </p:txBody>
      </p:sp>
    </p:spTree>
    <p:extLst>
      <p:ext uri="{BB962C8B-B14F-4D97-AF65-F5344CB8AC3E}">
        <p14:creationId xmlns:p14="http://schemas.microsoft.com/office/powerpoint/2010/main" val="719380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86E8161-8C76-4B39-AD5C-B7F791CD38D7}" type="datetimeFigureOut">
              <a:rPr lang="it-IT" smtClean="0"/>
              <a:t>15/01/2021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28949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86E8161-8C76-4B39-AD5C-B7F791CD38D7}" type="datetimeFigureOut">
              <a:rPr lang="it-IT" smtClean="0"/>
              <a:t>15/01/2021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2033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386E8161-8C76-4B39-AD5C-B7F791CD38D7}" type="datetimeFigureOut">
              <a:rPr lang="it-IT" smtClean="0"/>
              <a:t>15/01/2021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18680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6E8161-8C76-4B39-AD5C-B7F791CD38D7}" type="datetimeFigureOut">
              <a:rPr lang="it-IT" smtClean="0"/>
              <a:t>15/01/2021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421754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6E8161-8C76-4B39-AD5C-B7F791CD38D7}" type="datetimeFigureOut">
              <a:rPr lang="it-IT" smtClean="0"/>
              <a:t>15/01/2021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146225-B19B-4014-BC77-DF4B52B9E005}" type="slidenum">
              <a:rPr lang="it-IT" smtClean="0"/>
              <a:t>‹N›</a:t>
            </a:fld>
            <a:endParaRPr lang="it-IT"/>
          </a:p>
        </p:txBody>
      </p:sp>
    </p:spTree>
    <p:extLst>
      <p:ext uri="{BB962C8B-B14F-4D97-AF65-F5344CB8AC3E}">
        <p14:creationId xmlns:p14="http://schemas.microsoft.com/office/powerpoint/2010/main" val="24185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6E8161-8C76-4B39-AD5C-B7F791CD38D7}" type="datetimeFigureOut">
              <a:rPr lang="it-IT" smtClean="0"/>
              <a:t>15/01/2021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29508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44272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41271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527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71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23738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1786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09664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86E8161-8C76-4B39-AD5C-B7F791CD38D7}" type="datetimeFigureOut">
              <a:rPr lang="it-IT" smtClean="0"/>
              <a:t>15/01/2021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02926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86E8161-8C76-4B39-AD5C-B7F791CD38D7}" type="datetimeFigureOut">
              <a:rPr lang="it-IT" smtClean="0"/>
              <a:t>15/01/2021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0284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86E8161-8C76-4B39-AD5C-B7F791CD38D7}" type="datetimeFigureOut">
              <a:rPr lang="it-IT" smtClean="0"/>
              <a:t>15/01/2021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95019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15/01/2021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407140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15/01/2021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53767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86E8161-8C76-4B39-AD5C-B7F791CD38D7}" type="datetimeFigureOut">
              <a:rPr lang="it-IT" smtClean="0"/>
              <a:t>15/01/2021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82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392808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52506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17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37660436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1/15/2021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88635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E8161-8C76-4B39-AD5C-B7F791CD38D7}" type="datetimeFigureOut">
              <a:rPr lang="it-IT" smtClean="0"/>
              <a:t>15/01/2021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287893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15/01/2021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9"/>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20" r:id="rId6"/>
    <p:sldLayoutId id="2147483821" r:id="rId7"/>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ED0E8A1-491B-4E4A-ABD6-CB3956071AD3}" type="datetime1">
              <a:rPr lang="it-IT" smtClean="0"/>
              <a:pPr>
                <a:defRPr/>
              </a:pPr>
              <a:t>15/01/2021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D30DA2B5-E2F8-42AE-BCAE-7525DE44EE77}" type="slidenum">
              <a:rPr lang="it-IT" altLang="it-IT" smtClean="0"/>
              <a:pPr>
                <a:defRPr/>
              </a:pPr>
              <a:t>‹N›</a:t>
            </a:fld>
            <a:endParaRPr lang="it-IT" alt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709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D0E8A1-491B-4E4A-ABD6-CB3956071AD3}" type="datetime1">
              <a:rPr lang="it-IT" smtClean="0"/>
              <a:pPr>
                <a:defRPr/>
              </a:pPr>
              <a:t>15/01/2021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0DA2B5-E2F8-42AE-BCAE-7525DE44EE77}" type="slidenum">
              <a:rPr lang="it-IT" altLang="it-IT" smtClean="0"/>
              <a:pPr>
                <a:defRPr/>
              </a:pPr>
              <a:t>‹N›</a:t>
            </a:fld>
            <a:endParaRPr lang="it-IT" altLang="it-IT"/>
          </a:p>
        </p:txBody>
      </p:sp>
    </p:spTree>
    <p:extLst>
      <p:ext uri="{BB962C8B-B14F-4D97-AF65-F5344CB8AC3E}">
        <p14:creationId xmlns:p14="http://schemas.microsoft.com/office/powerpoint/2010/main" val="2294115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re">
            <a:extLst>
              <a:ext uri="{FF2B5EF4-FFF2-40B4-BE49-F238E27FC236}">
                <a16:creationId xmlns:a16="http://schemas.microsoft.com/office/drawing/2014/main" id="{BA0951CB-1588-E34E-AB4B-6F760B7B4E7E}"/>
              </a:ext>
            </a:extLst>
          </p:cNvPr>
          <p:cNvSpPr txBox="1"/>
          <p:nvPr/>
        </p:nvSpPr>
        <p:spPr>
          <a:xfrm>
            <a:off x="1431742" y="2937263"/>
            <a:ext cx="9630286"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700">
                <a:solidFill>
                  <a:srgbClr val="2A3284"/>
                </a:solidFill>
              </a:defRPr>
            </a:lvl1pPr>
          </a:lstStyle>
          <a:p>
            <a:pPr lvl="0" algn="ctr">
              <a:defRPr/>
            </a:pPr>
            <a:r>
              <a:rPr lang="it-IT" sz="2800" i="1"/>
              <a:t> </a:t>
            </a:r>
          </a:p>
        </p:txBody>
      </p:sp>
      <p:sp>
        <p:nvSpPr>
          <p:cNvPr id="3" name="Dipartimento">
            <a:extLst>
              <a:ext uri="{FF2B5EF4-FFF2-40B4-BE49-F238E27FC236}">
                <a16:creationId xmlns:a16="http://schemas.microsoft.com/office/drawing/2014/main" id="{9E62D831-0033-944A-8634-E7FD0182C7CB}"/>
              </a:ext>
            </a:extLst>
          </p:cNvPr>
          <p:cNvSpPr txBox="1"/>
          <p:nvPr/>
        </p:nvSpPr>
        <p:spPr>
          <a:xfrm>
            <a:off x="5131725" y="6161640"/>
            <a:ext cx="4671753"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solidFill>
                  <a:srgbClr val="2A3284"/>
                </a:solidFill>
              </a:defRPr>
            </a:lvl1pPr>
          </a:lstStyle>
          <a:p>
            <a:pPr defTabSz="914411">
              <a:defRPr/>
            </a:pPr>
            <a:endParaRPr sz="2000">
              <a:latin typeface="Calibri" panose="020F0502020204030204"/>
            </a:endParaRPr>
          </a:p>
        </p:txBody>
      </p:sp>
      <p:sp>
        <p:nvSpPr>
          <p:cNvPr id="6" name="CasellaDiTesto 5">
            <a:extLst>
              <a:ext uri="{FF2B5EF4-FFF2-40B4-BE49-F238E27FC236}">
                <a16:creationId xmlns:a16="http://schemas.microsoft.com/office/drawing/2014/main" id="{E5C02518-57D0-4BF1-A30E-80849D8758C5}"/>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a:solidFill>
                  <a:srgbClr val="E7E6E6">
                    <a:lumMod val="50000"/>
                  </a:srgbClr>
                </a:solidFill>
                <a:latin typeface="Raleway" panose="020B0003030101060003" pitchFamily="34" charset="0"/>
              </a:rPr>
              <a:t>Istituto Superiore di Sanità</a:t>
            </a:r>
          </a:p>
        </p:txBody>
      </p:sp>
      <p:sp>
        <p:nvSpPr>
          <p:cNvPr id="7" name="Segnaposto testo 6">
            <a:extLst>
              <a:ext uri="{FF2B5EF4-FFF2-40B4-BE49-F238E27FC236}">
                <a16:creationId xmlns:a16="http://schemas.microsoft.com/office/drawing/2014/main" id="{A6C3CFB3-5F0E-4D9A-9CA6-789D4CFD7CD8}"/>
              </a:ext>
            </a:extLst>
          </p:cNvPr>
          <p:cNvSpPr>
            <a:spLocks noGrp="1"/>
          </p:cNvSpPr>
          <p:nvPr>
            <p:ph type="body" idx="10"/>
          </p:nvPr>
        </p:nvSpPr>
        <p:spPr/>
        <p:txBody>
          <a:bodyPr>
            <a:noAutofit/>
          </a:bodyPr>
          <a:lstStyle/>
          <a:p>
            <a:pPr algn="ctr"/>
            <a:r>
              <a:rPr lang="it-IT" sz="2000"/>
              <a:t>Epidemia COVID-19</a:t>
            </a:r>
          </a:p>
          <a:p>
            <a:pPr algn="ctr"/>
            <a:endParaRPr lang="it-IT" sz="2000"/>
          </a:p>
          <a:p>
            <a:pPr algn="ctr"/>
            <a:r>
              <a:rPr lang="it-IT" sz="2000"/>
              <a:t>Monitoraggio del rischio </a:t>
            </a:r>
          </a:p>
        </p:txBody>
      </p:sp>
      <p:sp>
        <p:nvSpPr>
          <p:cNvPr id="8" name="Segnaposto testo 7">
            <a:extLst>
              <a:ext uri="{FF2B5EF4-FFF2-40B4-BE49-F238E27FC236}">
                <a16:creationId xmlns:a16="http://schemas.microsoft.com/office/drawing/2014/main" id="{DB69548B-E780-46C2-8F27-1EF0022F7071}"/>
              </a:ext>
            </a:extLst>
          </p:cNvPr>
          <p:cNvSpPr>
            <a:spLocks noGrp="1"/>
          </p:cNvSpPr>
          <p:nvPr>
            <p:ph type="body" idx="11"/>
          </p:nvPr>
        </p:nvSpPr>
        <p:spPr>
          <a:xfrm>
            <a:off x="562313" y="242417"/>
            <a:ext cx="11067374" cy="1944216"/>
          </a:xfrm>
        </p:spPr>
        <p:txBody>
          <a:bodyPr/>
          <a:lstStyle/>
          <a:p>
            <a:r>
              <a:rPr lang="it-IT" dirty="0"/>
              <a:t>15 gennaio 2021</a:t>
            </a:r>
          </a:p>
        </p:txBody>
      </p:sp>
    </p:spTree>
    <p:extLst>
      <p:ext uri="{BB962C8B-B14F-4D97-AF65-F5344CB8AC3E}">
        <p14:creationId xmlns:p14="http://schemas.microsoft.com/office/powerpoint/2010/main" val="317470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954107"/>
          </a:xfrm>
          <a:prstGeom prst="rect">
            <a:avLst/>
          </a:prstGeom>
          <a:noFill/>
        </p:spPr>
        <p:txBody>
          <a:bodyPr wrap="square">
            <a:spAutoFit/>
          </a:bodyPr>
          <a:lstStyle/>
          <a:p>
            <a:pPr algn="ctr"/>
            <a:r>
              <a:rPr lang="it-IT" sz="2800" b="1" dirty="0">
                <a:solidFill>
                  <a:schemeClr val="accent2">
                    <a:lumMod val="50000"/>
                  </a:schemeClr>
                </a:solidFill>
                <a:latin typeface="+mj-lt"/>
                <a:ea typeface="+mj-ea"/>
                <a:cs typeface="+mj-cs"/>
              </a:rPr>
              <a:t>Stima riepilogativa dell’Rtmedio14gg per regione basato su inizio sintomi </a:t>
            </a:r>
          </a:p>
          <a:p>
            <a:pPr algn="ctr"/>
            <a:r>
              <a:rPr lang="it-IT" sz="2800" b="1" dirty="0">
                <a:solidFill>
                  <a:schemeClr val="accent2">
                    <a:lumMod val="50000"/>
                  </a:schemeClr>
                </a:solidFill>
                <a:latin typeface="+mj-lt"/>
                <a:ea typeface="+mj-ea"/>
                <a:cs typeface="+mj-cs"/>
              </a:rPr>
              <a:t>dal 23 dicembre al 5 gennaio, calcolato il 13/1/2021</a:t>
            </a:r>
          </a:p>
        </p:txBody>
      </p:sp>
      <p:pic>
        <p:nvPicPr>
          <p:cNvPr id="3" name="Immagine 2">
            <a:extLst>
              <a:ext uri="{FF2B5EF4-FFF2-40B4-BE49-F238E27FC236}">
                <a16:creationId xmlns:a16="http://schemas.microsoft.com/office/drawing/2014/main" id="{68EA25F2-D4F1-4332-83D3-F3733223417D}"/>
              </a:ext>
            </a:extLst>
          </p:cNvPr>
          <p:cNvPicPr>
            <a:picLocks noChangeAspect="1"/>
          </p:cNvPicPr>
          <p:nvPr/>
        </p:nvPicPr>
        <p:blipFill>
          <a:blip r:embed="rId2"/>
          <a:stretch>
            <a:fillRect/>
          </a:stretch>
        </p:blipFill>
        <p:spPr>
          <a:xfrm>
            <a:off x="1949450" y="933971"/>
            <a:ext cx="7893050" cy="5977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479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369332"/>
          </a:xfrm>
          <a:prstGeom prst="rect">
            <a:avLst/>
          </a:prstGeom>
          <a:noFill/>
        </p:spPr>
        <p:txBody>
          <a:bodyPr wrap="square" rtlCol="0">
            <a:spAutoFit/>
          </a:bodyPr>
          <a:lstStyle/>
          <a:p>
            <a:r>
              <a:rPr lang="it-IT" b="1" dirty="0">
                <a:solidFill>
                  <a:schemeClr val="bg1"/>
                </a:solidFill>
              </a:rPr>
              <a:t>Numero di posti letto occupati al giorno in area medica e in terapia intensiva in lieve aumento</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6E35582-C4C9-4905-9921-1CC529395BEB}"/>
              </a:ext>
            </a:extLst>
          </p:cNvPr>
          <p:cNvSpPr txBox="1"/>
          <p:nvPr/>
        </p:nvSpPr>
        <p:spPr>
          <a:xfrm>
            <a:off x="671360" y="4901338"/>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7" name="Rettangolo 16">
            <a:extLst>
              <a:ext uri="{FF2B5EF4-FFF2-40B4-BE49-F238E27FC236}">
                <a16:creationId xmlns:a16="http://schemas.microsoft.com/office/drawing/2014/main" id="{7E776644-5876-467A-AB9F-11F217135AFC}"/>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12 gennaio </a:t>
            </a:r>
            <a:r>
              <a:rPr lang="it-IT" sz="1050" b="0" i="0" dirty="0">
                <a:solidFill>
                  <a:srgbClr val="333333"/>
                </a:solidFill>
                <a:effectLst/>
                <a:latin typeface="Source Sans Pro" panose="020B0503030403020204" pitchFamily="34" charset="0"/>
              </a:rPr>
              <a:t>2021</a:t>
            </a:r>
            <a:endParaRPr lang="it-IT" sz="1050" dirty="0"/>
          </a:p>
        </p:txBody>
      </p:sp>
      <p:pic>
        <p:nvPicPr>
          <p:cNvPr id="4" name="Immagine 3">
            <a:extLst>
              <a:ext uri="{FF2B5EF4-FFF2-40B4-BE49-F238E27FC236}">
                <a16:creationId xmlns:a16="http://schemas.microsoft.com/office/drawing/2014/main" id="{9BF9AEA1-5660-4A55-ADD9-7A8C26788935}"/>
              </a:ext>
            </a:extLst>
          </p:cNvPr>
          <p:cNvPicPr>
            <a:picLocks noChangeAspect="1"/>
          </p:cNvPicPr>
          <p:nvPr/>
        </p:nvPicPr>
        <p:blipFill rotWithShape="1">
          <a:blip r:embed="rId3"/>
          <a:srcRect t="50000" r="2982" b="10000"/>
          <a:stretch/>
        </p:blipFill>
        <p:spPr>
          <a:xfrm>
            <a:off x="6300951" y="2120900"/>
            <a:ext cx="5915946" cy="2401834"/>
          </a:xfrm>
          <a:prstGeom prst="rect">
            <a:avLst/>
          </a:prstGeom>
        </p:spPr>
      </p:pic>
      <p:pic>
        <p:nvPicPr>
          <p:cNvPr id="7" name="Immagine 6">
            <a:extLst>
              <a:ext uri="{FF2B5EF4-FFF2-40B4-BE49-F238E27FC236}">
                <a16:creationId xmlns:a16="http://schemas.microsoft.com/office/drawing/2014/main" id="{A572ABAC-9CD3-4954-9B93-EA9F48D742DD}"/>
              </a:ext>
            </a:extLst>
          </p:cNvPr>
          <p:cNvPicPr>
            <a:picLocks noChangeAspect="1"/>
          </p:cNvPicPr>
          <p:nvPr/>
        </p:nvPicPr>
        <p:blipFill rotWithShape="1">
          <a:blip r:embed="rId4"/>
          <a:srcRect l="1713" t="60926" r="1490"/>
          <a:stretch/>
        </p:blipFill>
        <p:spPr>
          <a:xfrm>
            <a:off x="14796" y="2183616"/>
            <a:ext cx="6286155" cy="2616983"/>
          </a:xfrm>
          <a:prstGeom prst="rect">
            <a:avLst/>
          </a:prstGeom>
        </p:spPr>
      </p:pic>
    </p:spTree>
    <p:extLst>
      <p:ext uri="{BB962C8B-B14F-4D97-AF65-F5344CB8AC3E}">
        <p14:creationId xmlns:p14="http://schemas.microsoft.com/office/powerpoint/2010/main" val="10242079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5560"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Occupazione posti letto</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Tasso di occupazione dei posti letto in area medica e terapia intensiva leggermente sotto la soglia di allerta</a:t>
            </a:r>
          </a:p>
          <a:p>
            <a:endParaRPr lang="it-IT" b="1" dirty="0">
              <a:solidFill>
                <a:schemeClr val="bg1"/>
              </a:solidFill>
            </a:endParaRP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50C312D-DE3C-457C-8893-609F2163EE59}"/>
              </a:ext>
            </a:extLst>
          </p:cNvPr>
          <p:cNvSpPr txBox="1"/>
          <p:nvPr/>
        </p:nvSpPr>
        <p:spPr>
          <a:xfrm>
            <a:off x="492684" y="5316496"/>
            <a:ext cx="5629591" cy="307777"/>
          </a:xfrm>
          <a:prstGeom prst="rect">
            <a:avLst/>
          </a:prstGeom>
          <a:noFill/>
        </p:spPr>
        <p:txBody>
          <a:bodyPr wrap="square" rtlCol="0">
            <a:spAutoFit/>
          </a:bodyPr>
          <a:lstStyle/>
          <a:p>
            <a:r>
              <a:rPr lang="it-IT" sz="1400"/>
              <a:t>*</a:t>
            </a:r>
            <a:r>
              <a:rPr lang="it-IT" sz="1200"/>
              <a:t>PL occupati 2-3-4 Novembre : dati non disponibili</a:t>
            </a:r>
            <a:endParaRPr lang="it-IT" sz="1400"/>
          </a:p>
        </p:txBody>
      </p:sp>
      <p:sp>
        <p:nvSpPr>
          <p:cNvPr id="15" name="Rettangolo 14">
            <a:extLst>
              <a:ext uri="{FF2B5EF4-FFF2-40B4-BE49-F238E27FC236}">
                <a16:creationId xmlns:a16="http://schemas.microsoft.com/office/drawing/2014/main" id="{6DC1FC9E-5599-4BFD-9834-8C812169665C}"/>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12 gennaio </a:t>
            </a:r>
            <a:r>
              <a:rPr lang="it-IT" sz="1050" b="0" i="0" dirty="0">
                <a:solidFill>
                  <a:srgbClr val="333333"/>
                </a:solidFill>
                <a:effectLst/>
                <a:latin typeface="Source Sans Pro" panose="020B0503030403020204" pitchFamily="34" charset="0"/>
              </a:rPr>
              <a:t>2021</a:t>
            </a:r>
            <a:endParaRPr lang="it-IT" sz="1050" dirty="0"/>
          </a:p>
        </p:txBody>
      </p:sp>
      <p:pic>
        <p:nvPicPr>
          <p:cNvPr id="4" name="Immagine 3">
            <a:extLst>
              <a:ext uri="{FF2B5EF4-FFF2-40B4-BE49-F238E27FC236}">
                <a16:creationId xmlns:a16="http://schemas.microsoft.com/office/drawing/2014/main" id="{DF89DA39-D571-4339-8D87-9745D94E3E1B}"/>
              </a:ext>
            </a:extLst>
          </p:cNvPr>
          <p:cNvPicPr>
            <a:picLocks noChangeAspect="1"/>
          </p:cNvPicPr>
          <p:nvPr/>
        </p:nvPicPr>
        <p:blipFill rotWithShape="1">
          <a:blip r:embed="rId3"/>
          <a:srcRect l="1893" r="8115" b="55278"/>
          <a:stretch/>
        </p:blipFill>
        <p:spPr>
          <a:xfrm>
            <a:off x="5702300" y="1955800"/>
            <a:ext cx="6267450" cy="3067050"/>
          </a:xfrm>
          <a:prstGeom prst="rect">
            <a:avLst/>
          </a:prstGeom>
        </p:spPr>
      </p:pic>
      <p:pic>
        <p:nvPicPr>
          <p:cNvPr id="7" name="Immagine 6">
            <a:extLst>
              <a:ext uri="{FF2B5EF4-FFF2-40B4-BE49-F238E27FC236}">
                <a16:creationId xmlns:a16="http://schemas.microsoft.com/office/drawing/2014/main" id="{0CFE67C3-8C70-4BB1-9194-E10E04E8EF5D}"/>
              </a:ext>
            </a:extLst>
          </p:cNvPr>
          <p:cNvPicPr>
            <a:picLocks noChangeAspect="1"/>
          </p:cNvPicPr>
          <p:nvPr/>
        </p:nvPicPr>
        <p:blipFill rotWithShape="1">
          <a:blip r:embed="rId4"/>
          <a:srcRect l="2159" r="7315" b="46111"/>
          <a:stretch/>
        </p:blipFill>
        <p:spPr>
          <a:xfrm>
            <a:off x="0" y="1928573"/>
            <a:ext cx="6019801" cy="3695700"/>
          </a:xfrm>
          <a:prstGeom prst="rect">
            <a:avLst/>
          </a:prstGeom>
        </p:spPr>
      </p:pic>
    </p:spTree>
    <p:extLst>
      <p:ext uri="{BB962C8B-B14F-4D97-AF65-F5344CB8AC3E}">
        <p14:creationId xmlns:p14="http://schemas.microsoft.com/office/powerpoint/2010/main" val="19047536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52C7906-8CAC-450C-A41A-4E7F1A17A46C}"/>
              </a:ext>
            </a:extLst>
          </p:cNvPr>
          <p:cNvPicPr>
            <a:picLocks noChangeAspect="1"/>
          </p:cNvPicPr>
          <p:nvPr/>
        </p:nvPicPr>
        <p:blipFill rotWithShape="1">
          <a:blip r:embed="rId3"/>
          <a:srcRect l="4502" t="53003"/>
          <a:stretch/>
        </p:blipFill>
        <p:spPr>
          <a:xfrm>
            <a:off x="107156" y="2079194"/>
            <a:ext cx="6233646" cy="3508830"/>
          </a:xfrm>
          <a:prstGeom prst="rect">
            <a:avLst/>
          </a:prstGeom>
        </p:spPr>
      </p:pic>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4"/>
          <a:srcRect l="37349" t="44135" r="2101" b="47061"/>
          <a:stretch/>
        </p:blipFill>
        <p:spPr>
          <a:xfrm>
            <a:off x="107156" y="800112"/>
            <a:ext cx="11977687" cy="659672"/>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Proiezioni dell’occupazione dei posti letto a 30 giorni </a:t>
            </a:r>
            <a:endParaRPr lang="it-CH" sz="3600" b="1">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00112"/>
            <a:ext cx="11977687" cy="646331"/>
          </a:xfrm>
          <a:prstGeom prst="rect">
            <a:avLst/>
          </a:prstGeom>
          <a:noFill/>
        </p:spPr>
        <p:txBody>
          <a:bodyPr wrap="square" rtlCol="0">
            <a:spAutoFit/>
          </a:bodyPr>
          <a:lstStyle/>
          <a:p>
            <a:r>
              <a:rPr lang="it-IT" b="1" dirty="0">
                <a:solidFill>
                  <a:schemeClr val="bg1"/>
                </a:solidFill>
              </a:rPr>
              <a:t>% di probabilità di superamento delle soglie critiche di occupazione in area medica e terapia intensiva al 12/2/2021  se si mantiene invariata la trasmissibilità (tenendo conto dei PL attivabili nel periodo della stima)</a:t>
            </a:r>
          </a:p>
        </p:txBody>
      </p:sp>
      <p:sp>
        <p:nvSpPr>
          <p:cNvPr id="14" name="Rettangolo 13">
            <a:extLst>
              <a:ext uri="{FF2B5EF4-FFF2-40B4-BE49-F238E27FC236}">
                <a16:creationId xmlns:a16="http://schemas.microsoft.com/office/drawing/2014/main" id="{964D423E-4B6E-4F48-9827-052DFB8A4BD6}"/>
              </a:ext>
            </a:extLst>
          </p:cNvPr>
          <p:cNvSpPr/>
          <p:nvPr/>
        </p:nvSpPr>
        <p:spPr>
          <a:xfrm>
            <a:off x="2672779" y="1643192"/>
            <a:ext cx="1573957" cy="307777"/>
          </a:xfrm>
          <a:prstGeom prst="rect">
            <a:avLst/>
          </a:prstGeom>
        </p:spPr>
        <p:txBody>
          <a:bodyPr wrap="none">
            <a:spAutoFit/>
          </a:bodyPr>
          <a:lstStyle/>
          <a:p>
            <a:r>
              <a:rPr lang="it-IT" sz="1400" b="1">
                <a:latin typeface="Arial Narrow" panose="020B0606020202030204" pitchFamily="34" charset="0"/>
              </a:rPr>
              <a:t>Soglie Area Medica </a:t>
            </a:r>
          </a:p>
        </p:txBody>
      </p:sp>
      <p:sp>
        <p:nvSpPr>
          <p:cNvPr id="17" name="Rettangolo 16">
            <a:extLst>
              <a:ext uri="{FF2B5EF4-FFF2-40B4-BE49-F238E27FC236}">
                <a16:creationId xmlns:a16="http://schemas.microsoft.com/office/drawing/2014/main" id="{174A3826-DE09-4D6B-A4E1-FB510620A7AD}"/>
              </a:ext>
            </a:extLst>
          </p:cNvPr>
          <p:cNvSpPr/>
          <p:nvPr/>
        </p:nvSpPr>
        <p:spPr>
          <a:xfrm>
            <a:off x="8410053" y="1625367"/>
            <a:ext cx="1863459" cy="307777"/>
          </a:xfrm>
          <a:prstGeom prst="rect">
            <a:avLst/>
          </a:prstGeom>
        </p:spPr>
        <p:txBody>
          <a:bodyPr wrap="none">
            <a:spAutoFit/>
          </a:bodyPr>
          <a:lstStyle/>
          <a:p>
            <a:r>
              <a:rPr lang="it-IT" sz="1400" b="1" dirty="0">
                <a:latin typeface="Arial Narrow" panose="020B0606020202030204" pitchFamily="34" charset="0"/>
              </a:rPr>
              <a:t>Soglie Terapia intensiva</a:t>
            </a:r>
          </a:p>
        </p:txBody>
      </p:sp>
      <p:cxnSp>
        <p:nvCxnSpPr>
          <p:cNvPr id="19" name="Connettore diritto 18">
            <a:extLst>
              <a:ext uri="{FF2B5EF4-FFF2-40B4-BE49-F238E27FC236}">
                <a16:creationId xmlns:a16="http://schemas.microsoft.com/office/drawing/2014/main" id="{6A9C42C8-054F-44BD-9EA1-135631E3659A}"/>
              </a:ext>
            </a:extLst>
          </p:cNvPr>
          <p:cNvCxnSpPr>
            <a:cxnSpLocks/>
          </p:cNvCxnSpPr>
          <p:nvPr/>
        </p:nvCxnSpPr>
        <p:spPr>
          <a:xfrm flipV="1">
            <a:off x="3459757" y="2025650"/>
            <a:ext cx="0" cy="3113718"/>
          </a:xfrm>
          <a:prstGeom prst="line">
            <a:avLst/>
          </a:prstGeom>
        </p:spPr>
        <p:style>
          <a:lnRef idx="3">
            <a:schemeClr val="dk1"/>
          </a:lnRef>
          <a:fillRef idx="0">
            <a:schemeClr val="dk1"/>
          </a:fillRef>
          <a:effectRef idx="2">
            <a:schemeClr val="dk1"/>
          </a:effectRef>
          <a:fontRef idx="minor">
            <a:schemeClr val="tx1"/>
          </a:fontRef>
        </p:style>
      </p:cxnSp>
      <p:pic>
        <p:nvPicPr>
          <p:cNvPr id="4" name="Immagine 3">
            <a:extLst>
              <a:ext uri="{FF2B5EF4-FFF2-40B4-BE49-F238E27FC236}">
                <a16:creationId xmlns:a16="http://schemas.microsoft.com/office/drawing/2014/main" id="{255F38F9-3CB4-4B3A-AD64-E2B8285C9693}"/>
              </a:ext>
            </a:extLst>
          </p:cNvPr>
          <p:cNvPicPr>
            <a:picLocks noChangeAspect="1"/>
          </p:cNvPicPr>
          <p:nvPr/>
        </p:nvPicPr>
        <p:blipFill rotWithShape="1">
          <a:blip r:embed="rId3"/>
          <a:srcRect l="4083" t="6100" b="48497"/>
          <a:stretch/>
        </p:blipFill>
        <p:spPr>
          <a:xfrm>
            <a:off x="6138994" y="2189102"/>
            <a:ext cx="5945848" cy="3219099"/>
          </a:xfrm>
          <a:prstGeom prst="rect">
            <a:avLst/>
          </a:prstGeom>
        </p:spPr>
      </p:pic>
      <p:cxnSp>
        <p:nvCxnSpPr>
          <p:cNvPr id="16" name="Connettore diritto 15">
            <a:extLst>
              <a:ext uri="{FF2B5EF4-FFF2-40B4-BE49-F238E27FC236}">
                <a16:creationId xmlns:a16="http://schemas.microsoft.com/office/drawing/2014/main" id="{0D6CBB47-DED3-4DD8-8F7C-E2DFE07C14E0}"/>
              </a:ext>
            </a:extLst>
          </p:cNvPr>
          <p:cNvCxnSpPr>
            <a:cxnSpLocks/>
          </p:cNvCxnSpPr>
          <p:nvPr/>
        </p:nvCxnSpPr>
        <p:spPr>
          <a:xfrm flipV="1">
            <a:off x="8911084" y="2025650"/>
            <a:ext cx="0" cy="2994376"/>
          </a:xfrm>
          <a:prstGeom prst="line">
            <a:avLst/>
          </a:prstGeom>
        </p:spPr>
        <p:style>
          <a:lnRef idx="3">
            <a:schemeClr val="dk1"/>
          </a:lnRef>
          <a:fillRef idx="0">
            <a:schemeClr val="dk1"/>
          </a:fillRef>
          <a:effectRef idx="2">
            <a:schemeClr val="dk1"/>
          </a:effectRef>
          <a:fontRef idx="minor">
            <a:schemeClr val="tx1"/>
          </a:fontRef>
        </p:style>
      </p:cxnSp>
      <p:sp>
        <p:nvSpPr>
          <p:cNvPr id="18" name="Rettangolo 17">
            <a:extLst>
              <a:ext uri="{FF2B5EF4-FFF2-40B4-BE49-F238E27FC236}">
                <a16:creationId xmlns:a16="http://schemas.microsoft.com/office/drawing/2014/main" id="{84433E84-F9B3-455D-A19F-D6C7A00B422B}"/>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05 gennaio </a:t>
            </a:r>
            <a:r>
              <a:rPr lang="it-IT" sz="1050" b="0" i="0" dirty="0">
                <a:solidFill>
                  <a:srgbClr val="333333"/>
                </a:solidFill>
                <a:effectLst/>
                <a:latin typeface="Source Sans Pro" panose="020B0503030403020204" pitchFamily="34" charset="0"/>
              </a:rPr>
              <a:t>2021</a:t>
            </a:r>
            <a:endParaRPr lang="it-IT" sz="1050" dirty="0"/>
          </a:p>
        </p:txBody>
      </p:sp>
    </p:spTree>
    <p:extLst>
      <p:ext uri="{BB962C8B-B14F-4D97-AF65-F5344CB8AC3E}">
        <p14:creationId xmlns:p14="http://schemas.microsoft.com/office/powerpoint/2010/main" val="471899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sp>
        <p:nvSpPr>
          <p:cNvPr id="8" name="Rettangolo 7">
            <a:extLst>
              <a:ext uri="{FF2B5EF4-FFF2-40B4-BE49-F238E27FC236}">
                <a16:creationId xmlns:a16="http://schemas.microsoft.com/office/drawing/2014/main" id="{292D194F-2D74-4317-A78F-CD3B9AAF2698}"/>
              </a:ext>
            </a:extLst>
          </p:cNvPr>
          <p:cNvSpPr/>
          <p:nvPr/>
        </p:nvSpPr>
        <p:spPr>
          <a:xfrm>
            <a:off x="3126329" y="6617451"/>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2D7C816B-8DCD-4ABB-806F-E3EB599DDA2E}"/>
              </a:ext>
            </a:extLst>
          </p:cNvPr>
          <p:cNvPicPr>
            <a:picLocks noChangeAspect="1"/>
          </p:cNvPicPr>
          <p:nvPr/>
        </p:nvPicPr>
        <p:blipFill>
          <a:blip r:embed="rId2"/>
          <a:stretch>
            <a:fillRect/>
          </a:stretch>
        </p:blipFill>
        <p:spPr>
          <a:xfrm>
            <a:off x="-1" y="559551"/>
            <a:ext cx="5971297" cy="6057900"/>
          </a:xfrm>
          <a:prstGeom prst="rect">
            <a:avLst/>
          </a:prstGeom>
        </p:spPr>
      </p:pic>
      <p:pic>
        <p:nvPicPr>
          <p:cNvPr id="7" name="Immagine 6">
            <a:extLst>
              <a:ext uri="{FF2B5EF4-FFF2-40B4-BE49-F238E27FC236}">
                <a16:creationId xmlns:a16="http://schemas.microsoft.com/office/drawing/2014/main" id="{77D8F7EE-9FD9-4B47-A6A9-262D8BFB9015}"/>
              </a:ext>
            </a:extLst>
          </p:cNvPr>
          <p:cNvPicPr>
            <a:picLocks noChangeAspect="1"/>
          </p:cNvPicPr>
          <p:nvPr/>
        </p:nvPicPr>
        <p:blipFill>
          <a:blip r:embed="rId3"/>
          <a:stretch>
            <a:fillRect/>
          </a:stretch>
        </p:blipFill>
        <p:spPr>
          <a:xfrm>
            <a:off x="6071366" y="-13367"/>
            <a:ext cx="5987991" cy="6858000"/>
          </a:xfrm>
          <a:prstGeom prst="rect">
            <a:avLst/>
          </a:prstGeom>
        </p:spPr>
      </p:pic>
    </p:spTree>
    <p:extLst>
      <p:ext uri="{BB962C8B-B14F-4D97-AF65-F5344CB8AC3E}">
        <p14:creationId xmlns:p14="http://schemas.microsoft.com/office/powerpoint/2010/main" val="3050920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Focus – Terapia intensiva</a:t>
            </a:r>
            <a:endParaRPr lang="it-CH" sz="3600" b="1">
              <a:solidFill>
                <a:schemeClr val="accent2">
                  <a:lumMod val="50000"/>
                </a:schemeClr>
              </a:solidFill>
            </a:endParaRPr>
          </a:p>
        </p:txBody>
      </p:sp>
      <p:sp>
        <p:nvSpPr>
          <p:cNvPr id="12" name="Rettangolo 11">
            <a:extLst>
              <a:ext uri="{FF2B5EF4-FFF2-40B4-BE49-F238E27FC236}">
                <a16:creationId xmlns:a16="http://schemas.microsoft.com/office/drawing/2014/main" id="{7BB7141F-D554-40CA-8099-E66F1342000B}"/>
              </a:ext>
            </a:extLst>
          </p:cNvPr>
          <p:cNvSpPr/>
          <p:nvPr/>
        </p:nvSpPr>
        <p:spPr>
          <a:xfrm>
            <a:off x="773022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92860094-AF7B-4A7C-994E-23C646F6A1D6}"/>
              </a:ext>
            </a:extLst>
          </p:cNvPr>
          <p:cNvPicPr>
            <a:picLocks noChangeAspect="1"/>
          </p:cNvPicPr>
          <p:nvPr/>
        </p:nvPicPr>
        <p:blipFill>
          <a:blip r:embed="rId2"/>
          <a:stretch>
            <a:fillRect/>
          </a:stretch>
        </p:blipFill>
        <p:spPr>
          <a:xfrm>
            <a:off x="107157" y="641350"/>
            <a:ext cx="5423694" cy="6141879"/>
          </a:xfrm>
          <a:prstGeom prst="rect">
            <a:avLst/>
          </a:prstGeom>
        </p:spPr>
      </p:pic>
      <p:pic>
        <p:nvPicPr>
          <p:cNvPr id="9" name="Immagine 8">
            <a:extLst>
              <a:ext uri="{FF2B5EF4-FFF2-40B4-BE49-F238E27FC236}">
                <a16:creationId xmlns:a16="http://schemas.microsoft.com/office/drawing/2014/main" id="{224DA7B5-AF40-4541-9161-395B8F9FC4D1}"/>
              </a:ext>
            </a:extLst>
          </p:cNvPr>
          <p:cNvPicPr>
            <a:picLocks noChangeAspect="1"/>
          </p:cNvPicPr>
          <p:nvPr/>
        </p:nvPicPr>
        <p:blipFill>
          <a:blip r:embed="rId3"/>
          <a:stretch>
            <a:fillRect/>
          </a:stretch>
        </p:blipFill>
        <p:spPr>
          <a:xfrm>
            <a:off x="5346452" y="832770"/>
            <a:ext cx="6845548" cy="3856037"/>
          </a:xfrm>
          <a:prstGeom prst="rect">
            <a:avLst/>
          </a:prstGeom>
        </p:spPr>
      </p:pic>
    </p:spTree>
    <p:extLst>
      <p:ext uri="{BB962C8B-B14F-4D97-AF65-F5344CB8AC3E}">
        <p14:creationId xmlns:p14="http://schemas.microsoft.com/office/powerpoint/2010/main" val="21767872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FF6864B-142E-485C-B90C-5E6C20CFFAD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chemeClr val="accent2">
                    <a:lumMod val="50000"/>
                  </a:schemeClr>
                </a:solidFill>
              </a:rPr>
              <a:t>Età mediana dei casi deceduti riportati al sistema di sorveglianza integrato</a:t>
            </a:r>
            <a:endParaRPr lang="it-CH" sz="2800" b="1">
              <a:solidFill>
                <a:schemeClr val="accent2">
                  <a:lumMod val="50000"/>
                </a:schemeClr>
              </a:solidFill>
            </a:endParaRPr>
          </a:p>
        </p:txBody>
      </p:sp>
      <p:sp>
        <p:nvSpPr>
          <p:cNvPr id="7" name="Rettangolo 6">
            <a:extLst>
              <a:ext uri="{FF2B5EF4-FFF2-40B4-BE49-F238E27FC236}">
                <a16:creationId xmlns:a16="http://schemas.microsoft.com/office/drawing/2014/main" id="{9E2E0D86-56A8-4F22-A0D6-25DED3CEB6A4}"/>
              </a:ext>
            </a:extLst>
          </p:cNvPr>
          <p:cNvSpPr/>
          <p:nvPr/>
        </p:nvSpPr>
        <p:spPr>
          <a:xfrm>
            <a:off x="7691276"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2021</a:t>
            </a:r>
            <a:endParaRPr lang="it-IT" sz="1050" dirty="0"/>
          </a:p>
        </p:txBody>
      </p:sp>
      <p:pic>
        <p:nvPicPr>
          <p:cNvPr id="3" name="Immagine 2">
            <a:extLst>
              <a:ext uri="{FF2B5EF4-FFF2-40B4-BE49-F238E27FC236}">
                <a16:creationId xmlns:a16="http://schemas.microsoft.com/office/drawing/2014/main" id="{420DA53E-D608-41B7-B74A-9D60E98C6F25}"/>
              </a:ext>
            </a:extLst>
          </p:cNvPr>
          <p:cNvPicPr>
            <a:picLocks noChangeAspect="1"/>
          </p:cNvPicPr>
          <p:nvPr/>
        </p:nvPicPr>
        <p:blipFill>
          <a:blip r:embed="rId3"/>
          <a:stretch>
            <a:fillRect/>
          </a:stretch>
        </p:blipFill>
        <p:spPr>
          <a:xfrm>
            <a:off x="363785" y="788320"/>
            <a:ext cx="11299578" cy="4667917"/>
          </a:xfrm>
          <a:prstGeom prst="rect">
            <a:avLst/>
          </a:prstGeom>
        </p:spPr>
      </p:pic>
    </p:spTree>
    <p:extLst>
      <p:ext uri="{BB962C8B-B14F-4D97-AF65-F5344CB8AC3E}">
        <p14:creationId xmlns:p14="http://schemas.microsoft.com/office/powerpoint/2010/main" val="38567966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7D75A8A-43A3-4436-A9DC-DD710BB8CC84}"/>
              </a:ext>
            </a:extLst>
          </p:cNvPr>
          <p:cNvPicPr>
            <a:picLocks noChangeAspect="1"/>
          </p:cNvPicPr>
          <p:nvPr/>
        </p:nvPicPr>
        <p:blipFill>
          <a:blip r:embed="rId2"/>
          <a:stretch>
            <a:fillRect/>
          </a:stretch>
        </p:blipFill>
        <p:spPr>
          <a:xfrm>
            <a:off x="1403350" y="667479"/>
            <a:ext cx="8164288" cy="6125643"/>
          </a:xfrm>
          <a:prstGeom prst="rect">
            <a:avLst/>
          </a:prstGeom>
        </p:spPr>
      </p:pic>
      <p:sp>
        <p:nvSpPr>
          <p:cNvPr id="725" name="Titolo 1">
            <a:extLst>
              <a:ext uri="{FF2B5EF4-FFF2-40B4-BE49-F238E27FC236}">
                <a16:creationId xmlns:a16="http://schemas.microsoft.com/office/drawing/2014/main" id="{BC8565EB-D836-4657-834C-1DAF773A1DA8}"/>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Confronto casi deceduti riportati alla Sorveglianza COVID-19 e Protezione Civile/Ministero della salute per data di decesso</a:t>
            </a:r>
            <a:endParaRPr lang="it-CH" sz="2400" b="1" dirty="0">
              <a:solidFill>
                <a:schemeClr val="accent2">
                  <a:lumMod val="50000"/>
                </a:schemeClr>
              </a:solidFill>
            </a:endParaRPr>
          </a:p>
        </p:txBody>
      </p:sp>
      <p:cxnSp>
        <p:nvCxnSpPr>
          <p:cNvPr id="728" name="Connettore 2 727">
            <a:extLst>
              <a:ext uri="{FF2B5EF4-FFF2-40B4-BE49-F238E27FC236}">
                <a16:creationId xmlns:a16="http://schemas.microsoft.com/office/drawing/2014/main" id="{2FF512AB-C53B-484E-B766-5170DB81FF67}"/>
              </a:ext>
            </a:extLst>
          </p:cNvPr>
          <p:cNvCxnSpPr/>
          <p:nvPr/>
        </p:nvCxnSpPr>
        <p:spPr>
          <a:xfrm>
            <a:off x="8730857" y="876841"/>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2" name="CasellaDiTesto 831">
            <a:extLst>
              <a:ext uri="{FF2B5EF4-FFF2-40B4-BE49-F238E27FC236}">
                <a16:creationId xmlns:a16="http://schemas.microsoft.com/office/drawing/2014/main" id="{BFD5E656-5E8F-4260-B1F0-3E82FC6FABBE}"/>
              </a:ext>
            </a:extLst>
          </p:cNvPr>
          <p:cNvSpPr txBox="1"/>
          <p:nvPr/>
        </p:nvSpPr>
        <p:spPr>
          <a:xfrm>
            <a:off x="8425525" y="501863"/>
            <a:ext cx="1052057" cy="369332"/>
          </a:xfrm>
          <a:prstGeom prst="rect">
            <a:avLst/>
          </a:prstGeom>
          <a:noFill/>
        </p:spPr>
        <p:txBody>
          <a:bodyPr wrap="square" rtlCol="0">
            <a:spAutoFit/>
          </a:bodyPr>
          <a:lstStyle/>
          <a:p>
            <a:r>
              <a:rPr lang="it-IT" sz="900" dirty="0"/>
              <a:t>Dato in via di consolidamento</a:t>
            </a:r>
          </a:p>
        </p:txBody>
      </p:sp>
      <p:sp>
        <p:nvSpPr>
          <p:cNvPr id="794" name="Rettangolo 793">
            <a:extLst>
              <a:ext uri="{FF2B5EF4-FFF2-40B4-BE49-F238E27FC236}">
                <a16:creationId xmlns:a16="http://schemas.microsoft.com/office/drawing/2014/main" id="{ECCF68A1-8079-43B5-AB40-DCA44D06F55B}"/>
              </a:ext>
            </a:extLst>
          </p:cNvPr>
          <p:cNvSpPr/>
          <p:nvPr/>
        </p:nvSpPr>
        <p:spPr>
          <a:xfrm>
            <a:off x="8604253" y="938452"/>
            <a:ext cx="534562" cy="2125830"/>
          </a:xfrm>
          <a:prstGeom prst="rect">
            <a:avLst/>
          </a:prstGeom>
          <a:solidFill>
            <a:schemeClr val="bg1">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15A41F-E1BA-4FB6-A968-2E192A7E6D50}"/>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 name="CasellaDiTesto 4">
            <a:extLst>
              <a:ext uri="{FF2B5EF4-FFF2-40B4-BE49-F238E27FC236}">
                <a16:creationId xmlns:a16="http://schemas.microsoft.com/office/drawing/2014/main" id="{CD35BDF0-9204-4692-A1A0-8FC9F560F5E1}"/>
              </a:ext>
            </a:extLst>
          </p:cNvPr>
          <p:cNvSpPr txBox="1"/>
          <p:nvPr/>
        </p:nvSpPr>
        <p:spPr>
          <a:xfrm>
            <a:off x="709450" y="1913950"/>
            <a:ext cx="4204137" cy="1342754"/>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a:latin typeface="+mj-lt"/>
                <a:ea typeface="+mj-ea"/>
                <a:cs typeface="+mj-cs"/>
              </a:rPr>
              <a:t>Valutazione del rischio</a:t>
            </a:r>
          </a:p>
        </p:txBody>
      </p:sp>
      <p:sp>
        <p:nvSpPr>
          <p:cNvPr id="3" name="Rettangolo 2">
            <a:extLst>
              <a:ext uri="{FF2B5EF4-FFF2-40B4-BE49-F238E27FC236}">
                <a16:creationId xmlns:a16="http://schemas.microsoft.com/office/drawing/2014/main" id="{2BBD1C2E-7F36-4123-A64E-715604368F11}"/>
              </a:ext>
            </a:extLst>
          </p:cNvPr>
          <p:cNvSpPr/>
          <p:nvPr/>
        </p:nvSpPr>
        <p:spPr>
          <a:xfrm>
            <a:off x="525517" y="3417575"/>
            <a:ext cx="4593020" cy="26198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1" rIns="91440" bIns="45721" rtlCol="0" anchor="ctr">
            <a:normAutofit/>
          </a:bodyPr>
          <a:lstStyle/>
          <a:p>
            <a:pPr algn="just">
              <a:lnSpc>
                <a:spcPct val="90000"/>
              </a:lnSpc>
              <a:spcAft>
                <a:spcPts val="601"/>
              </a:spcAft>
            </a:pPr>
            <a:r>
              <a:rPr lang="en-US" sz="2000" err="1">
                <a:solidFill>
                  <a:schemeClr val="tx1"/>
                </a:solidFill>
              </a:rPr>
              <a:t>Processo</a:t>
            </a:r>
            <a:r>
              <a:rPr lang="en-US" sz="2000">
                <a:solidFill>
                  <a:schemeClr val="tx1"/>
                </a:solidFill>
              </a:rPr>
              <a:t> </a:t>
            </a:r>
            <a:r>
              <a:rPr lang="en-US" sz="2000" err="1">
                <a:solidFill>
                  <a:schemeClr val="tx1"/>
                </a:solidFill>
              </a:rPr>
              <a:t>strutturato</a:t>
            </a:r>
            <a:r>
              <a:rPr lang="en-US" sz="2000">
                <a:solidFill>
                  <a:schemeClr val="tx1"/>
                </a:solidFill>
              </a:rPr>
              <a:t> </a:t>
            </a:r>
            <a:r>
              <a:rPr lang="en-US" sz="2000" err="1">
                <a:solidFill>
                  <a:schemeClr val="tx1"/>
                </a:solidFill>
              </a:rPr>
              <a:t>volto</a:t>
            </a:r>
            <a:r>
              <a:rPr lang="en-US" sz="2000">
                <a:solidFill>
                  <a:schemeClr val="tx1"/>
                </a:solidFill>
              </a:rPr>
              <a:t> a </a:t>
            </a:r>
            <a:r>
              <a:rPr lang="en-US" sz="2000" err="1">
                <a:solidFill>
                  <a:schemeClr val="tx1"/>
                </a:solidFill>
              </a:rPr>
              <a:t>quantificare</a:t>
            </a:r>
            <a:r>
              <a:rPr lang="en-US" sz="2000">
                <a:solidFill>
                  <a:schemeClr val="tx1"/>
                </a:solidFill>
              </a:rPr>
              <a:t> la </a:t>
            </a:r>
            <a:r>
              <a:rPr lang="en-US" sz="2000" err="1">
                <a:solidFill>
                  <a:schemeClr val="tx1"/>
                </a:solidFill>
              </a:rPr>
              <a:t>probabilità</a:t>
            </a:r>
            <a:r>
              <a:rPr lang="en-US" sz="2000">
                <a:solidFill>
                  <a:schemeClr val="tx1"/>
                </a:solidFill>
              </a:rPr>
              <a:t> </a:t>
            </a:r>
            <a:r>
              <a:rPr lang="en-US" sz="2000" err="1">
                <a:solidFill>
                  <a:schemeClr val="tx1"/>
                </a:solidFill>
              </a:rPr>
              <a:t>che</a:t>
            </a:r>
            <a:r>
              <a:rPr lang="en-US" sz="2000">
                <a:solidFill>
                  <a:schemeClr val="tx1"/>
                </a:solidFill>
              </a:rPr>
              <a:t> un </a:t>
            </a:r>
            <a:r>
              <a:rPr lang="en-US" sz="2000" err="1">
                <a:solidFill>
                  <a:schemeClr val="tx1"/>
                </a:solidFill>
              </a:rPr>
              <a:t>agente</a:t>
            </a:r>
            <a:r>
              <a:rPr lang="en-US" sz="2000">
                <a:solidFill>
                  <a:schemeClr val="tx1"/>
                </a:solidFill>
              </a:rPr>
              <a:t> </a:t>
            </a:r>
            <a:r>
              <a:rPr lang="en-US" sz="2000" err="1">
                <a:solidFill>
                  <a:schemeClr val="tx1"/>
                </a:solidFill>
              </a:rPr>
              <a:t>patogeno</a:t>
            </a:r>
            <a:r>
              <a:rPr lang="en-US" sz="2000">
                <a:solidFill>
                  <a:schemeClr val="tx1"/>
                </a:solidFill>
              </a:rPr>
              <a:t> o una </a:t>
            </a:r>
            <a:r>
              <a:rPr lang="en-US" sz="2000" err="1">
                <a:solidFill>
                  <a:schemeClr val="tx1"/>
                </a:solidFill>
              </a:rPr>
              <a:t>minaccia</a:t>
            </a:r>
            <a:r>
              <a:rPr lang="en-US" sz="2000">
                <a:solidFill>
                  <a:schemeClr val="tx1"/>
                </a:solidFill>
              </a:rPr>
              <a:t> </a:t>
            </a:r>
            <a:r>
              <a:rPr lang="en-US" sz="2000" err="1">
                <a:solidFill>
                  <a:schemeClr val="tx1"/>
                </a:solidFill>
              </a:rPr>
              <a:t>sconosciuta</a:t>
            </a:r>
            <a:r>
              <a:rPr lang="en-US" sz="2000">
                <a:solidFill>
                  <a:schemeClr val="tx1"/>
                </a:solidFill>
              </a:rPr>
              <a:t> </a:t>
            </a:r>
            <a:r>
              <a:rPr lang="en-US" sz="2000" err="1">
                <a:solidFill>
                  <a:schemeClr val="tx1"/>
                </a:solidFill>
              </a:rPr>
              <a:t>abbiano</a:t>
            </a:r>
            <a:r>
              <a:rPr lang="en-US" sz="2000">
                <a:solidFill>
                  <a:schemeClr val="tx1"/>
                </a:solidFill>
              </a:rPr>
              <a:t> un </a:t>
            </a:r>
            <a:r>
              <a:rPr lang="en-US" sz="2000" err="1">
                <a:solidFill>
                  <a:schemeClr val="tx1"/>
                </a:solidFill>
              </a:rPr>
              <a:t>effetto</a:t>
            </a:r>
            <a:r>
              <a:rPr lang="en-US" sz="2000">
                <a:solidFill>
                  <a:schemeClr val="tx1"/>
                </a:solidFill>
              </a:rPr>
              <a:t> </a:t>
            </a:r>
            <a:r>
              <a:rPr lang="en-US" sz="2000" err="1">
                <a:solidFill>
                  <a:schemeClr val="tx1"/>
                </a:solidFill>
              </a:rPr>
              <a:t>negativo</a:t>
            </a:r>
            <a:r>
              <a:rPr lang="en-US" sz="2000">
                <a:solidFill>
                  <a:schemeClr val="tx1"/>
                </a:solidFill>
              </a:rPr>
              <a:t> </a:t>
            </a:r>
            <a:r>
              <a:rPr lang="en-US" sz="2000" err="1">
                <a:solidFill>
                  <a:schemeClr val="tx1"/>
                </a:solidFill>
              </a:rPr>
              <a:t>su</a:t>
            </a:r>
            <a:r>
              <a:rPr lang="en-US" sz="2000">
                <a:solidFill>
                  <a:schemeClr val="tx1"/>
                </a:solidFill>
              </a:rPr>
              <a:t> </a:t>
            </a:r>
            <a:r>
              <a:rPr lang="en-US" sz="2000" err="1">
                <a:solidFill>
                  <a:schemeClr val="tx1"/>
                </a:solidFill>
              </a:rPr>
              <a:t>individui</a:t>
            </a:r>
            <a:r>
              <a:rPr lang="en-US" sz="2000">
                <a:solidFill>
                  <a:schemeClr val="tx1"/>
                </a:solidFill>
              </a:rPr>
              <a:t> o </a:t>
            </a:r>
            <a:r>
              <a:rPr lang="en-US" sz="2000" err="1">
                <a:solidFill>
                  <a:schemeClr val="tx1"/>
                </a:solidFill>
              </a:rPr>
              <a:t>sulla</a:t>
            </a:r>
            <a:r>
              <a:rPr lang="en-US" sz="2000">
                <a:solidFill>
                  <a:schemeClr val="tx1"/>
                </a:solidFill>
              </a:rPr>
              <a:t> </a:t>
            </a:r>
            <a:r>
              <a:rPr lang="en-US" sz="2000" err="1">
                <a:solidFill>
                  <a:schemeClr val="tx1"/>
                </a:solidFill>
              </a:rPr>
              <a:t>popolazione</a:t>
            </a:r>
            <a:endParaRPr lang="en-US" sz="2000">
              <a:solidFill>
                <a:schemeClr val="tx1"/>
              </a:solidFill>
            </a:endParaRPr>
          </a:p>
        </p:txBody>
      </p:sp>
    </p:spTree>
    <p:extLst>
      <p:ext uri="{BB962C8B-B14F-4D97-AF65-F5344CB8AC3E}">
        <p14:creationId xmlns:p14="http://schemas.microsoft.com/office/powerpoint/2010/main" val="10668805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a:extLst>
              <a:ext uri="{FF2B5EF4-FFF2-40B4-BE49-F238E27FC236}">
                <a16:creationId xmlns:a16="http://schemas.microsoft.com/office/drawing/2014/main" id="{565D027C-EA6C-4C23-9B5D-58227B6FCA98}"/>
              </a:ext>
            </a:extLst>
          </p:cNvPr>
          <p:cNvSpPr>
            <a:spLocks noGrp="1"/>
          </p:cNvSpPr>
          <p:nvPr>
            <p:ph idx="1"/>
          </p:nvPr>
        </p:nvSpPr>
        <p:spPr/>
        <p:txBody>
          <a:bodyPr/>
          <a:lstStyle/>
          <a:p>
            <a:endParaRPr lang="it-IT"/>
          </a:p>
        </p:txBody>
      </p:sp>
      <p:sp>
        <p:nvSpPr>
          <p:cNvPr id="2" name="Titolo 1">
            <a:extLst>
              <a:ext uri="{FF2B5EF4-FFF2-40B4-BE49-F238E27FC236}">
                <a16:creationId xmlns:a16="http://schemas.microsoft.com/office/drawing/2014/main" id="{05BFA734-DCFF-4560-ABB6-64FA2258A066}"/>
              </a:ext>
            </a:extLst>
          </p:cNvPr>
          <p:cNvSpPr>
            <a:spLocks noGrp="1"/>
          </p:cNvSpPr>
          <p:nvPr>
            <p:ph type="ctrTitle"/>
          </p:nvPr>
        </p:nvSpPr>
        <p:spPr/>
        <p:txBody>
          <a:bodyPr>
            <a:normAutofit/>
          </a:bodyPr>
          <a:lstStyle/>
          <a:p>
            <a:r>
              <a:rPr lang="it-IT" sz="2000" b="1"/>
              <a:t>Classificazione del rischio di una epidemia non controllata e non gestibile da SARS-CoV-2</a:t>
            </a:r>
            <a:endParaRPr lang="en-GB" sz="2000" b="1"/>
          </a:p>
        </p:txBody>
      </p:sp>
      <p:sp>
        <p:nvSpPr>
          <p:cNvPr id="5" name="CasellaDiTesto 4">
            <a:extLst>
              <a:ext uri="{FF2B5EF4-FFF2-40B4-BE49-F238E27FC236}">
                <a16:creationId xmlns:a16="http://schemas.microsoft.com/office/drawing/2014/main" id="{352CB3B2-973E-4F36-B3FD-66767F65664F}"/>
              </a:ext>
            </a:extLst>
          </p:cNvPr>
          <p:cNvSpPr txBox="1"/>
          <p:nvPr/>
        </p:nvSpPr>
        <p:spPr>
          <a:xfrm>
            <a:off x="4854194" y="6469765"/>
            <a:ext cx="3043077" cy="400110"/>
          </a:xfrm>
          <a:prstGeom prst="rect">
            <a:avLst/>
          </a:prstGeom>
          <a:noFill/>
        </p:spPr>
        <p:txBody>
          <a:bodyPr wrap="none" rtlCol="0">
            <a:spAutoFit/>
          </a:bodyPr>
          <a:lstStyle/>
          <a:p>
            <a:r>
              <a:rPr lang="it-IT" sz="2000" b="1">
                <a:solidFill>
                  <a:schemeClr val="accent2"/>
                </a:solidFill>
              </a:rPr>
              <a:t>Livello di analisi: Regionale</a:t>
            </a:r>
          </a:p>
        </p:txBody>
      </p:sp>
      <p:pic>
        <p:nvPicPr>
          <p:cNvPr id="1025" name="Immagine 8">
            <a:extLst>
              <a:ext uri="{FF2B5EF4-FFF2-40B4-BE49-F238E27FC236}">
                <a16:creationId xmlns:a16="http://schemas.microsoft.com/office/drawing/2014/main" id="{B5F7760D-C6C5-44C7-B845-D6037781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12" y="1980202"/>
            <a:ext cx="9937376" cy="330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E6A47AA6-D4DF-4261-A133-87ABE419C007}"/>
              </a:ext>
            </a:extLst>
          </p:cNvPr>
          <p:cNvSpPr>
            <a:spLocks noChangeArrowheads="1"/>
          </p:cNvSpPr>
          <p:nvPr/>
        </p:nvSpPr>
        <p:spPr bwMode="auto">
          <a:xfrm>
            <a:off x="0"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CasellaDiTesto 11">
            <a:extLst>
              <a:ext uri="{FF2B5EF4-FFF2-40B4-BE49-F238E27FC236}">
                <a16:creationId xmlns:a16="http://schemas.microsoft.com/office/drawing/2014/main" id="{30A38856-48E7-4947-980C-AB895E489272}"/>
              </a:ext>
            </a:extLst>
          </p:cNvPr>
          <p:cNvSpPr txBox="1"/>
          <p:nvPr/>
        </p:nvSpPr>
        <p:spPr>
          <a:xfrm>
            <a:off x="419608" y="5090916"/>
            <a:ext cx="11285583" cy="1600438"/>
          </a:xfrm>
          <a:prstGeom prst="rect">
            <a:avLst/>
          </a:prstGeom>
          <a:noFill/>
        </p:spPr>
        <p:txBody>
          <a:bodyPr wrap="square">
            <a:spAutoFit/>
          </a:bodyPr>
          <a:lstStyle/>
          <a:p>
            <a:r>
              <a:rPr lang="it-IT" sz="1200">
                <a:effectLst/>
                <a:latin typeface="Tahoma" panose="020B0604030504040204" pitchFamily="34" charset="0"/>
                <a:ea typeface="Tahoma" panose="020B0604030504040204" pitchFamily="34" charset="0"/>
                <a:cs typeface="Tahoma" panose="020B0604030504040204" pitchFamily="34" charset="0"/>
              </a:rPr>
              <a:t>Come segnalato nel DM Salute 30 aprile 2020: ”</a:t>
            </a:r>
            <a:r>
              <a:rPr lang="it-IT" sz="1200" i="1">
                <a:effectLst/>
                <a:latin typeface="Tahoma" panose="020B0604030504040204" pitchFamily="34" charset="0"/>
                <a:ea typeface="Tahoma" panose="020B0604030504040204" pitchFamily="34" charset="0"/>
                <a:cs typeface="Tahoma" panose="020B0604030504040204" pitchFamily="34" charset="0"/>
              </a:rPr>
              <a:t>Qualora gli indicatori non opzionali di processo sulla capacità di accertamento diagnostico, indagine e di gestione </a:t>
            </a:r>
            <a:r>
              <a:rPr lang="it-IT" sz="1200">
                <a:effectLst/>
                <a:latin typeface="Tahoma" panose="020B0604030504040204" pitchFamily="34" charset="0"/>
                <a:ea typeface="Tahoma" panose="020B0604030504040204" pitchFamily="34" charset="0"/>
                <a:cs typeface="Tahoma" panose="020B0604030504040204" pitchFamily="34" charset="0"/>
              </a:rPr>
              <a:t>[Tabella 3]</a:t>
            </a:r>
            <a:r>
              <a:rPr lang="it-IT" sz="1200" i="1">
                <a:effectLst/>
                <a:latin typeface="Tahoma" panose="020B0604030504040204" pitchFamily="34" charset="0"/>
                <a:ea typeface="Tahoma" panose="020B0604030504040204" pitchFamily="34" charset="0"/>
                <a:cs typeface="Tahoma" panose="020B0604030504040204" pitchFamily="34" charset="0"/>
              </a:rPr>
              <a:t> dei contatti non siano valutabili o diano molteplici segnali di allerta, il rischio così calcolato dovrà essere rivalutato al livello di rischio immediatamente superiore.”</a:t>
            </a:r>
            <a:r>
              <a:rPr lang="it-IT" sz="1200">
                <a:effectLst/>
                <a:latin typeface="Tahoma" panose="020B0604030504040204" pitchFamily="34" charset="0"/>
                <a:ea typeface="Tahoma" panose="020B0604030504040204" pitchFamily="34" charset="0"/>
                <a:cs typeface="Tahoma" panose="020B0604030504040204" pitchFamily="34" charset="0"/>
              </a:rPr>
              <a:t> </a:t>
            </a:r>
          </a:p>
          <a:p>
            <a:endParaRPr lang="it-IT" sz="1200">
              <a:latin typeface="Tahoma" panose="020B0604030504040204" pitchFamily="34" charset="0"/>
              <a:ea typeface="Tahoma" panose="020B0604030504040204" pitchFamily="34" charset="0"/>
              <a:cs typeface="Tahoma" panose="020B0604030504040204" pitchFamily="34" charset="0"/>
            </a:endParaRPr>
          </a:p>
          <a:p>
            <a:r>
              <a:rPr lang="it-IT" sz="1200">
                <a:effectLst/>
                <a:latin typeface="Tahoma" panose="020B0604030504040204" pitchFamily="34" charset="0"/>
                <a:ea typeface="Tahoma" panose="020B0604030504040204" pitchFamily="34" charset="0"/>
                <a:cs typeface="Times New Roman" panose="02020603050405020304" pitchFamily="18" charset="0"/>
              </a:rPr>
              <a:t>Poiché ai sensi del documento “Prevenzione e risposta a COVID-19: evoluzione della strategia e pianificazione nella fase di transizione per il periodo autunno-invernale” e della legislazione corrente, le misure di risposta non differiscono per la classificazione di rischio “bassa” e “molto bassa” e per la classificazione di rischio “alta” e “molto alta”, tale distinzione non viene riportata in questa relazione.  </a:t>
            </a:r>
          </a:p>
          <a:p>
            <a:r>
              <a:rPr lang="it-IT" sz="1400">
                <a:effectLst/>
                <a:latin typeface="Tahoma" panose="020B0604030504040204" pitchFamily="34" charset="0"/>
                <a:ea typeface="Tahoma" panose="020B0604030504040204" pitchFamily="34" charset="0"/>
                <a:cs typeface="Tahoma" panose="020B0604030504040204" pitchFamily="34" charset="0"/>
              </a:rPr>
              <a:t> </a:t>
            </a:r>
            <a:endParaRPr lang="it-IT" sz="140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556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086AF7A-48E4-4090-AC1D-CAAD9F5F999E}"/>
              </a:ext>
            </a:extLst>
          </p:cNvPr>
          <p:cNvSpPr txBox="1">
            <a:spLocks/>
          </p:cNvSpPr>
          <p:nvPr/>
        </p:nvSpPr>
        <p:spPr>
          <a:xfrm>
            <a:off x="379851" y="14357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Casi notificati al Centro Europeo per la Prevenzione ed il Controllo delle Malattie (ECDC)</a:t>
            </a:r>
            <a:br>
              <a:rPr lang="it-IT" sz="2400" b="1">
                <a:solidFill>
                  <a:schemeClr val="accent2">
                    <a:lumMod val="50000"/>
                  </a:schemeClr>
                </a:solidFill>
              </a:rPr>
            </a:br>
            <a:endParaRPr lang="it-CH" sz="2400" b="1">
              <a:solidFill>
                <a:schemeClr val="accent2">
                  <a:lumMod val="50000"/>
                </a:schemeClr>
              </a:solidFill>
            </a:endParaRPr>
          </a:p>
        </p:txBody>
      </p:sp>
      <p:pic>
        <p:nvPicPr>
          <p:cNvPr id="7" name="Immagine 6">
            <a:extLst>
              <a:ext uri="{FF2B5EF4-FFF2-40B4-BE49-F238E27FC236}">
                <a16:creationId xmlns:a16="http://schemas.microsoft.com/office/drawing/2014/main" id="{FADB1E51-29FF-4281-9309-EFCFCE19377C}"/>
              </a:ext>
            </a:extLst>
          </p:cNvPr>
          <p:cNvPicPr>
            <a:picLocks noChangeAspect="1"/>
          </p:cNvPicPr>
          <p:nvPr/>
        </p:nvPicPr>
        <p:blipFill rotWithShape="1">
          <a:blip r:embed="rId2"/>
          <a:srcRect l="37348" t="43288" r="1943" b="47061"/>
          <a:stretch/>
        </p:blipFill>
        <p:spPr>
          <a:xfrm>
            <a:off x="117353" y="933476"/>
            <a:ext cx="12009119" cy="625042"/>
          </a:xfrm>
          <a:prstGeom prst="rect">
            <a:avLst/>
          </a:prstGeom>
        </p:spPr>
      </p:pic>
      <p:sp>
        <p:nvSpPr>
          <p:cNvPr id="9" name="CasellaDiTesto 8">
            <a:extLst>
              <a:ext uri="{FF2B5EF4-FFF2-40B4-BE49-F238E27FC236}">
                <a16:creationId xmlns:a16="http://schemas.microsoft.com/office/drawing/2014/main" id="{3942B89D-9766-4FB3-B6BB-08F1974FEE46}"/>
              </a:ext>
            </a:extLst>
          </p:cNvPr>
          <p:cNvSpPr txBox="1"/>
          <p:nvPr/>
        </p:nvSpPr>
        <p:spPr>
          <a:xfrm>
            <a:off x="142767" y="1045942"/>
            <a:ext cx="7396384" cy="400110"/>
          </a:xfrm>
          <a:prstGeom prst="rect">
            <a:avLst/>
          </a:prstGeom>
          <a:noFill/>
        </p:spPr>
        <p:txBody>
          <a:bodyPr wrap="none" rtlCol="0">
            <a:spAutoFit/>
          </a:bodyPr>
          <a:lstStyle/>
          <a:p>
            <a:r>
              <a:rPr lang="it-IT" sz="2000" b="1">
                <a:solidFill>
                  <a:schemeClr val="bg1"/>
                </a:solidFill>
              </a:rPr>
              <a:t>La situazione italiana riflette l’epidemiologia degli altri paesi UE/SEE</a:t>
            </a:r>
          </a:p>
        </p:txBody>
      </p:sp>
      <p:sp>
        <p:nvSpPr>
          <p:cNvPr id="8" name="CasellaDiTesto 7">
            <a:extLst>
              <a:ext uri="{FF2B5EF4-FFF2-40B4-BE49-F238E27FC236}">
                <a16:creationId xmlns:a16="http://schemas.microsoft.com/office/drawing/2014/main" id="{93997B94-9FB5-4C3C-BD69-4744B269E094}"/>
              </a:ext>
            </a:extLst>
          </p:cNvPr>
          <p:cNvSpPr txBox="1"/>
          <p:nvPr/>
        </p:nvSpPr>
        <p:spPr>
          <a:xfrm>
            <a:off x="4961999" y="6580703"/>
            <a:ext cx="6096000" cy="307777"/>
          </a:xfrm>
          <a:prstGeom prst="rect">
            <a:avLst/>
          </a:prstGeom>
          <a:noFill/>
        </p:spPr>
        <p:txBody>
          <a:bodyPr wrap="square">
            <a:spAutoFit/>
          </a:bodyPr>
          <a:lstStyle/>
          <a:p>
            <a:r>
              <a:rPr lang="it-IT" sz="1400" dirty="0"/>
              <a:t>https://www.ecdc.europa.eu/en/cases-2019-ncov-eueea</a:t>
            </a:r>
          </a:p>
        </p:txBody>
      </p:sp>
      <p:pic>
        <p:nvPicPr>
          <p:cNvPr id="3" name="Immagine 2">
            <a:extLst>
              <a:ext uri="{FF2B5EF4-FFF2-40B4-BE49-F238E27FC236}">
                <a16:creationId xmlns:a16="http://schemas.microsoft.com/office/drawing/2014/main" id="{764ED1D4-AE2F-465D-8CDA-E4F1C3468D66}"/>
              </a:ext>
            </a:extLst>
          </p:cNvPr>
          <p:cNvPicPr>
            <a:picLocks noChangeAspect="1"/>
          </p:cNvPicPr>
          <p:nvPr/>
        </p:nvPicPr>
        <p:blipFill>
          <a:blip r:embed="rId3"/>
          <a:stretch>
            <a:fillRect/>
          </a:stretch>
        </p:blipFill>
        <p:spPr>
          <a:xfrm>
            <a:off x="3220482" y="1502285"/>
            <a:ext cx="5802859" cy="5009232"/>
          </a:xfrm>
          <a:prstGeom prst="rect">
            <a:avLst/>
          </a:prstGeom>
        </p:spPr>
      </p:pic>
    </p:spTree>
    <p:extLst>
      <p:ext uri="{BB962C8B-B14F-4D97-AF65-F5344CB8AC3E}">
        <p14:creationId xmlns:p14="http://schemas.microsoft.com/office/powerpoint/2010/main" val="161930476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AE028-F630-4B72-8848-1226C2630469}"/>
              </a:ext>
            </a:extLst>
          </p:cNvPr>
          <p:cNvSpPr txBox="1">
            <a:spLocks/>
          </p:cNvSpPr>
          <p:nvPr/>
        </p:nvSpPr>
        <p:spPr>
          <a:xfrm>
            <a:off x="117353" y="363958"/>
            <a:ext cx="82296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chemeClr val="accent2">
                    <a:lumMod val="50000"/>
                  </a:schemeClr>
                </a:solidFill>
              </a:rPr>
              <a:t>Elementi che influiscono sulla classificazione</a:t>
            </a:r>
            <a:endParaRPr lang="en-GB" sz="2400" b="1">
              <a:solidFill>
                <a:schemeClr val="accent2">
                  <a:lumMod val="50000"/>
                </a:schemeClr>
              </a:solidFill>
            </a:endParaRPr>
          </a:p>
        </p:txBody>
      </p:sp>
      <p:sp>
        <p:nvSpPr>
          <p:cNvPr id="8" name="CasellaDiTesto 7">
            <a:extLst>
              <a:ext uri="{FF2B5EF4-FFF2-40B4-BE49-F238E27FC236}">
                <a16:creationId xmlns:a16="http://schemas.microsoft.com/office/drawing/2014/main" id="{4E2ACA2E-F917-42E8-AD1C-04E9D62E4FC5}"/>
              </a:ext>
            </a:extLst>
          </p:cNvPr>
          <p:cNvSpPr txBox="1"/>
          <p:nvPr/>
        </p:nvSpPr>
        <p:spPr>
          <a:xfrm>
            <a:off x="3228691" y="1236412"/>
            <a:ext cx="5550237" cy="461665"/>
          </a:xfrm>
          <a:prstGeom prst="rect">
            <a:avLst/>
          </a:prstGeom>
          <a:noFill/>
        </p:spPr>
        <p:txBody>
          <a:bodyPr wrap="none" rtlCol="0">
            <a:spAutoFit/>
          </a:bodyPr>
          <a:lstStyle/>
          <a:p>
            <a:r>
              <a:rPr lang="it-IT" sz="2400" b="1">
                <a:solidFill>
                  <a:schemeClr val="accent2"/>
                </a:solidFill>
              </a:rPr>
              <a:t>probabilità, impatto, resilienza territoriale</a:t>
            </a:r>
          </a:p>
        </p:txBody>
      </p:sp>
      <p:sp>
        <p:nvSpPr>
          <p:cNvPr id="5" name="Rettangolo 4">
            <a:extLst>
              <a:ext uri="{FF2B5EF4-FFF2-40B4-BE49-F238E27FC236}">
                <a16:creationId xmlns:a16="http://schemas.microsoft.com/office/drawing/2014/main" id="{1E304D67-7E56-4062-BAF7-CD9FB8A0D04D}"/>
              </a:ext>
            </a:extLst>
          </p:cNvPr>
          <p:cNvSpPr/>
          <p:nvPr/>
        </p:nvSpPr>
        <p:spPr>
          <a:xfrm>
            <a:off x="208792" y="2350861"/>
            <a:ext cx="12155927" cy="2938625"/>
          </a:xfrm>
          <a:prstGeom prst="rect">
            <a:avLst/>
          </a:prstGeom>
        </p:spPr>
        <p:txBody>
          <a:bodyPr wrap="square">
            <a:spAutoFit/>
          </a:bodyPr>
          <a:lstStyle/>
          <a:p>
            <a:pPr marL="457200" indent="-457200">
              <a:lnSpc>
                <a:spcPct val="120000"/>
              </a:lnSpc>
              <a:buFont typeface="Arial" panose="020B0604020202020204" pitchFamily="34" charset="0"/>
              <a:buChar char="•"/>
            </a:pPr>
            <a:r>
              <a:rPr lang="it-IT" sz="2800" b="1">
                <a:solidFill>
                  <a:schemeClr val="accent2"/>
                </a:solidFill>
                <a:latin typeface="Calibri Light" panose="020F0302020204030204" pitchFamily="34" charset="0"/>
                <a:ea typeface="SimSun" panose="02010600030101010101" pitchFamily="2" charset="-122"/>
                <a:cs typeface="Times New Roman" panose="02020603050405020304" pitchFamily="18" charset="0"/>
              </a:rPr>
              <a:t>Probabilità</a:t>
            </a:r>
            <a:r>
              <a:rPr lang="it-IT" sz="2400" b="1">
                <a:latin typeface="Calibri Light" panose="020F0302020204030204" pitchFamily="34" charset="0"/>
                <a:ea typeface="SimSun" panose="02010600030101010101" pitchFamily="2" charset="-122"/>
                <a:cs typeface="Times New Roman" panose="02020603050405020304" pitchFamily="18" charset="0"/>
              </a:rPr>
              <a:t>= elevata circolazione del virus sul territorio </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rgbClr val="C00000"/>
                </a:solidFill>
                <a:latin typeface="Calibri Light" panose="020F0302020204030204" pitchFamily="34" charset="0"/>
                <a:ea typeface="SimSun" panose="02010600030101010101" pitchFamily="2" charset="-122"/>
                <a:cs typeface="Times New Roman" panose="02020603050405020304" pitchFamily="18" charset="0"/>
              </a:rPr>
              <a:t>Impatto</a:t>
            </a:r>
            <a:r>
              <a:rPr lang="it-IT" sz="2400" b="1">
                <a:latin typeface="Calibri Light" panose="020F0302020204030204" pitchFamily="34" charset="0"/>
                <a:ea typeface="SimSun" panose="02010600030101010101" pitchFamily="2" charset="-122"/>
                <a:cs typeface="Times New Roman" panose="02020603050405020304" pitchFamily="18" charset="0"/>
              </a:rPr>
              <a:t>= sovraccarico dei servizi ospedalieri e aumento della domanda di assistenza (popolazioni vulnerabili)</a:t>
            </a:r>
          </a:p>
          <a:p>
            <a:pPr>
              <a:lnSpc>
                <a:spcPct val="120000"/>
              </a:lnSpc>
            </a:pPr>
            <a:endParaRPr lang="it-IT" sz="2400" b="1">
              <a:latin typeface="Calibri Light" panose="020F0302020204030204" pitchFamily="34" charset="0"/>
              <a:ea typeface="SimSun" panose="02010600030101010101" pitchFamily="2" charset="-122"/>
              <a:cs typeface="Times New Roman" panose="02020603050405020304" pitchFamily="18" charset="0"/>
            </a:endParaRPr>
          </a:p>
          <a:p>
            <a:pPr marL="457200" indent="-457200">
              <a:lnSpc>
                <a:spcPct val="120000"/>
              </a:lnSpc>
              <a:buFont typeface="Arial" panose="020B0604020202020204" pitchFamily="34" charset="0"/>
              <a:buChar char="•"/>
            </a:pPr>
            <a:r>
              <a:rPr lang="it-IT" sz="2800" b="1">
                <a:solidFill>
                  <a:schemeClr val="accent5">
                    <a:lumMod val="50000"/>
                  </a:schemeClr>
                </a:solidFill>
                <a:latin typeface="Calibri Light" panose="020F0302020204030204" pitchFamily="34" charset="0"/>
                <a:ea typeface="SimSun" panose="02010600030101010101" pitchFamily="2" charset="-122"/>
                <a:cs typeface="Times New Roman" panose="02020603050405020304" pitchFamily="18" charset="0"/>
              </a:rPr>
              <a:t>Resilienza territoriale</a:t>
            </a:r>
            <a:r>
              <a:rPr lang="it-IT" sz="2400" b="1">
                <a:latin typeface="Calibri Light" panose="020F0302020204030204" pitchFamily="34" charset="0"/>
                <a:ea typeface="SimSun" panose="02010600030101010101" pitchFamily="2" charset="-122"/>
                <a:cs typeface="Times New Roman" panose="02020603050405020304" pitchFamily="18" charset="0"/>
              </a:rPr>
              <a:t>= capacità di testare-tracciare-isolare (prima linea)</a:t>
            </a:r>
          </a:p>
        </p:txBody>
      </p:sp>
    </p:spTree>
    <p:extLst>
      <p:ext uri="{BB962C8B-B14F-4D97-AF65-F5344CB8AC3E}">
        <p14:creationId xmlns:p14="http://schemas.microsoft.com/office/powerpoint/2010/main" val="40783257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eft black arrow - Free arrows icons">
            <a:extLst>
              <a:ext uri="{FF2B5EF4-FFF2-40B4-BE49-F238E27FC236}">
                <a16:creationId xmlns:a16="http://schemas.microsoft.com/office/drawing/2014/main" id="{494FDEA9-4390-4841-BC9D-67DD8A8AB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987201" y="4897052"/>
            <a:ext cx="1754712" cy="921224"/>
          </a:xfrm>
          <a:prstGeom prst="rect">
            <a:avLst/>
          </a:prstGeom>
          <a:noFill/>
          <a:extLst>
            <a:ext uri="{909E8E84-426E-40DD-AFC4-6F175D3DCCD1}">
              <a14:hiddenFill xmlns:a14="http://schemas.microsoft.com/office/drawing/2010/main">
                <a:solidFill>
                  <a:srgbClr val="FFFFFF"/>
                </a:solidFill>
              </a14:hiddenFill>
            </a:ext>
          </a:extLst>
        </p:spPr>
      </p:pic>
      <p:sp>
        <p:nvSpPr>
          <p:cNvPr id="2" name="Dipartimenti">
            <a:extLst>
              <a:ext uri="{FF2B5EF4-FFF2-40B4-BE49-F238E27FC236}">
                <a16:creationId xmlns:a16="http://schemas.microsoft.com/office/drawing/2014/main" id="{0779FFE5-63DB-4C71-AE70-7ACEA7A828C0}"/>
              </a:ext>
            </a:extLst>
          </p:cNvPr>
          <p:cNvSpPr txBox="1"/>
          <p:nvPr/>
        </p:nvSpPr>
        <p:spPr>
          <a:xfrm>
            <a:off x="12465270" y="3463738"/>
            <a:ext cx="72199" cy="5030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lgn="l" defTabSz="457200">
              <a:lnSpc>
                <a:spcPts val="8100"/>
              </a:lnSpc>
              <a:spcBef>
                <a:spcPts val="1200"/>
              </a:spcBef>
              <a:defRPr sz="4000" b="0">
                <a:latin typeface="Raleway"/>
                <a:ea typeface="Raleway"/>
                <a:cs typeface="Raleway"/>
                <a:sym typeface="Raleway"/>
              </a:defRPr>
            </a:lvl1pPr>
          </a:lstStyle>
          <a:p>
            <a:pPr algn="ctr" defTabSz="457206">
              <a:lnSpc>
                <a:spcPct val="100000"/>
              </a:lnSpc>
              <a:defRPr/>
            </a:pPr>
            <a:endParaRPr lang="en-GB" sz="2800">
              <a:solidFill>
                <a:srgbClr val="0070C0"/>
              </a:solidFill>
            </a:endParaRPr>
          </a:p>
        </p:txBody>
      </p:sp>
      <p:pic>
        <p:nvPicPr>
          <p:cNvPr id="3" name="Immagine 2">
            <a:extLst>
              <a:ext uri="{FF2B5EF4-FFF2-40B4-BE49-F238E27FC236}">
                <a16:creationId xmlns:a16="http://schemas.microsoft.com/office/drawing/2014/main" id="{3729047B-7045-498F-B612-C4758D0A0E90}"/>
              </a:ext>
            </a:extLst>
          </p:cNvPr>
          <p:cNvPicPr>
            <a:picLocks noChangeAspect="1"/>
          </p:cNvPicPr>
          <p:nvPr/>
        </p:nvPicPr>
        <p:blipFill rotWithShape="1">
          <a:blip r:embed="rId3"/>
          <a:srcRect l="859" t="27552" r="1484" b="5886"/>
          <a:stretch/>
        </p:blipFill>
        <p:spPr>
          <a:xfrm>
            <a:off x="266724" y="1866344"/>
            <a:ext cx="4027892" cy="1174834"/>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CE48BD3A-C713-491F-97AB-CB80AC6FD0B5}"/>
              </a:ext>
            </a:extLst>
          </p:cNvPr>
          <p:cNvSpPr txBox="1"/>
          <p:nvPr/>
        </p:nvSpPr>
        <p:spPr>
          <a:xfrm>
            <a:off x="1528570" y="2995463"/>
            <a:ext cx="14491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Dati di sorveglianza</a:t>
            </a:r>
          </a:p>
        </p:txBody>
      </p:sp>
      <p:pic>
        <p:nvPicPr>
          <p:cNvPr id="1026" name="Picture 2" descr="9 Best Data Mining and Data Collection tools | AirTract">
            <a:extLst>
              <a:ext uri="{FF2B5EF4-FFF2-40B4-BE49-F238E27FC236}">
                <a16:creationId xmlns:a16="http://schemas.microsoft.com/office/drawing/2014/main" id="{B7D6AD1B-26F0-4779-B892-30DFC460A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370" y="1010663"/>
            <a:ext cx="3274756"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B4F5E88-0426-4793-93AB-B77965EEA20E}"/>
              </a:ext>
            </a:extLst>
          </p:cNvPr>
          <p:cNvSpPr txBox="1"/>
          <p:nvPr/>
        </p:nvSpPr>
        <p:spPr>
          <a:xfrm>
            <a:off x="7976911" y="2325115"/>
            <a:ext cx="315037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200">
                <a:solidFill>
                  <a:prstClr val="black"/>
                </a:solidFill>
                <a:latin typeface="Raleway" panose="020B0003030101060003" pitchFamily="34" charset="0"/>
              </a:rPr>
              <a:t>Raccolta settimanale/mensile di dati dalle Regioni/PPAA e dal Ministero della Salute</a:t>
            </a:r>
          </a:p>
        </p:txBody>
      </p:sp>
      <p:pic>
        <p:nvPicPr>
          <p:cNvPr id="1028" name="Picture 4" descr="Combine Icon #277411 - Free Icons Library">
            <a:extLst>
              <a:ext uri="{FF2B5EF4-FFF2-40B4-BE49-F238E27FC236}">
                <a16:creationId xmlns:a16="http://schemas.microsoft.com/office/drawing/2014/main" id="{DA42A3E6-0662-4A55-8FF8-F1917E81C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252186" y="1267678"/>
            <a:ext cx="1620400" cy="1620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7B698C9-FDE5-4B59-8874-785184DC2DAE}"/>
              </a:ext>
            </a:extLst>
          </p:cNvPr>
          <p:cNvSpPr txBox="1"/>
          <p:nvPr/>
        </p:nvSpPr>
        <p:spPr>
          <a:xfrm>
            <a:off x="3058182" y="3105560"/>
            <a:ext cx="8315440" cy="1827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914411">
              <a:lnSpc>
                <a:spcPct val="200000"/>
              </a:lnSpc>
              <a:defRPr/>
            </a:pPr>
            <a:r>
              <a:rPr lang="it-IT" sz="1401" b="1">
                <a:solidFill>
                  <a:prstClr val="black"/>
                </a:solidFill>
                <a:latin typeface="Raleway" panose="020B0003030101060003" pitchFamily="34" charset="0"/>
              </a:rPr>
              <a:t>Consolidamento strutturato (Regioni/PA</a:t>
            </a:r>
            <a:r>
              <a:rPr lang="it-IT" sz="1401" b="1">
                <a:solidFill>
                  <a:prstClr val="black"/>
                </a:solidFill>
                <a:latin typeface="Raleway" panose="020B0003030101060003" pitchFamily="34" charset="0"/>
                <a:sym typeface="Wingdings" panose="05000000000000000000" pitchFamily="2" charset="2"/>
              </a:rPr>
              <a:t> ISS </a:t>
            </a:r>
            <a:r>
              <a:rPr lang="it-IT" sz="1401" b="1">
                <a:solidFill>
                  <a:prstClr val="black"/>
                </a:solidFill>
                <a:latin typeface="Raleway" panose="020B0003030101060003" pitchFamily="34" charset="0"/>
              </a:rPr>
              <a:t>22 report a settimana a </a:t>
            </a:r>
            <a:r>
              <a:rPr lang="it-IT" sz="1401" b="1">
                <a:solidFill>
                  <a:prstClr val="black"/>
                </a:solidFill>
                <a:latin typeface="Raleway" panose="020B0003030101060003" pitchFamily="34" charset="0"/>
                <a:sym typeface="Wingdings" panose="05000000000000000000" pitchFamily="2" charset="2"/>
              </a:rPr>
              <a:t>Regioni/PA)</a:t>
            </a:r>
          </a:p>
          <a:p>
            <a:pPr defTabSz="914411">
              <a:lnSpc>
                <a:spcPct val="200000"/>
              </a:lnSpc>
              <a:defRPr/>
            </a:pPr>
            <a:r>
              <a:rPr lang="it-IT" sz="1401" b="1">
                <a:solidFill>
                  <a:prstClr val="black"/>
                </a:solidFill>
                <a:latin typeface="Raleway" panose="020B0003030101060003" pitchFamily="34" charset="0"/>
              </a:rPr>
              <a:t>Validazione con referenti regionali</a:t>
            </a:r>
          </a:p>
          <a:p>
            <a:pPr defTabSz="914411">
              <a:lnSpc>
                <a:spcPct val="200000"/>
              </a:lnSpc>
              <a:defRPr/>
            </a:pPr>
            <a:r>
              <a:rPr lang="it-IT" sz="1401" b="1">
                <a:solidFill>
                  <a:prstClr val="black"/>
                </a:solidFill>
                <a:latin typeface="Raleway" panose="020B0003030101060003" pitchFamily="34" charset="0"/>
              </a:rPr>
              <a:t>Calcolo settimanale degli indicatori (DM Salute 30 Aprile 2020) </a:t>
            </a:r>
          </a:p>
          <a:p>
            <a:pPr defTabSz="914411">
              <a:lnSpc>
                <a:spcPct val="200000"/>
              </a:lnSpc>
              <a:defRPr/>
            </a:pPr>
            <a:r>
              <a:rPr lang="it-IT" sz="1401" b="1">
                <a:solidFill>
                  <a:prstClr val="black"/>
                </a:solidFill>
                <a:latin typeface="Raleway" panose="020B0003030101060003" pitchFamily="34" charset="0"/>
              </a:rPr>
              <a:t>Valutazione della «Cabina di Regia»</a:t>
            </a:r>
            <a:r>
              <a:rPr lang="it-IT" sz="1401" b="1">
                <a:solidFill>
                  <a:prstClr val="black"/>
                </a:solidFill>
                <a:latin typeface="Raleway" panose="020B0003030101060003" pitchFamily="34" charset="0"/>
                <a:sym typeface="Wingdings" panose="05000000000000000000" pitchFamily="2" charset="2"/>
              </a:rPr>
              <a:t> Ministero della salute  CTS e Regioni/PA</a:t>
            </a:r>
            <a:endParaRPr lang="it-IT" sz="1401" b="1">
              <a:solidFill>
                <a:prstClr val="black"/>
              </a:solidFill>
              <a:latin typeface="Raleway" panose="020B0003030101060003" pitchFamily="34" charset="0"/>
            </a:endParaRPr>
          </a:p>
        </p:txBody>
      </p:sp>
      <p:sp>
        <p:nvSpPr>
          <p:cNvPr id="11" name="CasellaDiTesto 10">
            <a:extLst>
              <a:ext uri="{FF2B5EF4-FFF2-40B4-BE49-F238E27FC236}">
                <a16:creationId xmlns:a16="http://schemas.microsoft.com/office/drawing/2014/main" id="{9AA6EC20-DC11-49BF-A091-BAC94463C9CF}"/>
              </a:ext>
            </a:extLst>
          </p:cNvPr>
          <p:cNvSpPr txBox="1"/>
          <p:nvPr/>
        </p:nvSpPr>
        <p:spPr>
          <a:xfrm>
            <a:off x="5330347" y="5482495"/>
            <a:ext cx="253421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914411">
              <a:lnSpc>
                <a:spcPct val="200000"/>
              </a:lnSpc>
              <a:defRPr/>
            </a:pPr>
            <a:r>
              <a:rPr lang="it-IT" sz="1400">
                <a:solidFill>
                  <a:prstClr val="black"/>
                </a:solidFill>
                <a:latin typeface="Raleway" panose="020B0003030101060003" pitchFamily="34" charset="0"/>
              </a:rPr>
              <a:t>Pubblicazione dei risultati (Ministero della Salute)</a:t>
            </a:r>
          </a:p>
        </p:txBody>
      </p:sp>
      <p:pic>
        <p:nvPicPr>
          <p:cNvPr id="5" name="Immagine 4">
            <a:extLst>
              <a:ext uri="{FF2B5EF4-FFF2-40B4-BE49-F238E27FC236}">
                <a16:creationId xmlns:a16="http://schemas.microsoft.com/office/drawing/2014/main" id="{3EBD01A3-0166-42E3-ACA4-154F24B0E09D}"/>
              </a:ext>
            </a:extLst>
          </p:cNvPr>
          <p:cNvPicPr>
            <a:picLocks noChangeAspect="1"/>
          </p:cNvPicPr>
          <p:nvPr/>
        </p:nvPicPr>
        <p:blipFill rotWithShape="1">
          <a:blip r:embed="rId6"/>
          <a:srcRect l="703" t="35883" r="1250" b="7795"/>
          <a:stretch/>
        </p:blipFill>
        <p:spPr>
          <a:xfrm>
            <a:off x="132220" y="5038208"/>
            <a:ext cx="5119966" cy="1562508"/>
          </a:xfrm>
          <a:prstGeom prst="rect">
            <a:avLst/>
          </a:prstGeom>
        </p:spPr>
      </p:pic>
      <p:pic>
        <p:nvPicPr>
          <p:cNvPr id="7" name="Immagine 6">
            <a:extLst>
              <a:ext uri="{FF2B5EF4-FFF2-40B4-BE49-F238E27FC236}">
                <a16:creationId xmlns:a16="http://schemas.microsoft.com/office/drawing/2014/main" id="{53E89946-8D57-4CF5-8BB8-D4EE8A18AFBE}"/>
              </a:ext>
            </a:extLst>
          </p:cNvPr>
          <p:cNvPicPr>
            <a:picLocks noChangeAspect="1"/>
          </p:cNvPicPr>
          <p:nvPr/>
        </p:nvPicPr>
        <p:blipFill>
          <a:blip r:embed="rId7"/>
          <a:stretch>
            <a:fillRect/>
          </a:stretch>
        </p:blipFill>
        <p:spPr>
          <a:xfrm>
            <a:off x="7849464" y="4800287"/>
            <a:ext cx="4756944" cy="2038350"/>
          </a:xfrm>
          <a:prstGeom prst="rect">
            <a:avLst/>
          </a:prstGeom>
        </p:spPr>
      </p:pic>
      <p:pic>
        <p:nvPicPr>
          <p:cNvPr id="15" name="Immagine 14">
            <a:extLst>
              <a:ext uri="{FF2B5EF4-FFF2-40B4-BE49-F238E27FC236}">
                <a16:creationId xmlns:a16="http://schemas.microsoft.com/office/drawing/2014/main" id="{2D494AC5-6626-4C6B-9F9B-6F8FB17F8FB8}"/>
              </a:ext>
            </a:extLst>
          </p:cNvPr>
          <p:cNvPicPr>
            <a:picLocks noChangeAspect="1"/>
          </p:cNvPicPr>
          <p:nvPr/>
        </p:nvPicPr>
        <p:blipFill rotWithShape="1">
          <a:blip r:embed="rId8"/>
          <a:srcRect t="15883" r="1196" b="7255"/>
          <a:stretch/>
        </p:blipFill>
        <p:spPr>
          <a:xfrm>
            <a:off x="286959" y="692955"/>
            <a:ext cx="4007657" cy="1098668"/>
          </a:xfrm>
          <a:prstGeom prst="rect">
            <a:avLst/>
          </a:prstGeom>
          <a:ln>
            <a:noFill/>
          </a:ln>
          <a:effectLst>
            <a:outerShdw blurRad="292100" dist="139700" dir="2700000" algn="tl" rotWithShape="0">
              <a:srgbClr val="333333">
                <a:alpha val="65000"/>
              </a:srgbClr>
            </a:outerShdw>
          </a:effectLst>
        </p:spPr>
      </p:pic>
      <p:sp>
        <p:nvSpPr>
          <p:cNvPr id="9" name="Titolo 8">
            <a:extLst>
              <a:ext uri="{FF2B5EF4-FFF2-40B4-BE49-F238E27FC236}">
                <a16:creationId xmlns:a16="http://schemas.microsoft.com/office/drawing/2014/main" id="{10A2A6D9-9CB9-4302-A27E-6DA9F8097C9E}"/>
              </a:ext>
            </a:extLst>
          </p:cNvPr>
          <p:cNvSpPr>
            <a:spLocks noGrp="1"/>
          </p:cNvSpPr>
          <p:nvPr>
            <p:ph type="ctrTitle"/>
          </p:nvPr>
        </p:nvSpPr>
        <p:spPr>
          <a:xfrm>
            <a:off x="112960" y="-120853"/>
            <a:ext cx="12079040" cy="705307"/>
          </a:xfrm>
        </p:spPr>
        <p:txBody>
          <a:bodyPr>
            <a:normAutofit/>
          </a:bodyPr>
          <a:lstStyle/>
          <a:p>
            <a:r>
              <a:rPr lang="it-IT"/>
              <a:t>Monitoraggio : disegnato per avere una molteplicità di fonti</a:t>
            </a:r>
          </a:p>
        </p:txBody>
      </p:sp>
    </p:spTree>
    <p:extLst>
      <p:ext uri="{BB962C8B-B14F-4D97-AF65-F5344CB8AC3E}">
        <p14:creationId xmlns:p14="http://schemas.microsoft.com/office/powerpoint/2010/main" val="349925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1" dirty="0">
                <a:solidFill>
                  <a:schemeClr val="accent2"/>
                </a:solidFill>
              </a:rPr>
              <a:t>Analisi del </a:t>
            </a:r>
            <a:r>
              <a:rPr lang="en-US" sz="6601" dirty="0" err="1">
                <a:solidFill>
                  <a:schemeClr val="accent2"/>
                </a:solidFill>
              </a:rPr>
              <a:t>rischio</a:t>
            </a:r>
            <a:r>
              <a:rPr lang="en-US" sz="6601" dirty="0">
                <a:solidFill>
                  <a:schemeClr val="accent2"/>
                </a:solidFill>
              </a:rPr>
              <a:t> e scenario per Regione/PA</a:t>
            </a:r>
          </a:p>
          <a:p>
            <a:endParaRPr lang="en-US" sz="6601" dirty="0">
              <a:solidFill>
                <a:schemeClr val="accent2"/>
              </a:solidFill>
            </a:endParaRPr>
          </a:p>
          <a:p>
            <a:endParaRPr lang="en-US" sz="3200" dirty="0"/>
          </a:p>
          <a:p>
            <a:endParaRPr lang="en-US" sz="3200" dirty="0"/>
          </a:p>
          <a:p>
            <a:r>
              <a:rPr lang="en-US" sz="3200" dirty="0"/>
              <a:t>4 – 10 </a:t>
            </a:r>
            <a:r>
              <a:rPr lang="en-US" sz="3200" dirty="0" err="1"/>
              <a:t>gennaio</a:t>
            </a:r>
            <a:r>
              <a:rPr lang="en-US" sz="3200" dirty="0"/>
              <a:t> 2021(13 </a:t>
            </a:r>
            <a:r>
              <a:rPr lang="en-US" sz="3200" dirty="0" err="1"/>
              <a:t>gennaio</a:t>
            </a:r>
            <a:r>
              <a:rPr lang="en-US" sz="3200" dirty="0"/>
              <a:t> 2021), </a:t>
            </a:r>
          </a:p>
          <a:p>
            <a:r>
              <a:rPr lang="en-US" sz="3200" dirty="0" err="1"/>
              <a:t>analisi</a:t>
            </a:r>
            <a:r>
              <a:rPr lang="en-US" sz="3200" dirty="0"/>
              <a:t> </a:t>
            </a:r>
            <a:r>
              <a:rPr lang="en-US" sz="3200" dirty="0" err="1"/>
              <a:t>dell’occupazione</a:t>
            </a:r>
            <a:r>
              <a:rPr lang="en-US" sz="3200" dirty="0"/>
              <a:t> </a:t>
            </a:r>
            <a:r>
              <a:rPr lang="en-US" sz="3200" dirty="0" err="1"/>
              <a:t>dei</a:t>
            </a:r>
            <a:r>
              <a:rPr lang="en-US" sz="3200" dirty="0"/>
              <a:t> PL </a:t>
            </a:r>
            <a:r>
              <a:rPr lang="en-US" sz="3200" dirty="0" err="1"/>
              <a:t>attivi</a:t>
            </a:r>
            <a:r>
              <a:rPr lang="en-US" sz="3200" dirty="0"/>
              <a:t> </a:t>
            </a:r>
            <a:r>
              <a:rPr lang="en-US" sz="3200" dirty="0" err="1"/>
              <a:t>aggiornata</a:t>
            </a:r>
            <a:r>
              <a:rPr lang="en-US" sz="3200" dirty="0"/>
              <a:t> al 12 </a:t>
            </a:r>
            <a:r>
              <a:rPr lang="en-US" sz="3200" dirty="0" err="1"/>
              <a:t>gennaio</a:t>
            </a:r>
            <a:r>
              <a:rPr lang="en-US" sz="3200" dirty="0"/>
              <a:t> 2021</a:t>
            </a:r>
          </a:p>
          <a:p>
            <a:endParaRPr lang="en-US" sz="3200" b="1" dirty="0">
              <a:solidFill>
                <a:schemeClr val="accent2"/>
              </a:solidFill>
            </a:endParaRPr>
          </a:p>
          <a:p>
            <a:r>
              <a:rPr lang="en-US" sz="3200" b="1" dirty="0">
                <a:solidFill>
                  <a:schemeClr val="accent2"/>
                </a:solidFill>
              </a:rPr>
              <a:t>Fonte: </a:t>
            </a:r>
            <a:r>
              <a:rPr lang="en-US" sz="3200" b="1" dirty="0" err="1">
                <a:solidFill>
                  <a:schemeClr val="accent2"/>
                </a:solidFill>
              </a:rPr>
              <a:t>Cabina</a:t>
            </a:r>
            <a:r>
              <a:rPr lang="en-US" sz="3200" b="1" dirty="0">
                <a:solidFill>
                  <a:schemeClr val="accent2"/>
                </a:solidFill>
              </a:rPr>
              <a:t> di Regia</a:t>
            </a:r>
            <a:endParaRPr lang="en-US" sz="6601" b="1" dirty="0">
              <a:solidFill>
                <a:schemeClr val="accent2"/>
              </a:solidFill>
            </a:endParaRPr>
          </a:p>
          <a:p>
            <a:endParaRPr lang="en-US" sz="6000" dirty="0">
              <a:solidFill>
                <a:schemeClr val="accent2"/>
              </a:solidFill>
            </a:endParaRPr>
          </a:p>
        </p:txBody>
      </p:sp>
    </p:spTree>
    <p:extLst>
      <p:ext uri="{BB962C8B-B14F-4D97-AF65-F5344CB8AC3E}">
        <p14:creationId xmlns:p14="http://schemas.microsoft.com/office/powerpoint/2010/main" val="161166923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B64D2BDA-3EEC-4176-8E9F-5C6F8C1509FB}"/>
              </a:ext>
            </a:extLst>
          </p:cNvPr>
          <p:cNvSpPr/>
          <p:nvPr/>
        </p:nvSpPr>
        <p:spPr>
          <a:xfrm>
            <a:off x="340244" y="131491"/>
            <a:ext cx="2233674" cy="937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nella Regione/PPAA?</a:t>
            </a:r>
          </a:p>
          <a:p>
            <a:pPr algn="ctr"/>
            <a:r>
              <a:rPr lang="it-IT" sz="1100"/>
              <a:t>(verifica flussi di sorveglianza ISS e </a:t>
            </a:r>
            <a:r>
              <a:rPr lang="it-IT" sz="1100" err="1"/>
              <a:t>MinSal</a:t>
            </a:r>
            <a:r>
              <a:rPr lang="it-IT" sz="1100"/>
              <a:t>)</a:t>
            </a:r>
            <a:endParaRPr lang="en-GB" sz="1100"/>
          </a:p>
        </p:txBody>
      </p:sp>
      <p:sp>
        <p:nvSpPr>
          <p:cNvPr id="32" name="Rettangolo 31">
            <a:extLst>
              <a:ext uri="{FF2B5EF4-FFF2-40B4-BE49-F238E27FC236}">
                <a16:creationId xmlns:a16="http://schemas.microsoft.com/office/drawing/2014/main" id="{C635DD02-6BB2-4801-AAE4-DF164A38B99E}"/>
              </a:ext>
            </a:extLst>
          </p:cNvPr>
          <p:cNvSpPr/>
          <p:nvPr/>
        </p:nvSpPr>
        <p:spPr>
          <a:xfrm>
            <a:off x="8410358" y="2723741"/>
            <a:ext cx="3231214" cy="1188607"/>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a:t>Primo passo:</a:t>
            </a:r>
          </a:p>
          <a:p>
            <a:pPr algn="ctr"/>
            <a:r>
              <a:rPr lang="it-IT" sz="2000"/>
              <a:t>Valutazione della Probabilità</a:t>
            </a:r>
            <a:endParaRPr lang="en-GB" sz="2000"/>
          </a:p>
        </p:txBody>
      </p:sp>
      <p:sp>
        <p:nvSpPr>
          <p:cNvPr id="33" name="Rettangolo 32">
            <a:extLst>
              <a:ext uri="{FF2B5EF4-FFF2-40B4-BE49-F238E27FC236}">
                <a16:creationId xmlns:a16="http://schemas.microsoft.com/office/drawing/2014/main" id="{30763E72-4E32-4C77-B4FE-3245138223AA}"/>
              </a:ext>
            </a:extLst>
          </p:cNvPr>
          <p:cNvSpPr/>
          <p:nvPr/>
        </p:nvSpPr>
        <p:spPr>
          <a:xfrm>
            <a:off x="4540211" y="374534"/>
            <a:ext cx="2233674" cy="466549"/>
          </a:xfrm>
          <a:prstGeom prst="rect">
            <a:avLst/>
          </a:prstGeom>
          <a:ln w="38100">
            <a:solidFill>
              <a:schemeClr val="bg2"/>
            </a:solidFill>
            <a:extLst>
              <a:ext uri="{C807C97D-BFC1-408E-A445-0C87EB9F89A2}">
                <ask:lineSketchStyleProps xmlns:ask="http://schemas.microsoft.com/office/drawing/2018/sketchyshapes" xmln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bassa</a:t>
            </a:r>
            <a:endParaRPr lang="en-GB" sz="1100"/>
          </a:p>
        </p:txBody>
      </p:sp>
      <p:cxnSp>
        <p:nvCxnSpPr>
          <p:cNvPr id="34" name="Connettore 2 33">
            <a:extLst>
              <a:ext uri="{FF2B5EF4-FFF2-40B4-BE49-F238E27FC236}">
                <a16:creationId xmlns:a16="http://schemas.microsoft.com/office/drawing/2014/main" id="{352D7A7A-DBBB-49C9-98CF-F2D0131F537B}"/>
              </a:ext>
            </a:extLst>
          </p:cNvPr>
          <p:cNvCxnSpPr>
            <a:cxnSpLocks/>
            <a:stCxn id="31" idx="3"/>
          </p:cNvCxnSpPr>
          <p:nvPr/>
        </p:nvCxnSpPr>
        <p:spPr>
          <a:xfrm>
            <a:off x="2573918" y="600440"/>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 name="CasellaDiTesto 34">
            <a:extLst>
              <a:ext uri="{FF2B5EF4-FFF2-40B4-BE49-F238E27FC236}">
                <a16:creationId xmlns:a16="http://schemas.microsoft.com/office/drawing/2014/main" id="{9298DDA1-1FA9-4C81-8989-9F080D8D90F3}"/>
              </a:ext>
            </a:extLst>
          </p:cNvPr>
          <p:cNvSpPr txBox="1"/>
          <p:nvPr/>
        </p:nvSpPr>
        <p:spPr>
          <a:xfrm>
            <a:off x="1149732" y="1185983"/>
            <a:ext cx="280846" cy="261610"/>
          </a:xfrm>
          <a:prstGeom prst="rect">
            <a:avLst/>
          </a:prstGeom>
          <a:noFill/>
        </p:spPr>
        <p:txBody>
          <a:bodyPr wrap="none" rtlCol="0">
            <a:spAutoFit/>
          </a:bodyPr>
          <a:lstStyle/>
          <a:p>
            <a:r>
              <a:rPr lang="it-IT" sz="1050"/>
              <a:t>Sì</a:t>
            </a:r>
          </a:p>
        </p:txBody>
      </p:sp>
      <p:sp>
        <p:nvSpPr>
          <p:cNvPr id="36" name="CasellaDiTesto 35">
            <a:extLst>
              <a:ext uri="{FF2B5EF4-FFF2-40B4-BE49-F238E27FC236}">
                <a16:creationId xmlns:a16="http://schemas.microsoft.com/office/drawing/2014/main" id="{C87BEAA6-19CA-4F1A-AFD9-653E0137E0FF}"/>
              </a:ext>
            </a:extLst>
          </p:cNvPr>
          <p:cNvSpPr txBox="1"/>
          <p:nvPr/>
        </p:nvSpPr>
        <p:spPr>
          <a:xfrm>
            <a:off x="2671627" y="281209"/>
            <a:ext cx="349776" cy="261610"/>
          </a:xfrm>
          <a:prstGeom prst="rect">
            <a:avLst/>
          </a:prstGeom>
          <a:noFill/>
        </p:spPr>
        <p:txBody>
          <a:bodyPr wrap="none" rtlCol="0">
            <a:spAutoFit/>
          </a:bodyPr>
          <a:lstStyle/>
          <a:p>
            <a:r>
              <a:rPr lang="it-IT" sz="1050"/>
              <a:t>No</a:t>
            </a:r>
          </a:p>
        </p:txBody>
      </p:sp>
      <p:cxnSp>
        <p:nvCxnSpPr>
          <p:cNvPr id="37" name="Connettore 2 36">
            <a:extLst>
              <a:ext uri="{FF2B5EF4-FFF2-40B4-BE49-F238E27FC236}">
                <a16:creationId xmlns:a16="http://schemas.microsoft.com/office/drawing/2014/main" id="{F1A9E061-3484-422B-993D-4545A610BD3E}"/>
              </a:ext>
            </a:extLst>
          </p:cNvPr>
          <p:cNvCxnSpPr>
            <a:cxnSpLocks/>
            <a:stCxn id="31" idx="2"/>
            <a:endCxn id="38" idx="0"/>
          </p:cNvCxnSpPr>
          <p:nvPr/>
        </p:nvCxnSpPr>
        <p:spPr>
          <a:xfrm>
            <a:off x="1457081" y="1069388"/>
            <a:ext cx="0" cy="81264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8" name="Rettangolo 37">
            <a:extLst>
              <a:ext uri="{FF2B5EF4-FFF2-40B4-BE49-F238E27FC236}">
                <a16:creationId xmlns:a16="http://schemas.microsoft.com/office/drawing/2014/main" id="{E4E6E4ED-829D-457B-AE1C-417F04D0603D}"/>
              </a:ext>
            </a:extLst>
          </p:cNvPr>
          <p:cNvSpPr/>
          <p:nvPr/>
        </p:nvSpPr>
        <p:spPr>
          <a:xfrm>
            <a:off x="340244" y="1882037"/>
            <a:ext cx="2233674" cy="1167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è evidenza di un aumento di trasmissione (presenza di almeno due elementi tra casi in aumento (verifica flusso ISS o </a:t>
            </a:r>
            <a:r>
              <a:rPr lang="it-IT" sz="1100" err="1"/>
              <a:t>MinSal</a:t>
            </a:r>
            <a:r>
              <a:rPr lang="it-IT" sz="1100"/>
              <a:t>, Rt puntuale &gt;1 e/o aumento nel numero/dimensione dei focolai)?</a:t>
            </a:r>
            <a:endParaRPr lang="en-GB" sz="1100"/>
          </a:p>
        </p:txBody>
      </p:sp>
      <p:cxnSp>
        <p:nvCxnSpPr>
          <p:cNvPr id="39" name="Connettore 2 38">
            <a:extLst>
              <a:ext uri="{FF2B5EF4-FFF2-40B4-BE49-F238E27FC236}">
                <a16:creationId xmlns:a16="http://schemas.microsoft.com/office/drawing/2014/main" id="{2EF62D00-9ADB-4AE2-8719-BC4A704D19DD}"/>
              </a:ext>
            </a:extLst>
          </p:cNvPr>
          <p:cNvCxnSpPr>
            <a:cxnSpLocks/>
          </p:cNvCxnSpPr>
          <p:nvPr/>
        </p:nvCxnSpPr>
        <p:spPr>
          <a:xfrm>
            <a:off x="2573918" y="2552334"/>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0" name="CasellaDiTesto 39">
            <a:extLst>
              <a:ext uri="{FF2B5EF4-FFF2-40B4-BE49-F238E27FC236}">
                <a16:creationId xmlns:a16="http://schemas.microsoft.com/office/drawing/2014/main" id="{829B0113-68E6-4B63-89EE-DB3E149327B7}"/>
              </a:ext>
            </a:extLst>
          </p:cNvPr>
          <p:cNvSpPr txBox="1"/>
          <p:nvPr/>
        </p:nvSpPr>
        <p:spPr>
          <a:xfrm>
            <a:off x="2671627" y="2233103"/>
            <a:ext cx="349776" cy="261610"/>
          </a:xfrm>
          <a:prstGeom prst="rect">
            <a:avLst/>
          </a:prstGeom>
          <a:noFill/>
        </p:spPr>
        <p:txBody>
          <a:bodyPr wrap="none" rtlCol="0">
            <a:spAutoFit/>
          </a:bodyPr>
          <a:lstStyle/>
          <a:p>
            <a:r>
              <a:rPr lang="it-IT" sz="1050"/>
              <a:t>No</a:t>
            </a:r>
          </a:p>
        </p:txBody>
      </p:sp>
      <p:sp>
        <p:nvSpPr>
          <p:cNvPr id="41" name="Rettangolo 40">
            <a:extLst>
              <a:ext uri="{FF2B5EF4-FFF2-40B4-BE49-F238E27FC236}">
                <a16:creationId xmlns:a16="http://schemas.microsoft.com/office/drawing/2014/main" id="{9A029A19-E136-4476-81D9-4F7B62954E0B}"/>
              </a:ext>
            </a:extLst>
          </p:cNvPr>
          <p:cNvSpPr/>
          <p:nvPr/>
        </p:nvSpPr>
        <p:spPr>
          <a:xfrm>
            <a:off x="4540211" y="2319059"/>
            <a:ext cx="2233674" cy="466549"/>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Bassa</a:t>
            </a:r>
            <a:endParaRPr lang="en-GB" sz="1100"/>
          </a:p>
        </p:txBody>
      </p:sp>
      <p:sp>
        <p:nvSpPr>
          <p:cNvPr id="42" name="CasellaDiTesto 41">
            <a:extLst>
              <a:ext uri="{FF2B5EF4-FFF2-40B4-BE49-F238E27FC236}">
                <a16:creationId xmlns:a16="http://schemas.microsoft.com/office/drawing/2014/main" id="{B9B664C3-6035-417B-B4FC-D0D7416CC0E0}"/>
              </a:ext>
            </a:extLst>
          </p:cNvPr>
          <p:cNvSpPr txBox="1"/>
          <p:nvPr/>
        </p:nvSpPr>
        <p:spPr>
          <a:xfrm>
            <a:off x="1149732" y="3187240"/>
            <a:ext cx="280846" cy="261610"/>
          </a:xfrm>
          <a:prstGeom prst="rect">
            <a:avLst/>
          </a:prstGeom>
          <a:noFill/>
        </p:spPr>
        <p:txBody>
          <a:bodyPr wrap="none" rtlCol="0">
            <a:spAutoFit/>
          </a:bodyPr>
          <a:lstStyle/>
          <a:p>
            <a:r>
              <a:rPr lang="it-IT" sz="1050"/>
              <a:t>Sì</a:t>
            </a:r>
          </a:p>
        </p:txBody>
      </p:sp>
      <p:cxnSp>
        <p:nvCxnSpPr>
          <p:cNvPr id="43" name="Connettore 2 42">
            <a:extLst>
              <a:ext uri="{FF2B5EF4-FFF2-40B4-BE49-F238E27FC236}">
                <a16:creationId xmlns:a16="http://schemas.microsoft.com/office/drawing/2014/main" id="{4C0D1A31-A1EF-4377-8811-3374D650EE0E}"/>
              </a:ext>
            </a:extLst>
          </p:cNvPr>
          <p:cNvCxnSpPr>
            <a:cxnSpLocks/>
          </p:cNvCxnSpPr>
          <p:nvPr/>
        </p:nvCxnSpPr>
        <p:spPr>
          <a:xfrm>
            <a:off x="1457081" y="3070644"/>
            <a:ext cx="0" cy="102428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4" name="Rettangolo 43">
            <a:extLst>
              <a:ext uri="{FF2B5EF4-FFF2-40B4-BE49-F238E27FC236}">
                <a16:creationId xmlns:a16="http://schemas.microsoft.com/office/drawing/2014/main" id="{6C679017-D69E-44A6-A854-2E6369A98D81}"/>
              </a:ext>
            </a:extLst>
          </p:cNvPr>
          <p:cNvSpPr/>
          <p:nvPr/>
        </p:nvSpPr>
        <p:spPr>
          <a:xfrm>
            <a:off x="340244" y="4109323"/>
            <a:ext cx="2233674" cy="11673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La Regione/PA dichiara una trasmissione diffusa sul suo territorio non gestibile in modo efficace con misure locali («zone rosse»)?</a:t>
            </a:r>
            <a:endParaRPr lang="en-GB" sz="1100"/>
          </a:p>
        </p:txBody>
      </p:sp>
      <p:cxnSp>
        <p:nvCxnSpPr>
          <p:cNvPr id="45" name="Connettore 2 44">
            <a:extLst>
              <a:ext uri="{FF2B5EF4-FFF2-40B4-BE49-F238E27FC236}">
                <a16:creationId xmlns:a16="http://schemas.microsoft.com/office/drawing/2014/main" id="{ADF5CAEF-5F97-45CF-94F7-7695552F3C6F}"/>
              </a:ext>
            </a:extLst>
          </p:cNvPr>
          <p:cNvCxnSpPr>
            <a:cxnSpLocks/>
          </p:cNvCxnSpPr>
          <p:nvPr/>
        </p:nvCxnSpPr>
        <p:spPr>
          <a:xfrm>
            <a:off x="2573918" y="4591043"/>
            <a:ext cx="1966293"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6" name="CasellaDiTesto 45">
            <a:extLst>
              <a:ext uri="{FF2B5EF4-FFF2-40B4-BE49-F238E27FC236}">
                <a16:creationId xmlns:a16="http://schemas.microsoft.com/office/drawing/2014/main" id="{CE38A484-6B30-4A14-895C-8EE0F0E1E8DD}"/>
              </a:ext>
            </a:extLst>
          </p:cNvPr>
          <p:cNvSpPr txBox="1"/>
          <p:nvPr/>
        </p:nvSpPr>
        <p:spPr>
          <a:xfrm>
            <a:off x="2671627" y="4271813"/>
            <a:ext cx="349776" cy="261610"/>
          </a:xfrm>
          <a:prstGeom prst="rect">
            <a:avLst/>
          </a:prstGeom>
          <a:noFill/>
        </p:spPr>
        <p:txBody>
          <a:bodyPr wrap="none" rtlCol="0">
            <a:spAutoFit/>
          </a:bodyPr>
          <a:lstStyle/>
          <a:p>
            <a:r>
              <a:rPr lang="it-IT" sz="1050"/>
              <a:t>No</a:t>
            </a:r>
          </a:p>
        </p:txBody>
      </p:sp>
      <p:sp>
        <p:nvSpPr>
          <p:cNvPr id="47" name="Rettangolo 46">
            <a:extLst>
              <a:ext uri="{FF2B5EF4-FFF2-40B4-BE49-F238E27FC236}">
                <a16:creationId xmlns:a16="http://schemas.microsoft.com/office/drawing/2014/main" id="{93FF5075-EFFB-432B-9EFC-16560351BCF0}"/>
              </a:ext>
            </a:extLst>
          </p:cNvPr>
          <p:cNvSpPr/>
          <p:nvPr/>
        </p:nvSpPr>
        <p:spPr>
          <a:xfrm>
            <a:off x="4540211" y="4344996"/>
            <a:ext cx="2233674" cy="466549"/>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Moderata</a:t>
            </a:r>
            <a:endParaRPr lang="en-GB" sz="1100"/>
          </a:p>
        </p:txBody>
      </p:sp>
      <p:cxnSp>
        <p:nvCxnSpPr>
          <p:cNvPr id="48" name="Connettore 4 2">
            <a:extLst>
              <a:ext uri="{FF2B5EF4-FFF2-40B4-BE49-F238E27FC236}">
                <a16:creationId xmlns:a16="http://schemas.microsoft.com/office/drawing/2014/main" id="{D7F95271-6339-4600-8D74-D16C549E33F8}"/>
              </a:ext>
            </a:extLst>
          </p:cNvPr>
          <p:cNvCxnSpPr>
            <a:cxnSpLocks/>
            <a:endCxn id="49" idx="1"/>
          </p:cNvCxnSpPr>
          <p:nvPr/>
        </p:nvCxnSpPr>
        <p:spPr>
          <a:xfrm>
            <a:off x="2573918" y="4743500"/>
            <a:ext cx="1966293" cy="1116037"/>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a:extLst>
              <a:ext uri="{FF2B5EF4-FFF2-40B4-BE49-F238E27FC236}">
                <a16:creationId xmlns:a16="http://schemas.microsoft.com/office/drawing/2014/main" id="{0DA2EE56-BB11-43A9-BBE3-212D05616D3A}"/>
              </a:ext>
            </a:extLst>
          </p:cNvPr>
          <p:cNvSpPr/>
          <p:nvPr/>
        </p:nvSpPr>
        <p:spPr>
          <a:xfrm>
            <a:off x="4540211" y="5626262"/>
            <a:ext cx="2233674" cy="466549"/>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solidFill>
                  <a:srgbClr val="C00000"/>
                </a:solidFill>
              </a:rPr>
              <a:t>Alta</a:t>
            </a:r>
            <a:endParaRPr lang="en-GB" sz="1100">
              <a:solidFill>
                <a:srgbClr val="C00000"/>
              </a:solidFill>
            </a:endParaRPr>
          </a:p>
        </p:txBody>
      </p:sp>
      <p:sp>
        <p:nvSpPr>
          <p:cNvPr id="50" name="CasellaDiTesto 49">
            <a:extLst>
              <a:ext uri="{FF2B5EF4-FFF2-40B4-BE49-F238E27FC236}">
                <a16:creationId xmlns:a16="http://schemas.microsoft.com/office/drawing/2014/main" id="{798410FC-DD25-423B-8D3C-C2230EC92D1F}"/>
              </a:ext>
            </a:extLst>
          </p:cNvPr>
          <p:cNvSpPr txBox="1"/>
          <p:nvPr/>
        </p:nvSpPr>
        <p:spPr>
          <a:xfrm>
            <a:off x="2671627" y="4967867"/>
            <a:ext cx="280846" cy="261610"/>
          </a:xfrm>
          <a:prstGeom prst="rect">
            <a:avLst/>
          </a:prstGeom>
          <a:noFill/>
        </p:spPr>
        <p:txBody>
          <a:bodyPr wrap="none" rtlCol="0">
            <a:spAutoFit/>
          </a:bodyPr>
          <a:lstStyle/>
          <a:p>
            <a:r>
              <a:rPr lang="it-IT" sz="1050"/>
              <a:t>Sì</a:t>
            </a:r>
          </a:p>
        </p:txBody>
      </p:sp>
    </p:spTree>
    <p:extLst>
      <p:ext uri="{BB962C8B-B14F-4D97-AF65-F5344CB8AC3E}">
        <p14:creationId xmlns:p14="http://schemas.microsoft.com/office/powerpoint/2010/main" val="1974855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8" grpId="0" animBg="1"/>
      <p:bldP spid="40" grpId="0"/>
      <p:bldP spid="41" grpId="0" animBg="1"/>
      <p:bldP spid="42" grpId="0"/>
      <p:bldP spid="44" grpId="0" animBg="1"/>
      <p:bldP spid="46" grpId="0"/>
      <p:bldP spid="47" grpId="0" animBg="1"/>
      <p:bldP spid="49"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11DD713-9EFF-4D37-A821-608215F2916A}"/>
              </a:ext>
            </a:extLst>
          </p:cNvPr>
          <p:cNvPicPr>
            <a:picLocks noChangeAspect="1"/>
          </p:cNvPicPr>
          <p:nvPr/>
        </p:nvPicPr>
        <p:blipFill>
          <a:blip r:embed="rId2"/>
          <a:stretch>
            <a:fillRect/>
          </a:stretch>
        </p:blipFill>
        <p:spPr>
          <a:xfrm>
            <a:off x="2729397" y="0"/>
            <a:ext cx="6733206" cy="6858000"/>
          </a:xfrm>
          <a:prstGeom prst="rect">
            <a:avLst/>
          </a:prstGeom>
        </p:spPr>
      </p:pic>
    </p:spTree>
    <p:extLst>
      <p:ext uri="{BB962C8B-B14F-4D97-AF65-F5344CB8AC3E}">
        <p14:creationId xmlns:p14="http://schemas.microsoft.com/office/powerpoint/2010/main" val="56813850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DBA1203-EC79-4C26-8D63-D13A498A2F2D}"/>
              </a:ext>
            </a:extLst>
          </p:cNvPr>
          <p:cNvSpPr/>
          <p:nvPr/>
        </p:nvSpPr>
        <p:spPr>
          <a:xfrm>
            <a:off x="306611" y="66407"/>
            <a:ext cx="2755229" cy="115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1</a:t>
            </a:r>
          </a:p>
          <a:p>
            <a:pPr algn="ctr"/>
            <a:r>
              <a:rPr lang="it-IT" sz="1100"/>
              <a:t>Sono stati segnalati nuovi casi negli ultimi 5 giorni in soggetti di età       &gt; 50 anni nella Regione/PPAA?</a:t>
            </a:r>
          </a:p>
          <a:p>
            <a:pPr algn="ctr"/>
            <a:r>
              <a:rPr lang="it-IT" sz="1100"/>
              <a:t>(Verifica flusso ISS)</a:t>
            </a:r>
            <a:endParaRPr lang="en-GB" sz="1100"/>
          </a:p>
        </p:txBody>
      </p:sp>
      <p:sp>
        <p:nvSpPr>
          <p:cNvPr id="7" name="Rettangolo 6">
            <a:extLst>
              <a:ext uri="{FF2B5EF4-FFF2-40B4-BE49-F238E27FC236}">
                <a16:creationId xmlns:a16="http://schemas.microsoft.com/office/drawing/2014/main" id="{75B4FE43-C44A-4357-8B48-C9B1C7B14C05}"/>
              </a:ext>
            </a:extLst>
          </p:cNvPr>
          <p:cNvSpPr/>
          <p:nvPr/>
        </p:nvSpPr>
        <p:spPr>
          <a:xfrm>
            <a:off x="8801107" y="2671503"/>
            <a:ext cx="3155036" cy="1352467"/>
          </a:xfrm>
          <a:prstGeom prst="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a:t>Secondo passo:</a:t>
            </a:r>
          </a:p>
          <a:p>
            <a:pPr algn="ctr"/>
            <a:r>
              <a:rPr lang="it-IT" sz="2400"/>
              <a:t>Valutazione dell’impatto</a:t>
            </a:r>
            <a:endParaRPr lang="en-GB" sz="2400"/>
          </a:p>
        </p:txBody>
      </p:sp>
      <p:sp>
        <p:nvSpPr>
          <p:cNvPr id="8" name="Rettangolo 7">
            <a:extLst>
              <a:ext uri="{FF2B5EF4-FFF2-40B4-BE49-F238E27FC236}">
                <a16:creationId xmlns:a16="http://schemas.microsoft.com/office/drawing/2014/main" id="{F86690DD-2826-4346-A777-2C63B0B11938}"/>
              </a:ext>
            </a:extLst>
          </p:cNvPr>
          <p:cNvSpPr/>
          <p:nvPr/>
        </p:nvSpPr>
        <p:spPr>
          <a:xfrm>
            <a:off x="5473136" y="364455"/>
            <a:ext cx="2739188" cy="572138"/>
          </a:xfrm>
          <a:prstGeom prst="rect">
            <a:avLst/>
          </a:prstGeom>
          <a:ln w="38100">
            <a:solidFill>
              <a:schemeClr val="bg2"/>
            </a:solidFill>
            <a:extLst>
              <a:ext uri="{C807C97D-BFC1-408E-A445-0C87EB9F89A2}">
                <ask:lineSketchStyleProps xmlns:ask="http://schemas.microsoft.com/office/drawing/2018/sketchyshapes" xmlns="" sd="1219033472">
                  <a:custGeom>
                    <a:avLst/>
                    <a:gdLst>
                      <a:gd name="connsiteX0" fmla="*/ 0 w 3848986"/>
                      <a:gd name="connsiteY0" fmla="*/ 0 h 803941"/>
                      <a:gd name="connsiteX1" fmla="*/ 3848986 w 3848986"/>
                      <a:gd name="connsiteY1" fmla="*/ 0 h 803941"/>
                      <a:gd name="connsiteX2" fmla="*/ 3848986 w 3848986"/>
                      <a:gd name="connsiteY2" fmla="*/ 803941 h 803941"/>
                      <a:gd name="connsiteX3" fmla="*/ 0 w 3848986"/>
                      <a:gd name="connsiteY3" fmla="*/ 803941 h 803941"/>
                      <a:gd name="connsiteX4" fmla="*/ 0 w 3848986"/>
                      <a:gd name="connsiteY4" fmla="*/ 0 h 803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986" h="803941" fill="none" extrusionOk="0">
                        <a:moveTo>
                          <a:pt x="0" y="0"/>
                        </a:moveTo>
                        <a:cubicBezTo>
                          <a:pt x="958208" y="-49533"/>
                          <a:pt x="2634471" y="-14809"/>
                          <a:pt x="3848986" y="0"/>
                        </a:cubicBezTo>
                        <a:cubicBezTo>
                          <a:pt x="3877391" y="394789"/>
                          <a:pt x="3906526" y="409995"/>
                          <a:pt x="3848986" y="803941"/>
                        </a:cubicBezTo>
                        <a:cubicBezTo>
                          <a:pt x="1944054" y="755710"/>
                          <a:pt x="467580" y="888396"/>
                          <a:pt x="0" y="803941"/>
                        </a:cubicBezTo>
                        <a:cubicBezTo>
                          <a:pt x="37466" y="643478"/>
                          <a:pt x="-9325" y="107926"/>
                          <a:pt x="0" y="0"/>
                        </a:cubicBezTo>
                        <a:close/>
                      </a:path>
                      <a:path w="3848986" h="803941" stroke="0" extrusionOk="0">
                        <a:moveTo>
                          <a:pt x="0" y="0"/>
                        </a:moveTo>
                        <a:cubicBezTo>
                          <a:pt x="876122" y="118645"/>
                          <a:pt x="2782096" y="116012"/>
                          <a:pt x="3848986" y="0"/>
                        </a:cubicBezTo>
                        <a:cubicBezTo>
                          <a:pt x="3852635" y="112523"/>
                          <a:pt x="3910061" y="605651"/>
                          <a:pt x="3848986" y="803941"/>
                        </a:cubicBezTo>
                        <a:cubicBezTo>
                          <a:pt x="2235418" y="938541"/>
                          <a:pt x="1771929" y="646745"/>
                          <a:pt x="0" y="803941"/>
                        </a:cubicBezTo>
                        <a:cubicBezTo>
                          <a:pt x="53674" y="562060"/>
                          <a:pt x="-53639" y="107316"/>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Molto basso</a:t>
            </a:r>
            <a:endParaRPr lang="en-GB" sz="1100"/>
          </a:p>
        </p:txBody>
      </p:sp>
      <p:cxnSp>
        <p:nvCxnSpPr>
          <p:cNvPr id="9" name="Connettore 2 8">
            <a:extLst>
              <a:ext uri="{FF2B5EF4-FFF2-40B4-BE49-F238E27FC236}">
                <a16:creationId xmlns:a16="http://schemas.microsoft.com/office/drawing/2014/main" id="{7824DACE-CD7A-410A-8A26-5EA3EE201711}"/>
              </a:ext>
            </a:extLst>
          </p:cNvPr>
          <p:cNvCxnSpPr>
            <a:cxnSpLocks/>
            <a:stCxn id="6" idx="3"/>
          </p:cNvCxnSpPr>
          <p:nvPr/>
        </p:nvCxnSpPr>
        <p:spPr>
          <a:xfrm>
            <a:off x="3061840" y="641487"/>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9672A2C4-2607-4336-A88A-78C52A8C521A}"/>
              </a:ext>
            </a:extLst>
          </p:cNvPr>
          <p:cNvSpPr txBox="1"/>
          <p:nvPr/>
        </p:nvSpPr>
        <p:spPr>
          <a:xfrm>
            <a:off x="1315343" y="1359554"/>
            <a:ext cx="280846" cy="261610"/>
          </a:xfrm>
          <a:prstGeom prst="rect">
            <a:avLst/>
          </a:prstGeom>
          <a:noFill/>
        </p:spPr>
        <p:txBody>
          <a:bodyPr wrap="none" rtlCol="0">
            <a:spAutoFit/>
          </a:bodyPr>
          <a:lstStyle/>
          <a:p>
            <a:r>
              <a:rPr lang="it-IT" sz="1100"/>
              <a:t>Sì</a:t>
            </a:r>
          </a:p>
        </p:txBody>
      </p:sp>
      <p:sp>
        <p:nvSpPr>
          <p:cNvPr id="11" name="CasellaDiTesto 10">
            <a:extLst>
              <a:ext uri="{FF2B5EF4-FFF2-40B4-BE49-F238E27FC236}">
                <a16:creationId xmlns:a16="http://schemas.microsoft.com/office/drawing/2014/main" id="{AEB417BB-CB67-41BC-8DCF-2154A42966D3}"/>
              </a:ext>
            </a:extLst>
          </p:cNvPr>
          <p:cNvSpPr txBox="1"/>
          <p:nvPr/>
        </p:nvSpPr>
        <p:spPr>
          <a:xfrm>
            <a:off x="3181665" y="250008"/>
            <a:ext cx="349776" cy="261610"/>
          </a:xfrm>
          <a:prstGeom prst="rect">
            <a:avLst/>
          </a:prstGeom>
          <a:noFill/>
        </p:spPr>
        <p:txBody>
          <a:bodyPr wrap="none" rtlCol="0">
            <a:spAutoFit/>
          </a:bodyPr>
          <a:lstStyle/>
          <a:p>
            <a:r>
              <a:rPr lang="it-IT" sz="1100"/>
              <a:t>No</a:t>
            </a:r>
          </a:p>
        </p:txBody>
      </p:sp>
      <p:cxnSp>
        <p:nvCxnSpPr>
          <p:cNvPr id="12" name="Connettore 2 11">
            <a:extLst>
              <a:ext uri="{FF2B5EF4-FFF2-40B4-BE49-F238E27FC236}">
                <a16:creationId xmlns:a16="http://schemas.microsoft.com/office/drawing/2014/main" id="{37AC424D-7C55-4AD3-AEA1-2ABDFE522824}"/>
              </a:ext>
            </a:extLst>
          </p:cNvPr>
          <p:cNvCxnSpPr>
            <a:cxnSpLocks/>
            <a:stCxn id="6" idx="2"/>
            <a:endCxn id="13" idx="0"/>
          </p:cNvCxnSpPr>
          <p:nvPr/>
        </p:nvCxnSpPr>
        <p:spPr>
          <a:xfrm>
            <a:off x="1684226" y="1216567"/>
            <a:ext cx="8020" cy="717141"/>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3" name="Rettangolo 12">
            <a:extLst>
              <a:ext uri="{FF2B5EF4-FFF2-40B4-BE49-F238E27FC236}">
                <a16:creationId xmlns:a16="http://schemas.microsoft.com/office/drawing/2014/main" id="{6DDDDBCA-7CBD-4F2A-B332-E77D35AC5908}"/>
              </a:ext>
            </a:extLst>
          </p:cNvPr>
          <p:cNvSpPr/>
          <p:nvPr/>
        </p:nvSpPr>
        <p:spPr>
          <a:xfrm>
            <a:off x="322652" y="1933708"/>
            <a:ext cx="2739188" cy="1347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2</a:t>
            </a:r>
          </a:p>
          <a:p>
            <a:pPr algn="ctr"/>
            <a:r>
              <a:rPr lang="it-IT" sz="1100"/>
              <a:t>Vi sono segnali di sovraccarico dei servizi sanitari? </a:t>
            </a:r>
          </a:p>
          <a:p>
            <a:pPr algn="ctr"/>
            <a:r>
              <a:rPr lang="it-IT" sz="1100"/>
              <a:t>(verifica dei dati raccolti dal ministero della salute sull’occupazione dei posti letto in terapia intensiva ed area medica rispetto alle soglie critiche rispettivamente del 30% e 40%)</a:t>
            </a:r>
            <a:endParaRPr lang="en-GB" sz="1100"/>
          </a:p>
        </p:txBody>
      </p:sp>
      <p:cxnSp>
        <p:nvCxnSpPr>
          <p:cNvPr id="14" name="Connettore 2 13">
            <a:extLst>
              <a:ext uri="{FF2B5EF4-FFF2-40B4-BE49-F238E27FC236}">
                <a16:creationId xmlns:a16="http://schemas.microsoft.com/office/drawing/2014/main" id="{C257C3B0-E5BB-4539-995A-F1A5D459E9E3}"/>
              </a:ext>
            </a:extLst>
          </p:cNvPr>
          <p:cNvCxnSpPr>
            <a:cxnSpLocks/>
          </p:cNvCxnSpPr>
          <p:nvPr/>
        </p:nvCxnSpPr>
        <p:spPr>
          <a:xfrm>
            <a:off x="3061840" y="2671503"/>
            <a:ext cx="2411296"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5" name="CasellaDiTesto 14">
            <a:extLst>
              <a:ext uri="{FF2B5EF4-FFF2-40B4-BE49-F238E27FC236}">
                <a16:creationId xmlns:a16="http://schemas.microsoft.com/office/drawing/2014/main" id="{E28CBBC2-959C-4C1A-BF7B-0DC069D46FA8}"/>
              </a:ext>
            </a:extLst>
          </p:cNvPr>
          <p:cNvSpPr txBox="1"/>
          <p:nvPr/>
        </p:nvSpPr>
        <p:spPr>
          <a:xfrm>
            <a:off x="3181665" y="2280024"/>
            <a:ext cx="349776" cy="261610"/>
          </a:xfrm>
          <a:prstGeom prst="rect">
            <a:avLst/>
          </a:prstGeom>
          <a:noFill/>
        </p:spPr>
        <p:txBody>
          <a:bodyPr wrap="none" rtlCol="0">
            <a:spAutoFit/>
          </a:bodyPr>
          <a:lstStyle/>
          <a:p>
            <a:r>
              <a:rPr lang="it-IT" sz="1100"/>
              <a:t>No</a:t>
            </a:r>
          </a:p>
        </p:txBody>
      </p:sp>
      <p:sp>
        <p:nvSpPr>
          <p:cNvPr id="16" name="Rettangolo 15">
            <a:extLst>
              <a:ext uri="{FF2B5EF4-FFF2-40B4-BE49-F238E27FC236}">
                <a16:creationId xmlns:a16="http://schemas.microsoft.com/office/drawing/2014/main" id="{968DE606-C5FD-44B0-A590-756A95BB264E}"/>
              </a:ext>
            </a:extLst>
          </p:cNvPr>
          <p:cNvSpPr/>
          <p:nvPr/>
        </p:nvSpPr>
        <p:spPr>
          <a:xfrm>
            <a:off x="5473136" y="2385434"/>
            <a:ext cx="2739188" cy="572138"/>
          </a:xfrm>
          <a:prstGeom prst="rect">
            <a:avLst/>
          </a:prstGeom>
          <a:ln w="38100">
            <a:solidFill>
              <a:srgbClr val="F9BF2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Basso</a:t>
            </a:r>
            <a:endParaRPr lang="en-GB" sz="1100"/>
          </a:p>
        </p:txBody>
      </p:sp>
      <p:sp>
        <p:nvSpPr>
          <p:cNvPr id="17" name="CasellaDiTesto 16">
            <a:extLst>
              <a:ext uri="{FF2B5EF4-FFF2-40B4-BE49-F238E27FC236}">
                <a16:creationId xmlns:a16="http://schemas.microsoft.com/office/drawing/2014/main" id="{FAF60C42-5309-4946-8C35-EE83E12775B2}"/>
              </a:ext>
            </a:extLst>
          </p:cNvPr>
          <p:cNvSpPr txBox="1"/>
          <p:nvPr/>
        </p:nvSpPr>
        <p:spPr>
          <a:xfrm>
            <a:off x="1386164" y="3481003"/>
            <a:ext cx="280846" cy="261610"/>
          </a:xfrm>
          <a:prstGeom prst="rect">
            <a:avLst/>
          </a:prstGeom>
          <a:noFill/>
        </p:spPr>
        <p:txBody>
          <a:bodyPr wrap="none" rtlCol="0">
            <a:spAutoFit/>
          </a:bodyPr>
          <a:lstStyle/>
          <a:p>
            <a:r>
              <a:rPr lang="it-IT" sz="1100"/>
              <a:t>Sì</a:t>
            </a:r>
          </a:p>
        </p:txBody>
      </p:sp>
      <p:cxnSp>
        <p:nvCxnSpPr>
          <p:cNvPr id="18" name="Connettore 2 17">
            <a:extLst>
              <a:ext uri="{FF2B5EF4-FFF2-40B4-BE49-F238E27FC236}">
                <a16:creationId xmlns:a16="http://schemas.microsoft.com/office/drawing/2014/main" id="{EB1B38DC-98F1-4C03-8D66-2BA9BA857101}"/>
              </a:ext>
            </a:extLst>
          </p:cNvPr>
          <p:cNvCxnSpPr>
            <a:cxnSpLocks/>
          </p:cNvCxnSpPr>
          <p:nvPr/>
        </p:nvCxnSpPr>
        <p:spPr>
          <a:xfrm>
            <a:off x="1763067" y="3338022"/>
            <a:ext cx="0" cy="73012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tangolo 18">
            <a:extLst>
              <a:ext uri="{FF2B5EF4-FFF2-40B4-BE49-F238E27FC236}">
                <a16:creationId xmlns:a16="http://schemas.microsoft.com/office/drawing/2014/main" id="{95C0E705-48F9-4D7A-A49A-C7343341BA65}"/>
              </a:ext>
            </a:extLst>
          </p:cNvPr>
          <p:cNvSpPr/>
          <p:nvPr/>
        </p:nvSpPr>
        <p:spPr>
          <a:xfrm>
            <a:off x="393405" y="4055163"/>
            <a:ext cx="2739188" cy="17335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Domanda 3</a:t>
            </a:r>
          </a:p>
          <a:p>
            <a:pPr algn="ctr"/>
            <a:r>
              <a:rPr lang="it-IT" sz="1100"/>
              <a:t>Vi è evidenza di nuovi focolai negli ultimi 7 giorni in RSA/case di riposo/ospedali o altri luoghi che ospitino popolazioni vulnerabili (verifica dei dati sui focolai attivi inviati settimanalmente dalle Regioni/PA, Dati da epidemic intelligence previo scambio e verifica con le Regioni/PA)</a:t>
            </a:r>
            <a:endParaRPr lang="en-GB" sz="1100"/>
          </a:p>
        </p:txBody>
      </p:sp>
      <p:sp>
        <p:nvSpPr>
          <p:cNvPr id="22" name="Rettangolo 21">
            <a:extLst>
              <a:ext uri="{FF2B5EF4-FFF2-40B4-BE49-F238E27FC236}">
                <a16:creationId xmlns:a16="http://schemas.microsoft.com/office/drawing/2014/main" id="{D89AE7F8-06A5-4F1C-8217-0CDD24067752}"/>
              </a:ext>
            </a:extLst>
          </p:cNvPr>
          <p:cNvSpPr/>
          <p:nvPr/>
        </p:nvSpPr>
        <p:spPr>
          <a:xfrm>
            <a:off x="5514142" y="4388954"/>
            <a:ext cx="2739188" cy="572138"/>
          </a:xfrm>
          <a:prstGeom prst="rect">
            <a:avLst/>
          </a:prstGeom>
          <a:ln w="38100">
            <a:solidFill>
              <a:srgbClr val="DE84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Moderato</a:t>
            </a:r>
            <a:endParaRPr lang="en-GB" sz="1100"/>
          </a:p>
        </p:txBody>
      </p:sp>
      <p:cxnSp>
        <p:nvCxnSpPr>
          <p:cNvPr id="23" name="Connettore 4 2">
            <a:extLst>
              <a:ext uri="{FF2B5EF4-FFF2-40B4-BE49-F238E27FC236}">
                <a16:creationId xmlns:a16="http://schemas.microsoft.com/office/drawing/2014/main" id="{B3F482B7-3398-493A-8842-1CADACD6259A}"/>
              </a:ext>
            </a:extLst>
          </p:cNvPr>
          <p:cNvCxnSpPr>
            <a:cxnSpLocks/>
          </p:cNvCxnSpPr>
          <p:nvPr/>
        </p:nvCxnSpPr>
        <p:spPr>
          <a:xfrm>
            <a:off x="3132593" y="5019373"/>
            <a:ext cx="2340543" cy="824960"/>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65231115-CBE1-43F2-A99B-C7D6A75B24F5}"/>
              </a:ext>
            </a:extLst>
          </p:cNvPr>
          <p:cNvSpPr/>
          <p:nvPr/>
        </p:nvSpPr>
        <p:spPr>
          <a:xfrm>
            <a:off x="5514142" y="5558264"/>
            <a:ext cx="2739188" cy="572138"/>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100"/>
              <a:t>Alto</a:t>
            </a:r>
            <a:endParaRPr lang="en-GB" sz="1100"/>
          </a:p>
        </p:txBody>
      </p:sp>
      <p:sp>
        <p:nvSpPr>
          <p:cNvPr id="25" name="CasellaDiTesto 24">
            <a:extLst>
              <a:ext uri="{FF2B5EF4-FFF2-40B4-BE49-F238E27FC236}">
                <a16:creationId xmlns:a16="http://schemas.microsoft.com/office/drawing/2014/main" id="{3B73816C-3C17-4493-9374-C2C0D0ED3414}"/>
              </a:ext>
            </a:extLst>
          </p:cNvPr>
          <p:cNvSpPr txBox="1"/>
          <p:nvPr/>
        </p:nvSpPr>
        <p:spPr>
          <a:xfrm>
            <a:off x="3252418" y="5155412"/>
            <a:ext cx="280846" cy="261610"/>
          </a:xfrm>
          <a:prstGeom prst="rect">
            <a:avLst/>
          </a:prstGeom>
          <a:noFill/>
        </p:spPr>
        <p:txBody>
          <a:bodyPr wrap="square" rtlCol="0">
            <a:spAutoFit/>
          </a:bodyPr>
          <a:lstStyle/>
          <a:p>
            <a:r>
              <a:rPr lang="it-IT" sz="1100"/>
              <a:t>Sì</a:t>
            </a:r>
          </a:p>
        </p:txBody>
      </p:sp>
      <p:cxnSp>
        <p:nvCxnSpPr>
          <p:cNvPr id="28" name="Connettore 2 27">
            <a:extLst>
              <a:ext uri="{FF2B5EF4-FFF2-40B4-BE49-F238E27FC236}">
                <a16:creationId xmlns:a16="http://schemas.microsoft.com/office/drawing/2014/main" id="{08C172FD-22A7-42A5-8AE5-A104E8F6E8B3}"/>
              </a:ext>
            </a:extLst>
          </p:cNvPr>
          <p:cNvCxnSpPr>
            <a:cxnSpLocks/>
          </p:cNvCxnSpPr>
          <p:nvPr/>
        </p:nvCxnSpPr>
        <p:spPr>
          <a:xfrm>
            <a:off x="3132593" y="4701519"/>
            <a:ext cx="2381549" cy="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9" name="CasellaDiTesto 28">
            <a:extLst>
              <a:ext uri="{FF2B5EF4-FFF2-40B4-BE49-F238E27FC236}">
                <a16:creationId xmlns:a16="http://schemas.microsoft.com/office/drawing/2014/main" id="{C18FDA09-9951-4BB1-AEE1-75F8C4A3C202}"/>
              </a:ext>
            </a:extLst>
          </p:cNvPr>
          <p:cNvSpPr txBox="1"/>
          <p:nvPr/>
        </p:nvSpPr>
        <p:spPr>
          <a:xfrm>
            <a:off x="3222671" y="4310040"/>
            <a:ext cx="349776" cy="261610"/>
          </a:xfrm>
          <a:prstGeom prst="rect">
            <a:avLst/>
          </a:prstGeom>
          <a:noFill/>
        </p:spPr>
        <p:txBody>
          <a:bodyPr wrap="none" rtlCol="0">
            <a:spAutoFit/>
          </a:bodyPr>
          <a:lstStyle/>
          <a:p>
            <a:r>
              <a:rPr lang="it-IT" sz="1100"/>
              <a:t>No</a:t>
            </a:r>
          </a:p>
        </p:txBody>
      </p:sp>
    </p:spTree>
    <p:extLst>
      <p:ext uri="{BB962C8B-B14F-4D97-AF65-F5344CB8AC3E}">
        <p14:creationId xmlns:p14="http://schemas.microsoft.com/office/powerpoint/2010/main" val="3896410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animBg="1"/>
      <p:bldP spid="15" grpId="0"/>
      <p:bldP spid="16" grpId="0" animBg="1"/>
      <p:bldP spid="17" grpId="0"/>
      <p:bldP spid="19" grpId="0" animBg="1"/>
      <p:bldP spid="22" grpId="0" animBg="1"/>
      <p:bldP spid="24" grpId="0" animBg="1"/>
      <p:bldP spid="25"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6FC44C9-0E98-484B-A21A-3DF667BD9375}"/>
              </a:ext>
            </a:extLst>
          </p:cNvPr>
          <p:cNvPicPr>
            <a:picLocks noChangeAspect="1"/>
          </p:cNvPicPr>
          <p:nvPr/>
        </p:nvPicPr>
        <p:blipFill>
          <a:blip r:embed="rId2"/>
          <a:stretch>
            <a:fillRect/>
          </a:stretch>
        </p:blipFill>
        <p:spPr>
          <a:xfrm>
            <a:off x="2292871" y="0"/>
            <a:ext cx="7606258" cy="6858000"/>
          </a:xfrm>
          <a:prstGeom prst="rect">
            <a:avLst/>
          </a:prstGeom>
        </p:spPr>
      </p:pic>
    </p:spTree>
    <p:extLst>
      <p:ext uri="{BB962C8B-B14F-4D97-AF65-F5344CB8AC3E}">
        <p14:creationId xmlns:p14="http://schemas.microsoft.com/office/powerpoint/2010/main" val="139324379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13137-D117-4786-8F2A-410FC5B6AC81}"/>
              </a:ext>
            </a:extLst>
          </p:cNvPr>
          <p:cNvSpPr txBox="1">
            <a:spLocks/>
          </p:cNvSpPr>
          <p:nvPr/>
        </p:nvSpPr>
        <p:spPr>
          <a:xfrm>
            <a:off x="0" y="394381"/>
            <a:ext cx="12192000" cy="620395"/>
          </a:xfrm>
          <a:prstGeom prst="rect">
            <a:avLst/>
          </a:prstGeom>
        </p:spPr>
        <p:txBody>
          <a:bodyPr vert="horz" lIns="91440" tIns="45721" rIns="91440" bIns="45721"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err="1">
                <a:solidFill>
                  <a:schemeClr val="accent2">
                    <a:lumMod val="50000"/>
                  </a:schemeClr>
                </a:solidFill>
              </a:rPr>
              <a:t>Resilienza</a:t>
            </a:r>
            <a:r>
              <a:rPr lang="en-GB" sz="4400" b="1">
                <a:solidFill>
                  <a:schemeClr val="accent2">
                    <a:lumMod val="50000"/>
                  </a:schemeClr>
                </a:solidFill>
              </a:rPr>
              <a:t> </a:t>
            </a:r>
            <a:r>
              <a:rPr lang="en-GB" sz="4400" b="1" err="1">
                <a:solidFill>
                  <a:schemeClr val="accent2">
                    <a:lumMod val="50000"/>
                  </a:schemeClr>
                </a:solidFill>
              </a:rPr>
              <a:t>Territoriale</a:t>
            </a:r>
            <a:endParaRPr lang="en-GB" sz="4400" b="1">
              <a:solidFill>
                <a:schemeClr val="accent2">
                  <a:lumMod val="50000"/>
                </a:schemeClr>
              </a:solidFill>
            </a:endParaRPr>
          </a:p>
        </p:txBody>
      </p:sp>
      <p:sp>
        <p:nvSpPr>
          <p:cNvPr id="3" name="Rettangolo 2">
            <a:extLst>
              <a:ext uri="{FF2B5EF4-FFF2-40B4-BE49-F238E27FC236}">
                <a16:creationId xmlns:a16="http://schemas.microsoft.com/office/drawing/2014/main" id="{9ADE4755-2086-46F9-99F9-15BAD91FDA35}"/>
              </a:ext>
            </a:extLst>
          </p:cNvPr>
          <p:cNvSpPr/>
          <p:nvPr/>
        </p:nvSpPr>
        <p:spPr>
          <a:xfrm>
            <a:off x="335491" y="1121654"/>
            <a:ext cx="11521018" cy="3267539"/>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it-IT" sz="2400"/>
          </a:p>
          <a:p>
            <a:pPr algn="ctr"/>
            <a:r>
              <a:rPr lang="it-IT" sz="2400"/>
              <a:t>Aumento a livello di rischio immediatamente superiore</a:t>
            </a:r>
          </a:p>
          <a:p>
            <a:pPr algn="ctr"/>
            <a:endParaRPr lang="it-IT" sz="2400"/>
          </a:p>
          <a:p>
            <a:r>
              <a:rPr lang="it-IT" sz="2400"/>
              <a:t>Presenza molteplici allerte tra:</a:t>
            </a:r>
          </a:p>
          <a:p>
            <a:pPr marL="342900" indent="-342900">
              <a:buFont typeface="Arial" panose="020B0604020202020204" pitchFamily="34" charset="0"/>
              <a:buChar char="•"/>
            </a:pPr>
            <a:r>
              <a:rPr lang="it-IT" sz="2400"/>
              <a:t>Aumento nella % di positività a tamponi</a:t>
            </a:r>
          </a:p>
          <a:p>
            <a:pPr marL="342900" indent="-342900">
              <a:buFont typeface="Arial" panose="020B0604020202020204" pitchFamily="34" charset="0"/>
              <a:buChar char="•"/>
            </a:pPr>
            <a:r>
              <a:rPr lang="it-IT" sz="2400"/>
              <a:t>Carenza di risorse umane sul territorio</a:t>
            </a:r>
          </a:p>
          <a:p>
            <a:pPr marL="342900" indent="-342900">
              <a:buFont typeface="Arial" panose="020B0604020202020204" pitchFamily="34" charset="0"/>
              <a:buChar char="•"/>
            </a:pPr>
            <a:r>
              <a:rPr lang="it-IT" sz="2400"/>
              <a:t>Tempi troppo lunghi tra inizio sintomi e diagnosi</a:t>
            </a:r>
          </a:p>
          <a:p>
            <a:pPr marL="342900" indent="-342900">
              <a:buFont typeface="Arial" panose="020B0604020202020204" pitchFamily="34" charset="0"/>
              <a:buChar char="•"/>
            </a:pPr>
            <a:r>
              <a:rPr lang="it-IT" sz="2400"/>
              <a:t>Impossibilità di indagare completamente i nuovi casi di infezione con ricerca dei contatti stretti</a:t>
            </a:r>
          </a:p>
          <a:p>
            <a:pPr marL="342900" indent="-342900">
              <a:buFont typeface="Arial" panose="020B0604020202020204" pitchFamily="34" charset="0"/>
              <a:buChar char="•"/>
            </a:pPr>
            <a:endParaRPr lang="it-IT" sz="2400"/>
          </a:p>
          <a:p>
            <a:pPr algn="ctr"/>
            <a:endParaRPr lang="it-IT" sz="2400"/>
          </a:p>
        </p:txBody>
      </p:sp>
      <p:cxnSp>
        <p:nvCxnSpPr>
          <p:cNvPr id="5" name="Connettore 2 4">
            <a:extLst>
              <a:ext uri="{FF2B5EF4-FFF2-40B4-BE49-F238E27FC236}">
                <a16:creationId xmlns:a16="http://schemas.microsoft.com/office/drawing/2014/main" id="{CE9FFD3E-E5A3-432E-9455-A1F24FDB014F}"/>
              </a:ext>
            </a:extLst>
          </p:cNvPr>
          <p:cNvCxnSpPr/>
          <p:nvPr/>
        </p:nvCxnSpPr>
        <p:spPr>
          <a:xfrm>
            <a:off x="5977246" y="4496071"/>
            <a:ext cx="0" cy="61031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0C53E9FA-770C-4E12-8E0B-EFC620C74E16}"/>
              </a:ext>
            </a:extLst>
          </p:cNvPr>
          <p:cNvSpPr txBox="1"/>
          <p:nvPr/>
        </p:nvSpPr>
        <p:spPr>
          <a:xfrm>
            <a:off x="1258037" y="5413180"/>
            <a:ext cx="9438418" cy="646331"/>
          </a:xfrm>
          <a:prstGeom prst="rect">
            <a:avLst/>
          </a:prstGeom>
          <a:noFill/>
        </p:spPr>
        <p:txBody>
          <a:bodyPr wrap="none" rtlCol="0">
            <a:spAutoFit/>
          </a:bodyPr>
          <a:lstStyle/>
          <a:p>
            <a:r>
              <a:rPr lang="it-IT" sz="3600" b="1">
                <a:solidFill>
                  <a:schemeClr val="accent2"/>
                </a:solidFill>
              </a:rPr>
              <a:t>	CLASSIFICAZIONE DI RISCHIO COMPLESSIVA</a:t>
            </a:r>
          </a:p>
        </p:txBody>
      </p:sp>
    </p:spTree>
    <p:extLst>
      <p:ext uri="{BB962C8B-B14F-4D97-AF65-F5344CB8AC3E}">
        <p14:creationId xmlns:p14="http://schemas.microsoft.com/office/powerpoint/2010/main" val="197393517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Immagine 2">
            <a:extLst>
              <a:ext uri="{FF2B5EF4-FFF2-40B4-BE49-F238E27FC236}">
                <a16:creationId xmlns:a16="http://schemas.microsoft.com/office/drawing/2014/main" id="{12FDE857-CB04-40D1-9772-9BD0359A6758}"/>
              </a:ext>
            </a:extLst>
          </p:cNvPr>
          <p:cNvPicPr>
            <a:picLocks noChangeAspect="1"/>
          </p:cNvPicPr>
          <p:nvPr/>
        </p:nvPicPr>
        <p:blipFill>
          <a:blip r:embed="rId3"/>
          <a:stretch>
            <a:fillRect/>
          </a:stretch>
        </p:blipFill>
        <p:spPr>
          <a:xfrm>
            <a:off x="2524125" y="0"/>
            <a:ext cx="7143750" cy="6858000"/>
          </a:xfrm>
          <a:prstGeom prst="rect">
            <a:avLst/>
          </a:prstGeom>
        </p:spPr>
      </p:pic>
    </p:spTree>
    <p:extLst>
      <p:ext uri="{BB962C8B-B14F-4D97-AF65-F5344CB8AC3E}">
        <p14:creationId xmlns:p14="http://schemas.microsoft.com/office/powerpoint/2010/main" val="16856008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363992F-83A1-46FE-ADE7-8B60CC338103}"/>
              </a:ext>
            </a:extLst>
          </p:cNvPr>
          <p:cNvPicPr>
            <a:picLocks noChangeAspect="1"/>
          </p:cNvPicPr>
          <p:nvPr/>
        </p:nvPicPr>
        <p:blipFill>
          <a:blip r:embed="rId2"/>
          <a:stretch>
            <a:fillRect/>
          </a:stretch>
        </p:blipFill>
        <p:spPr>
          <a:xfrm>
            <a:off x="0" y="41900"/>
            <a:ext cx="12192000" cy="6774199"/>
          </a:xfrm>
          <a:prstGeom prst="rect">
            <a:avLst/>
          </a:prstGeom>
        </p:spPr>
      </p:pic>
    </p:spTree>
    <p:extLst>
      <p:ext uri="{BB962C8B-B14F-4D97-AF65-F5344CB8AC3E}">
        <p14:creationId xmlns:p14="http://schemas.microsoft.com/office/powerpoint/2010/main" val="3027786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428D7CF-A5A4-4C37-982A-E5628E48C6F6}"/>
              </a:ext>
            </a:extLst>
          </p:cNvPr>
          <p:cNvSpPr txBox="1">
            <a:spLocks/>
          </p:cNvSpPr>
          <p:nvPr/>
        </p:nvSpPr>
        <p:spPr>
          <a:xfrm>
            <a:off x="107156" y="-75455"/>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chemeClr val="accent2">
                    <a:lumMod val="50000"/>
                  </a:schemeClr>
                </a:solidFill>
              </a:rPr>
              <a:t>Andamento incidenza (14 gg) in alcuni paesi europei (ECDC)</a:t>
            </a:r>
            <a:endParaRPr lang="it-CH" sz="2400" b="1" dirty="0">
              <a:solidFill>
                <a:schemeClr val="accent2">
                  <a:lumMod val="50000"/>
                </a:schemeClr>
              </a:solidFill>
            </a:endParaRPr>
          </a:p>
        </p:txBody>
      </p:sp>
      <p:pic>
        <p:nvPicPr>
          <p:cNvPr id="5" name="Immagine 4">
            <a:extLst>
              <a:ext uri="{FF2B5EF4-FFF2-40B4-BE49-F238E27FC236}">
                <a16:creationId xmlns:a16="http://schemas.microsoft.com/office/drawing/2014/main" id="{6167B108-733C-48F1-B8D6-541900D6A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790" y="1104895"/>
            <a:ext cx="10058420" cy="4648209"/>
          </a:xfrm>
          <a:prstGeom prst="rect">
            <a:avLst/>
          </a:prstGeom>
        </p:spPr>
      </p:pic>
    </p:spTree>
    <p:extLst>
      <p:ext uri="{BB962C8B-B14F-4D97-AF65-F5344CB8AC3E}">
        <p14:creationId xmlns:p14="http://schemas.microsoft.com/office/powerpoint/2010/main" val="467653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41127CE-4FDE-4C70-A27D-67B2C959C954}"/>
              </a:ext>
            </a:extLst>
          </p:cNvPr>
          <p:cNvPicPr>
            <a:picLocks noChangeAspect="1"/>
          </p:cNvPicPr>
          <p:nvPr/>
        </p:nvPicPr>
        <p:blipFill>
          <a:blip r:embed="rId2"/>
          <a:stretch>
            <a:fillRect/>
          </a:stretch>
        </p:blipFill>
        <p:spPr>
          <a:xfrm>
            <a:off x="169333" y="0"/>
            <a:ext cx="11853333" cy="6858000"/>
          </a:xfrm>
          <a:prstGeom prst="rect">
            <a:avLst/>
          </a:prstGeom>
        </p:spPr>
      </p:pic>
    </p:spTree>
    <p:extLst>
      <p:ext uri="{BB962C8B-B14F-4D97-AF65-F5344CB8AC3E}">
        <p14:creationId xmlns:p14="http://schemas.microsoft.com/office/powerpoint/2010/main" val="92045197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92942" y="300898"/>
            <a:ext cx="11199220" cy="723275"/>
          </a:xfrm>
          <a:prstGeom prst="rect">
            <a:avLst/>
          </a:prstGeom>
          <a:noFill/>
        </p:spPr>
        <p:txBody>
          <a:bodyPr wrap="none" rtlCol="0">
            <a:spAutoFit/>
          </a:bodyPr>
          <a:lstStyle/>
          <a:p>
            <a:r>
              <a:rPr lang="it-IT" sz="3600" b="1" dirty="0">
                <a:solidFill>
                  <a:srgbClr val="FF0000"/>
                </a:solidFill>
              </a:rPr>
              <a:t>	</a:t>
            </a:r>
            <a:r>
              <a:rPr lang="it-IT" sz="4100" b="1" dirty="0">
                <a:solidFill>
                  <a:schemeClr val="accent2">
                    <a:lumMod val="50000"/>
                  </a:schemeClr>
                </a:solidFill>
                <a:latin typeface="+mj-lt"/>
                <a:ea typeface="+mj-ea"/>
                <a:cs typeface="+mj-cs"/>
              </a:rPr>
              <a:t>Headline della Cabina di Regia (15 gennaio 2021)</a:t>
            </a:r>
          </a:p>
        </p:txBody>
      </p:sp>
      <p:sp>
        <p:nvSpPr>
          <p:cNvPr id="4" name="CasellaDiTesto 3">
            <a:extLst>
              <a:ext uri="{FF2B5EF4-FFF2-40B4-BE49-F238E27FC236}">
                <a16:creationId xmlns:a16="http://schemas.microsoft.com/office/drawing/2014/main" id="{4BDBEF15-48E8-4AB5-8633-61512278F17F}"/>
              </a:ext>
            </a:extLst>
          </p:cNvPr>
          <p:cNvSpPr txBox="1"/>
          <p:nvPr/>
        </p:nvSpPr>
        <p:spPr>
          <a:xfrm>
            <a:off x="187652" y="2683370"/>
            <a:ext cx="11816695" cy="2308324"/>
          </a:xfrm>
          <a:prstGeom prst="rect">
            <a:avLst/>
          </a:prstGeom>
          <a:noFill/>
        </p:spPr>
        <p:txBody>
          <a:bodyPr wrap="square" rtlCol="0">
            <a:spAutoFit/>
          </a:bodyPr>
          <a:lstStyle/>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Questa settimana si osserva un peggioramento generale della situazione epidemiologica nel Paese. L’incremento dell’incidenza è stato comunque contenuto grazie alle misure di mitigazione adottate nel periodo festivo.</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 </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Si evidenzia, in particolare, il valore elevato di incidenza nella settimana di monitoraggio nella Regione Veneto (365,21 per 100.000 abitanti), PA di Bolzano (320,82), Emilia Romagna (284,64), e Friuli Venezia Giulia (270,77). L’incidenza su tutto il territorio è ancora lontana da livelli che permetterebbero il completo ripristino sull’intero territorio nazionale dell’identificazione dei casi e tracciamento dei loro contatti. Il servizio sanitario ha mostrato i primi segni di criticità quando il valore a livello nazionale ha superato i 50 casi per 100.000 in sette giorni e una criticità di tenuta dei servizi con incidenze elevate.</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 </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125479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92942" y="300898"/>
            <a:ext cx="11199220" cy="723275"/>
          </a:xfrm>
          <a:prstGeom prst="rect">
            <a:avLst/>
          </a:prstGeom>
          <a:noFill/>
        </p:spPr>
        <p:txBody>
          <a:bodyPr wrap="none" rtlCol="0">
            <a:spAutoFit/>
          </a:bodyPr>
          <a:lstStyle/>
          <a:p>
            <a:r>
              <a:rPr lang="it-IT" sz="3600" b="1" dirty="0">
                <a:solidFill>
                  <a:srgbClr val="FF0000"/>
                </a:solidFill>
              </a:rPr>
              <a:t>	</a:t>
            </a:r>
            <a:r>
              <a:rPr lang="it-IT" sz="4100" b="1" dirty="0">
                <a:solidFill>
                  <a:schemeClr val="accent2">
                    <a:lumMod val="50000"/>
                  </a:schemeClr>
                </a:solidFill>
                <a:latin typeface="+mj-lt"/>
                <a:ea typeface="+mj-ea"/>
                <a:cs typeface="+mj-cs"/>
              </a:rPr>
              <a:t>Headline della Cabina di Regia (15 gennaio 2021)</a:t>
            </a:r>
          </a:p>
        </p:txBody>
      </p:sp>
      <p:sp>
        <p:nvSpPr>
          <p:cNvPr id="4" name="CasellaDiTesto 3">
            <a:extLst>
              <a:ext uri="{FF2B5EF4-FFF2-40B4-BE49-F238E27FC236}">
                <a16:creationId xmlns:a16="http://schemas.microsoft.com/office/drawing/2014/main" id="{4BDBEF15-48E8-4AB5-8633-61512278F17F}"/>
              </a:ext>
            </a:extLst>
          </p:cNvPr>
          <p:cNvSpPr txBox="1"/>
          <p:nvPr/>
        </p:nvSpPr>
        <p:spPr>
          <a:xfrm>
            <a:off x="187652" y="2775968"/>
            <a:ext cx="11816695" cy="2554545"/>
          </a:xfrm>
          <a:prstGeom prst="rect">
            <a:avLst/>
          </a:prstGeom>
          <a:noFill/>
        </p:spPr>
        <p:txBody>
          <a:bodyPr wrap="square" rtlCol="0">
            <a:spAutoFit/>
          </a:bodyPr>
          <a:lstStyle/>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L’indice di trasmissione nazionale è in aumento per la quinta settimana consecutiva e sopra uno. Due Regioni/PPAA (Bolzano e Lombardia) hanno un Rt puntuale maggiore di 1,25 anche nel limite inferiore, compatibile quindi con uno scenario di tipo 3, altre 9 (Abruzzo, Emilia-Romagna, Lazio, Liguria, Piemonte, Puglia, Sicilia, Umbria e Valle d’Aosta) hanno un Rt puntuale maggiore a uno nel limite inferiore, compatibili con uno scenario tipo 2. Le altre 10 hanno un Rt compatibile con uno scenario di tipo uno ma sono tutte, tranne una, con un Rt medio sopra uno o appena sotto.</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 </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a:p>
            <a:pPr algn="just"/>
            <a:r>
              <a:rPr lang="it-IT" sz="1600" i="1" dirty="0">
                <a:effectLst/>
                <a:latin typeface="Tahoma" panose="020B0604030504040204" pitchFamily="34" charset="0"/>
                <a:ea typeface="Tahoma" panose="020B0604030504040204" pitchFamily="34" charset="0"/>
                <a:cs typeface="Tahoma" panose="020B0604030504040204" pitchFamily="34" charset="0"/>
              </a:rPr>
              <a:t>L’epidemia resta in una fase delicata ed un nuovo rapido aumento nel numero di casi nelle prossime settimane è possibile, qualora non venissero mantenute rigorosamente misure di mitigazione sia a livello nazionale che regionale. Tale tendenza a livello nazionale sottende infatti forti variazioni inter-regionali con alcune regioni dove il numero assoluto dei ricoverati in area critica ed il relativo impatto, uniti all’elevata incidenza impongono comunque incisive misure restrittive.</a:t>
            </a:r>
            <a:endParaRPr lang="it-IT" sz="16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9991793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204EA0B-A72D-4989-85C8-4EE64A56E955}"/>
              </a:ext>
            </a:extLst>
          </p:cNvPr>
          <p:cNvSpPr txBox="1"/>
          <p:nvPr/>
        </p:nvSpPr>
        <p:spPr>
          <a:xfrm>
            <a:off x="9255761" y="782322"/>
            <a:ext cx="1256049" cy="584775"/>
          </a:xfrm>
          <a:prstGeom prst="rect">
            <a:avLst/>
          </a:prstGeom>
          <a:noFill/>
        </p:spPr>
        <p:txBody>
          <a:bodyPr wrap="none" rtlCol="0">
            <a:spAutoFit/>
          </a:bodyPr>
          <a:lstStyle/>
          <a:p>
            <a:r>
              <a:rPr lang="it-IT" sz="3200" b="1">
                <a:solidFill>
                  <a:schemeClr val="accent1"/>
                </a:solidFill>
              </a:rPr>
              <a:t>Grazie</a:t>
            </a:r>
          </a:p>
        </p:txBody>
      </p:sp>
    </p:spTree>
    <p:extLst>
      <p:ext uri="{BB962C8B-B14F-4D97-AF65-F5344CB8AC3E}">
        <p14:creationId xmlns:p14="http://schemas.microsoft.com/office/powerpoint/2010/main" val="34074803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214313" y="321165"/>
            <a:ext cx="11977687" cy="846137"/>
          </a:xfrm>
        </p:spPr>
        <p:txBody>
          <a:bodyPr>
            <a:noAutofit/>
          </a:bodyPr>
          <a:lstStyle/>
          <a:p>
            <a:r>
              <a:rPr lang="it-IT" sz="3200" b="1">
                <a:solidFill>
                  <a:schemeClr val="accent2">
                    <a:lumMod val="50000"/>
                  </a:schemeClr>
                </a:solidFill>
              </a:rPr>
              <a:t>Casi notificati al sistema di Sorveglianza integrata COVID-19 in Italia</a:t>
            </a:r>
            <a:br>
              <a:rPr lang="it-IT" sz="3200" b="1">
                <a:solidFill>
                  <a:schemeClr val="accent2">
                    <a:lumMod val="50000"/>
                  </a:schemeClr>
                </a:solidFill>
              </a:rPr>
            </a:br>
            <a:endParaRPr lang="it-CH" sz="3200" b="1">
              <a:solidFill>
                <a:schemeClr val="accent2">
                  <a:lumMod val="50000"/>
                </a:schemeClr>
              </a:solidFill>
            </a:endParaRPr>
          </a:p>
        </p:txBody>
      </p:sp>
      <p:sp>
        <p:nvSpPr>
          <p:cNvPr id="4" name="Rettangolo 3"/>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14 gennaio </a:t>
            </a:r>
            <a:r>
              <a:rPr lang="it-IT" sz="1050" b="0" i="0" dirty="0">
                <a:solidFill>
                  <a:srgbClr val="333333"/>
                </a:solidFill>
                <a:effectLst/>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sp>
        <p:nvSpPr>
          <p:cNvPr id="1540" name="CasellaDiTesto 1539"/>
          <p:cNvSpPr txBox="1"/>
          <p:nvPr/>
        </p:nvSpPr>
        <p:spPr>
          <a:xfrm>
            <a:off x="10639933" y="2634638"/>
            <a:ext cx="1426994" cy="215444"/>
          </a:xfrm>
          <a:prstGeom prst="rect">
            <a:avLst/>
          </a:prstGeom>
          <a:noFill/>
        </p:spPr>
        <p:txBody>
          <a:bodyPr wrap="none" rtlCol="0">
            <a:spAutoFit/>
          </a:bodyPr>
          <a:lstStyle/>
          <a:p>
            <a:r>
              <a:rPr lang="it-IT" sz="800"/>
              <a:t>Dato in via di consolidamento</a:t>
            </a:r>
          </a:p>
        </p:txBody>
      </p:sp>
      <p:cxnSp>
        <p:nvCxnSpPr>
          <p:cNvPr id="1539" name="Connettore 2 1538"/>
          <p:cNvCxnSpPr/>
          <p:nvPr/>
        </p:nvCxnSpPr>
        <p:spPr>
          <a:xfrm>
            <a:off x="11212753" y="2917612"/>
            <a:ext cx="281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BEDA26BE-6A93-4934-A0E9-93B25DD73C47}"/>
              </a:ext>
            </a:extLst>
          </p:cNvPr>
          <p:cNvPicPr>
            <a:picLocks noChangeAspect="1"/>
          </p:cNvPicPr>
          <p:nvPr/>
        </p:nvPicPr>
        <p:blipFill>
          <a:blip r:embed="rId2"/>
          <a:stretch>
            <a:fillRect/>
          </a:stretch>
        </p:blipFill>
        <p:spPr>
          <a:xfrm>
            <a:off x="0" y="986352"/>
            <a:ext cx="12192000" cy="4885296"/>
          </a:xfrm>
          <a:prstGeom prst="rect">
            <a:avLst/>
          </a:prstGeom>
        </p:spPr>
      </p:pic>
    </p:spTree>
    <p:extLst>
      <p:ext uri="{BB962C8B-B14F-4D97-AF65-F5344CB8AC3E}">
        <p14:creationId xmlns:p14="http://schemas.microsoft.com/office/powerpoint/2010/main" val="17551578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1018" b="47061"/>
          <a:stretch/>
        </p:blipFill>
        <p:spPr>
          <a:xfrm>
            <a:off x="96524" y="382271"/>
            <a:ext cx="12191999" cy="627014"/>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86232" y="495723"/>
            <a:ext cx="4717638" cy="400110"/>
          </a:xfrm>
          <a:prstGeom prst="rect">
            <a:avLst/>
          </a:prstGeom>
          <a:noFill/>
        </p:spPr>
        <p:txBody>
          <a:bodyPr wrap="none" rtlCol="0">
            <a:spAutoFit/>
          </a:bodyPr>
          <a:lstStyle/>
          <a:p>
            <a:r>
              <a:rPr lang="it-IT" sz="2000" b="1" dirty="0">
                <a:solidFill>
                  <a:schemeClr val="bg1"/>
                </a:solidFill>
              </a:rPr>
              <a:t>Casi in diminuzione solo in 3 Regioni/PPAA</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506582" y="6030160"/>
            <a:ext cx="10413666" cy="261610"/>
          </a:xfrm>
          <a:prstGeom prst="rect">
            <a:avLst/>
          </a:prstGeom>
          <a:noFill/>
        </p:spPr>
        <p:txBody>
          <a:bodyPr wrap="square">
            <a:spAutoFit/>
          </a:bodyPr>
          <a:lstStyle/>
          <a:p>
            <a:r>
              <a:rPr lang="it-IT" sz="1100" b="0" i="1" dirty="0">
                <a:solidFill>
                  <a:srgbClr val="404040"/>
                </a:solidFill>
                <a:effectLst/>
                <a:latin typeface="Lato"/>
              </a:rPr>
              <a:t>CONFRONTO TRA IL NUMERO CASI DI COVID-19 (PER 100.000 AB) DIAGNOSTICATI IN ITALIA PER REGIONE NEL PERIODO </a:t>
            </a:r>
            <a:r>
              <a:rPr lang="it-IT" sz="1100" i="1" dirty="0">
                <a:solidFill>
                  <a:srgbClr val="404040"/>
                </a:solidFill>
                <a:latin typeface="Lato"/>
              </a:rPr>
              <a:t>28/12-10/1/2021 e 14/12-27/12/2020</a:t>
            </a:r>
          </a:p>
        </p:txBody>
      </p:sp>
      <p:sp>
        <p:nvSpPr>
          <p:cNvPr id="5" name="CasellaDiTesto 4">
            <a:extLst>
              <a:ext uri="{FF2B5EF4-FFF2-40B4-BE49-F238E27FC236}">
                <a16:creationId xmlns:a16="http://schemas.microsoft.com/office/drawing/2014/main" id="{F441A70F-1916-4986-A0F0-AC8819E0BD9E}"/>
              </a:ext>
            </a:extLst>
          </p:cNvPr>
          <p:cNvSpPr txBox="1"/>
          <p:nvPr/>
        </p:nvSpPr>
        <p:spPr>
          <a:xfrm>
            <a:off x="46727" y="5215867"/>
            <a:ext cx="2794948" cy="738664"/>
          </a:xfrm>
          <a:prstGeom prst="rect">
            <a:avLst/>
          </a:prstGeom>
          <a:noFill/>
        </p:spPr>
        <p:txBody>
          <a:bodyPr wrap="square" rtlCol="0">
            <a:spAutoFit/>
          </a:bodyPr>
          <a:lstStyle/>
          <a:p>
            <a:r>
              <a:rPr lang="it-IT" sz="1400"/>
              <a:t>Nota: diminuzione in alcune regioni potrebbe essere dovuta a ritardo di notifica</a:t>
            </a:r>
            <a:endParaRPr lang="it-IT"/>
          </a:p>
        </p:txBody>
      </p:sp>
      <p:sp>
        <p:nvSpPr>
          <p:cNvPr id="12" name="Rettangolo 11">
            <a:extLst>
              <a:ext uri="{FF2B5EF4-FFF2-40B4-BE49-F238E27FC236}">
                <a16:creationId xmlns:a16="http://schemas.microsoft.com/office/drawing/2014/main" id="{18F6E711-2254-4141-BE58-0F57B0672905}"/>
              </a:ext>
            </a:extLst>
          </p:cNvPr>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1026" name="Picture 2" descr="CONFRONTO TRA IL NUMERO CASI DI COVID-19 (PER 100.000 AB) DIAGNOSTICATI IN ITALIA PER REGIONE NEL PERIODO 28/12-10/1/2021 E 14/12-27/12/2020">
            <a:extLst>
              <a:ext uri="{FF2B5EF4-FFF2-40B4-BE49-F238E27FC236}">
                <a16:creationId xmlns:a16="http://schemas.microsoft.com/office/drawing/2014/main" id="{12707C34-83F3-41FD-A28A-961ACA11A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417" y="927001"/>
            <a:ext cx="6804212" cy="51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1C2585-0A71-4012-BAC2-8ADB897BB890}"/>
              </a:ext>
            </a:extLst>
          </p:cNvPr>
          <p:cNvSpPr/>
          <p:nvPr/>
        </p:nvSpPr>
        <p:spPr>
          <a:xfrm>
            <a:off x="1038446" y="234849"/>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84106" y="73655"/>
            <a:ext cx="11982450" cy="830997"/>
          </a:xfrm>
          <a:prstGeom prst="rect">
            <a:avLst/>
          </a:prstGeom>
        </p:spPr>
        <p:txBody>
          <a:bodyPr wrap="square">
            <a:spAutoFit/>
          </a:bodyPr>
          <a:lstStyle/>
          <a:p>
            <a:r>
              <a:rPr lang="it-IT" sz="2400" b="1" dirty="0">
                <a:solidFill>
                  <a:schemeClr val="accent2">
                    <a:lumMod val="50000"/>
                  </a:schemeClr>
                </a:solidFill>
                <a:latin typeface="+mj-lt"/>
                <a:ea typeface="+mj-ea"/>
                <a:cs typeface="+mj-cs"/>
              </a:rPr>
              <a:t>Incidenza cumulativa per COVID-19 (per 100,000 ab) per Regione/PA, a 7 e 14gg, dati al </a:t>
            </a:r>
          </a:p>
          <a:p>
            <a:r>
              <a:rPr lang="it-IT" sz="2400" b="1" dirty="0">
                <a:solidFill>
                  <a:schemeClr val="accent2">
                    <a:lumMod val="50000"/>
                  </a:schemeClr>
                </a:solidFill>
                <a:latin typeface="+mj-lt"/>
                <a:ea typeface="+mj-ea"/>
                <a:cs typeface="+mj-cs"/>
              </a:rPr>
              <a:t>13 gennaio 2021</a:t>
            </a:r>
          </a:p>
        </p:txBody>
      </p:sp>
      <p:sp>
        <p:nvSpPr>
          <p:cNvPr id="9" name="Rettangolo 8">
            <a:extLst>
              <a:ext uri="{FF2B5EF4-FFF2-40B4-BE49-F238E27FC236}">
                <a16:creationId xmlns:a16="http://schemas.microsoft.com/office/drawing/2014/main" id="{B651B0AB-0AAB-423E-831A-20DE43440746}"/>
              </a:ext>
            </a:extLst>
          </p:cNvPr>
          <p:cNvSpPr/>
          <p:nvPr/>
        </p:nvSpPr>
        <p:spPr>
          <a:xfrm>
            <a:off x="7201837"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5" name="Immagine 4">
            <a:extLst>
              <a:ext uri="{FF2B5EF4-FFF2-40B4-BE49-F238E27FC236}">
                <a16:creationId xmlns:a16="http://schemas.microsoft.com/office/drawing/2014/main" id="{01F07EF2-FC1D-4968-8334-01816976642B}"/>
              </a:ext>
            </a:extLst>
          </p:cNvPr>
          <p:cNvPicPr>
            <a:picLocks noChangeAspect="1"/>
          </p:cNvPicPr>
          <p:nvPr/>
        </p:nvPicPr>
        <p:blipFill>
          <a:blip r:embed="rId2"/>
          <a:stretch>
            <a:fillRect/>
          </a:stretch>
        </p:blipFill>
        <p:spPr>
          <a:xfrm>
            <a:off x="494852" y="877792"/>
            <a:ext cx="10634990" cy="5753153"/>
          </a:xfrm>
          <a:prstGeom prst="rect">
            <a:avLst/>
          </a:prstGeom>
        </p:spPr>
      </p:pic>
    </p:spTree>
    <p:extLst>
      <p:ext uri="{BB962C8B-B14F-4D97-AF65-F5344CB8AC3E}">
        <p14:creationId xmlns:p14="http://schemas.microsoft.com/office/powerpoint/2010/main" val="38280385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49233-87D6-4B94-9311-595C40292C7B}"/>
              </a:ext>
            </a:extLst>
          </p:cNvPr>
          <p:cNvPicPr>
            <a:picLocks noChangeAspect="1"/>
          </p:cNvPicPr>
          <p:nvPr/>
        </p:nvPicPr>
        <p:blipFill rotWithShape="1">
          <a:blip r:embed="rId3"/>
          <a:srcRect l="37348" t="43258" r="1018" b="47061"/>
          <a:stretch/>
        </p:blipFill>
        <p:spPr>
          <a:xfrm>
            <a:off x="107156" y="832770"/>
            <a:ext cx="12191999" cy="627014"/>
          </a:xfrm>
          <a:prstGeom prst="rect">
            <a:avLst/>
          </a:prstGeom>
        </p:spPr>
      </p:pic>
      <p:sp>
        <p:nvSpPr>
          <p:cNvPr id="6" name="CasellaDiTesto 5">
            <a:extLst>
              <a:ext uri="{FF2B5EF4-FFF2-40B4-BE49-F238E27FC236}">
                <a16:creationId xmlns:a16="http://schemas.microsoft.com/office/drawing/2014/main" id="{CB6AD7BA-23F8-4A30-8093-FBA9E5FC3802}"/>
              </a:ext>
            </a:extLst>
          </p:cNvPr>
          <p:cNvSpPr txBox="1"/>
          <p:nvPr/>
        </p:nvSpPr>
        <p:spPr>
          <a:xfrm>
            <a:off x="133069" y="935992"/>
            <a:ext cx="7567072" cy="400110"/>
          </a:xfrm>
          <a:prstGeom prst="rect">
            <a:avLst/>
          </a:prstGeom>
          <a:noFill/>
        </p:spPr>
        <p:txBody>
          <a:bodyPr wrap="none" rtlCol="0">
            <a:spAutoFit/>
          </a:bodyPr>
          <a:lstStyle/>
          <a:p>
            <a:r>
              <a:rPr lang="it-IT" sz="2000" b="1">
                <a:solidFill>
                  <a:schemeClr val="bg1"/>
                </a:solidFill>
              </a:rPr>
              <a:t>Nuovi casi presenti su tutto il territorio nazionale negli ultimi 14 giorni</a:t>
            </a:r>
          </a:p>
        </p:txBody>
      </p:sp>
      <p:sp>
        <p:nvSpPr>
          <p:cNvPr id="9" name="Titolo 1">
            <a:extLst>
              <a:ext uri="{FF2B5EF4-FFF2-40B4-BE49-F238E27FC236}">
                <a16:creationId xmlns:a16="http://schemas.microsoft.com/office/drawing/2014/main" id="{98635B1A-86B7-4E76-B634-9666DC325137}"/>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chemeClr val="accent2">
                    <a:lumMod val="50000"/>
                  </a:schemeClr>
                </a:solidFill>
              </a:rPr>
              <a:t>Comuni con almeno un nuovo caso di infezione da virus SARS-CoV-2 diagnosticato e incidenza regionale, 28 dicembre 2020 – 10 gennaio 2021</a:t>
            </a:r>
            <a:endParaRPr lang="it-CH" sz="2400" b="1" dirty="0">
              <a:solidFill>
                <a:schemeClr val="accent2">
                  <a:lumMod val="50000"/>
                </a:schemeClr>
              </a:solidFill>
            </a:endParaRPr>
          </a:p>
        </p:txBody>
      </p:sp>
      <p:pic>
        <p:nvPicPr>
          <p:cNvPr id="2" name="Immagine 1">
            <a:extLst>
              <a:ext uri="{FF2B5EF4-FFF2-40B4-BE49-F238E27FC236}">
                <a16:creationId xmlns:a16="http://schemas.microsoft.com/office/drawing/2014/main" id="{7D098219-6792-4F01-9074-6C237813025A}"/>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7013564" y="5722591"/>
            <a:ext cx="4905259" cy="398834"/>
          </a:xfrm>
          <a:prstGeom prst="rect">
            <a:avLst/>
          </a:prstGeom>
        </p:spPr>
      </p:pic>
      <p:pic>
        <p:nvPicPr>
          <p:cNvPr id="5" name="Immagine 4">
            <a:extLst>
              <a:ext uri="{FF2B5EF4-FFF2-40B4-BE49-F238E27FC236}">
                <a16:creationId xmlns:a16="http://schemas.microsoft.com/office/drawing/2014/main" id="{B5AFBA6C-ABF4-475B-8284-88E8027A87A8}"/>
              </a:ext>
            </a:extLst>
          </p:cNvPr>
          <p:cNvPicPr>
            <a:picLocks noChangeAspect="1"/>
          </p:cNvPicPr>
          <p:nvPr/>
        </p:nvPicPr>
        <p:blipFill rotWithShape="1">
          <a:blip r:embed="rId5"/>
          <a:srcRect l="24680" t="88878" r="26396" b="8147"/>
          <a:stretch/>
        </p:blipFill>
        <p:spPr>
          <a:xfrm>
            <a:off x="57394" y="5917145"/>
            <a:ext cx="6323800" cy="204280"/>
          </a:xfrm>
          <a:prstGeom prst="rect">
            <a:avLst/>
          </a:prstGeom>
        </p:spPr>
      </p:pic>
      <p:sp>
        <p:nvSpPr>
          <p:cNvPr id="11" name="Rettangolo 10">
            <a:extLst>
              <a:ext uri="{FF2B5EF4-FFF2-40B4-BE49-F238E27FC236}">
                <a16:creationId xmlns:a16="http://schemas.microsoft.com/office/drawing/2014/main" id="{2BC4CF8B-A1B7-4EB0-BEAB-BD062490A0AD}"/>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2050" name="Picture 2" descr="CASI DI COVID-19 DIAGNOSTICATI IN ITALIA PER COMUNE DI DOMICILIO/RESIDENZA (COMUNI CON ALMENO UN CASO) - PERIODO:  28/12-10/1/2021">
            <a:extLst>
              <a:ext uri="{FF2B5EF4-FFF2-40B4-BE49-F238E27FC236}">
                <a16:creationId xmlns:a16="http://schemas.microsoft.com/office/drawing/2014/main" id="{B9077441-6155-4B66-BC18-19B786D82B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511" t="6353" r="24842" b="9490"/>
          <a:stretch/>
        </p:blipFill>
        <p:spPr bwMode="auto">
          <a:xfrm>
            <a:off x="7316746" y="1450686"/>
            <a:ext cx="3357604" cy="4268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UMERO CASI DI COVID-19 (PER 100.000 AB) DIAGNOSTICATI IN ITALIA PER REGIONE - PERIODO:  28/12-10/1/2021">
            <a:extLst>
              <a:ext uri="{FF2B5EF4-FFF2-40B4-BE49-F238E27FC236}">
                <a16:creationId xmlns:a16="http://schemas.microsoft.com/office/drawing/2014/main" id="{92C1A2B2-A396-4595-9FAC-56C6C5AD741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5093"/>
          <a:stretch/>
        </p:blipFill>
        <p:spPr bwMode="auto">
          <a:xfrm>
            <a:off x="195193" y="1459784"/>
            <a:ext cx="6262049" cy="445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332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0B42198-B983-42A6-81E0-C9A087D3CB32}"/>
              </a:ext>
            </a:extLst>
          </p:cNvPr>
          <p:cNvPicPr>
            <a:picLocks noChangeAspect="1"/>
          </p:cNvPicPr>
          <p:nvPr/>
        </p:nvPicPr>
        <p:blipFill>
          <a:blip r:embed="rId2"/>
          <a:stretch>
            <a:fillRect/>
          </a:stretch>
        </p:blipFill>
        <p:spPr>
          <a:xfrm>
            <a:off x="6391719" y="5668540"/>
            <a:ext cx="5693124" cy="472785"/>
          </a:xfrm>
          <a:prstGeom prst="rect">
            <a:avLst/>
          </a:prstGeom>
        </p:spPr>
      </p:pic>
      <p:pic>
        <p:nvPicPr>
          <p:cNvPr id="399" name="Immagine 398">
            <a:extLst>
              <a:ext uri="{FF2B5EF4-FFF2-40B4-BE49-F238E27FC236}">
                <a16:creationId xmlns:a16="http://schemas.microsoft.com/office/drawing/2014/main" id="{408FAF7B-3E24-4147-A339-0F24F3F2B93E}"/>
              </a:ext>
            </a:extLst>
          </p:cNvPr>
          <p:cNvPicPr>
            <a:picLocks noChangeAspect="1"/>
          </p:cNvPicPr>
          <p:nvPr/>
        </p:nvPicPr>
        <p:blipFill rotWithShape="1">
          <a:blip r:embed="rId3"/>
          <a:srcRect l="37349" t="43383" r="2101" b="47062"/>
          <a:stretch/>
        </p:blipFill>
        <p:spPr>
          <a:xfrm>
            <a:off x="107156" y="832769"/>
            <a:ext cx="11977687" cy="618889"/>
          </a:xfrm>
          <a:prstGeom prst="rect">
            <a:avLst/>
          </a:prstGeom>
        </p:spPr>
      </p:pic>
      <p:sp>
        <p:nvSpPr>
          <p:cNvPr id="401" name="CasellaDiTesto 400">
            <a:extLst>
              <a:ext uri="{FF2B5EF4-FFF2-40B4-BE49-F238E27FC236}">
                <a16:creationId xmlns:a16="http://schemas.microsoft.com/office/drawing/2014/main" id="{16053171-C31C-4D11-AE2F-9FDFDF10335C}"/>
              </a:ext>
            </a:extLst>
          </p:cNvPr>
          <p:cNvSpPr txBox="1"/>
          <p:nvPr/>
        </p:nvSpPr>
        <p:spPr>
          <a:xfrm>
            <a:off x="133069" y="935992"/>
            <a:ext cx="5035866" cy="369332"/>
          </a:xfrm>
          <a:prstGeom prst="rect">
            <a:avLst/>
          </a:prstGeom>
          <a:noFill/>
        </p:spPr>
        <p:txBody>
          <a:bodyPr wrap="none" rtlCol="0">
            <a:spAutoFit/>
          </a:bodyPr>
          <a:lstStyle/>
          <a:p>
            <a:r>
              <a:rPr lang="it-IT" b="1" dirty="0">
                <a:solidFill>
                  <a:schemeClr val="bg1"/>
                </a:solidFill>
              </a:rPr>
              <a:t>Età mediana in diminuzione nell’ultima settimana</a:t>
            </a:r>
          </a:p>
        </p:txBody>
      </p:sp>
      <p:sp>
        <p:nvSpPr>
          <p:cNvPr id="403" name="Titolo 1">
            <a:extLst>
              <a:ext uri="{FF2B5EF4-FFF2-40B4-BE49-F238E27FC236}">
                <a16:creationId xmlns:a16="http://schemas.microsoft.com/office/drawing/2014/main" id="{93A4A4BE-1CB9-45C8-88C1-39811BDDB89B}"/>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chemeClr val="accent2">
                    <a:lumMod val="50000"/>
                  </a:schemeClr>
                </a:solidFill>
              </a:rPr>
              <a:t>Caratteristiche della popolazione affetta</a:t>
            </a:r>
            <a:endParaRPr lang="it-CH" sz="3600" b="1">
              <a:solidFill>
                <a:schemeClr val="accent2">
                  <a:lumMod val="50000"/>
                </a:schemeClr>
              </a:solidFill>
            </a:endParaRPr>
          </a:p>
        </p:txBody>
      </p:sp>
      <p:sp>
        <p:nvSpPr>
          <p:cNvPr id="4" name="Rettangolo 3">
            <a:extLst>
              <a:ext uri="{FF2B5EF4-FFF2-40B4-BE49-F238E27FC236}">
                <a16:creationId xmlns:a16="http://schemas.microsoft.com/office/drawing/2014/main" id="{2DCFA4DA-349F-499B-91AD-489061B64D70}"/>
              </a:ext>
            </a:extLst>
          </p:cNvPr>
          <p:cNvSpPr/>
          <p:nvPr/>
        </p:nvSpPr>
        <p:spPr>
          <a:xfrm>
            <a:off x="10633" y="5115194"/>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AB1B932-1BE5-4EE0-9F9D-D122A85F8D20}"/>
              </a:ext>
            </a:extLst>
          </p:cNvPr>
          <p:cNvSpPr/>
          <p:nvPr/>
        </p:nvSpPr>
        <p:spPr>
          <a:xfrm>
            <a:off x="6416428" y="5316745"/>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98783A1-BF82-4A2A-A420-D38B724D787D}"/>
              </a:ext>
            </a:extLst>
          </p:cNvPr>
          <p:cNvPicPr>
            <a:picLocks noChangeAspect="1"/>
          </p:cNvPicPr>
          <p:nvPr/>
        </p:nvPicPr>
        <p:blipFill rotWithShape="1">
          <a:blip r:embed="rId4"/>
          <a:srcRect t="22669"/>
          <a:stretch/>
        </p:blipFill>
        <p:spPr>
          <a:xfrm>
            <a:off x="198145" y="5766146"/>
            <a:ext cx="5693124" cy="311723"/>
          </a:xfrm>
          <a:prstGeom prst="rect">
            <a:avLst/>
          </a:prstGeom>
        </p:spPr>
      </p:pic>
      <p:sp>
        <p:nvSpPr>
          <p:cNvPr id="14" name="Rettangolo 13">
            <a:extLst>
              <a:ext uri="{FF2B5EF4-FFF2-40B4-BE49-F238E27FC236}">
                <a16:creationId xmlns:a16="http://schemas.microsoft.com/office/drawing/2014/main" id="{0E14D591-3201-4FF3-9EBB-FDEC6E0BA835}"/>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3074" name="Picture 2">
            <a:extLst>
              <a:ext uri="{FF2B5EF4-FFF2-40B4-BE49-F238E27FC236}">
                <a16:creationId xmlns:a16="http://schemas.microsoft.com/office/drawing/2014/main" id="{0C2E2BAD-B2E2-4F1F-8EE8-497352375C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19" y="1833017"/>
            <a:ext cx="597408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E7CBB38-4EA0-44AC-A1DB-8D93D20AF5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999" y="1723362"/>
            <a:ext cx="5877558" cy="367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409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CF0C2F-190D-4D16-8F23-DFF3AA7EC690}"/>
              </a:ext>
            </a:extLst>
          </p:cNvPr>
          <p:cNvPicPr>
            <a:picLocks noChangeAspect="1"/>
          </p:cNvPicPr>
          <p:nvPr/>
        </p:nvPicPr>
        <p:blipFill rotWithShape="1">
          <a:blip r:embed="rId2"/>
          <a:srcRect l="37348" t="43258" r="1018" b="47061"/>
          <a:stretch/>
        </p:blipFill>
        <p:spPr>
          <a:xfrm>
            <a:off x="107156" y="734441"/>
            <a:ext cx="12191999" cy="725343"/>
          </a:xfrm>
          <a:prstGeom prst="rect">
            <a:avLst/>
          </a:prstGeom>
        </p:spPr>
      </p:pic>
      <p:sp>
        <p:nvSpPr>
          <p:cNvPr id="8" name="Titolo 1">
            <a:extLst>
              <a:ext uri="{FF2B5EF4-FFF2-40B4-BE49-F238E27FC236}">
                <a16:creationId xmlns:a16="http://schemas.microsoft.com/office/drawing/2014/main" id="{8B640771-1CA8-49D3-8E45-4652ED05C075}"/>
              </a:ext>
            </a:extLst>
          </p:cNvPr>
          <p:cNvSpPr txBox="1">
            <a:spLocks/>
          </p:cNvSpPr>
          <p:nvPr/>
        </p:nvSpPr>
        <p:spPr>
          <a:xfrm>
            <a:off x="107156" y="-13367"/>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chemeClr val="accent2">
                    <a:lumMod val="50000"/>
                  </a:schemeClr>
                </a:solidFill>
              </a:rPr>
              <a:t>Stato clinico al momento della diagnosi</a:t>
            </a:r>
            <a:endParaRPr lang="it-CH" sz="3600" b="1" dirty="0">
              <a:solidFill>
                <a:schemeClr val="accent2">
                  <a:lumMod val="50000"/>
                </a:schemeClr>
              </a:solidFill>
            </a:endParaRPr>
          </a:p>
        </p:txBody>
      </p:sp>
      <p:sp>
        <p:nvSpPr>
          <p:cNvPr id="10" name="CasellaDiTesto 9">
            <a:extLst>
              <a:ext uri="{FF2B5EF4-FFF2-40B4-BE49-F238E27FC236}">
                <a16:creationId xmlns:a16="http://schemas.microsoft.com/office/drawing/2014/main" id="{6989A8CF-7FF4-430B-A079-D422B97F2635}"/>
              </a:ext>
            </a:extLst>
          </p:cNvPr>
          <p:cNvSpPr txBox="1"/>
          <p:nvPr/>
        </p:nvSpPr>
        <p:spPr>
          <a:xfrm>
            <a:off x="107156" y="832770"/>
            <a:ext cx="11977687" cy="646331"/>
          </a:xfrm>
          <a:prstGeom prst="rect">
            <a:avLst/>
          </a:prstGeom>
          <a:noFill/>
        </p:spPr>
        <p:txBody>
          <a:bodyPr wrap="square" rtlCol="0">
            <a:spAutoFit/>
          </a:bodyPr>
          <a:lstStyle/>
          <a:p>
            <a:r>
              <a:rPr lang="it-IT" b="1" dirty="0">
                <a:solidFill>
                  <a:schemeClr val="bg1"/>
                </a:solidFill>
              </a:rPr>
              <a:t>% asintomatici rispetto al totale dei casi diagnosticati in aumento nell’ultima settimana, in leggera diminuzione i casi con stato clinico lieve</a:t>
            </a:r>
          </a:p>
        </p:txBody>
      </p:sp>
      <p:sp>
        <p:nvSpPr>
          <p:cNvPr id="5" name="Rettangolo 4">
            <a:extLst>
              <a:ext uri="{FF2B5EF4-FFF2-40B4-BE49-F238E27FC236}">
                <a16:creationId xmlns:a16="http://schemas.microsoft.com/office/drawing/2014/main" id="{20C1A428-2901-464D-985A-7659936BC2EA}"/>
              </a:ext>
            </a:extLst>
          </p:cNvPr>
          <p:cNvSpPr/>
          <p:nvPr/>
        </p:nvSpPr>
        <p:spPr>
          <a:xfrm>
            <a:off x="2833256" y="572045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75494F8-5271-4B03-9BC5-2076D1106F28}"/>
              </a:ext>
            </a:extLst>
          </p:cNvPr>
          <p:cNvSpPr/>
          <p:nvPr/>
        </p:nvSpPr>
        <p:spPr>
          <a:xfrm>
            <a:off x="7542078" y="6604084"/>
            <a:ext cx="29450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dirty="0">
                <a:solidFill>
                  <a:srgbClr val="333333"/>
                </a:solidFill>
                <a:latin typeface="Source Sans Pro" panose="020B0503030403020204" pitchFamily="34" charset="0"/>
              </a:rPr>
              <a:t>13 gennaio </a:t>
            </a:r>
            <a:r>
              <a:rPr lang="it-IT" sz="1050" b="0" i="0" dirty="0">
                <a:solidFill>
                  <a:srgbClr val="333333"/>
                </a:solidFill>
                <a:effectLst/>
                <a:latin typeface="Source Sans Pro" panose="020B0503030403020204" pitchFamily="34" charset="0"/>
              </a:rPr>
              <a:t>2021</a:t>
            </a:r>
            <a:endParaRPr lang="it-IT" sz="1050" dirty="0"/>
          </a:p>
        </p:txBody>
      </p:sp>
      <p:pic>
        <p:nvPicPr>
          <p:cNvPr id="4098" name="Picture 2">
            <a:extLst>
              <a:ext uri="{FF2B5EF4-FFF2-40B4-BE49-F238E27FC236}">
                <a16:creationId xmlns:a16="http://schemas.microsoft.com/office/drawing/2014/main" id="{F17137F8-3575-4783-A311-7B0400E61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05" y="1459784"/>
            <a:ext cx="8013700" cy="500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8693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1" ma:contentTypeDescription="Creare un nuovo documento." ma:contentTypeScope="" ma:versionID="5a6753c81364d5bc593a1b77ce1d8145">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7cd8e1af98b71b9e486240c02c486d20"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467D4-162E-4D32-982B-C4F38B4FE60B}">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D389B68-1887-4480-9B6E-134D688B9514}">
  <ds:schemaRefs>
    <ds:schemaRef ds:uri="http://schemas.openxmlformats.org/package/2006/metadata/core-properties"/>
    <ds:schemaRef ds:uri="http://schemas.microsoft.com/office/2006/metadata/properties"/>
    <ds:schemaRef ds:uri="http://purl.org/dc/terms/"/>
    <ds:schemaRef ds:uri="d253fb2c-0a8a-4170-a1e4-f00d5a1135f4"/>
    <ds:schemaRef ds:uri="http://purl.org/dc/dcmitype/"/>
    <ds:schemaRef ds:uri="http://schemas.microsoft.com/office/2006/documentManagement/types"/>
    <ds:schemaRef ds:uri="http://purl.org/dc/elements/1.1/"/>
    <ds:schemaRef ds:uri="http://schemas.microsoft.com/office/infopath/2007/PartnerControls"/>
    <ds:schemaRef ds:uri="25c54569-3efc-4e4d-8ffe-1d97b30a5375"/>
    <ds:schemaRef ds:uri="http://www.w3.org/XML/1998/namespace"/>
  </ds:schemaRefs>
</ds:datastoreItem>
</file>

<file path=customXml/itemProps3.xml><?xml version="1.0" encoding="utf-8"?>
<ds:datastoreItem xmlns:ds="http://schemas.openxmlformats.org/officeDocument/2006/customXml" ds:itemID="{38FDD65D-0E41-438A-91AE-4CAFC40BA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TotalTime>
  <Words>1437</Words>
  <Application>Microsoft Office PowerPoint</Application>
  <PresentationFormat>Widescreen</PresentationFormat>
  <Paragraphs>149</Paragraphs>
  <Slides>33</Slides>
  <Notes>6</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33</vt:i4>
      </vt:variant>
    </vt:vector>
  </HeadingPairs>
  <TitlesOfParts>
    <vt:vector size="49" baseType="lpstr">
      <vt:lpstr>SimSun</vt:lpstr>
      <vt:lpstr>Arial</vt:lpstr>
      <vt:lpstr>Arial Narrow</vt:lpstr>
      <vt:lpstr>Calibri</vt:lpstr>
      <vt:lpstr>Calibri Light</vt:lpstr>
      <vt:lpstr>HelvLight</vt:lpstr>
      <vt:lpstr>Lato</vt:lpstr>
      <vt:lpstr>Raleway</vt:lpstr>
      <vt:lpstr>Source Sans Pro</vt:lpstr>
      <vt:lpstr>Tahoma</vt:lpstr>
      <vt:lpstr>Times New Roman</vt:lpstr>
      <vt:lpstr>Verdana</vt:lpstr>
      <vt:lpstr>Wingdings</vt:lpstr>
      <vt:lpstr>7_Tema di Office</vt:lpstr>
      <vt:lpstr>Retrospettivo</vt:lpstr>
      <vt:lpstr>Tema di Office</vt:lpstr>
      <vt:lpstr>Presentazione standard di PowerPoint</vt:lpstr>
      <vt:lpstr>Presentazione standard di PowerPoint</vt:lpstr>
      <vt:lpstr>Presentazione standard di PowerPoint</vt:lpstr>
      <vt:lpstr>Casi notificati al sistema di Sorveglianza integrata COVID-19 in Italia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del rischio di una epidemia non controllata e non gestibile da SARS-CoV-2</vt:lpstr>
      <vt:lpstr>Presentazione standard di PowerPoint</vt:lpstr>
      <vt:lpstr>Monitoraggio : disegnato per avere una molteplicità di fonti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Flavia</dc:creator>
  <cp:lastModifiedBy>Gerolama Ciancio</cp:lastModifiedBy>
  <cp:revision>7</cp:revision>
  <dcterms:created xsi:type="dcterms:W3CDTF">2020-12-11T17:55:46Z</dcterms:created>
  <dcterms:modified xsi:type="dcterms:W3CDTF">2021-01-15T15:33:09Z</dcterms:modified>
</cp:coreProperties>
</file>