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24299863" cy="43200638"/>
  <p:notesSz cx="6858000" cy="9144000"/>
  <p:defaultTextStyle>
    <a:defPPr>
      <a:defRPr lang="en-US"/>
    </a:defPPr>
    <a:lvl1pPr marL="0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1pPr>
    <a:lvl2pPr marL="1619997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2pPr>
    <a:lvl3pPr marL="3239994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3pPr>
    <a:lvl4pPr marL="4859990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4pPr>
    <a:lvl5pPr marL="6479987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5pPr>
    <a:lvl6pPr marL="8099984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6pPr>
    <a:lvl7pPr marL="9719981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7pPr>
    <a:lvl8pPr marL="11339977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8pPr>
    <a:lvl9pPr marL="12959974" algn="l" defTabSz="1619997" rtl="0" eaLnBrk="1" latinLnBrk="0" hangingPunct="1">
      <a:defRPr sz="63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7" userDrawn="1">
          <p15:clr>
            <a:srgbClr val="A4A3A4"/>
          </p15:clr>
        </p15:guide>
        <p15:guide id="2" pos="765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ati Serena" initials="DS" lastIdx="2" clrIdx="0">
    <p:extLst>
      <p:ext uri="{19B8F6BF-5375-455C-9EA6-DF929625EA0E}">
        <p15:presenceInfo xmlns:p15="http://schemas.microsoft.com/office/powerpoint/2012/main" userId="S-1-5-21-1551380472-522478087-31540385-4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140"/>
    <a:srgbClr val="C2E08C"/>
    <a:srgbClr val="ADD565"/>
    <a:srgbClr val="A7DC24"/>
    <a:srgbClr val="94C11F"/>
    <a:srgbClr val="660066"/>
    <a:srgbClr val="C00073"/>
    <a:srgbClr val="2F5597"/>
    <a:srgbClr val="898989"/>
    <a:srgbClr val="DD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2" d="100"/>
          <a:sy n="112" d="100"/>
        </p:scale>
        <p:origin x="-9174" y="-25884"/>
      </p:cViewPr>
      <p:guideLst>
        <p:guide orient="horz" pos="24697"/>
        <p:guide pos="76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ozzi_silvia\AppData\Local\Microsoft\Windows\INetCache\Content.Outlook\0SHU9C3O\analsi_finali2011_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39202661395722"/>
          <c:y val="5.1400645231846016E-2"/>
          <c:w val="0.78988014911365212"/>
          <c:h val="0.74535838507991381"/>
        </c:manualLayout>
      </c:layout>
      <c:lineChart>
        <c:grouping val="standard"/>
        <c:varyColors val="0"/>
        <c:ser>
          <c:idx val="0"/>
          <c:order val="0"/>
          <c:tx>
            <c:strRef>
              <c:f>[2]Trend!$B$25</c:f>
              <c:strCache>
                <c:ptCount val="1"/>
                <c:pt idx="0">
                  <c:v>MMR</c:v>
                </c:pt>
              </c:strCache>
            </c:strRef>
          </c:tx>
          <c:spPr>
            <a:ln w="57150">
              <a:solidFill>
                <a:srgbClr val="8CB140"/>
              </a:solidFill>
            </a:ln>
          </c:spPr>
          <c:marker>
            <c:spPr>
              <a:solidFill>
                <a:schemeClr val="accent5">
                  <a:lumMod val="75000"/>
                </a:schemeClr>
              </a:solidFill>
              <a:ln w="57150">
                <a:solidFill>
                  <a:srgbClr val="8CB14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trend!$C$23:$C$29</c:f>
                <c:numCache>
                  <c:formatCode>General</c:formatCode>
                  <c:ptCount val="7"/>
                  <c:pt idx="0">
                    <c:v>1.4466157600971492</c:v>
                  </c:pt>
                  <c:pt idx="1">
                    <c:v>1.3722613130121388</c:v>
                  </c:pt>
                  <c:pt idx="2">
                    <c:v>1.4408295822674617</c:v>
                  </c:pt>
                  <c:pt idx="3">
                    <c:v>1.3921623954894411</c:v>
                  </c:pt>
                  <c:pt idx="4">
                    <c:v>1.3808583227091882</c:v>
                  </c:pt>
                  <c:pt idx="5">
                    <c:v>1.3223364853038797</c:v>
                  </c:pt>
                  <c:pt idx="6">
                    <c:v>1.3818130409518856</c:v>
                  </c:pt>
                </c:numCache>
              </c:numRef>
            </c:plus>
            <c:minus>
              <c:numRef>
                <c:f>trend!$D$23:$D$29</c:f>
                <c:numCache>
                  <c:formatCode>General</c:formatCode>
                  <c:ptCount val="7"/>
                  <c:pt idx="0">
                    <c:v>1.6333842399028509</c:v>
                  </c:pt>
                  <c:pt idx="1">
                    <c:v>1.5577386869878609</c:v>
                  </c:pt>
                  <c:pt idx="2">
                    <c:v>1.6391704177325384</c:v>
                  </c:pt>
                  <c:pt idx="3">
                    <c:v>1.5978376045105591</c:v>
                  </c:pt>
                  <c:pt idx="4">
                    <c:v>1.5891416772908107</c:v>
                  </c:pt>
                  <c:pt idx="5">
                    <c:v>1.5376635146961197</c:v>
                  </c:pt>
                  <c:pt idx="6">
                    <c:v>1.6081869590481146</c:v>
                  </c:pt>
                </c:numCache>
              </c:numRef>
            </c:minus>
            <c:spPr>
              <a:noFill/>
              <a:ln w="57150" cap="flat" cmpd="sng" algn="ctr">
                <a:solidFill>
                  <a:srgbClr val="8CB140"/>
                </a:solidFill>
                <a:prstDash val="solid"/>
                <a:miter lim="800000"/>
              </a:ln>
              <a:effectLst/>
            </c:spPr>
          </c:errBars>
          <c:cat>
            <c:numRef>
              <c:f>trend!$A$23:$A$29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trend!$B$23:$B$29</c:f>
              <c:numCache>
                <c:formatCode>_-* #,##0.0\ _€_-;\-* #,##0.0\ _€_-;_-* "-"??\ _€_-;_-@_-</c:formatCode>
                <c:ptCount val="7"/>
                <c:pt idx="0">
                  <c:v>9.4666157600971488</c:v>
                </c:pt>
                <c:pt idx="1">
                  <c:v>8.2522613130121396</c:v>
                </c:pt>
                <c:pt idx="2">
                  <c:v>8.8508295822674619</c:v>
                </c:pt>
                <c:pt idx="3">
                  <c:v>8.0721623954894408</c:v>
                </c:pt>
                <c:pt idx="4">
                  <c:v>7.760858322709189</c:v>
                </c:pt>
                <c:pt idx="5">
                  <c:v>6.9223364853038793</c:v>
                </c:pt>
                <c:pt idx="6">
                  <c:v>7.2918130409518858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B8-4245-B2CB-E19B5988B4EF}"/>
            </c:ext>
          </c:extLst>
        </c:ser>
        <c:ser>
          <c:idx val="1"/>
          <c:order val="1"/>
          <c:tx>
            <c:strRef>
              <c:f>[2]Trend!$B$36</c:f>
              <c:strCache>
                <c:ptCount val="1"/>
                <c:pt idx="0">
                  <c:v>DMMR</c:v>
                </c:pt>
              </c:strCache>
            </c:strRef>
          </c:tx>
          <c:spPr>
            <a:ln w="57150">
              <a:solidFill>
                <a:srgbClr val="C00073"/>
              </a:solidFill>
            </a:ln>
          </c:spPr>
          <c:marker>
            <c:symbol val="triangle"/>
            <c:size val="7"/>
            <c:spPr>
              <a:solidFill>
                <a:srgbClr val="C00073"/>
              </a:solidFill>
              <a:ln w="57150">
                <a:solidFill>
                  <a:srgbClr val="C00073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trend!$C$31:$C$37</c:f>
                <c:numCache>
                  <c:formatCode>General</c:formatCode>
                  <c:ptCount val="7"/>
                  <c:pt idx="0">
                    <c:v>1.1177394035028989</c:v>
                  </c:pt>
                  <c:pt idx="1">
                    <c:v>1.0353093630930501</c:v>
                  </c:pt>
                  <c:pt idx="2">
                    <c:v>1.0610693133087197</c:v>
                  </c:pt>
                  <c:pt idx="3">
                    <c:v>0.98289750953267596</c:v>
                  </c:pt>
                  <c:pt idx="4">
                    <c:v>0.96042916135459411</c:v>
                  </c:pt>
                  <c:pt idx="5">
                    <c:v>0.87613479319337539</c:v>
                  </c:pt>
                  <c:pt idx="6">
                    <c:v>0.95590652047594293</c:v>
                  </c:pt>
                </c:numCache>
              </c:numRef>
            </c:plus>
            <c:minus>
              <c:numRef>
                <c:f>trend!$D$31:$D$37</c:f>
                <c:numCache>
                  <c:formatCode>General</c:formatCode>
                  <c:ptCount val="7"/>
                  <c:pt idx="0">
                    <c:v>1.302260596497101</c:v>
                  </c:pt>
                  <c:pt idx="1">
                    <c:v>1.2246906369069501</c:v>
                  </c:pt>
                  <c:pt idx="2">
                    <c:v>1.2689306866912808</c:v>
                  </c:pt>
                  <c:pt idx="3">
                    <c:v>1.187102490467324</c:v>
                  </c:pt>
                  <c:pt idx="4">
                    <c:v>1.1695708386454053</c:v>
                  </c:pt>
                  <c:pt idx="5">
                    <c:v>1.0938652068066244</c:v>
                  </c:pt>
                  <c:pt idx="6">
                    <c:v>1.1840934795240572</c:v>
                  </c:pt>
                </c:numCache>
              </c:numRef>
            </c:minus>
            <c:spPr>
              <a:ln w="57150">
                <a:solidFill>
                  <a:srgbClr val="C00073"/>
                </a:solidFill>
              </a:ln>
            </c:spPr>
          </c:errBars>
          <c:cat>
            <c:numRef>
              <c:f>trend!$A$23:$A$29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trend!$B$31:$B$37</c:f>
              <c:numCache>
                <c:formatCode>_-* #,##0.0\ _€_-;\-* #,##0.0\ _€_-;_-* "-"??\ _€_-;_-@_-</c:formatCode>
                <c:ptCount val="7"/>
                <c:pt idx="0">
                  <c:v>5.7677394035028984</c:v>
                </c:pt>
                <c:pt idx="1">
                  <c:v>4.8353093630930504</c:v>
                </c:pt>
                <c:pt idx="2">
                  <c:v>4.9910693133087198</c:v>
                </c:pt>
                <c:pt idx="3">
                  <c:v>4.1728975095326764</c:v>
                </c:pt>
                <c:pt idx="4">
                  <c:v>3.8804291613545945</c:v>
                </c:pt>
                <c:pt idx="5">
                  <c:v>3.2061347931933755</c:v>
                </c:pt>
                <c:pt idx="6">
                  <c:v>3.6459065204759429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B8-4245-B2CB-E19B5988B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769600"/>
        <c:axId val="165771520"/>
      </c:lineChart>
      <c:catAx>
        <c:axId val="165769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660066"/>
                    </a:solidFill>
                  </a:defRPr>
                </a:pPr>
                <a:r>
                  <a:rPr lang="en-US">
                    <a:solidFill>
                      <a:srgbClr val="660066"/>
                    </a:solidFill>
                  </a:rPr>
                  <a:t>Anno centrale di ciascun triennio </a:t>
                </a:r>
              </a:p>
            </c:rich>
          </c:tx>
          <c:layout>
            <c:manualLayout>
              <c:xMode val="edge"/>
              <c:yMode val="edge"/>
              <c:x val="0.41161927372688339"/>
              <c:y val="0.919412884321280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5771520"/>
        <c:crosses val="autoZero"/>
        <c:auto val="1"/>
        <c:lblAlgn val="ctr"/>
        <c:lblOffset val="100"/>
        <c:noMultiLvlLbl val="0"/>
      </c:catAx>
      <c:valAx>
        <c:axId val="165771520"/>
        <c:scaling>
          <c:orientation val="minMax"/>
          <c:min val="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/>
                  <a:t>Rapporto per 100.000 nati vivi</a:t>
                </a:r>
              </a:p>
            </c:rich>
          </c:tx>
          <c:layout>
            <c:manualLayout>
              <c:xMode val="edge"/>
              <c:yMode val="edge"/>
              <c:x val="3.1636030368789307E-2"/>
              <c:y val="0.183142918961395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65769600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3200">
          <a:solidFill>
            <a:srgbClr val="660066"/>
          </a:solidFill>
        </a:defRPr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2490" y="7070108"/>
            <a:ext cx="20654884" cy="15040221"/>
          </a:xfrm>
        </p:spPr>
        <p:txBody>
          <a:bodyPr anchor="b"/>
          <a:lstStyle>
            <a:lvl1pPr algn="ctr">
              <a:defRPr sz="1594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7483" y="22690340"/>
            <a:ext cx="18224897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98" indent="0" algn="ctr">
              <a:buNone/>
              <a:defRPr sz="5315"/>
            </a:lvl2pPr>
            <a:lvl3pPr marL="2429995" indent="0" algn="ctr">
              <a:buNone/>
              <a:defRPr sz="4783"/>
            </a:lvl3pPr>
            <a:lvl4pPr marL="3644993" indent="0" algn="ctr">
              <a:buNone/>
              <a:defRPr sz="4252"/>
            </a:lvl4pPr>
            <a:lvl5pPr marL="4859990" indent="0" algn="ctr">
              <a:buNone/>
              <a:defRPr sz="4252"/>
            </a:lvl5pPr>
            <a:lvl6pPr marL="6074988" indent="0" algn="ctr">
              <a:buNone/>
              <a:defRPr sz="4252"/>
            </a:lvl6pPr>
            <a:lvl7pPr marL="7289985" indent="0" algn="ctr">
              <a:buNone/>
              <a:defRPr sz="4252"/>
            </a:lvl7pPr>
            <a:lvl8pPr marL="8504983" indent="0" algn="ctr">
              <a:buNone/>
              <a:defRPr sz="4252"/>
            </a:lvl8pPr>
            <a:lvl9pPr marL="9719981" indent="0" algn="ctr">
              <a:buNone/>
              <a:defRPr sz="4252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16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11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89592" y="2300034"/>
            <a:ext cx="5239657" cy="3661054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0618" y="2300034"/>
            <a:ext cx="15415226" cy="36610542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33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14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962" y="10770172"/>
            <a:ext cx="20958632" cy="17970261"/>
          </a:xfrm>
        </p:spPr>
        <p:txBody>
          <a:bodyPr anchor="b"/>
          <a:lstStyle>
            <a:lvl1pPr>
              <a:defRPr sz="1594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7962" y="28910441"/>
            <a:ext cx="20958632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/>
                </a:solidFill>
              </a:defRPr>
            </a:lvl1pPr>
            <a:lvl2pPr marL="1214998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29995" indent="0">
              <a:buNone/>
              <a:defRPr sz="4783">
                <a:solidFill>
                  <a:schemeClr val="tx1">
                    <a:tint val="75000"/>
                  </a:schemeClr>
                </a:solidFill>
              </a:defRPr>
            </a:lvl3pPr>
            <a:lvl4pPr marL="364499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5999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498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89985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498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19981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52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0617" y="11500171"/>
            <a:ext cx="10327442" cy="2741040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1807" y="11500171"/>
            <a:ext cx="10327442" cy="2741040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44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783" y="2300044"/>
            <a:ext cx="20958632" cy="83501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784" y="10590159"/>
            <a:ext cx="10279979" cy="5190072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98" indent="0">
              <a:buNone/>
              <a:defRPr sz="5315" b="1"/>
            </a:lvl2pPr>
            <a:lvl3pPr marL="2429995" indent="0">
              <a:buNone/>
              <a:defRPr sz="4783" b="1"/>
            </a:lvl3pPr>
            <a:lvl4pPr marL="3644993" indent="0">
              <a:buNone/>
              <a:defRPr sz="4252" b="1"/>
            </a:lvl4pPr>
            <a:lvl5pPr marL="4859990" indent="0">
              <a:buNone/>
              <a:defRPr sz="4252" b="1"/>
            </a:lvl5pPr>
            <a:lvl6pPr marL="6074988" indent="0">
              <a:buNone/>
              <a:defRPr sz="4252" b="1"/>
            </a:lvl6pPr>
            <a:lvl7pPr marL="7289985" indent="0">
              <a:buNone/>
              <a:defRPr sz="4252" b="1"/>
            </a:lvl7pPr>
            <a:lvl8pPr marL="8504983" indent="0">
              <a:buNone/>
              <a:defRPr sz="4252" b="1"/>
            </a:lvl8pPr>
            <a:lvl9pPr marL="9719981" indent="0">
              <a:buNone/>
              <a:defRPr sz="4252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784" y="15780236"/>
            <a:ext cx="10279979" cy="2321034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01809" y="10590159"/>
            <a:ext cx="10330606" cy="5190072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98" indent="0">
              <a:buNone/>
              <a:defRPr sz="5315" b="1"/>
            </a:lvl2pPr>
            <a:lvl3pPr marL="2429995" indent="0">
              <a:buNone/>
              <a:defRPr sz="4783" b="1"/>
            </a:lvl3pPr>
            <a:lvl4pPr marL="3644993" indent="0">
              <a:buNone/>
              <a:defRPr sz="4252" b="1"/>
            </a:lvl4pPr>
            <a:lvl5pPr marL="4859990" indent="0">
              <a:buNone/>
              <a:defRPr sz="4252" b="1"/>
            </a:lvl5pPr>
            <a:lvl6pPr marL="6074988" indent="0">
              <a:buNone/>
              <a:defRPr sz="4252" b="1"/>
            </a:lvl6pPr>
            <a:lvl7pPr marL="7289985" indent="0">
              <a:buNone/>
              <a:defRPr sz="4252" b="1"/>
            </a:lvl7pPr>
            <a:lvl8pPr marL="8504983" indent="0">
              <a:buNone/>
              <a:defRPr sz="4252" b="1"/>
            </a:lvl8pPr>
            <a:lvl9pPr marL="9719981" indent="0">
              <a:buNone/>
              <a:defRPr sz="4252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01809" y="15780236"/>
            <a:ext cx="10330606" cy="2321034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53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29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95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782" y="2880042"/>
            <a:ext cx="7837340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0608" y="6220102"/>
            <a:ext cx="12301807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3782" y="12960191"/>
            <a:ext cx="7837340" cy="24010356"/>
          </a:xfrm>
        </p:spPr>
        <p:txBody>
          <a:bodyPr/>
          <a:lstStyle>
            <a:lvl1pPr marL="0" indent="0">
              <a:buNone/>
              <a:defRPr sz="4252"/>
            </a:lvl1pPr>
            <a:lvl2pPr marL="1214998" indent="0">
              <a:buNone/>
              <a:defRPr sz="3720"/>
            </a:lvl2pPr>
            <a:lvl3pPr marL="2429995" indent="0">
              <a:buNone/>
              <a:defRPr sz="3189"/>
            </a:lvl3pPr>
            <a:lvl4pPr marL="3644993" indent="0">
              <a:buNone/>
              <a:defRPr sz="2657"/>
            </a:lvl4pPr>
            <a:lvl5pPr marL="4859990" indent="0">
              <a:buNone/>
              <a:defRPr sz="2657"/>
            </a:lvl5pPr>
            <a:lvl6pPr marL="6074988" indent="0">
              <a:buNone/>
              <a:defRPr sz="2657"/>
            </a:lvl6pPr>
            <a:lvl7pPr marL="7289985" indent="0">
              <a:buNone/>
              <a:defRPr sz="2657"/>
            </a:lvl7pPr>
            <a:lvl8pPr marL="8504983" indent="0">
              <a:buNone/>
              <a:defRPr sz="2657"/>
            </a:lvl8pPr>
            <a:lvl9pPr marL="9719981" indent="0">
              <a:buNone/>
              <a:defRPr sz="265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42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782" y="2880042"/>
            <a:ext cx="7837340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30608" y="6220102"/>
            <a:ext cx="12301807" cy="30700453"/>
          </a:xfrm>
        </p:spPr>
        <p:txBody>
          <a:bodyPr anchor="t"/>
          <a:lstStyle>
            <a:lvl1pPr marL="0" indent="0">
              <a:buNone/>
              <a:defRPr sz="8504"/>
            </a:lvl1pPr>
            <a:lvl2pPr marL="1214998" indent="0">
              <a:buNone/>
              <a:defRPr sz="7441"/>
            </a:lvl2pPr>
            <a:lvl3pPr marL="2429995" indent="0">
              <a:buNone/>
              <a:defRPr sz="6378"/>
            </a:lvl3pPr>
            <a:lvl4pPr marL="3644993" indent="0">
              <a:buNone/>
              <a:defRPr sz="5315"/>
            </a:lvl4pPr>
            <a:lvl5pPr marL="4859990" indent="0">
              <a:buNone/>
              <a:defRPr sz="5315"/>
            </a:lvl5pPr>
            <a:lvl6pPr marL="6074988" indent="0">
              <a:buNone/>
              <a:defRPr sz="5315"/>
            </a:lvl6pPr>
            <a:lvl7pPr marL="7289985" indent="0">
              <a:buNone/>
              <a:defRPr sz="5315"/>
            </a:lvl7pPr>
            <a:lvl8pPr marL="8504983" indent="0">
              <a:buNone/>
              <a:defRPr sz="5315"/>
            </a:lvl8pPr>
            <a:lvl9pPr marL="9719981" indent="0">
              <a:buNone/>
              <a:defRPr sz="531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3782" y="12960191"/>
            <a:ext cx="7837340" cy="24010356"/>
          </a:xfrm>
        </p:spPr>
        <p:txBody>
          <a:bodyPr/>
          <a:lstStyle>
            <a:lvl1pPr marL="0" indent="0">
              <a:buNone/>
              <a:defRPr sz="4252"/>
            </a:lvl1pPr>
            <a:lvl2pPr marL="1214998" indent="0">
              <a:buNone/>
              <a:defRPr sz="3720"/>
            </a:lvl2pPr>
            <a:lvl3pPr marL="2429995" indent="0">
              <a:buNone/>
              <a:defRPr sz="3189"/>
            </a:lvl3pPr>
            <a:lvl4pPr marL="3644993" indent="0">
              <a:buNone/>
              <a:defRPr sz="2657"/>
            </a:lvl4pPr>
            <a:lvl5pPr marL="4859990" indent="0">
              <a:buNone/>
              <a:defRPr sz="2657"/>
            </a:lvl5pPr>
            <a:lvl6pPr marL="6074988" indent="0">
              <a:buNone/>
              <a:defRPr sz="2657"/>
            </a:lvl6pPr>
            <a:lvl7pPr marL="7289985" indent="0">
              <a:buNone/>
              <a:defRPr sz="2657"/>
            </a:lvl7pPr>
            <a:lvl8pPr marL="8504983" indent="0">
              <a:buNone/>
              <a:defRPr sz="2657"/>
            </a:lvl8pPr>
            <a:lvl9pPr marL="9719981" indent="0">
              <a:buNone/>
              <a:defRPr sz="265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37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0619" y="2300044"/>
            <a:ext cx="20958632" cy="835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0619" y="11500171"/>
            <a:ext cx="20958632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0617" y="40040604"/>
            <a:ext cx="546746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2E19-6389-468F-A721-68EB35210CB7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9333" y="40040604"/>
            <a:ext cx="820120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61780" y="40040604"/>
            <a:ext cx="546746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B2A1-14CC-4E59-BE71-2CFBBCAD3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90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29995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99" indent="-607499" algn="l" defTabSz="2429995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96" indent="-607499" algn="l" defTabSz="242999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94" indent="-607499" algn="l" defTabSz="242999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491" indent="-607499" algn="l" defTabSz="242999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489" indent="-607499" algn="l" defTabSz="242999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487" indent="-607499" algn="l" defTabSz="242999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484" indent="-607499" algn="l" defTabSz="242999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482" indent="-607499" algn="l" defTabSz="242999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479" indent="-607499" algn="l" defTabSz="242999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98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95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993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988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985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983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981" algn="l" defTabSz="2429995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ttangolo 102"/>
          <p:cNvSpPr/>
          <p:nvPr/>
        </p:nvSpPr>
        <p:spPr>
          <a:xfrm>
            <a:off x="55801" y="63524"/>
            <a:ext cx="24188260" cy="43073590"/>
          </a:xfrm>
          <a:prstGeom prst="rect">
            <a:avLst/>
          </a:prstGeom>
          <a:noFill/>
          <a:ln w="317500">
            <a:solidFill>
              <a:srgbClr val="C00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2DAAE1"/>
              </a:solidFill>
            </a:endParaRPr>
          </a:p>
        </p:txBody>
      </p:sp>
      <p:pic>
        <p:nvPicPr>
          <p:cNvPr id="104" name="Immagine 1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83" y="4737829"/>
            <a:ext cx="3529094" cy="4373321"/>
          </a:xfrm>
          <a:prstGeom prst="rect">
            <a:avLst/>
          </a:prstGeom>
        </p:spPr>
      </p:pic>
      <p:grpSp>
        <p:nvGrpSpPr>
          <p:cNvPr id="106" name="Gruppo 105"/>
          <p:cNvGrpSpPr/>
          <p:nvPr/>
        </p:nvGrpSpPr>
        <p:grpSpPr>
          <a:xfrm>
            <a:off x="8502823" y="828366"/>
            <a:ext cx="7294216" cy="2783509"/>
            <a:chOff x="7209376" y="1518494"/>
            <a:chExt cx="9679892" cy="3693895"/>
          </a:xfrm>
        </p:grpSpPr>
        <p:pic>
          <p:nvPicPr>
            <p:cNvPr id="107" name="Immagine 10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376" y="1518494"/>
              <a:ext cx="3658920" cy="3620523"/>
            </a:xfrm>
            <a:prstGeom prst="rect">
              <a:avLst/>
            </a:prstGeom>
          </p:spPr>
        </p:pic>
        <p:pic>
          <p:nvPicPr>
            <p:cNvPr id="108" name="Immagine 10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9931" y="1518494"/>
              <a:ext cx="4739337" cy="3693895"/>
            </a:xfrm>
            <a:prstGeom prst="rect">
              <a:avLst/>
            </a:prstGeom>
          </p:spPr>
        </p:pic>
      </p:grp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4641559" y="6653020"/>
            <a:ext cx="17110563" cy="17543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it-IT" altLang="it-IT" sz="5400" b="1" dirty="0" smtClean="0">
                <a:solidFill>
                  <a:srgbClr val="660066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Stima </a:t>
            </a:r>
            <a:r>
              <a:rPr lang="it-IT" altLang="it-IT" sz="5400" b="1" dirty="0" err="1" smtClean="0">
                <a:solidFill>
                  <a:srgbClr val="660066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ItOSS</a:t>
            </a:r>
            <a:r>
              <a:rPr lang="it-IT" altLang="it-IT" sz="5400" b="1" dirty="0" smtClean="0">
                <a:solidFill>
                  <a:srgbClr val="660066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del Rapporto nazionale di mortalità materna (MMR) per Regione - anni 2011-2019</a:t>
            </a:r>
            <a:endParaRPr lang="it-IT" altLang="it-IT" sz="5400" b="1" dirty="0">
              <a:solidFill>
                <a:srgbClr val="660066"/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cxnSp>
        <p:nvCxnSpPr>
          <p:cNvPr id="11" name="Connettore diritto 10"/>
          <p:cNvCxnSpPr/>
          <p:nvPr/>
        </p:nvCxnSpPr>
        <p:spPr>
          <a:xfrm>
            <a:off x="871116" y="25514192"/>
            <a:ext cx="22440900" cy="0"/>
          </a:xfrm>
          <a:prstGeom prst="line">
            <a:avLst/>
          </a:prstGeom>
          <a:ln w="127000" cap="rnd">
            <a:solidFill>
              <a:srgbClr val="C0007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29843"/>
              </p:ext>
            </p:extLst>
          </p:nvPr>
        </p:nvGraphicFramePr>
        <p:xfrm>
          <a:off x="1455340" y="10194736"/>
          <a:ext cx="21389181" cy="14238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8192">
                  <a:extLst>
                    <a:ext uri="{9D8B030D-6E8A-4147-A177-3AD203B41FA5}">
                      <a16:colId xmlns:a16="http://schemas.microsoft.com/office/drawing/2014/main" val="1889463286"/>
                    </a:ext>
                  </a:extLst>
                </a:gridCol>
                <a:gridCol w="2238728">
                  <a:extLst>
                    <a:ext uri="{9D8B030D-6E8A-4147-A177-3AD203B41FA5}">
                      <a16:colId xmlns:a16="http://schemas.microsoft.com/office/drawing/2014/main" val="1563128830"/>
                    </a:ext>
                  </a:extLst>
                </a:gridCol>
                <a:gridCol w="2984971">
                  <a:extLst>
                    <a:ext uri="{9D8B030D-6E8A-4147-A177-3AD203B41FA5}">
                      <a16:colId xmlns:a16="http://schemas.microsoft.com/office/drawing/2014/main" val="1283015913"/>
                    </a:ext>
                  </a:extLst>
                </a:gridCol>
                <a:gridCol w="3031611">
                  <a:extLst>
                    <a:ext uri="{9D8B030D-6E8A-4147-A177-3AD203B41FA5}">
                      <a16:colId xmlns:a16="http://schemas.microsoft.com/office/drawing/2014/main" val="2028532044"/>
                    </a:ext>
                  </a:extLst>
                </a:gridCol>
                <a:gridCol w="4085679">
                  <a:extLst>
                    <a:ext uri="{9D8B030D-6E8A-4147-A177-3AD203B41FA5}">
                      <a16:colId xmlns:a16="http://schemas.microsoft.com/office/drawing/2014/main" val="1740798095"/>
                    </a:ext>
                  </a:extLst>
                </a:gridCol>
              </a:tblGrid>
              <a:tr h="1684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ctr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1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  <a:t>Nati vivi</a:t>
                      </a:r>
                      <a:endParaRPr lang="it-IT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ctr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1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  <a:t>Morti materne</a:t>
                      </a:r>
                      <a:b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  <a:t> ≤ 42 giorni</a:t>
                      </a:r>
                      <a:endParaRPr lang="it-IT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ctr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1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  <a:t>MMR </a:t>
                      </a:r>
                      <a:b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  <a:t>per 100,000 nati vivi</a:t>
                      </a:r>
                      <a:endParaRPr lang="it-IT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ctr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1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chemeClr val="bg1"/>
                          </a:solidFill>
                          <a:effectLst/>
                        </a:rPr>
                        <a:t>IC 95</a:t>
                      </a:r>
                      <a:r>
                        <a:rPr lang="it-IT" sz="3200" b="1" dirty="0">
                          <a:solidFill>
                            <a:schemeClr val="bg1"/>
                          </a:solidFill>
                          <a:effectLst/>
                        </a:rPr>
                        <a:t>% </a:t>
                      </a:r>
                      <a:endParaRPr lang="it-IT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ctr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065899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Piemonte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297022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27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9,1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6,0-13,2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403561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Valle d'Aosta / </a:t>
                      </a:r>
                      <a:r>
                        <a:rPr lang="it-IT" sz="3200" b="0" dirty="0" err="1">
                          <a:solidFill>
                            <a:srgbClr val="660066"/>
                          </a:solidFill>
                          <a:effectLst/>
                        </a:rPr>
                        <a:t>Vallée</a:t>
                      </a: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 d'</a:t>
                      </a:r>
                      <a:r>
                        <a:rPr lang="it-IT" sz="3200" b="0" dirty="0" err="1">
                          <a:solidFill>
                            <a:srgbClr val="660066"/>
                          </a:solidFill>
                          <a:effectLst/>
                        </a:rPr>
                        <a:t>Aoste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9156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1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10,9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0,3-60,8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7998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Lombardia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753540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52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6,9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5,2-9,1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445094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Provincia Autonoma Bolzano / Bozen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48149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4,2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0,5-15,0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324442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Provincia Autonoma Trento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43095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4,6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0,6-16,8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031885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Veneto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354685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22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6,2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3,9-9,4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63923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Friuli-Venezia Giulia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78861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8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10,1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4,4-20,0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466809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Liguria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92166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10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10,8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5,2-20,0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971883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Emilia-Romagna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321063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30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9,3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6,3-13,3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827535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Toscana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249933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9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3,6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1,7-6,8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381349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Umbria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60010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5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8,3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2,7-19,4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775930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Marche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105932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7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6,6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2,7-13,6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12641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Lazio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432611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29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6,7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4,5-9,6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42601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Abruzzo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91007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6,6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2,4-14,4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76184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Molise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19288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10,4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1,3-37,5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85368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Campania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461320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53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11,5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8,6-15,0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15173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Puglia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286702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20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7,0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4,3-10,8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97317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Basilicata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36533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3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8,2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1,7-24,0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67640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Calabria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145165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14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660066"/>
                          </a:solidFill>
                          <a:effectLst/>
                        </a:rPr>
                        <a:t>  9,6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5,3-16,2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064156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Sicilia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388529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51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13,1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9,8-17,3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955499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Sardegna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0">
                          <a:solidFill>
                            <a:srgbClr val="660066"/>
                          </a:solidFill>
                          <a:effectLst/>
                        </a:rPr>
                        <a:t>98671</a:t>
                      </a:r>
                      <a:endParaRPr lang="it-IT" sz="3200" b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12,2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>
                          <a:solidFill>
                            <a:srgbClr val="660066"/>
                          </a:solidFill>
                          <a:effectLst/>
                        </a:rPr>
                        <a:t>6,3-21,2</a:t>
                      </a:r>
                      <a:endParaRPr lang="it-IT" sz="3200" b="0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778269"/>
                  </a:ext>
                </a:extLst>
              </a:tr>
              <a:tr h="57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rgbClr val="660066"/>
                          </a:solidFill>
                          <a:effectLst/>
                        </a:rPr>
                        <a:t>Italia</a:t>
                      </a:r>
                      <a:endParaRPr lang="it-IT" sz="3200" b="1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rgbClr val="660066"/>
                          </a:solidFill>
                          <a:effectLst/>
                        </a:rPr>
                        <a:t>4373438</a:t>
                      </a:r>
                      <a:endParaRPr lang="it-IT" sz="3200" b="1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00025" algn="ctr"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rgbClr val="660066"/>
                          </a:solidFill>
                          <a:effectLst/>
                        </a:rPr>
                        <a:t>365</a:t>
                      </a:r>
                      <a:endParaRPr lang="it-IT" sz="3200" b="1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marR="216535" algn="ctr"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rgbClr val="660066"/>
                          </a:solidFill>
                          <a:effectLst/>
                        </a:rPr>
                        <a:t>  8,3</a:t>
                      </a:r>
                      <a:endParaRPr lang="it-IT" sz="3200" b="1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0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rgbClr val="660066"/>
                          </a:solidFill>
                          <a:effectLst/>
                        </a:rPr>
                        <a:t>7,5-9,3</a:t>
                      </a:r>
                      <a:endParaRPr lang="it-IT" sz="3200" b="1" dirty="0">
                        <a:solidFill>
                          <a:srgbClr val="66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605" marR="138605" marT="0" marB="0" anchor="b"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221000"/>
                  </a:ext>
                </a:extLst>
              </a:tr>
            </a:tbl>
          </a:graphicData>
        </a:graphic>
      </p:graphicFrame>
      <p:graphicFrame>
        <p:nvGraphicFramePr>
          <p:cNvPr id="65" name="Grafico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648199"/>
              </p:ext>
            </p:extLst>
          </p:nvPr>
        </p:nvGraphicFramePr>
        <p:xfrm>
          <a:off x="942580" y="28610627"/>
          <a:ext cx="22369436" cy="1179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CasellaDiTesto 1"/>
          <p:cNvSpPr txBox="1"/>
          <p:nvPr/>
        </p:nvSpPr>
        <p:spPr>
          <a:xfrm flipH="1">
            <a:off x="2009620" y="26594716"/>
            <a:ext cx="20432248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4800" b="1">
                <a:solidFill>
                  <a:srgbClr val="660066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9pPr>
          </a:lstStyle>
          <a:p>
            <a:r>
              <a:rPr lang="it-IT" sz="5400" dirty="0"/>
              <a:t>Trend del rapporto di mortalità materna e del rapporto </a:t>
            </a:r>
            <a:r>
              <a:rPr lang="it-IT" sz="5400" dirty="0" smtClean="0"/>
              <a:t>di </a:t>
            </a:r>
            <a:r>
              <a:rPr lang="it-IT" sz="5400" dirty="0"/>
              <a:t>mortalità </a:t>
            </a:r>
            <a:r>
              <a:rPr lang="it-IT" sz="5400" dirty="0" smtClean="0"/>
              <a:t>materna diretta </a:t>
            </a:r>
            <a:r>
              <a:rPr lang="it-IT" sz="5400" dirty="0"/>
              <a:t>per 100.000 nati vivi in Italia – anni 2011-2017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4406977" y="40320355"/>
            <a:ext cx="7742953" cy="523220"/>
            <a:chOff x="25260300" y="26607247"/>
            <a:chExt cx="7742953" cy="523220"/>
          </a:xfrm>
        </p:grpSpPr>
        <p:grpSp>
          <p:nvGrpSpPr>
            <p:cNvPr id="8" name="Gruppo 7"/>
            <p:cNvGrpSpPr/>
            <p:nvPr/>
          </p:nvGrpSpPr>
          <p:grpSpPr>
            <a:xfrm>
              <a:off x="25260300" y="26778857"/>
              <a:ext cx="1404000" cy="180000"/>
              <a:chOff x="25260300" y="26778857"/>
              <a:chExt cx="1404000" cy="180000"/>
            </a:xfrm>
          </p:grpSpPr>
          <p:cxnSp>
            <p:nvCxnSpPr>
              <p:cNvPr id="5" name="Connettore diritto 4"/>
              <p:cNvCxnSpPr/>
              <p:nvPr/>
            </p:nvCxnSpPr>
            <p:spPr>
              <a:xfrm>
                <a:off x="25260300" y="26868857"/>
                <a:ext cx="1404000" cy="0"/>
              </a:xfrm>
              <a:prstGeom prst="line">
                <a:avLst/>
              </a:prstGeom>
              <a:ln w="57150">
                <a:solidFill>
                  <a:srgbClr val="2F55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e 5"/>
              <p:cNvSpPr/>
              <p:nvPr/>
            </p:nvSpPr>
            <p:spPr>
              <a:xfrm>
                <a:off x="25872300" y="26778857"/>
                <a:ext cx="180000" cy="180000"/>
              </a:xfrm>
              <a:prstGeom prst="ellipse">
                <a:avLst/>
              </a:prstGeom>
              <a:solidFill>
                <a:srgbClr val="2F5597"/>
              </a:solidFill>
              <a:ln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2" name="CasellaDiTesto 11"/>
            <p:cNvSpPr txBox="1"/>
            <p:nvPr/>
          </p:nvSpPr>
          <p:spPr>
            <a:xfrm>
              <a:off x="27102920" y="26607247"/>
              <a:ext cx="59003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b="1" dirty="0" smtClean="0">
                  <a:solidFill>
                    <a:srgbClr val="660066"/>
                  </a:solidFill>
                </a:rPr>
                <a:t>Rapporto di mortalità materna (MMR)</a:t>
              </a:r>
              <a:endParaRPr lang="it-IT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12588550" y="40347629"/>
            <a:ext cx="8972648" cy="523220"/>
            <a:chOff x="25260300" y="27743916"/>
            <a:chExt cx="8972648" cy="523220"/>
          </a:xfrm>
        </p:grpSpPr>
        <p:grpSp>
          <p:nvGrpSpPr>
            <p:cNvPr id="10" name="Gruppo 9"/>
            <p:cNvGrpSpPr/>
            <p:nvPr/>
          </p:nvGrpSpPr>
          <p:grpSpPr>
            <a:xfrm>
              <a:off x="25260300" y="27879526"/>
              <a:ext cx="1404000" cy="252000"/>
              <a:chOff x="28019331" y="24898642"/>
              <a:chExt cx="1404000" cy="252000"/>
            </a:xfrm>
          </p:grpSpPr>
          <p:cxnSp>
            <p:nvCxnSpPr>
              <p:cNvPr id="36" name="Connettore diritto 35"/>
              <p:cNvCxnSpPr/>
              <p:nvPr/>
            </p:nvCxnSpPr>
            <p:spPr>
              <a:xfrm>
                <a:off x="28019331" y="25024642"/>
                <a:ext cx="1404000" cy="0"/>
              </a:xfrm>
              <a:prstGeom prst="line">
                <a:avLst/>
              </a:prstGeom>
              <a:ln w="57150">
                <a:solidFill>
                  <a:srgbClr val="C0007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riangolo isoscele 8"/>
              <p:cNvSpPr/>
              <p:nvPr/>
            </p:nvSpPr>
            <p:spPr>
              <a:xfrm>
                <a:off x="28595331" y="24898642"/>
                <a:ext cx="252000" cy="252000"/>
              </a:xfrm>
              <a:prstGeom prst="triangle">
                <a:avLst/>
              </a:prstGeom>
              <a:solidFill>
                <a:srgbClr val="C00073"/>
              </a:solidFill>
              <a:ln>
                <a:solidFill>
                  <a:srgbClr val="C000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1" name="CasellaDiTesto 40"/>
            <p:cNvSpPr txBox="1"/>
            <p:nvPr/>
          </p:nvSpPr>
          <p:spPr>
            <a:xfrm>
              <a:off x="27102919" y="27743916"/>
              <a:ext cx="713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b="1" dirty="0" smtClean="0">
                  <a:solidFill>
                    <a:srgbClr val="660066"/>
                  </a:solidFill>
                </a:rPr>
                <a:t>Rapporto di mortalità materna diretta(DMMR)</a:t>
              </a:r>
              <a:endParaRPr lang="it-IT" sz="2800" b="1" dirty="0">
                <a:solidFill>
                  <a:srgbClr val="660066"/>
                </a:solidFill>
              </a:endParaRPr>
            </a:p>
          </p:txBody>
        </p:sp>
      </p:grpSp>
      <p:pic>
        <p:nvPicPr>
          <p:cNvPr id="40" name="Immagin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426575" y="41131081"/>
            <a:ext cx="2155738" cy="1224495"/>
          </a:xfrm>
          <a:prstGeom prst="rect">
            <a:avLst/>
          </a:prstGeom>
        </p:spPr>
      </p:pic>
      <p:sp>
        <p:nvSpPr>
          <p:cNvPr id="23" name="CasellaDiTesto 3"/>
          <p:cNvSpPr txBox="1"/>
          <p:nvPr/>
        </p:nvSpPr>
        <p:spPr>
          <a:xfrm rot="16200000">
            <a:off x="21545839" y="39391294"/>
            <a:ext cx="4500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94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990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987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984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981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977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974" algn="l" defTabSz="1619997" rtl="0" eaLnBrk="1" latinLnBrk="0" hangingPunct="1"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i="1" dirty="0" smtClean="0">
                <a:solidFill>
                  <a:srgbClr val="660066"/>
                </a:solidFill>
              </a:rPr>
              <a:t>Realizzazione grafica Silvia Andreozzi</a:t>
            </a:r>
            <a:endParaRPr lang="it-IT" sz="2000" i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_ISS.potx" id="{DFB4F324-49A4-4B96-BCEE-087A0AF8A921}" vid="{0A971886-E6FD-472D-B0E1-D057EAA8E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575C4D037018D4A8AF9931F2EB3223C" ma:contentTypeVersion="14" ma:contentTypeDescription="Creare un nuovo documento." ma:contentTypeScope="" ma:versionID="155567236f6cb223788bac0daf1a4120">
  <xsd:schema xmlns:xsd="http://www.w3.org/2001/XMLSchema" xmlns:xs="http://www.w3.org/2001/XMLSchema" xmlns:p="http://schemas.microsoft.com/office/2006/metadata/properties" xmlns:ns3="1970a215-8aaf-4040-ad86-8d8a23a84857" xmlns:ns4="2a454510-054c-46f8-9488-40e31efdaeba" targetNamespace="http://schemas.microsoft.com/office/2006/metadata/properties" ma:root="true" ma:fieldsID="7e0a66a58190eb281a738fab64d3dda3" ns3:_="" ns4:_="">
    <xsd:import namespace="1970a215-8aaf-4040-ad86-8d8a23a84857"/>
    <xsd:import namespace="2a454510-054c-46f8-9488-40e31efdae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0a215-8aaf-4040-ad86-8d8a23a848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54510-054c-46f8-9488-40e31efdaeb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10FAE4-C16F-4F56-9CBC-AC912DAF648C}">
  <ds:schemaRefs>
    <ds:schemaRef ds:uri="2a454510-054c-46f8-9488-40e31efdaeba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970a215-8aaf-4040-ad86-8d8a23a84857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4917ABD-136C-4DCC-8490-6AD438BEE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70a215-8aaf-4040-ad86-8d8a23a84857"/>
    <ds:schemaRef ds:uri="2a454510-054c-46f8-9488-40e31efdae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AC69E3-9E8D-45C8-9E44-E78BB6B711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230</Words>
  <Application>Microsoft Office PowerPoint</Application>
  <PresentationFormat>Personalizzato</PresentationFormat>
  <Paragraphs>122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Santori</dc:creator>
  <cp:lastModifiedBy>Andreozzi Silvia</cp:lastModifiedBy>
  <cp:revision>57</cp:revision>
  <dcterms:created xsi:type="dcterms:W3CDTF">2019-01-22T14:28:56Z</dcterms:created>
  <dcterms:modified xsi:type="dcterms:W3CDTF">2023-05-15T09:41:10Z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0x010100A575C4D037018D4A8AF9931F2EB3223C</vt:lpwstr>
  </property>
</Properties>
</file>