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"/>
  <Default Extension="tiff" ContentType="image/tiff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67" r:id="rId5"/>
  </p:sldMasterIdLst>
  <p:notesMasterIdLst>
    <p:notesMasterId r:id="rId41"/>
  </p:notesMasterIdLst>
  <p:sldIdLst>
    <p:sldId id="262" r:id="rId6"/>
    <p:sldId id="263" r:id="rId7"/>
    <p:sldId id="264" r:id="rId8"/>
    <p:sldId id="265" r:id="rId9"/>
    <p:sldId id="1290" r:id="rId10"/>
    <p:sldId id="272" r:id="rId11"/>
    <p:sldId id="1143" r:id="rId12"/>
    <p:sldId id="1361" r:id="rId13"/>
    <p:sldId id="1368" r:id="rId14"/>
    <p:sldId id="1344" r:id="rId15"/>
    <p:sldId id="1351" r:id="rId16"/>
    <p:sldId id="1280" r:id="rId17"/>
    <p:sldId id="1307" r:id="rId18"/>
    <p:sldId id="1278" r:id="rId19"/>
    <p:sldId id="1277" r:id="rId20"/>
    <p:sldId id="1314" r:id="rId21"/>
    <p:sldId id="1315" r:id="rId22"/>
    <p:sldId id="1316" r:id="rId23"/>
    <p:sldId id="1317" r:id="rId24"/>
    <p:sldId id="1287" r:id="rId25"/>
    <p:sldId id="1363" r:id="rId26"/>
    <p:sldId id="1366" r:id="rId27"/>
    <p:sldId id="1367" r:id="rId28"/>
    <p:sldId id="278" r:id="rId29"/>
    <p:sldId id="284" r:id="rId30"/>
    <p:sldId id="289" r:id="rId31"/>
    <p:sldId id="287" r:id="rId32"/>
    <p:sldId id="290" r:id="rId33"/>
    <p:sldId id="292" r:id="rId34"/>
    <p:sldId id="277" r:id="rId35"/>
    <p:sldId id="1104" r:id="rId36"/>
    <p:sldId id="1308" r:id="rId37"/>
    <p:sldId id="1252" r:id="rId38"/>
    <p:sldId id="1253" r:id="rId39"/>
    <p:sldId id="1339" r:id="rId4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B7"/>
    <a:srgbClr val="D3E4F3"/>
    <a:srgbClr val="0066CC"/>
    <a:srgbClr val="F7F7F7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EFCB57-61B0-4718-8078-5B148DDE908E}" v="776" dt="2021-07-09T09:50:13.291"/>
    <p1510:client id="{9566583F-2789-4DB6-B750-A900A973810A}" v="158" dt="2021-07-09T09:13:57.218"/>
    <p1510:client id="{A1C42959-CF63-4DF8-B540-717D546F1BB1}" v="9" dt="2021-07-09T09:35:06.538"/>
    <p1510:client id="{B72623EE-B997-423C-B705-5ED048E4F281}" v="2" dt="2021-07-09T10:41:17.1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9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microsoft.com/office/2015/10/relationships/revisionInfo" Target="revisionInfo.xml"/><Relationship Id="rId20" Type="http://schemas.openxmlformats.org/officeDocument/2006/relationships/slide" Target="slides/slide15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3BCD49-B6F6-48F3-8C05-FD59FFE46DBD}" type="datetimeFigureOut">
              <a:rPr lang="it-IT"/>
              <a:t>09/07/2021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5A4D38-D582-4376-ABC6-6BBE0702E13E}" type="slidenum">
              <a:rPr lang="it-IT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3194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AD8A56-AA01-4C8A-8637-C672DAE39F2E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315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AD8A56-AA01-4C8A-8637-C672DAE39F2E}" type="slidenum">
              <a:rPr lang="it-IT" smtClean="0"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8307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AD8A56-AA01-4C8A-8637-C672DAE39F2E}" type="slidenum">
              <a:rPr lang="it-IT" smtClean="0"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8324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064B7"/>
                </a:solidFill>
                <a:latin typeface="Titillium Web" panose="0000050000000000000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64B7"/>
                </a:solidFill>
                <a:latin typeface="Titillium Web" panose="0000050000000000000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792480" y="6492875"/>
            <a:ext cx="2743200" cy="365125"/>
          </a:xfrm>
        </p:spPr>
        <p:txBody>
          <a:bodyPr/>
          <a:lstStyle/>
          <a:p>
            <a:fld id="{4D173B44-B3C8-4047-8844-C47D3CFD0A56}" type="datetimeFigureOut">
              <a:rPr lang="it-IT" smtClean="0"/>
              <a:t>09/07/2021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3051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B3E96E5B-CF38-418E-BB54-7DD2E362D1E4}"/>
              </a:ext>
            </a:extLst>
          </p:cNvPr>
          <p:cNvSpPr/>
          <p:nvPr/>
        </p:nvSpPr>
        <p:spPr>
          <a:xfrm>
            <a:off x="6096000" y="676932"/>
            <a:ext cx="5715472" cy="4521141"/>
          </a:xfrm>
          <a:prstGeom prst="rect">
            <a:avLst/>
          </a:prstGeom>
          <a:solidFill>
            <a:srgbClr val="D3E4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6DEF214-E0BE-4DF8-9103-30A836A3D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38" y="2121894"/>
            <a:ext cx="5364192" cy="2277578"/>
          </a:xfrm>
        </p:spPr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2F3FF30B-8C93-4AD6-99D2-CE475F460B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104" y="1601881"/>
            <a:ext cx="1204240" cy="1040026"/>
          </a:xfrm>
          <a:prstGeom prst="rect">
            <a:avLst/>
          </a:prstGeom>
          <a:effectLst/>
        </p:spPr>
      </p:pic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D7E6EDC0-DCD4-4576-A46E-E04F4ABDFF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15100" y="2122488"/>
            <a:ext cx="5057775" cy="227647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916307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A926AA-0BA2-4BA0-828A-68FD4D3BF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9BE1FA0-A474-4C58-98D5-337CB5F88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09/07/2021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37FBFE8-0AD6-4BB1-8785-4315249CC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3EF4319-7339-420E-A9B2-189C245C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12E29AE-52A7-49F9-ADFE-3D2798DBC5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415" y="2341419"/>
            <a:ext cx="7749171" cy="189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138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D4FC1B-FB8B-430C-BE68-15F61D681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54BABCE-9D20-4768-9370-24CAFFC6D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09/07/2021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550C4E8-CFB0-485F-84FE-695BB4FCE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2D36051-3DD3-41B6-8A2C-0EC700250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1363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anchor="ctr"/>
          <a:lstStyle>
            <a:lvl1pPr>
              <a:defRPr sz="3200">
                <a:solidFill>
                  <a:srgbClr val="0064B7"/>
                </a:solidFill>
              </a:defRPr>
            </a:lvl1pPr>
            <a:lvl2pPr>
              <a:defRPr sz="2800">
                <a:solidFill>
                  <a:srgbClr val="0064B7"/>
                </a:solidFill>
              </a:defRPr>
            </a:lvl2pPr>
            <a:lvl3pPr>
              <a:defRPr sz="2400">
                <a:solidFill>
                  <a:srgbClr val="0064B7"/>
                </a:solidFill>
              </a:defRPr>
            </a:lvl3pPr>
            <a:lvl4pPr>
              <a:defRPr sz="2000">
                <a:solidFill>
                  <a:srgbClr val="0064B7"/>
                </a:solidFill>
              </a:defRPr>
            </a:lvl4pPr>
            <a:lvl5pPr>
              <a:defRPr sz="2000">
                <a:solidFill>
                  <a:srgbClr val="0064B7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064B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09/07/2021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5818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rgbClr val="0064B7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064B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09/07/2021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4490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126601"/>
          </a:xfrm>
        </p:spPr>
        <p:txBody>
          <a:bodyPr vert="eaVert"/>
          <a:lstStyle>
            <a:lvl1pPr>
              <a:defRPr>
                <a:solidFill>
                  <a:srgbClr val="0064B7"/>
                </a:solidFill>
              </a:defRPr>
            </a:lvl1pPr>
            <a:lvl2pPr>
              <a:defRPr>
                <a:solidFill>
                  <a:srgbClr val="0064B7"/>
                </a:solidFill>
              </a:defRPr>
            </a:lvl2pPr>
            <a:lvl3pPr>
              <a:defRPr>
                <a:solidFill>
                  <a:srgbClr val="0064B7"/>
                </a:solidFill>
              </a:defRPr>
            </a:lvl3pPr>
            <a:lvl4pPr>
              <a:defRPr>
                <a:solidFill>
                  <a:srgbClr val="0064B7"/>
                </a:solidFill>
              </a:defRPr>
            </a:lvl4pPr>
            <a:lvl5pPr>
              <a:defRPr>
                <a:solidFill>
                  <a:srgbClr val="0064B7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09/07/2021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1370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595728"/>
          </a:xfrm>
        </p:spPr>
        <p:txBody>
          <a:bodyPr vert="eaVert"/>
          <a:lstStyle>
            <a:lvl1pPr>
              <a:defRPr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595728"/>
          </a:xfrm>
        </p:spPr>
        <p:txBody>
          <a:bodyPr vert="eaVert"/>
          <a:lstStyle>
            <a:lvl1pPr>
              <a:defRPr>
                <a:solidFill>
                  <a:srgbClr val="0064B7"/>
                </a:solidFill>
              </a:defRPr>
            </a:lvl1pPr>
            <a:lvl2pPr>
              <a:defRPr>
                <a:solidFill>
                  <a:srgbClr val="0064B7"/>
                </a:solidFill>
              </a:defRPr>
            </a:lvl2pPr>
            <a:lvl3pPr>
              <a:defRPr>
                <a:solidFill>
                  <a:srgbClr val="0064B7"/>
                </a:solidFill>
              </a:defRPr>
            </a:lvl3pPr>
            <a:lvl4pPr>
              <a:defRPr>
                <a:solidFill>
                  <a:srgbClr val="0064B7"/>
                </a:solidFill>
              </a:defRPr>
            </a:lvl4pPr>
            <a:lvl5pPr>
              <a:defRPr>
                <a:solidFill>
                  <a:srgbClr val="0064B7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09/07/2021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1998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094940A-E648-0744-AA3B-B3119C2D86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487"/>
            <a:ext cx="9144000" cy="849180"/>
          </a:xfrm>
          <a:prstGeom prst="rect">
            <a:avLst/>
          </a:prstGeom>
        </p:spPr>
      </p:pic>
      <p:pic>
        <p:nvPicPr>
          <p:cNvPr id="4" name="Immagine" descr="Immagine">
            <a:extLst>
              <a:ext uri="{FF2B5EF4-FFF2-40B4-BE49-F238E27FC236}">
                <a16:creationId xmlns:a16="http://schemas.microsoft.com/office/drawing/2014/main" id="{C0F31F71-86D5-164C-B4CF-E61C1AE2E1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2421" y="5968991"/>
            <a:ext cx="821865" cy="77419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87115603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s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48737-D49C-4148-8ECF-403717F82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730" y="503097"/>
            <a:ext cx="11292073" cy="83743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CE6036-BFCF-4DEC-9848-0BA80662A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35E2-F186-4C4C-A33C-9F40F1D9DFA5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856A01-CD0E-4B46-B2FD-C76B589E4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F1C75F-E24F-46F5-A5CA-B8DB68775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3E7-4515-4082-A960-D4704025B30C}" type="slidenum">
              <a:rPr lang="en-US" smtClean="0"/>
              <a:t>‹N›</a:t>
            </a:fld>
            <a:endParaRPr lang="en-US"/>
          </a:p>
        </p:txBody>
      </p:sp>
      <p:sp>
        <p:nvSpPr>
          <p:cNvPr id="8" name="Chart Placeholder 6">
            <a:extLst>
              <a:ext uri="{FF2B5EF4-FFF2-40B4-BE49-F238E27FC236}">
                <a16:creationId xmlns:a16="http://schemas.microsoft.com/office/drawing/2014/main" id="{91AE1877-C3FE-4C35-A87E-D739D87E54EA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52730" y="1632858"/>
            <a:ext cx="11292073" cy="420129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91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09/07/2021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0442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467269"/>
            <a:ext cx="10515600" cy="590931"/>
          </a:xfrm>
          <a:noFill/>
        </p:spPr>
        <p:txBody>
          <a:bodyPr wrap="square" rtlCol="0">
            <a:spAutoFit/>
          </a:bodyPr>
          <a:lstStyle>
            <a:lvl1pPr>
              <a:defRPr lang="it-IT" sz="3600" b="1">
                <a:solidFill>
                  <a:srgbClr val="0064B7"/>
                </a:solidFill>
                <a:latin typeface="Titillium Web" panose="00000500000000000000" pitchFamily="2" charset="0"/>
                <a:ea typeface="+mn-ea"/>
                <a:cs typeface="+mn-cs"/>
              </a:defRPr>
            </a:lvl1pPr>
          </a:lstStyle>
          <a:p>
            <a:pPr marL="0"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838200" y="1577806"/>
            <a:ext cx="10515600" cy="4351338"/>
          </a:xfrm>
        </p:spPr>
        <p:txBody>
          <a:bodyPr anchor="ctr"/>
          <a:lstStyle>
            <a:lvl1pPr>
              <a:defRPr>
                <a:solidFill>
                  <a:srgbClr val="0064B7"/>
                </a:solidFill>
                <a:latin typeface="Titillium Web" panose="00000500000000000000"/>
              </a:defRPr>
            </a:lvl1pPr>
            <a:lvl2pPr>
              <a:defRPr>
                <a:solidFill>
                  <a:srgbClr val="0064B7"/>
                </a:solidFill>
                <a:latin typeface="Titillium Web" panose="00000500000000000000"/>
              </a:defRPr>
            </a:lvl2pPr>
            <a:lvl3pPr>
              <a:defRPr>
                <a:solidFill>
                  <a:srgbClr val="0064B7"/>
                </a:solidFill>
                <a:latin typeface="Titillium Web" panose="00000500000000000000"/>
              </a:defRPr>
            </a:lvl3pPr>
            <a:lvl4pPr>
              <a:defRPr>
                <a:solidFill>
                  <a:srgbClr val="0064B7"/>
                </a:solidFill>
                <a:latin typeface="Titillium Web" panose="00000500000000000000"/>
              </a:defRPr>
            </a:lvl4pPr>
            <a:lvl5pPr>
              <a:defRPr>
                <a:solidFill>
                  <a:srgbClr val="0064B7"/>
                </a:solidFill>
                <a:latin typeface="Titillium Web" panose="00000500000000000000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09/07/2021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33718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igura a mano libera 10"/>
          <p:cNvSpPr/>
          <p:nvPr userDrawn="1"/>
        </p:nvSpPr>
        <p:spPr>
          <a:xfrm>
            <a:off x="-8466" y="5528734"/>
            <a:ext cx="12213166" cy="1348317"/>
          </a:xfrm>
          <a:custGeom>
            <a:avLst/>
            <a:gdLst>
              <a:gd name="connsiteX0" fmla="*/ 0 w 9160329"/>
              <a:gd name="connsiteY0" fmla="*/ 1033813 h 1050142"/>
              <a:gd name="connsiteX1" fmla="*/ 6188529 w 9160329"/>
              <a:gd name="connsiteY1" fmla="*/ 666421 h 1050142"/>
              <a:gd name="connsiteX2" fmla="*/ 9160329 w 9160329"/>
              <a:gd name="connsiteY2" fmla="*/ 5113 h 1050142"/>
              <a:gd name="connsiteX3" fmla="*/ 9152165 w 9160329"/>
              <a:gd name="connsiteY3" fmla="*/ 1050142 h 1050142"/>
              <a:gd name="connsiteX4" fmla="*/ 0 w 9160329"/>
              <a:gd name="connsiteY4" fmla="*/ 1033813 h 1050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0329" h="1050142">
                <a:moveTo>
                  <a:pt x="0" y="1033813"/>
                </a:moveTo>
                <a:cubicBezTo>
                  <a:pt x="2330904" y="935842"/>
                  <a:pt x="4661808" y="837871"/>
                  <a:pt x="6188529" y="666421"/>
                </a:cubicBezTo>
                <a:cubicBezTo>
                  <a:pt x="7715250" y="494971"/>
                  <a:pt x="8666390" y="-58840"/>
                  <a:pt x="9160329" y="5113"/>
                </a:cubicBezTo>
                <a:cubicBezTo>
                  <a:pt x="9157608" y="353456"/>
                  <a:pt x="9154886" y="701799"/>
                  <a:pt x="9152165" y="1050142"/>
                </a:cubicBezTo>
                <a:lnTo>
                  <a:pt x="0" y="1033813"/>
                </a:lnTo>
                <a:close/>
              </a:path>
            </a:pathLst>
          </a:custGeom>
          <a:solidFill>
            <a:srgbClr val="C00000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2400"/>
          </a:p>
        </p:txBody>
      </p:sp>
      <p:pic>
        <p:nvPicPr>
          <p:cNvPr id="6" name="Immagine 11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3" y="5753100"/>
            <a:ext cx="768348" cy="71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ttore 1 14"/>
          <p:cNvCxnSpPr/>
          <p:nvPr userDrawn="1"/>
        </p:nvCxnSpPr>
        <p:spPr>
          <a:xfrm>
            <a:off x="1102785" y="3901017"/>
            <a:ext cx="10081684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15"/>
          <p:cNvCxnSpPr/>
          <p:nvPr userDrawn="1"/>
        </p:nvCxnSpPr>
        <p:spPr>
          <a:xfrm>
            <a:off x="1102785" y="2565400"/>
            <a:ext cx="10081684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egnaposto testo 2"/>
          <p:cNvSpPr>
            <a:spLocks noGrp="1"/>
          </p:cNvSpPr>
          <p:nvPr>
            <p:ph type="body" idx="1"/>
          </p:nvPr>
        </p:nvSpPr>
        <p:spPr>
          <a:xfrm>
            <a:off x="962405" y="4245092"/>
            <a:ext cx="10363200" cy="960107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2133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095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8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7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6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5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14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73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7" name="Segnaposto testo 2"/>
          <p:cNvSpPr>
            <a:spLocks noGrp="1"/>
          </p:cNvSpPr>
          <p:nvPr>
            <p:ph type="body" idx="10"/>
          </p:nvPr>
        </p:nvSpPr>
        <p:spPr>
          <a:xfrm>
            <a:off x="1136399" y="2555670"/>
            <a:ext cx="10048169" cy="59468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095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8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7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6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5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14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73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8" name="Segnaposto testo 2"/>
          <p:cNvSpPr>
            <a:spLocks noGrp="1"/>
          </p:cNvSpPr>
          <p:nvPr>
            <p:ph type="body" idx="11"/>
          </p:nvPr>
        </p:nvSpPr>
        <p:spPr>
          <a:xfrm>
            <a:off x="597245" y="191592"/>
            <a:ext cx="11067374" cy="1944216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spcBef>
                <a:spcPts val="800"/>
              </a:spcBef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095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8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7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6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5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14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73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073585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7"/>
          <p:cNvCxnSpPr/>
          <p:nvPr userDrawn="1"/>
        </p:nvCxnSpPr>
        <p:spPr>
          <a:xfrm>
            <a:off x="1013884" y="6483351"/>
            <a:ext cx="10219268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6000" y="1364771"/>
            <a:ext cx="10972800" cy="4872541"/>
          </a:xfrm>
        </p:spPr>
        <p:txBody>
          <a:bodyPr>
            <a:normAutofit/>
          </a:bodyPr>
          <a:lstStyle>
            <a:lvl1pPr marL="0" indent="0">
              <a:spcBef>
                <a:spcPts val="400"/>
              </a:spcBef>
              <a:spcAft>
                <a:spcPts val="400"/>
              </a:spcAft>
              <a:buNone/>
              <a:defRPr sz="26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359828" indent="-243415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601126" indent="-241297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-"/>
              <a:defRPr sz="2133" baseline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960954" indent="-351363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>
              <a:defRPr sz="2133">
                <a:latin typeface="HelvLight" pitchFamily="2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Primo livello puntato</a:t>
            </a:r>
          </a:p>
          <a:p>
            <a:pPr lvl="2"/>
            <a:r>
              <a:rPr lang="it-IT"/>
              <a:t>Secondo livello puntato</a:t>
            </a:r>
          </a:p>
          <a:p>
            <a:pPr lvl="3"/>
            <a:r>
              <a:rPr lang="it-IT"/>
              <a:t>Terzo livello puntato</a:t>
            </a:r>
          </a:p>
        </p:txBody>
      </p:sp>
      <p:sp>
        <p:nvSpPr>
          <p:cNvPr id="10" name="Titolo 1"/>
          <p:cNvSpPr>
            <a:spLocks noGrp="1"/>
          </p:cNvSpPr>
          <p:nvPr>
            <p:ph type="ctrTitle"/>
          </p:nvPr>
        </p:nvSpPr>
        <p:spPr>
          <a:xfrm>
            <a:off x="56766" y="55723"/>
            <a:ext cx="12079040" cy="955256"/>
          </a:xfrm>
          <a:solidFill>
            <a:srgbClr val="C00000"/>
          </a:solidFill>
        </p:spPr>
        <p:txBody>
          <a:bodyPr>
            <a:normAutofit/>
          </a:bodyPr>
          <a:lstStyle>
            <a:lvl1pPr algn="l">
              <a:defRPr sz="2933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3087598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ctrTitle"/>
          </p:nvPr>
        </p:nvSpPr>
        <p:spPr>
          <a:xfrm>
            <a:off x="56766" y="55723"/>
            <a:ext cx="12079040" cy="955256"/>
          </a:xfrm>
          <a:solidFill>
            <a:srgbClr val="C00000"/>
          </a:solidFill>
        </p:spPr>
        <p:txBody>
          <a:bodyPr>
            <a:normAutofit/>
          </a:bodyPr>
          <a:lstStyle>
            <a:lvl1pPr algn="l">
              <a:defRPr sz="2933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5" name="Segnaposto contenuto 2"/>
          <p:cNvSpPr>
            <a:spLocks noGrp="1"/>
          </p:cNvSpPr>
          <p:nvPr>
            <p:ph idx="1"/>
          </p:nvPr>
        </p:nvSpPr>
        <p:spPr>
          <a:xfrm>
            <a:off x="576000" y="1364771"/>
            <a:ext cx="10972800" cy="4872541"/>
          </a:xfrm>
        </p:spPr>
        <p:txBody>
          <a:bodyPr>
            <a:normAutofit/>
          </a:bodyPr>
          <a:lstStyle>
            <a:lvl1pPr marL="0" indent="0">
              <a:buNone/>
              <a:defRPr sz="26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76244" indent="-359828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740823" indent="-380995">
              <a:defRPr lang="it-IT" sz="2133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990587" indent="-380995">
              <a:defRPr lang="it-IT" sz="1867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133">
                <a:latin typeface="HelvLight" pitchFamily="2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Primo livello puntato</a:t>
            </a:r>
          </a:p>
          <a:p>
            <a:pPr lvl="2"/>
            <a:r>
              <a:rPr lang="it-IT"/>
              <a:t>Secondo livello puntato</a:t>
            </a:r>
          </a:p>
          <a:p>
            <a:pPr lvl="3"/>
            <a:r>
              <a:rPr lang="it-IT"/>
              <a:t>Terzo livello puntato</a:t>
            </a:r>
          </a:p>
        </p:txBody>
      </p:sp>
    </p:spTree>
    <p:extLst>
      <p:ext uri="{BB962C8B-B14F-4D97-AF65-F5344CB8AC3E}">
        <p14:creationId xmlns:p14="http://schemas.microsoft.com/office/powerpoint/2010/main" val="6804107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1 14"/>
          <p:cNvCxnSpPr/>
          <p:nvPr userDrawn="1"/>
        </p:nvCxnSpPr>
        <p:spPr>
          <a:xfrm>
            <a:off x="1013884" y="6483351"/>
            <a:ext cx="10219268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15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5" y="6165851"/>
            <a:ext cx="624418" cy="62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1" y="1340769"/>
            <a:ext cx="5386917" cy="639763"/>
          </a:xfrm>
        </p:spPr>
        <p:txBody>
          <a:bodyPr anchor="b">
            <a:noAutofit/>
          </a:bodyPr>
          <a:lstStyle>
            <a:lvl1pPr marL="0" indent="0">
              <a:buNone/>
              <a:defRPr sz="2667" b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09593" indent="0">
              <a:buNone/>
              <a:defRPr sz="2667" b="1"/>
            </a:lvl2pPr>
            <a:lvl3pPr marL="1219185" indent="0">
              <a:buNone/>
              <a:defRPr sz="2400" b="1"/>
            </a:lvl3pPr>
            <a:lvl4pPr marL="1828777" indent="0">
              <a:buNone/>
              <a:defRPr sz="2133" b="1"/>
            </a:lvl4pPr>
            <a:lvl5pPr marL="2438370" indent="0">
              <a:buNone/>
              <a:defRPr sz="2133" b="1"/>
            </a:lvl5pPr>
            <a:lvl6pPr marL="3047962" indent="0">
              <a:buNone/>
              <a:defRPr sz="2133" b="1"/>
            </a:lvl6pPr>
            <a:lvl7pPr marL="3657555" indent="0">
              <a:buNone/>
              <a:defRPr sz="2133" b="1"/>
            </a:lvl7pPr>
            <a:lvl8pPr marL="4267147" indent="0">
              <a:buNone/>
              <a:defRPr sz="2133" b="1"/>
            </a:lvl8pPr>
            <a:lvl9pPr marL="4876738" indent="0">
              <a:buNone/>
              <a:defRPr sz="2133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>
            <a:normAutofit/>
          </a:bodyPr>
          <a:lstStyle>
            <a:lvl1pPr>
              <a:defRPr sz="26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359828" indent="-258231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601126" indent="-241297">
              <a:buFont typeface="Arial" panose="020B0604020202020204" pitchFamily="34" charset="0"/>
              <a:buChar char="-"/>
              <a:defRPr sz="2133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840307" indent="-239182">
              <a:buFont typeface="Arial" panose="020B0604020202020204" pitchFamily="34" charset="0"/>
              <a:buChar char="•"/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Primo livello puntato</a:t>
            </a:r>
          </a:p>
          <a:p>
            <a:pPr lvl="2"/>
            <a:r>
              <a:rPr lang="it-IT"/>
              <a:t>Secondo livello puntato</a:t>
            </a:r>
          </a:p>
          <a:p>
            <a:pPr lvl="3"/>
            <a:r>
              <a:rPr lang="it-IT"/>
              <a:t>Terzo livello puntato</a:t>
            </a:r>
          </a:p>
          <a:p>
            <a:pPr lvl="0"/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70" y="1340769"/>
            <a:ext cx="5389033" cy="639763"/>
          </a:xfrm>
        </p:spPr>
        <p:txBody>
          <a:bodyPr anchor="b">
            <a:noAutofit/>
          </a:bodyPr>
          <a:lstStyle>
            <a:lvl1pPr marL="0" indent="0">
              <a:buNone/>
              <a:defRPr sz="2667" b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09593" indent="0">
              <a:buNone/>
              <a:defRPr sz="2667" b="1"/>
            </a:lvl2pPr>
            <a:lvl3pPr marL="1219185" indent="0">
              <a:buNone/>
              <a:defRPr sz="2400" b="1"/>
            </a:lvl3pPr>
            <a:lvl4pPr marL="1828777" indent="0">
              <a:buNone/>
              <a:defRPr sz="2133" b="1"/>
            </a:lvl4pPr>
            <a:lvl5pPr marL="2438370" indent="0">
              <a:buNone/>
              <a:defRPr sz="2133" b="1"/>
            </a:lvl5pPr>
            <a:lvl6pPr marL="3047962" indent="0">
              <a:buNone/>
              <a:defRPr sz="2133" b="1"/>
            </a:lvl6pPr>
            <a:lvl7pPr marL="3657555" indent="0">
              <a:buNone/>
              <a:defRPr sz="2133" b="1"/>
            </a:lvl7pPr>
            <a:lvl8pPr marL="4267147" indent="0">
              <a:buNone/>
              <a:defRPr sz="2133" b="1"/>
            </a:lvl8pPr>
            <a:lvl9pPr marL="4876738" indent="0">
              <a:buNone/>
              <a:defRPr sz="2133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>
            <a:normAutofit/>
          </a:bodyPr>
          <a:lstStyle>
            <a:lvl1pPr>
              <a:defRPr sz="26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82594" indent="-380995">
              <a:defRPr lang="it-IT" sz="2400" kern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740823" indent="-380995">
              <a:defRPr lang="it-IT" sz="2133" kern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982121" indent="-380995" algn="l" defTabSz="1219185" rtl="0" eaLnBrk="1" latinLnBrk="0" hangingPunct="1">
              <a:spcBef>
                <a:spcPct val="20000"/>
              </a:spcBef>
              <a:buFont typeface="Arial" panose="020B0604020202020204" pitchFamily="34" charset="0"/>
              <a:defRPr lang="it-IT" sz="1867" kern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2438370" indent="0">
              <a:buNone/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Primo livello</a:t>
            </a:r>
          </a:p>
          <a:p>
            <a:pPr lvl="2"/>
            <a:r>
              <a:rPr lang="it-IT"/>
              <a:t>Secondo livello</a:t>
            </a:r>
          </a:p>
          <a:p>
            <a:pPr lvl="3"/>
            <a:r>
              <a:rPr lang="it-IT"/>
              <a:t>Terzo livello</a:t>
            </a:r>
          </a:p>
        </p:txBody>
      </p:sp>
      <p:sp>
        <p:nvSpPr>
          <p:cNvPr id="10" name="Titolo 1"/>
          <p:cNvSpPr>
            <a:spLocks noGrp="1"/>
          </p:cNvSpPr>
          <p:nvPr>
            <p:ph type="ctrTitle"/>
          </p:nvPr>
        </p:nvSpPr>
        <p:spPr>
          <a:xfrm>
            <a:off x="56766" y="55723"/>
            <a:ext cx="12079040" cy="955256"/>
          </a:xfrm>
          <a:solidFill>
            <a:srgbClr val="C00000"/>
          </a:solidFill>
        </p:spPr>
        <p:txBody>
          <a:bodyPr>
            <a:normAutofit/>
          </a:bodyPr>
          <a:lstStyle>
            <a:lvl1pPr algn="l">
              <a:defRPr sz="2933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2438795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14"/>
          <p:cNvCxnSpPr/>
          <p:nvPr userDrawn="1"/>
        </p:nvCxnSpPr>
        <p:spPr>
          <a:xfrm>
            <a:off x="1013884" y="6483351"/>
            <a:ext cx="10219268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15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5" y="6165851"/>
            <a:ext cx="624418" cy="62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1" y="1316767"/>
            <a:ext cx="5386917" cy="4809397"/>
          </a:xfrm>
        </p:spPr>
        <p:txBody>
          <a:bodyPr>
            <a:normAutofit/>
          </a:bodyPr>
          <a:lstStyle>
            <a:lvl1pPr>
              <a:defRPr sz="26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359828" indent="-258231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601126" indent="-241297">
              <a:buFont typeface="Arial" panose="020B0604020202020204" pitchFamily="34" charset="0"/>
              <a:buChar char="-"/>
              <a:defRPr sz="2133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840307" indent="-239182">
              <a:buFont typeface="Arial" panose="020B0604020202020204" pitchFamily="34" charset="0"/>
              <a:buChar char="•"/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Primo livello puntato</a:t>
            </a:r>
          </a:p>
          <a:p>
            <a:pPr lvl="2"/>
            <a:r>
              <a:rPr lang="it-IT"/>
              <a:t>Secondo livello puntato</a:t>
            </a:r>
          </a:p>
          <a:p>
            <a:pPr lvl="3"/>
            <a:r>
              <a:rPr lang="it-IT"/>
              <a:t>Terzo livello puntato</a:t>
            </a:r>
          </a:p>
          <a:p>
            <a:pPr lvl="0"/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70" y="1316767"/>
            <a:ext cx="5389033" cy="4809397"/>
          </a:xfrm>
        </p:spPr>
        <p:txBody>
          <a:bodyPr>
            <a:normAutofit/>
          </a:bodyPr>
          <a:lstStyle>
            <a:lvl1pPr>
              <a:defRPr sz="26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82594" indent="-380995">
              <a:defRPr lang="it-IT" sz="2400" kern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740823" indent="-380995">
              <a:defRPr lang="it-IT" sz="2133" kern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982121" indent="-380995" algn="l" defTabSz="1219185" rtl="0" eaLnBrk="1" latinLnBrk="0" hangingPunct="1">
              <a:spcBef>
                <a:spcPct val="20000"/>
              </a:spcBef>
              <a:buFont typeface="Arial" panose="020B0604020202020204" pitchFamily="34" charset="0"/>
              <a:defRPr lang="it-IT" sz="1867" kern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2438370" indent="0">
              <a:buNone/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Primo livello</a:t>
            </a:r>
          </a:p>
          <a:p>
            <a:pPr lvl="2"/>
            <a:r>
              <a:rPr lang="it-IT"/>
              <a:t>Secondo livello</a:t>
            </a:r>
          </a:p>
          <a:p>
            <a:pPr lvl="3"/>
            <a:r>
              <a:rPr lang="it-IT"/>
              <a:t>Terzo livello</a:t>
            </a:r>
          </a:p>
        </p:txBody>
      </p:sp>
      <p:sp>
        <p:nvSpPr>
          <p:cNvPr id="10" name="Titolo 1"/>
          <p:cNvSpPr>
            <a:spLocks noGrp="1"/>
          </p:cNvSpPr>
          <p:nvPr>
            <p:ph type="ctrTitle"/>
          </p:nvPr>
        </p:nvSpPr>
        <p:spPr>
          <a:xfrm>
            <a:off x="56766" y="55723"/>
            <a:ext cx="12079040" cy="955256"/>
          </a:xfrm>
          <a:solidFill>
            <a:srgbClr val="C00000"/>
          </a:solidFill>
        </p:spPr>
        <p:txBody>
          <a:bodyPr>
            <a:normAutofit/>
          </a:bodyPr>
          <a:lstStyle>
            <a:lvl1pPr algn="l">
              <a:defRPr sz="2933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374675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64B7"/>
                </a:solidFill>
                <a:latin typeface="Titillium Web" panose="0000050000000000000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64B7"/>
                </a:solidFill>
                <a:latin typeface="Titillium Web" panose="0000050000000000000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09/07/2021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1375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95613"/>
          </a:xfrm>
        </p:spPr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  <a:lvl2pPr>
              <a:defRPr>
                <a:solidFill>
                  <a:srgbClr val="0064B7"/>
                </a:solidFill>
              </a:defRPr>
            </a:lvl2pPr>
            <a:lvl3pPr>
              <a:defRPr>
                <a:solidFill>
                  <a:srgbClr val="0064B7"/>
                </a:solidFill>
              </a:defRPr>
            </a:lvl3pPr>
            <a:lvl4pPr>
              <a:defRPr>
                <a:solidFill>
                  <a:srgbClr val="0064B7"/>
                </a:solidFill>
              </a:defRPr>
            </a:lvl4pPr>
            <a:lvl5pPr>
              <a:defRPr>
                <a:solidFill>
                  <a:srgbClr val="0064B7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95613"/>
          </a:xfrm>
        </p:spPr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  <a:lvl2pPr>
              <a:defRPr>
                <a:solidFill>
                  <a:srgbClr val="0064B7"/>
                </a:solidFill>
              </a:defRPr>
            </a:lvl2pPr>
            <a:lvl3pPr>
              <a:defRPr>
                <a:solidFill>
                  <a:srgbClr val="0064B7"/>
                </a:solidFill>
              </a:defRPr>
            </a:lvl3pPr>
            <a:lvl4pPr>
              <a:defRPr>
                <a:solidFill>
                  <a:srgbClr val="0064B7"/>
                </a:solidFill>
              </a:defRPr>
            </a:lvl4pPr>
            <a:lvl5pPr>
              <a:defRPr>
                <a:solidFill>
                  <a:srgbClr val="0064B7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09/07/2021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8362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64B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90283"/>
          </a:xfrm>
        </p:spPr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  <a:lvl2pPr>
              <a:defRPr>
                <a:solidFill>
                  <a:srgbClr val="0064B7"/>
                </a:solidFill>
              </a:defRPr>
            </a:lvl2pPr>
            <a:lvl3pPr>
              <a:defRPr>
                <a:solidFill>
                  <a:srgbClr val="0064B7"/>
                </a:solidFill>
              </a:defRPr>
            </a:lvl3pPr>
            <a:lvl4pPr>
              <a:defRPr>
                <a:solidFill>
                  <a:srgbClr val="0064B7"/>
                </a:solidFill>
              </a:defRPr>
            </a:lvl4pPr>
            <a:lvl5pPr>
              <a:defRPr>
                <a:solidFill>
                  <a:srgbClr val="0064B7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64B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90283"/>
          </a:xfrm>
        </p:spPr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  <a:lvl2pPr>
              <a:defRPr>
                <a:solidFill>
                  <a:srgbClr val="0064B7"/>
                </a:solidFill>
              </a:defRPr>
            </a:lvl2pPr>
            <a:lvl3pPr>
              <a:defRPr>
                <a:solidFill>
                  <a:srgbClr val="0064B7"/>
                </a:solidFill>
              </a:defRPr>
            </a:lvl3pPr>
            <a:lvl4pPr>
              <a:defRPr>
                <a:solidFill>
                  <a:srgbClr val="0064B7"/>
                </a:solidFill>
              </a:defRPr>
            </a:lvl4pPr>
            <a:lvl5pPr>
              <a:defRPr>
                <a:solidFill>
                  <a:srgbClr val="0064B7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09/07/2021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4965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09/07/2021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2942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09/07/2021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7687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A57196-BBC0-43C5-A8A6-0FF3A87C7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9609631-D1E9-4B9A-9B7A-79A765E0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09/07/2021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E0CBD1B-BFD1-4376-8B79-31137024F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53A0D04-0F15-466A-B181-738CF14A5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2B9F147-ED2B-4031-96DE-F19F671B0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132" y="5890292"/>
            <a:ext cx="1035733" cy="15436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973EDB3A-0DDF-4AAA-A25F-BFCA794F2B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415" y="2341419"/>
            <a:ext cx="7749171" cy="1892453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3A6B85E-2EC3-412D-BB39-5DFA353327B1}"/>
              </a:ext>
            </a:extLst>
          </p:cNvPr>
          <p:cNvSpPr txBox="1"/>
          <p:nvPr/>
        </p:nvSpPr>
        <p:spPr>
          <a:xfrm>
            <a:off x="4992971" y="5176897"/>
            <a:ext cx="22060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>
                <a:solidFill>
                  <a:schemeClr val="tx1">
                    <a:lumMod val="75000"/>
                    <a:lumOff val="25000"/>
                  </a:schemeClr>
                </a:solidFill>
                <a:latin typeface="Titillium Web" panose="00000500000000000000" pitchFamily="2" charset="0"/>
              </a:rPr>
              <a:t>www.iss.it/presidenza</a:t>
            </a:r>
          </a:p>
        </p:txBody>
      </p:sp>
    </p:spTree>
    <p:extLst>
      <p:ext uri="{BB962C8B-B14F-4D97-AF65-F5344CB8AC3E}">
        <p14:creationId xmlns:p14="http://schemas.microsoft.com/office/powerpoint/2010/main" val="4100234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olo 24">
            <a:extLst>
              <a:ext uri="{FF2B5EF4-FFF2-40B4-BE49-F238E27FC236}">
                <a16:creationId xmlns:a16="http://schemas.microsoft.com/office/drawing/2014/main" id="{B8185497-E866-402E-B374-1D2B58FA2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580" y="984035"/>
            <a:ext cx="5334769" cy="1982158"/>
          </a:xfrm>
        </p:spPr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27" name="Segnaposto testo 26">
            <a:extLst>
              <a:ext uri="{FF2B5EF4-FFF2-40B4-BE49-F238E27FC236}">
                <a16:creationId xmlns:a16="http://schemas.microsoft.com/office/drawing/2014/main" id="{E16CD90B-6D6A-49F1-AC78-C54A85E981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7288" y="984250"/>
            <a:ext cx="4986337" cy="1981200"/>
          </a:xfrm>
        </p:spPr>
        <p:txBody>
          <a:bodyPr anchor="ctr"/>
          <a:lstStyle>
            <a:lvl1pPr>
              <a:defRPr>
                <a:solidFill>
                  <a:srgbClr val="0064B7"/>
                </a:solidFill>
              </a:defRPr>
            </a:lvl1pPr>
            <a:lvl2pPr>
              <a:defRPr>
                <a:solidFill>
                  <a:srgbClr val="0064B7"/>
                </a:solidFill>
              </a:defRPr>
            </a:lvl2pPr>
            <a:lvl3pPr>
              <a:defRPr>
                <a:solidFill>
                  <a:srgbClr val="0064B7"/>
                </a:solidFill>
              </a:defRPr>
            </a:lvl3pPr>
            <a:lvl4pPr>
              <a:defRPr>
                <a:solidFill>
                  <a:srgbClr val="0064B7"/>
                </a:solidFill>
              </a:defRPr>
            </a:lvl4pPr>
            <a:lvl5pPr>
              <a:defRPr>
                <a:solidFill>
                  <a:srgbClr val="0064B7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D7912AA1-087C-4574-A4DD-942B62F12FEC}"/>
              </a:ext>
            </a:extLst>
          </p:cNvPr>
          <p:cNvSpPr txBox="1"/>
          <p:nvPr/>
        </p:nvSpPr>
        <p:spPr>
          <a:xfrm>
            <a:off x="1715002" y="3992661"/>
            <a:ext cx="2107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err="1">
                <a:latin typeface="Titillium Web" panose="00000500000000000000" pitchFamily="2" charset="0"/>
              </a:rPr>
              <a:t>Lorem</a:t>
            </a:r>
            <a:r>
              <a:rPr lang="it-IT" sz="1600">
                <a:latin typeface="Titillium Web" panose="00000500000000000000" pitchFamily="2" charset="0"/>
              </a:rPr>
              <a:t> </a:t>
            </a:r>
            <a:r>
              <a:rPr lang="it-IT" sz="1600" b="1" err="1">
                <a:latin typeface="Titillium Web" panose="00000500000000000000" pitchFamily="2" charset="0"/>
              </a:rPr>
              <a:t>ipsum</a:t>
            </a:r>
            <a:r>
              <a:rPr lang="it-IT" sz="1600" b="1">
                <a:latin typeface="Titillium Web" panose="00000500000000000000" pitchFamily="2" charset="0"/>
              </a:rPr>
              <a:t> </a:t>
            </a:r>
            <a:r>
              <a:rPr lang="it-IT" sz="1600" b="1" err="1">
                <a:latin typeface="Titillium Web" panose="00000500000000000000" pitchFamily="2" charset="0"/>
              </a:rPr>
              <a:t>dolor</a:t>
            </a:r>
            <a:r>
              <a:rPr lang="it-IT" sz="1600" b="1">
                <a:latin typeface="Titillium Web" panose="00000500000000000000" pitchFamily="2" charset="0"/>
              </a:rPr>
              <a:t> </a:t>
            </a:r>
            <a:r>
              <a:rPr lang="it-IT" sz="1600" b="1" err="1">
                <a:latin typeface="Titillium Web" panose="00000500000000000000" pitchFamily="2" charset="0"/>
              </a:rPr>
              <a:t>sit</a:t>
            </a:r>
            <a:r>
              <a:rPr lang="it-IT" sz="1600" b="1">
                <a:latin typeface="Titillium Web" panose="00000500000000000000" pitchFamily="2" charset="0"/>
              </a:rPr>
              <a:t> </a:t>
            </a:r>
            <a:r>
              <a:rPr lang="it-IT" sz="1600" err="1">
                <a:latin typeface="Titillium Web" panose="00000500000000000000" pitchFamily="2" charset="0"/>
              </a:rPr>
              <a:t>amet</a:t>
            </a:r>
            <a:r>
              <a:rPr lang="it-IT" sz="1600">
                <a:latin typeface="Titillium Web" panose="00000500000000000000" pitchFamily="2" charset="0"/>
              </a:rPr>
              <a:t>, </a:t>
            </a:r>
            <a:r>
              <a:rPr lang="it-IT" sz="1600" err="1">
                <a:latin typeface="Titillium Web" panose="00000500000000000000" pitchFamily="2" charset="0"/>
              </a:rPr>
              <a:t>consectetuer</a:t>
            </a:r>
            <a:r>
              <a:rPr lang="it-IT" sz="1600">
                <a:latin typeface="Titillium Web" panose="00000500000000000000" pitchFamily="2" charset="0"/>
              </a:rPr>
              <a:t> </a:t>
            </a:r>
            <a:r>
              <a:rPr lang="it-IT" sz="1600" err="1">
                <a:latin typeface="Titillium Web" panose="00000500000000000000" pitchFamily="2" charset="0"/>
              </a:rPr>
              <a:t>adipiscing</a:t>
            </a:r>
            <a:r>
              <a:rPr lang="it-IT" sz="1600">
                <a:latin typeface="Titillium Web" panose="00000500000000000000" pitchFamily="2" charset="0"/>
              </a:rPr>
              <a:t> </a:t>
            </a:r>
            <a:r>
              <a:rPr lang="it-IT" sz="1600" err="1">
                <a:latin typeface="Titillium Web" panose="00000500000000000000" pitchFamily="2" charset="0"/>
              </a:rPr>
              <a:t>elit</a:t>
            </a:r>
            <a:r>
              <a:rPr lang="it-IT" sz="1600">
                <a:latin typeface="Titillium Web" panose="00000500000000000000" pitchFamily="2" charset="0"/>
              </a:rPr>
              <a:t>. </a:t>
            </a: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BD4DF02C-9F98-4E92-907B-389017C0D711}"/>
              </a:ext>
            </a:extLst>
          </p:cNvPr>
          <p:cNvSpPr/>
          <p:nvPr/>
        </p:nvSpPr>
        <p:spPr>
          <a:xfrm>
            <a:off x="384544" y="3992661"/>
            <a:ext cx="1231603" cy="848498"/>
          </a:xfrm>
          <a:prstGeom prst="rect">
            <a:avLst/>
          </a:prstGeom>
          <a:solidFill>
            <a:srgbClr val="D3E4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8BE9A3E2-5695-4DE2-8855-314FB84C22FD}"/>
              </a:ext>
            </a:extLst>
          </p:cNvPr>
          <p:cNvSpPr/>
          <p:nvPr/>
        </p:nvSpPr>
        <p:spPr>
          <a:xfrm>
            <a:off x="384544" y="3992661"/>
            <a:ext cx="45719" cy="848498"/>
          </a:xfrm>
          <a:prstGeom prst="rect">
            <a:avLst/>
          </a:prstGeom>
          <a:solidFill>
            <a:srgbClr val="006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15C31F66-1E85-4A11-88EB-34FC2551AECA}"/>
              </a:ext>
            </a:extLst>
          </p:cNvPr>
          <p:cNvSpPr txBox="1"/>
          <p:nvPr/>
        </p:nvSpPr>
        <p:spPr>
          <a:xfrm>
            <a:off x="654325" y="4101184"/>
            <a:ext cx="765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>
                <a:solidFill>
                  <a:srgbClr val="0064B7"/>
                </a:solidFill>
                <a:latin typeface="Titillium Web" panose="00000500000000000000" pitchFamily="2" charset="0"/>
              </a:rPr>
              <a:t>35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7D4EE0A4-9A6C-420E-8B1F-0C74CE4D9482}"/>
              </a:ext>
            </a:extLst>
          </p:cNvPr>
          <p:cNvSpPr txBox="1"/>
          <p:nvPr/>
        </p:nvSpPr>
        <p:spPr>
          <a:xfrm>
            <a:off x="5523522" y="4010162"/>
            <a:ext cx="20496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err="1">
                <a:latin typeface="Titillium Web" panose="00000500000000000000" pitchFamily="2" charset="0"/>
              </a:rPr>
              <a:t>Lorem</a:t>
            </a:r>
            <a:r>
              <a:rPr lang="it-IT" sz="1600">
                <a:latin typeface="Titillium Web" panose="00000500000000000000" pitchFamily="2" charset="0"/>
              </a:rPr>
              <a:t> </a:t>
            </a:r>
            <a:r>
              <a:rPr lang="it-IT" sz="1600" err="1">
                <a:latin typeface="Titillium Web" panose="00000500000000000000" pitchFamily="2" charset="0"/>
              </a:rPr>
              <a:t>ipsum</a:t>
            </a:r>
            <a:r>
              <a:rPr lang="it-IT" sz="1600">
                <a:latin typeface="Titillium Web" panose="00000500000000000000" pitchFamily="2" charset="0"/>
              </a:rPr>
              <a:t> </a:t>
            </a:r>
            <a:r>
              <a:rPr lang="it-IT" sz="1600" err="1">
                <a:latin typeface="Titillium Web" panose="00000500000000000000" pitchFamily="2" charset="0"/>
              </a:rPr>
              <a:t>dolor</a:t>
            </a:r>
            <a:r>
              <a:rPr lang="it-IT" sz="1600">
                <a:latin typeface="Titillium Web" panose="00000500000000000000" pitchFamily="2" charset="0"/>
              </a:rPr>
              <a:t> </a:t>
            </a:r>
            <a:r>
              <a:rPr lang="it-IT" sz="1600" err="1">
                <a:latin typeface="Titillium Web" panose="00000500000000000000" pitchFamily="2" charset="0"/>
              </a:rPr>
              <a:t>sit</a:t>
            </a:r>
            <a:r>
              <a:rPr lang="it-IT" sz="1600">
                <a:latin typeface="Titillium Web" panose="00000500000000000000" pitchFamily="2" charset="0"/>
              </a:rPr>
              <a:t> </a:t>
            </a:r>
            <a:r>
              <a:rPr lang="it-IT" sz="1600" err="1">
                <a:latin typeface="Titillium Web" panose="00000500000000000000" pitchFamily="2" charset="0"/>
              </a:rPr>
              <a:t>amet</a:t>
            </a:r>
            <a:r>
              <a:rPr lang="it-IT" sz="1600">
                <a:latin typeface="Titillium Web" panose="00000500000000000000" pitchFamily="2" charset="0"/>
              </a:rPr>
              <a:t>, </a:t>
            </a:r>
            <a:r>
              <a:rPr lang="it-IT" sz="1600" b="1" err="1">
                <a:latin typeface="Titillium Web" panose="00000500000000000000" pitchFamily="2" charset="0"/>
              </a:rPr>
              <a:t>consectetuer</a:t>
            </a:r>
            <a:r>
              <a:rPr lang="it-IT" sz="1600" b="1">
                <a:latin typeface="Titillium Web" panose="00000500000000000000" pitchFamily="2" charset="0"/>
              </a:rPr>
              <a:t> </a:t>
            </a:r>
            <a:r>
              <a:rPr lang="it-IT" sz="1600" b="1" err="1">
                <a:latin typeface="Titillium Web" panose="00000500000000000000" pitchFamily="2" charset="0"/>
              </a:rPr>
              <a:t>adipiscing</a:t>
            </a:r>
            <a:r>
              <a:rPr lang="it-IT" sz="1600" b="1">
                <a:latin typeface="Titillium Web" panose="00000500000000000000" pitchFamily="2" charset="0"/>
              </a:rPr>
              <a:t> </a:t>
            </a:r>
            <a:r>
              <a:rPr lang="it-IT" sz="1600" b="1" err="1">
                <a:latin typeface="Titillium Web" panose="00000500000000000000" pitchFamily="2" charset="0"/>
              </a:rPr>
              <a:t>elit</a:t>
            </a:r>
            <a:r>
              <a:rPr lang="it-IT" sz="1600" b="1">
                <a:latin typeface="Titillium Web" panose="00000500000000000000" pitchFamily="2" charset="0"/>
              </a:rPr>
              <a:t>. </a:t>
            </a: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E14AF680-D735-479B-BA02-668D7BA81EAA}"/>
              </a:ext>
            </a:extLst>
          </p:cNvPr>
          <p:cNvSpPr/>
          <p:nvPr/>
        </p:nvSpPr>
        <p:spPr>
          <a:xfrm>
            <a:off x="4193064" y="4010162"/>
            <a:ext cx="1231603" cy="848498"/>
          </a:xfrm>
          <a:prstGeom prst="rect">
            <a:avLst/>
          </a:prstGeom>
          <a:solidFill>
            <a:srgbClr val="D3E4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7D38E78A-6AA6-4E48-B229-AF827C9B03A2}"/>
              </a:ext>
            </a:extLst>
          </p:cNvPr>
          <p:cNvSpPr/>
          <p:nvPr/>
        </p:nvSpPr>
        <p:spPr>
          <a:xfrm>
            <a:off x="4193064" y="4010162"/>
            <a:ext cx="45719" cy="848498"/>
          </a:xfrm>
          <a:prstGeom prst="rect">
            <a:avLst/>
          </a:prstGeom>
          <a:solidFill>
            <a:srgbClr val="006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56142170-A8EC-42C2-828A-278587E34359}"/>
              </a:ext>
            </a:extLst>
          </p:cNvPr>
          <p:cNvSpPr txBox="1"/>
          <p:nvPr/>
        </p:nvSpPr>
        <p:spPr>
          <a:xfrm>
            <a:off x="4289848" y="4118685"/>
            <a:ext cx="1085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>
                <a:solidFill>
                  <a:srgbClr val="0064B7"/>
                </a:solidFill>
                <a:latin typeface="Titillium Web" panose="00000500000000000000" pitchFamily="2" charset="0"/>
              </a:rPr>
              <a:t>174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9CE8A269-66D5-48D6-B48B-A76CD40F83CA}"/>
              </a:ext>
            </a:extLst>
          </p:cNvPr>
          <p:cNvSpPr txBox="1"/>
          <p:nvPr/>
        </p:nvSpPr>
        <p:spPr>
          <a:xfrm>
            <a:off x="9333520" y="4010162"/>
            <a:ext cx="2141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err="1">
                <a:latin typeface="Titillium Web" panose="00000500000000000000" pitchFamily="2" charset="0"/>
              </a:rPr>
              <a:t>Lorem</a:t>
            </a:r>
            <a:r>
              <a:rPr lang="it-IT" sz="1600">
                <a:latin typeface="Titillium Web" panose="00000500000000000000" pitchFamily="2" charset="0"/>
              </a:rPr>
              <a:t> </a:t>
            </a:r>
            <a:r>
              <a:rPr lang="it-IT" sz="1600" err="1">
                <a:latin typeface="Titillium Web" panose="00000500000000000000" pitchFamily="2" charset="0"/>
              </a:rPr>
              <a:t>ipsum</a:t>
            </a:r>
            <a:r>
              <a:rPr lang="it-IT" sz="1600">
                <a:latin typeface="Titillium Web" panose="00000500000000000000" pitchFamily="2" charset="0"/>
              </a:rPr>
              <a:t> </a:t>
            </a:r>
            <a:r>
              <a:rPr lang="it-IT" sz="1600" err="1">
                <a:latin typeface="Titillium Web" panose="00000500000000000000" pitchFamily="2" charset="0"/>
              </a:rPr>
              <a:t>dolor</a:t>
            </a:r>
            <a:r>
              <a:rPr lang="it-IT" sz="1600">
                <a:latin typeface="Titillium Web" panose="00000500000000000000" pitchFamily="2" charset="0"/>
              </a:rPr>
              <a:t> </a:t>
            </a:r>
            <a:r>
              <a:rPr lang="it-IT" sz="1600" b="1" err="1">
                <a:latin typeface="Titillium Web" panose="00000500000000000000" pitchFamily="2" charset="0"/>
              </a:rPr>
              <a:t>sit</a:t>
            </a:r>
            <a:r>
              <a:rPr lang="it-IT" sz="1600" b="1">
                <a:latin typeface="Titillium Web" panose="00000500000000000000" pitchFamily="2" charset="0"/>
              </a:rPr>
              <a:t> </a:t>
            </a:r>
            <a:r>
              <a:rPr lang="it-IT" sz="1600" b="1" err="1">
                <a:latin typeface="Titillium Web" panose="00000500000000000000" pitchFamily="2" charset="0"/>
              </a:rPr>
              <a:t>amet</a:t>
            </a:r>
            <a:r>
              <a:rPr lang="it-IT" sz="1600">
                <a:latin typeface="Titillium Web" panose="00000500000000000000" pitchFamily="2" charset="0"/>
              </a:rPr>
              <a:t>, </a:t>
            </a:r>
            <a:r>
              <a:rPr lang="it-IT" sz="1600" err="1">
                <a:latin typeface="Titillium Web" panose="00000500000000000000" pitchFamily="2" charset="0"/>
              </a:rPr>
              <a:t>consectetuer</a:t>
            </a:r>
            <a:r>
              <a:rPr lang="it-IT" sz="1600">
                <a:latin typeface="Titillium Web" panose="00000500000000000000" pitchFamily="2" charset="0"/>
              </a:rPr>
              <a:t> </a:t>
            </a:r>
            <a:r>
              <a:rPr lang="it-IT" sz="1600" err="1">
                <a:latin typeface="Titillium Web" panose="00000500000000000000" pitchFamily="2" charset="0"/>
              </a:rPr>
              <a:t>adipiscing</a:t>
            </a:r>
            <a:r>
              <a:rPr lang="it-IT" sz="1600">
                <a:latin typeface="Titillium Web" panose="00000500000000000000" pitchFamily="2" charset="0"/>
              </a:rPr>
              <a:t> </a:t>
            </a:r>
            <a:r>
              <a:rPr lang="it-IT" sz="1600" err="1">
                <a:latin typeface="Titillium Web" panose="00000500000000000000" pitchFamily="2" charset="0"/>
              </a:rPr>
              <a:t>elit</a:t>
            </a:r>
            <a:r>
              <a:rPr lang="it-IT" sz="1600">
                <a:latin typeface="Titillium Web" panose="00000500000000000000" pitchFamily="2" charset="0"/>
              </a:rPr>
              <a:t>. </a:t>
            </a:r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BDA1E352-C409-4850-9349-BB1C62A0E037}"/>
              </a:ext>
            </a:extLst>
          </p:cNvPr>
          <p:cNvSpPr/>
          <p:nvPr/>
        </p:nvSpPr>
        <p:spPr>
          <a:xfrm>
            <a:off x="8003062" y="4010162"/>
            <a:ext cx="1231603" cy="848498"/>
          </a:xfrm>
          <a:prstGeom prst="rect">
            <a:avLst/>
          </a:prstGeom>
          <a:solidFill>
            <a:srgbClr val="D3E4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Rettangolo 36">
            <a:extLst>
              <a:ext uri="{FF2B5EF4-FFF2-40B4-BE49-F238E27FC236}">
                <a16:creationId xmlns:a16="http://schemas.microsoft.com/office/drawing/2014/main" id="{77EE0E81-ED1D-4932-8B08-E4E52965E034}"/>
              </a:ext>
            </a:extLst>
          </p:cNvPr>
          <p:cNvSpPr/>
          <p:nvPr/>
        </p:nvSpPr>
        <p:spPr>
          <a:xfrm>
            <a:off x="8003062" y="4010162"/>
            <a:ext cx="45719" cy="848498"/>
          </a:xfrm>
          <a:prstGeom prst="rect">
            <a:avLst/>
          </a:prstGeom>
          <a:solidFill>
            <a:srgbClr val="006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A7B3104F-6049-424D-B92F-0E462B20A0AE}"/>
              </a:ext>
            </a:extLst>
          </p:cNvPr>
          <p:cNvSpPr txBox="1"/>
          <p:nvPr/>
        </p:nvSpPr>
        <p:spPr>
          <a:xfrm>
            <a:off x="8114684" y="4118685"/>
            <a:ext cx="1087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>
                <a:solidFill>
                  <a:srgbClr val="0064B7"/>
                </a:solidFill>
                <a:latin typeface="Titillium Web" panose="00000500000000000000" pitchFamily="2" charset="0"/>
              </a:rPr>
              <a:t>25%</a:t>
            </a:r>
          </a:p>
        </p:txBody>
      </p:sp>
    </p:spTree>
    <p:extLst>
      <p:ext uri="{BB962C8B-B14F-4D97-AF65-F5344CB8AC3E}">
        <p14:creationId xmlns:p14="http://schemas.microsoft.com/office/powerpoint/2010/main" val="1563854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73B44-B3C8-4047-8844-C47D3CFD0A56}" type="datetimeFigureOut">
              <a:rPr lang="it-IT" smtClean="0"/>
              <a:t>09/07/2021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Rettangolo 3">
            <a:extLst>
              <a:ext uri="{FF2B5EF4-FFF2-40B4-BE49-F238E27FC236}">
                <a16:creationId xmlns:a16="http://schemas.microsoft.com/office/drawing/2014/main" id="{22D29EE3-B82B-4F6C-A2FB-DAFFAC3AC6F2}"/>
              </a:ext>
            </a:extLst>
          </p:cNvPr>
          <p:cNvSpPr/>
          <p:nvPr/>
        </p:nvSpPr>
        <p:spPr>
          <a:xfrm flipH="1">
            <a:off x="0" y="5999584"/>
            <a:ext cx="12192000" cy="858416"/>
          </a:xfrm>
          <a:custGeom>
            <a:avLst/>
            <a:gdLst>
              <a:gd name="connsiteX0" fmla="*/ 0 w 12192000"/>
              <a:gd name="connsiteY0" fmla="*/ 0 h 858416"/>
              <a:gd name="connsiteX1" fmla="*/ 12192000 w 12192000"/>
              <a:gd name="connsiteY1" fmla="*/ 0 h 858416"/>
              <a:gd name="connsiteX2" fmla="*/ 12192000 w 12192000"/>
              <a:gd name="connsiteY2" fmla="*/ 858416 h 858416"/>
              <a:gd name="connsiteX3" fmla="*/ 0 w 12192000"/>
              <a:gd name="connsiteY3" fmla="*/ 858416 h 858416"/>
              <a:gd name="connsiteX4" fmla="*/ 0 w 12192000"/>
              <a:gd name="connsiteY4" fmla="*/ 0 h 858416"/>
              <a:gd name="connsiteX0" fmla="*/ 0 w 12192000"/>
              <a:gd name="connsiteY0" fmla="*/ 204716 h 858416"/>
              <a:gd name="connsiteX1" fmla="*/ 12192000 w 12192000"/>
              <a:gd name="connsiteY1" fmla="*/ 0 h 858416"/>
              <a:gd name="connsiteX2" fmla="*/ 12192000 w 12192000"/>
              <a:gd name="connsiteY2" fmla="*/ 858416 h 858416"/>
              <a:gd name="connsiteX3" fmla="*/ 0 w 12192000"/>
              <a:gd name="connsiteY3" fmla="*/ 858416 h 858416"/>
              <a:gd name="connsiteX4" fmla="*/ 0 w 12192000"/>
              <a:gd name="connsiteY4" fmla="*/ 204716 h 85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858416">
                <a:moveTo>
                  <a:pt x="0" y="204716"/>
                </a:moveTo>
                <a:lnTo>
                  <a:pt x="12192000" y="0"/>
                </a:lnTo>
                <a:lnTo>
                  <a:pt x="12192000" y="858416"/>
                </a:lnTo>
                <a:lnTo>
                  <a:pt x="0" y="858416"/>
                </a:lnTo>
                <a:lnTo>
                  <a:pt x="0" y="204716"/>
                </a:lnTo>
                <a:close/>
              </a:path>
            </a:pathLst>
          </a:custGeom>
          <a:solidFill>
            <a:srgbClr val="006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3">
            <a:extLst>
              <a:ext uri="{FF2B5EF4-FFF2-40B4-BE49-F238E27FC236}">
                <a16:creationId xmlns:a16="http://schemas.microsoft.com/office/drawing/2014/main" id="{D589462E-62ED-469A-9EE9-BB40EC5F11DA}"/>
              </a:ext>
            </a:extLst>
          </p:cNvPr>
          <p:cNvSpPr/>
          <p:nvPr/>
        </p:nvSpPr>
        <p:spPr>
          <a:xfrm>
            <a:off x="0" y="5999585"/>
            <a:ext cx="12192000" cy="858416"/>
          </a:xfrm>
          <a:custGeom>
            <a:avLst/>
            <a:gdLst>
              <a:gd name="connsiteX0" fmla="*/ 0 w 12192000"/>
              <a:gd name="connsiteY0" fmla="*/ 0 h 858416"/>
              <a:gd name="connsiteX1" fmla="*/ 12192000 w 12192000"/>
              <a:gd name="connsiteY1" fmla="*/ 0 h 858416"/>
              <a:gd name="connsiteX2" fmla="*/ 12192000 w 12192000"/>
              <a:gd name="connsiteY2" fmla="*/ 858416 h 858416"/>
              <a:gd name="connsiteX3" fmla="*/ 0 w 12192000"/>
              <a:gd name="connsiteY3" fmla="*/ 858416 h 858416"/>
              <a:gd name="connsiteX4" fmla="*/ 0 w 12192000"/>
              <a:gd name="connsiteY4" fmla="*/ 0 h 858416"/>
              <a:gd name="connsiteX0" fmla="*/ 0 w 12192000"/>
              <a:gd name="connsiteY0" fmla="*/ 204716 h 858416"/>
              <a:gd name="connsiteX1" fmla="*/ 12192000 w 12192000"/>
              <a:gd name="connsiteY1" fmla="*/ 0 h 858416"/>
              <a:gd name="connsiteX2" fmla="*/ 12192000 w 12192000"/>
              <a:gd name="connsiteY2" fmla="*/ 858416 h 858416"/>
              <a:gd name="connsiteX3" fmla="*/ 0 w 12192000"/>
              <a:gd name="connsiteY3" fmla="*/ 858416 h 858416"/>
              <a:gd name="connsiteX4" fmla="*/ 0 w 12192000"/>
              <a:gd name="connsiteY4" fmla="*/ 204716 h 85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858416">
                <a:moveTo>
                  <a:pt x="0" y="204716"/>
                </a:moveTo>
                <a:lnTo>
                  <a:pt x="12192000" y="0"/>
                </a:lnTo>
                <a:lnTo>
                  <a:pt x="12192000" y="858416"/>
                </a:lnTo>
                <a:lnTo>
                  <a:pt x="0" y="858416"/>
                </a:lnTo>
                <a:lnTo>
                  <a:pt x="0" y="204716"/>
                </a:lnTo>
                <a:close/>
              </a:path>
            </a:pathLst>
          </a:cu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D33E33D3-3556-4EEA-9B8B-317A4F57753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45" y="6351611"/>
            <a:ext cx="1035733" cy="154364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F12AE9D-01B0-4E8F-A767-3A01A1EB8D14}"/>
              </a:ext>
            </a:extLst>
          </p:cNvPr>
          <p:cNvSpPr txBox="1"/>
          <p:nvPr/>
        </p:nvSpPr>
        <p:spPr>
          <a:xfrm>
            <a:off x="1616148" y="6259516"/>
            <a:ext cx="22060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>
                <a:solidFill>
                  <a:schemeClr val="tx1">
                    <a:lumMod val="75000"/>
                    <a:lumOff val="25000"/>
                  </a:schemeClr>
                </a:solidFill>
                <a:latin typeface="Titillium Web" panose="00000500000000000000" pitchFamily="2" charset="0"/>
              </a:rPr>
              <a:t>www.iss.it/presidenza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A4CE4033-A1BC-433B-BD0C-AAC0034C5ED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855" y="6150002"/>
            <a:ext cx="1478152" cy="55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819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773" r:id="rId17"/>
    <p:sldLayoutId id="2147483774" r:id="rId18"/>
    <p:sldLayoutId id="2147483775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64B7"/>
          </a:solidFill>
          <a:latin typeface="Titillium Web" panose="0000050000000000000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64B7"/>
          </a:solidFill>
          <a:latin typeface="Titillium Web" panose="0000050000000000000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64B7"/>
          </a:solidFill>
          <a:latin typeface="Titillium Web" panose="0000050000000000000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64B7"/>
          </a:solidFill>
          <a:latin typeface="Titillium Web" panose="0000050000000000000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64B7"/>
          </a:solidFill>
          <a:latin typeface="Titillium Web" panose="0000050000000000000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64B7"/>
          </a:solidFill>
          <a:latin typeface="Titillium Web" panose="0000050000000000000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609600" y="1600202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ED0E8A1-491B-4E4A-ABD6-CB3956071AD3}" type="datetime1">
              <a:rPr lang="it-IT"/>
              <a:pPr>
                <a:defRPr/>
              </a:pPr>
              <a:t>09/07/2021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smtClean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0DA2B5-E2F8-42AE-BCAE-7525DE44EE7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custDataLst>
      <p:tags r:id="rId7"/>
    </p:custDataLst>
    <p:extLst>
      <p:ext uri="{BB962C8B-B14F-4D97-AF65-F5344CB8AC3E}">
        <p14:creationId xmlns:p14="http://schemas.microsoft.com/office/powerpoint/2010/main" val="2663587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933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609593" algn="ctr" rtl="0" fontAlgn="base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1219185" algn="ctr" rtl="0" fontAlgn="base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828777" algn="ctr" rtl="0" fontAlgn="base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2438370" algn="ctr" rtl="0" fontAlgn="base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90587" indent="-3809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82" indent="-30479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73" indent="-30479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65" indent="-30479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58" indent="-304797" algn="l" defTabSz="12191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50" indent="-304797" algn="l" defTabSz="12191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943" indent="-304797" algn="l" defTabSz="12191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535" indent="-304797" algn="l" defTabSz="12191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93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85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77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70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62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55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147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738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1E2B89-6D01-4DB5-9B5E-6F5B470009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81163"/>
            <a:ext cx="9144000" cy="23876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b="0">
                <a:latin typeface="+mj-lt"/>
              </a:rPr>
              <a:t>Epidemia COVID-19</a:t>
            </a:r>
            <a:endParaRPr lang="en-US" b="0"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it-IT" b="0"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>
                <a:latin typeface="+mj-lt"/>
              </a:rPr>
              <a:t>Monitoraggio del rischio 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6CACB40-1D35-4B23-9DDA-FC2EA55726B7}"/>
              </a:ext>
            </a:extLst>
          </p:cNvPr>
          <p:cNvSpPr txBox="1"/>
          <p:nvPr/>
        </p:nvSpPr>
        <p:spPr>
          <a:xfrm>
            <a:off x="3731657" y="5312971"/>
            <a:ext cx="5205685" cy="5645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914411">
              <a:defRPr/>
            </a:pPr>
            <a:r>
              <a:rPr lang="en-GB" sz="1600" i="1">
                <a:solidFill>
                  <a:srgbClr val="E7E6E6">
                    <a:lumMod val="50000"/>
                  </a:srgbClr>
                </a:solidFill>
                <a:latin typeface="Raleway" panose="020B0003030101060003" pitchFamily="34" charset="0"/>
              </a:rPr>
              <a:t>Silvio Brusaferro</a:t>
            </a:r>
          </a:p>
          <a:p>
            <a:pPr algn="ctr" defTabSz="914411">
              <a:defRPr/>
            </a:pPr>
            <a:r>
              <a:rPr lang="en-GB" sz="1600" i="1">
                <a:solidFill>
                  <a:srgbClr val="E7E6E6">
                    <a:lumMod val="50000"/>
                  </a:srgbClr>
                </a:solidFill>
                <a:latin typeface="Raleway" panose="020B0003030101060003" pitchFamily="34" charset="0"/>
              </a:rPr>
              <a:t>Istituto Superiore di Sanità</a:t>
            </a:r>
          </a:p>
        </p:txBody>
      </p:sp>
      <p:sp>
        <p:nvSpPr>
          <p:cNvPr id="9" name="Segnaposto testo 7">
            <a:extLst>
              <a:ext uri="{FF2B5EF4-FFF2-40B4-BE49-F238E27FC236}">
                <a16:creationId xmlns:a16="http://schemas.microsoft.com/office/drawing/2014/main" id="{02D42140-243D-4064-9F67-4AB0E0B3DB7E}"/>
              </a:ext>
            </a:extLst>
          </p:cNvPr>
          <p:cNvSpPr txBox="1">
            <a:spLocks/>
          </p:cNvSpPr>
          <p:nvPr/>
        </p:nvSpPr>
        <p:spPr>
          <a:xfrm>
            <a:off x="562313" y="242417"/>
            <a:ext cx="11067374" cy="1944216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400">
                <a:solidFill>
                  <a:srgbClr val="0064B7"/>
                </a:solidFill>
                <a:latin typeface="+mj-lt"/>
                <a:ea typeface="+mj-ea"/>
                <a:cs typeface="+mj-cs"/>
              </a:rPr>
              <a:t>9 luglio 2021</a:t>
            </a:r>
          </a:p>
        </p:txBody>
      </p:sp>
    </p:spTree>
    <p:extLst>
      <p:ext uri="{BB962C8B-B14F-4D97-AF65-F5344CB8AC3E}">
        <p14:creationId xmlns:p14="http://schemas.microsoft.com/office/powerpoint/2010/main" val="638701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49C7144B-9D3F-4EB4-A6EE-919BF9108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" y="250948"/>
            <a:ext cx="5940129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9A56C1E4-1239-4A06-B18B-EDE3C5C79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746" y="240216"/>
            <a:ext cx="5940129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BA89968B-99A4-4923-BEDC-6961E8FDA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18000"/>
            <a:ext cx="5940129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7AB2A25D-668B-471A-A550-606269026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653" y="3618000"/>
            <a:ext cx="5940129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2DCFA4DA-349F-499B-91AD-489061B64D70}"/>
              </a:ext>
            </a:extLst>
          </p:cNvPr>
          <p:cNvSpPr/>
          <p:nvPr/>
        </p:nvSpPr>
        <p:spPr>
          <a:xfrm>
            <a:off x="10633" y="5115194"/>
            <a:ext cx="988828" cy="403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53D949B-8A57-41E5-A840-50656630DD22}"/>
              </a:ext>
            </a:extLst>
          </p:cNvPr>
          <p:cNvSpPr txBox="1"/>
          <p:nvPr/>
        </p:nvSpPr>
        <p:spPr>
          <a:xfrm>
            <a:off x="3082682" y="2218748"/>
            <a:ext cx="2654490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it-IT" sz="1800" b="1">
                <a:solidFill>
                  <a:srgbClr val="002060"/>
                </a:solidFill>
              </a:rPr>
              <a:t>31 anni </a:t>
            </a:r>
            <a:r>
              <a:rPr lang="it-IT" sz="1800" b="1">
                <a:solidFill>
                  <a:srgbClr val="0070C0"/>
                </a:solidFill>
              </a:rPr>
              <a:t>ultima settimana </a:t>
            </a:r>
            <a:endParaRPr lang="it-IT">
              <a:solidFill>
                <a:srgbClr val="0070C0"/>
              </a:solidFill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EEBE0766-6175-4832-B3FC-37FD77B2D52C}"/>
              </a:ext>
            </a:extLst>
          </p:cNvPr>
          <p:cNvSpPr txBox="1"/>
          <p:nvPr/>
        </p:nvSpPr>
        <p:spPr>
          <a:xfrm>
            <a:off x="9022812" y="2126930"/>
            <a:ext cx="2654490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it-IT" sz="1800" b="1">
                <a:solidFill>
                  <a:srgbClr val="002060"/>
                </a:solidFill>
              </a:rPr>
              <a:t>52 anni </a:t>
            </a:r>
            <a:r>
              <a:rPr lang="it-IT" sz="1800" b="1">
                <a:solidFill>
                  <a:srgbClr val="0070C0"/>
                </a:solidFill>
              </a:rPr>
              <a:t>ultima settimana </a:t>
            </a:r>
            <a:endParaRPr lang="it-IT">
              <a:solidFill>
                <a:srgbClr val="0070C0"/>
              </a:solidFill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21A5539F-FBA4-401F-A9BE-76A2DDCD4F49}"/>
              </a:ext>
            </a:extLst>
          </p:cNvPr>
          <p:cNvSpPr txBox="1"/>
          <p:nvPr/>
        </p:nvSpPr>
        <p:spPr>
          <a:xfrm>
            <a:off x="9136717" y="5625368"/>
            <a:ext cx="2654490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it-IT" b="1">
                <a:solidFill>
                  <a:srgbClr val="002060"/>
                </a:solidFill>
              </a:rPr>
              <a:t>78</a:t>
            </a:r>
            <a:r>
              <a:rPr lang="it-IT" sz="1800" b="1">
                <a:solidFill>
                  <a:srgbClr val="002060"/>
                </a:solidFill>
              </a:rPr>
              <a:t> anni </a:t>
            </a:r>
            <a:r>
              <a:rPr lang="it-IT" sz="1800" b="1">
                <a:solidFill>
                  <a:srgbClr val="0070C0"/>
                </a:solidFill>
              </a:rPr>
              <a:t>ultima settimana </a:t>
            </a:r>
            <a:endParaRPr lang="it-IT">
              <a:solidFill>
                <a:srgbClr val="0070C0"/>
              </a:solidFill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C07526A3-B983-4183-A98F-C9E129811C3B}"/>
              </a:ext>
            </a:extLst>
          </p:cNvPr>
          <p:cNvSpPr txBox="1"/>
          <p:nvPr/>
        </p:nvSpPr>
        <p:spPr>
          <a:xfrm>
            <a:off x="2760608" y="5680344"/>
            <a:ext cx="2938294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it-IT" b="1">
                <a:solidFill>
                  <a:srgbClr val="002060"/>
                </a:solidFill>
              </a:rPr>
              <a:t>63</a:t>
            </a:r>
            <a:r>
              <a:rPr lang="it-IT" sz="1800" b="1">
                <a:solidFill>
                  <a:srgbClr val="002060"/>
                </a:solidFill>
              </a:rPr>
              <a:t> anni </a:t>
            </a:r>
            <a:r>
              <a:rPr lang="it-IT" sz="1800" b="1">
                <a:solidFill>
                  <a:srgbClr val="0070C0"/>
                </a:solidFill>
              </a:rPr>
              <a:t>ultima settimana </a:t>
            </a:r>
            <a:endParaRPr lang="it-IT">
              <a:solidFill>
                <a:srgbClr val="0070C0"/>
              </a:solidFill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2C0972BC-8124-436E-AE43-16DD8B158456}"/>
              </a:ext>
            </a:extLst>
          </p:cNvPr>
          <p:cNvSpPr txBox="1"/>
          <p:nvPr/>
        </p:nvSpPr>
        <p:spPr>
          <a:xfrm>
            <a:off x="346989" y="3322586"/>
            <a:ext cx="4454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>
                <a:solidFill>
                  <a:srgbClr val="FF0000"/>
                </a:solidFill>
              </a:rPr>
              <a:t>Età mediana all’ingresso in terapia intensiva</a:t>
            </a:r>
          </a:p>
        </p:txBody>
      </p:sp>
      <p:sp>
        <p:nvSpPr>
          <p:cNvPr id="401" name="CasellaDiTesto 400">
            <a:extLst>
              <a:ext uri="{FF2B5EF4-FFF2-40B4-BE49-F238E27FC236}">
                <a16:creationId xmlns:a16="http://schemas.microsoft.com/office/drawing/2014/main" id="{16053171-C31C-4D11-AE2F-9FDFDF10335C}"/>
              </a:ext>
            </a:extLst>
          </p:cNvPr>
          <p:cNvSpPr txBox="1"/>
          <p:nvPr/>
        </p:nvSpPr>
        <p:spPr>
          <a:xfrm>
            <a:off x="505047" y="8946"/>
            <a:ext cx="2613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>
                <a:solidFill>
                  <a:srgbClr val="FF0000"/>
                </a:solidFill>
              </a:rPr>
              <a:t>Età mediana alla diagnosi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BF4A1A64-BFAD-449E-B289-A31E3E316C41}"/>
              </a:ext>
            </a:extLst>
          </p:cNvPr>
          <p:cNvSpPr txBox="1"/>
          <p:nvPr/>
        </p:nvSpPr>
        <p:spPr>
          <a:xfrm>
            <a:off x="6504015" y="-10683"/>
            <a:ext cx="3222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>
                <a:solidFill>
                  <a:srgbClr val="FF0000"/>
                </a:solidFill>
              </a:rPr>
              <a:t>Età mediana alla primo ricovero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A8987B2B-EED1-4D6A-A8C6-0896F132F88F}"/>
              </a:ext>
            </a:extLst>
          </p:cNvPr>
          <p:cNvSpPr txBox="1"/>
          <p:nvPr/>
        </p:nvSpPr>
        <p:spPr>
          <a:xfrm>
            <a:off x="6398775" y="3296762"/>
            <a:ext cx="2403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>
                <a:solidFill>
                  <a:srgbClr val="FF0000"/>
                </a:solidFill>
              </a:rPr>
              <a:t>Età mediana al decesso</a:t>
            </a:r>
          </a:p>
        </p:txBody>
      </p:sp>
    </p:spTree>
    <p:extLst>
      <p:ext uri="{BB962C8B-B14F-4D97-AF65-F5344CB8AC3E}">
        <p14:creationId xmlns:p14="http://schemas.microsoft.com/office/powerpoint/2010/main" val="2219548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38B01666-2935-48B4-9011-A72052A4AD72}"/>
              </a:ext>
            </a:extLst>
          </p:cNvPr>
          <p:cNvSpPr txBox="1"/>
          <p:nvPr/>
        </p:nvSpPr>
        <p:spPr>
          <a:xfrm>
            <a:off x="93491" y="0"/>
            <a:ext cx="120050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>
                <a:solidFill>
                  <a:srgbClr val="0064B7"/>
                </a:solidFill>
              </a:rPr>
              <a:t>N. assoluto e incidenza casi diagnosticati per Regione/PA, </a:t>
            </a:r>
            <a:r>
              <a:rPr lang="it-IT" sz="2400" b="1">
                <a:solidFill>
                  <a:schemeClr val="accent5">
                    <a:lumMod val="50000"/>
                  </a:schemeClr>
                </a:solidFill>
              </a:rPr>
              <a:t>2/7 – 8/7/2021</a:t>
            </a:r>
          </a:p>
          <a:p>
            <a:pPr algn="ctr"/>
            <a:r>
              <a:rPr lang="it-IT" sz="2400" b="1">
                <a:solidFill>
                  <a:srgbClr val="0064B7"/>
                </a:solidFill>
              </a:rPr>
              <a:t>tamponi e % positività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FAD69F1-A53B-46EB-A49B-0DDDD66411CF}"/>
              </a:ext>
            </a:extLst>
          </p:cNvPr>
          <p:cNvSpPr txBox="1"/>
          <p:nvPr/>
        </p:nvSpPr>
        <p:spPr>
          <a:xfrm>
            <a:off x="5699174" y="6152520"/>
            <a:ext cx="46616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>
                <a:solidFill>
                  <a:srgbClr val="0064B7"/>
                </a:solidFill>
              </a:rPr>
              <a:t>FONTE: </a:t>
            </a:r>
            <a:r>
              <a:rPr lang="it-IT" sz="1400" b="1" u="sng">
                <a:solidFill>
                  <a:srgbClr val="0064B7"/>
                </a:solidFill>
              </a:rPr>
              <a:t>MINISTERO DELLA SALUTE/PROTEZIONE CIVILE</a:t>
            </a:r>
            <a:endParaRPr lang="it-IT" sz="140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4B51873-FFFE-4ED6-8CE3-DE9F66F1D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010" y="759283"/>
            <a:ext cx="9616188" cy="522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354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6CF0C2F-190D-4D16-8F23-DFF3AA7EC6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348" t="43258" r="1018" b="47061"/>
          <a:stretch/>
        </p:blipFill>
        <p:spPr>
          <a:xfrm>
            <a:off x="107156" y="933182"/>
            <a:ext cx="12191999" cy="725343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8B640771-1CA8-49D3-8E45-4652ED05C075}"/>
              </a:ext>
            </a:extLst>
          </p:cNvPr>
          <p:cNvSpPr txBox="1">
            <a:spLocks/>
          </p:cNvSpPr>
          <p:nvPr/>
        </p:nvSpPr>
        <p:spPr>
          <a:xfrm>
            <a:off x="0" y="87045"/>
            <a:ext cx="1219199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>
                <a:solidFill>
                  <a:srgbClr val="0064B7"/>
                </a:solidFill>
                <a:latin typeface="+mn-lt"/>
                <a:ea typeface="+mn-ea"/>
                <a:cs typeface="+mn-cs"/>
              </a:rPr>
              <a:t>Tasso d’incidenza nazionale &lt;60 anni vs 60-69 anni vs 70-79 anni vs &gt;=80 anni e coperture vaccinali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780F09A-8C13-46D7-B8B7-38CB5D9E7742}"/>
              </a:ext>
            </a:extLst>
          </p:cNvPr>
          <p:cNvSpPr txBox="1"/>
          <p:nvPr/>
        </p:nvSpPr>
        <p:spPr>
          <a:xfrm>
            <a:off x="107156" y="1111187"/>
            <a:ext cx="115819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>
                <a:solidFill>
                  <a:schemeClr val="bg1"/>
                </a:solidFill>
              </a:rPr>
              <a:t>Trend in calo per gli &lt;60 anni, 60-69 anni, 70-79 anni e &gt;=80 anni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CCE4DD68-A09F-4842-96F9-A65223F5DE02}"/>
              </a:ext>
            </a:extLst>
          </p:cNvPr>
          <p:cNvSpPr/>
          <p:nvPr/>
        </p:nvSpPr>
        <p:spPr>
          <a:xfrm>
            <a:off x="7542078" y="6604084"/>
            <a:ext cx="27366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>
                <a:solidFill>
                  <a:srgbClr val="333333"/>
                </a:solidFill>
                <a:latin typeface="Source Sans Pro"/>
              </a:rPr>
              <a:t>: 7 luglio </a:t>
            </a:r>
            <a:r>
              <a:rPr lang="it-IT" sz="1050" b="0" i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24A781B-A2E5-4AFA-9F0C-1162DE6B5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" y="1598613"/>
            <a:ext cx="11673837" cy="442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701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asellaDiTesto 169">
            <a:extLst>
              <a:ext uri="{FF2B5EF4-FFF2-40B4-BE49-F238E27FC236}">
                <a16:creationId xmlns:a16="http://schemas.microsoft.com/office/drawing/2014/main" id="{9F928B8A-3EB1-4DF1-BFCE-1A2F9A1160CD}"/>
              </a:ext>
            </a:extLst>
          </p:cNvPr>
          <p:cNvSpPr txBox="1"/>
          <p:nvPr/>
        </p:nvSpPr>
        <p:spPr>
          <a:xfrm>
            <a:off x="0" y="54932"/>
            <a:ext cx="117436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>
                <a:solidFill>
                  <a:srgbClr val="0064B7"/>
                </a:solidFill>
              </a:rPr>
              <a:t>STIMA DELL’RT MEDIO 14gg PER REGIONE/PA BASATO SU INIZIO SINTOMI FINO TRA IL 16 E IL 29 GIUGNO 2021, CALCOLATO IL 7/07/2021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5BE4D16-0C7B-441B-894E-231233E4FE0D}"/>
              </a:ext>
            </a:extLst>
          </p:cNvPr>
          <p:cNvSpPr/>
          <p:nvPr/>
        </p:nvSpPr>
        <p:spPr>
          <a:xfrm>
            <a:off x="7510328" y="6604084"/>
            <a:ext cx="27366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>
                <a:solidFill>
                  <a:srgbClr val="333333"/>
                </a:solidFill>
                <a:latin typeface="Source Sans Pro"/>
              </a:rPr>
              <a:t>: 7 luglio </a:t>
            </a:r>
            <a:r>
              <a:rPr lang="it-IT" sz="1050" b="0" i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2C5DB62-4F18-490E-BA3E-CB62B9AAE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640" y="810042"/>
            <a:ext cx="7274560" cy="523791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1B7A1A9-40FC-4B1A-BC71-6C2C2DFC8700}"/>
              </a:ext>
            </a:extLst>
          </p:cNvPr>
          <p:cNvSpPr txBox="1"/>
          <p:nvPr/>
        </p:nvSpPr>
        <p:spPr>
          <a:xfrm>
            <a:off x="2772227" y="2757714"/>
            <a:ext cx="70104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>
                <a:solidFill>
                  <a:srgbClr val="0064B7"/>
                </a:solidFill>
              </a:rPr>
              <a:t>Vaccinazioni somministrate al 08/07/2021 e loro impatto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B83E4BA-6C2E-456F-894A-63A27B475E4D}"/>
              </a:ext>
            </a:extLst>
          </p:cNvPr>
          <p:cNvSpPr txBox="1"/>
          <p:nvPr/>
        </p:nvSpPr>
        <p:spPr>
          <a:xfrm>
            <a:off x="7130824" y="564939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/>
              <a:t>https://github.com/italia/covid19-opendata-vaccini</a:t>
            </a:r>
          </a:p>
        </p:txBody>
      </p:sp>
    </p:spTree>
    <p:extLst>
      <p:ext uri="{BB962C8B-B14F-4D97-AF65-F5344CB8AC3E}">
        <p14:creationId xmlns:p14="http://schemas.microsoft.com/office/powerpoint/2010/main" val="3284697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95EEA8EE-6A24-4EB9-803B-7BFA0DEF2405}"/>
              </a:ext>
            </a:extLst>
          </p:cNvPr>
          <p:cNvSpPr txBox="1">
            <a:spLocks/>
          </p:cNvSpPr>
          <p:nvPr/>
        </p:nvSpPr>
        <p:spPr>
          <a:xfrm>
            <a:off x="-62919" y="-10850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600" b="1">
                <a:solidFill>
                  <a:srgbClr val="0064B7"/>
                </a:solidFill>
                <a:latin typeface="+mn-lt"/>
                <a:ea typeface="+mn-ea"/>
                <a:cs typeface="+mn-cs"/>
              </a:rPr>
              <a:t>Numero cumulativo di dosi somministrate per classe d’età</a:t>
            </a:r>
            <a:endParaRPr lang="it-CH" sz="3600" b="1">
              <a:solidFill>
                <a:srgbClr val="0064B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214ED497-F243-4276-982C-EC30ED5A27A8}"/>
              </a:ext>
            </a:extLst>
          </p:cNvPr>
          <p:cNvSpPr/>
          <p:nvPr/>
        </p:nvSpPr>
        <p:spPr>
          <a:xfrm>
            <a:off x="7426917" y="6604084"/>
            <a:ext cx="27366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>
                <a:solidFill>
                  <a:srgbClr val="333333"/>
                </a:solidFill>
                <a:latin typeface="Source Sans Pro"/>
              </a:rPr>
              <a:t>: 8 luglio 2021</a:t>
            </a:r>
            <a:endParaRPr lang="it-IT" sz="1050"/>
          </a:p>
        </p:txBody>
      </p:sp>
      <p:pic>
        <p:nvPicPr>
          <p:cNvPr id="7" name="Picture 13">
            <a:extLst>
              <a:ext uri="{FF2B5EF4-FFF2-40B4-BE49-F238E27FC236}">
                <a16:creationId xmlns:a16="http://schemas.microsoft.com/office/drawing/2014/main" id="{5EC70617-B4A4-47C5-9B04-EF4BBF405EA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49" y="835287"/>
            <a:ext cx="10910324" cy="51111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376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DF99F7A1-4079-4F99-92D2-88F6C340E580}"/>
              </a:ext>
            </a:extLst>
          </p:cNvPr>
          <p:cNvSpPr txBox="1">
            <a:spLocks/>
          </p:cNvSpPr>
          <p:nvPr/>
        </p:nvSpPr>
        <p:spPr>
          <a:xfrm>
            <a:off x="107156" y="136803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800" b="1">
                <a:solidFill>
                  <a:srgbClr val="0064B7"/>
                </a:solidFill>
                <a:latin typeface="Titillium Web" panose="00000500000000000000" pitchFamily="2" charset="0"/>
                <a:ea typeface="+mn-ea"/>
                <a:cs typeface="+mn-cs"/>
              </a:rPr>
              <a:t>Rapporto tra </a:t>
            </a:r>
            <a:r>
              <a:rPr lang="it-IT" sz="2800" b="1" u="sng">
                <a:solidFill>
                  <a:srgbClr val="0064B7"/>
                </a:solidFill>
                <a:latin typeface="Titillium Web" panose="00000500000000000000" pitchFamily="2" charset="0"/>
                <a:ea typeface="+mn-ea"/>
                <a:cs typeface="+mn-cs"/>
              </a:rPr>
              <a:t>l’incidenza settimanale</a:t>
            </a:r>
            <a:r>
              <a:rPr lang="it-IT" sz="2800" b="1">
                <a:solidFill>
                  <a:srgbClr val="0064B7"/>
                </a:solidFill>
                <a:latin typeface="Titillium Web" panose="00000500000000000000" pitchFamily="2" charset="0"/>
                <a:ea typeface="+mn-ea"/>
                <a:cs typeface="+mn-cs"/>
              </a:rPr>
              <a:t> nei soggetti </a:t>
            </a:r>
            <a:r>
              <a:rPr lang="it-IT" sz="2800" b="1">
                <a:solidFill>
                  <a:srgbClr val="FF0000"/>
                </a:solidFill>
                <a:latin typeface="Titillium Web" panose="00000500000000000000" pitchFamily="2" charset="0"/>
                <a:ea typeface="+mn-ea"/>
                <a:cs typeface="+mn-cs"/>
              </a:rPr>
              <a:t>≥60 anni vs &lt;60 anni </a:t>
            </a:r>
            <a:r>
              <a:rPr lang="it-IT" sz="2800" b="1">
                <a:solidFill>
                  <a:srgbClr val="0064B7"/>
                </a:solidFill>
                <a:latin typeface="Titillium Web" panose="00000500000000000000" pitchFamily="2" charset="0"/>
                <a:ea typeface="+mn-ea"/>
                <a:cs typeface="+mn-cs"/>
              </a:rPr>
              <a:t>e la copertura vaccinale nei soggetti ≥60 anni (</a:t>
            </a:r>
            <a:r>
              <a:rPr lang="it-IT" sz="2000" b="1">
                <a:solidFill>
                  <a:srgbClr val="0064B7"/>
                </a:solidFill>
                <a:latin typeface="Titillium Web" panose="00000500000000000000" pitchFamily="2" charset="0"/>
                <a:ea typeface="+mn-ea"/>
                <a:cs typeface="+mn-cs"/>
              </a:rPr>
              <a:t>15gg dopo prima dose</a:t>
            </a:r>
            <a:r>
              <a:rPr lang="it-IT" sz="2800" b="1">
                <a:solidFill>
                  <a:srgbClr val="0064B7"/>
                </a:solidFill>
                <a:latin typeface="Titillium Web" panose="00000500000000000000" pitchFamily="2" charset="0"/>
                <a:ea typeface="+mn-ea"/>
                <a:cs typeface="+mn-cs"/>
              </a:rPr>
              <a:t>)</a:t>
            </a:r>
            <a:endParaRPr lang="it-CH" sz="3600" b="1">
              <a:solidFill>
                <a:srgbClr val="0064B7"/>
              </a:solidFill>
              <a:latin typeface="Titillium Web" panose="00000500000000000000" pitchFamily="2" charset="0"/>
              <a:ea typeface="+mn-ea"/>
              <a:cs typeface="+mn-cs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3AC7C4A-BE30-4432-A7E6-05FF0EFAF3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6"/>
          <a:stretch/>
        </p:blipFill>
        <p:spPr bwMode="auto">
          <a:xfrm>
            <a:off x="0" y="1188720"/>
            <a:ext cx="12192000" cy="486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B0FC91B6-F195-468B-A2FB-907B53DF6E9E}"/>
              </a:ext>
            </a:extLst>
          </p:cNvPr>
          <p:cNvSpPr/>
          <p:nvPr/>
        </p:nvSpPr>
        <p:spPr>
          <a:xfrm>
            <a:off x="7426917" y="6604084"/>
            <a:ext cx="27366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>
                <a:solidFill>
                  <a:srgbClr val="333333"/>
                </a:solidFill>
                <a:latin typeface="Source Sans Pro"/>
              </a:rPr>
              <a:t>: 8 luglio 2021</a:t>
            </a:r>
            <a:endParaRPr lang="it-IT" sz="1050"/>
          </a:p>
        </p:txBody>
      </p:sp>
    </p:spTree>
    <p:extLst>
      <p:ext uri="{BB962C8B-B14F-4D97-AF65-F5344CB8AC3E}">
        <p14:creationId xmlns:p14="http://schemas.microsoft.com/office/powerpoint/2010/main" val="2912772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DF99F7A1-4079-4F99-92D2-88F6C340E580}"/>
              </a:ext>
            </a:extLst>
          </p:cNvPr>
          <p:cNvSpPr txBox="1">
            <a:spLocks/>
          </p:cNvSpPr>
          <p:nvPr/>
        </p:nvSpPr>
        <p:spPr>
          <a:xfrm>
            <a:off x="-107421" y="213003"/>
            <a:ext cx="12197821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800" b="1">
                <a:solidFill>
                  <a:srgbClr val="0064B7"/>
                </a:solidFill>
                <a:latin typeface="+mn-lt"/>
                <a:ea typeface="+mn-ea"/>
                <a:cs typeface="+mn-cs"/>
              </a:rPr>
              <a:t>Rapporto tra il tasso di </a:t>
            </a:r>
            <a:r>
              <a:rPr lang="it-IT" sz="2800" b="1" u="sng">
                <a:solidFill>
                  <a:srgbClr val="0064B7"/>
                </a:solidFill>
                <a:latin typeface="+mn-lt"/>
                <a:ea typeface="+mn-ea"/>
                <a:cs typeface="+mn-cs"/>
              </a:rPr>
              <a:t>ospedalizzazione settimanale</a:t>
            </a:r>
            <a:r>
              <a:rPr lang="it-IT" sz="2800" b="1">
                <a:solidFill>
                  <a:srgbClr val="0064B7"/>
                </a:solidFill>
                <a:latin typeface="+mn-lt"/>
                <a:ea typeface="+mn-ea"/>
                <a:cs typeface="+mn-cs"/>
              </a:rPr>
              <a:t> nei soggetti </a:t>
            </a:r>
            <a:r>
              <a:rPr lang="it-IT" sz="2800" b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≥60 anni vs &lt;60 anni</a:t>
            </a:r>
            <a:r>
              <a:rPr lang="it-IT" sz="2800" b="1">
                <a:solidFill>
                  <a:srgbClr val="0064B7"/>
                </a:solidFill>
                <a:latin typeface="+mn-lt"/>
                <a:ea typeface="+mn-ea"/>
                <a:cs typeface="+mn-cs"/>
              </a:rPr>
              <a:t> e la copertura vaccinale nei soggetti ≥60 anni (</a:t>
            </a:r>
            <a:r>
              <a:rPr lang="it-IT" sz="2000" b="1">
                <a:solidFill>
                  <a:srgbClr val="0064B7"/>
                </a:solidFill>
                <a:latin typeface="+mn-lt"/>
                <a:ea typeface="+mn-ea"/>
                <a:cs typeface="+mn-cs"/>
              </a:rPr>
              <a:t>21gg dopo prima dose</a:t>
            </a:r>
            <a:r>
              <a:rPr lang="it-IT" sz="2800" b="1">
                <a:solidFill>
                  <a:srgbClr val="0064B7"/>
                </a:solidFill>
                <a:latin typeface="+mn-lt"/>
                <a:ea typeface="+mn-ea"/>
                <a:cs typeface="+mn-cs"/>
              </a:rPr>
              <a:t>)</a:t>
            </a:r>
            <a:endParaRPr lang="it-CH" sz="2800" b="1">
              <a:solidFill>
                <a:srgbClr val="0064B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D81C9D6A-4C9F-4B2E-8104-BAF3242D464C}"/>
              </a:ext>
            </a:extLst>
          </p:cNvPr>
          <p:cNvSpPr/>
          <p:nvPr/>
        </p:nvSpPr>
        <p:spPr>
          <a:xfrm>
            <a:off x="10642600" y="1208956"/>
            <a:ext cx="511175" cy="3830320"/>
          </a:xfrm>
          <a:prstGeom prst="rect">
            <a:avLst/>
          </a:prstGeom>
          <a:solidFill>
            <a:schemeClr val="bg1">
              <a:lumMod val="75000"/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40ACCDA-894A-439C-B4F4-EF8DAFD96E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2"/>
          <a:stretch/>
        </p:blipFill>
        <p:spPr bwMode="auto">
          <a:xfrm>
            <a:off x="0" y="1117600"/>
            <a:ext cx="12192000" cy="485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9BBDEFE8-2C9D-44D1-AB97-BA0458C1ACBD}"/>
              </a:ext>
            </a:extLst>
          </p:cNvPr>
          <p:cNvSpPr/>
          <p:nvPr/>
        </p:nvSpPr>
        <p:spPr>
          <a:xfrm>
            <a:off x="7426917" y="6604084"/>
            <a:ext cx="27366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>
                <a:solidFill>
                  <a:srgbClr val="333333"/>
                </a:solidFill>
                <a:latin typeface="Source Sans Pro"/>
              </a:rPr>
              <a:t>: 8 luglio 2021</a:t>
            </a:r>
            <a:endParaRPr lang="it-IT" sz="1050"/>
          </a:p>
        </p:txBody>
      </p:sp>
    </p:spTree>
    <p:extLst>
      <p:ext uri="{BB962C8B-B14F-4D97-AF65-F5344CB8AC3E}">
        <p14:creationId xmlns:p14="http://schemas.microsoft.com/office/powerpoint/2010/main" val="893663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5CB41B92-DAB5-4A06-905A-CC1DF17C2B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6"/>
          <a:stretch/>
        </p:blipFill>
        <p:spPr bwMode="auto">
          <a:xfrm>
            <a:off x="0" y="1097280"/>
            <a:ext cx="12192000" cy="488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DF99F7A1-4079-4F99-92D2-88F6C340E580}"/>
              </a:ext>
            </a:extLst>
          </p:cNvPr>
          <p:cNvSpPr txBox="1">
            <a:spLocks/>
          </p:cNvSpPr>
          <p:nvPr/>
        </p:nvSpPr>
        <p:spPr>
          <a:xfrm>
            <a:off x="-101600" y="151331"/>
            <a:ext cx="12403190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800" b="1">
                <a:solidFill>
                  <a:srgbClr val="0064B7"/>
                </a:solidFill>
                <a:latin typeface="+mn-lt"/>
                <a:ea typeface="+mn-ea"/>
                <a:cs typeface="+mn-cs"/>
              </a:rPr>
              <a:t>Rapporto tra il tasso di ricovero in </a:t>
            </a:r>
            <a:r>
              <a:rPr lang="it-IT" sz="2800" b="1" u="sng">
                <a:solidFill>
                  <a:srgbClr val="0064B7"/>
                </a:solidFill>
                <a:latin typeface="+mn-lt"/>
                <a:ea typeface="+mn-ea"/>
                <a:cs typeface="+mn-cs"/>
              </a:rPr>
              <a:t>terapia intensiva settimanale </a:t>
            </a:r>
            <a:r>
              <a:rPr lang="it-IT" sz="2800" b="1">
                <a:solidFill>
                  <a:srgbClr val="0064B7"/>
                </a:solidFill>
                <a:latin typeface="+mn-lt"/>
                <a:ea typeface="+mn-ea"/>
                <a:cs typeface="+mn-cs"/>
              </a:rPr>
              <a:t>nei soggetti </a:t>
            </a:r>
            <a:r>
              <a:rPr lang="it-IT" sz="2800" b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≥60 anni vs &lt;60 anni </a:t>
            </a:r>
            <a:r>
              <a:rPr lang="it-IT" sz="2800" b="1">
                <a:solidFill>
                  <a:srgbClr val="0064B7"/>
                </a:solidFill>
                <a:latin typeface="+mn-lt"/>
                <a:ea typeface="+mn-ea"/>
                <a:cs typeface="+mn-cs"/>
              </a:rPr>
              <a:t>e la copertura vaccinale nei soggetti ≥60 anni (</a:t>
            </a:r>
            <a:r>
              <a:rPr lang="it-IT" sz="2000" b="1">
                <a:solidFill>
                  <a:srgbClr val="0064B7"/>
                </a:solidFill>
                <a:latin typeface="+mn-lt"/>
                <a:ea typeface="+mn-ea"/>
                <a:cs typeface="+mn-cs"/>
              </a:rPr>
              <a:t>21gg dopo prima dose</a:t>
            </a:r>
            <a:r>
              <a:rPr lang="it-IT" sz="2800" b="1">
                <a:solidFill>
                  <a:srgbClr val="0064B7"/>
                </a:solidFill>
                <a:latin typeface="+mn-lt"/>
                <a:ea typeface="+mn-ea"/>
                <a:cs typeface="+mn-cs"/>
              </a:rPr>
              <a:t>)</a:t>
            </a:r>
            <a:endParaRPr lang="it-CH" sz="2400" b="1">
              <a:solidFill>
                <a:srgbClr val="0064B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E3937190-4C7F-4D17-9D7B-98E7FDB601AB}"/>
              </a:ext>
            </a:extLst>
          </p:cNvPr>
          <p:cNvSpPr/>
          <p:nvPr/>
        </p:nvSpPr>
        <p:spPr>
          <a:xfrm>
            <a:off x="10881360" y="1047602"/>
            <a:ext cx="542925" cy="3830320"/>
          </a:xfrm>
          <a:prstGeom prst="rect">
            <a:avLst/>
          </a:prstGeom>
          <a:solidFill>
            <a:schemeClr val="bg1">
              <a:lumMod val="75000"/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6324575-94B1-4FEF-858A-AE1748495CDA}"/>
              </a:ext>
            </a:extLst>
          </p:cNvPr>
          <p:cNvSpPr/>
          <p:nvPr/>
        </p:nvSpPr>
        <p:spPr>
          <a:xfrm>
            <a:off x="7426917" y="6604084"/>
            <a:ext cx="27366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>
                <a:solidFill>
                  <a:srgbClr val="333333"/>
                </a:solidFill>
                <a:latin typeface="Source Sans Pro"/>
              </a:rPr>
              <a:t>: 8 luglio 2021</a:t>
            </a:r>
            <a:endParaRPr lang="it-IT" sz="1050"/>
          </a:p>
        </p:txBody>
      </p:sp>
    </p:spTree>
    <p:extLst>
      <p:ext uri="{BB962C8B-B14F-4D97-AF65-F5344CB8AC3E}">
        <p14:creationId xmlns:p14="http://schemas.microsoft.com/office/powerpoint/2010/main" val="22189936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B1B4A98A-E5F5-4EAF-9DB3-C54A9C1B1F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4"/>
          <a:stretch/>
        </p:blipFill>
        <p:spPr bwMode="auto">
          <a:xfrm>
            <a:off x="0" y="1224280"/>
            <a:ext cx="12192000" cy="481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DF99F7A1-4079-4F99-92D2-88F6C340E580}"/>
              </a:ext>
            </a:extLst>
          </p:cNvPr>
          <p:cNvSpPr txBox="1">
            <a:spLocks/>
          </p:cNvSpPr>
          <p:nvPr/>
        </p:nvSpPr>
        <p:spPr>
          <a:xfrm>
            <a:off x="746" y="238403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800" b="1">
                <a:solidFill>
                  <a:srgbClr val="0064B7"/>
                </a:solidFill>
                <a:latin typeface="+mn-lt"/>
                <a:ea typeface="+mn-ea"/>
                <a:cs typeface="+mn-cs"/>
              </a:rPr>
              <a:t>Rapporto tra il </a:t>
            </a:r>
            <a:r>
              <a:rPr lang="it-IT" sz="2800" b="1" u="sng">
                <a:solidFill>
                  <a:srgbClr val="0064B7"/>
                </a:solidFill>
                <a:latin typeface="+mn-lt"/>
                <a:ea typeface="+mn-ea"/>
                <a:cs typeface="+mn-cs"/>
              </a:rPr>
              <a:t>tasso di mortalità settimanale</a:t>
            </a:r>
            <a:r>
              <a:rPr lang="it-IT" sz="2800" b="1">
                <a:solidFill>
                  <a:srgbClr val="0064B7"/>
                </a:solidFill>
                <a:latin typeface="+mn-lt"/>
                <a:ea typeface="+mn-ea"/>
                <a:cs typeface="+mn-cs"/>
              </a:rPr>
              <a:t> nei soggetti </a:t>
            </a:r>
            <a:r>
              <a:rPr lang="it-IT" sz="2800" b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≥60 anni vs &lt;60 anni</a:t>
            </a:r>
            <a:r>
              <a:rPr lang="it-IT" sz="2800" b="1">
                <a:solidFill>
                  <a:srgbClr val="0064B7"/>
                </a:solidFill>
                <a:latin typeface="+mn-lt"/>
                <a:ea typeface="+mn-ea"/>
                <a:cs typeface="+mn-cs"/>
              </a:rPr>
              <a:t> e la copertura vaccinale nei soggetti ≥60 anni (</a:t>
            </a:r>
            <a:r>
              <a:rPr lang="it-IT" sz="2000" b="1">
                <a:solidFill>
                  <a:srgbClr val="0064B7"/>
                </a:solidFill>
                <a:latin typeface="+mn-lt"/>
                <a:ea typeface="+mn-ea"/>
                <a:cs typeface="+mn-cs"/>
              </a:rPr>
              <a:t>28gg dopo prima dose</a:t>
            </a:r>
            <a:r>
              <a:rPr lang="it-IT" sz="2800" b="1">
                <a:solidFill>
                  <a:srgbClr val="0064B7"/>
                </a:solidFill>
                <a:latin typeface="+mn-lt"/>
                <a:ea typeface="+mn-ea"/>
                <a:cs typeface="+mn-cs"/>
              </a:rPr>
              <a:t>)</a:t>
            </a:r>
            <a:endParaRPr lang="it-CH" sz="2800" b="1">
              <a:solidFill>
                <a:srgbClr val="0064B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A1B6487B-93AC-4DB2-8DD9-45123730B9B6}"/>
              </a:ext>
            </a:extLst>
          </p:cNvPr>
          <p:cNvSpPr/>
          <p:nvPr/>
        </p:nvSpPr>
        <p:spPr>
          <a:xfrm>
            <a:off x="10541000" y="1160740"/>
            <a:ext cx="910589" cy="3830320"/>
          </a:xfrm>
          <a:prstGeom prst="rect">
            <a:avLst/>
          </a:prstGeom>
          <a:solidFill>
            <a:schemeClr val="bg1">
              <a:lumMod val="75000"/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80A468C0-0ABD-4C4A-A448-9009B9CA73C8}"/>
              </a:ext>
            </a:extLst>
          </p:cNvPr>
          <p:cNvSpPr/>
          <p:nvPr/>
        </p:nvSpPr>
        <p:spPr>
          <a:xfrm>
            <a:off x="7426917" y="6604084"/>
            <a:ext cx="27366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>
                <a:solidFill>
                  <a:srgbClr val="333333"/>
                </a:solidFill>
                <a:latin typeface="Source Sans Pro"/>
              </a:rPr>
              <a:t>: 8 luglio 2021</a:t>
            </a:r>
            <a:endParaRPr lang="it-IT" sz="1050"/>
          </a:p>
        </p:txBody>
      </p:sp>
    </p:spTree>
    <p:extLst>
      <p:ext uri="{BB962C8B-B14F-4D97-AF65-F5344CB8AC3E}">
        <p14:creationId xmlns:p14="http://schemas.microsoft.com/office/powerpoint/2010/main" val="2447784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B1B61BF-A947-4954-A436-4A06BF088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8406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it-IT" sz="4000">
                <a:latin typeface="+mn-lt"/>
              </a:rPr>
              <a:t>Situazione epidemiologica in Europa</a:t>
            </a:r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80038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B178C63C-B970-4C15-BCC0-282233919EFC}"/>
              </a:ext>
            </a:extLst>
          </p:cNvPr>
          <p:cNvSpPr txBox="1">
            <a:spLocks/>
          </p:cNvSpPr>
          <p:nvPr/>
        </p:nvSpPr>
        <p:spPr>
          <a:xfrm>
            <a:off x="-62919" y="-10850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600" b="1">
                <a:solidFill>
                  <a:srgbClr val="0064B7"/>
                </a:solidFill>
                <a:latin typeface="+mn-lt"/>
                <a:ea typeface="+mn-ea"/>
                <a:cs typeface="+mn-cs"/>
              </a:rPr>
              <a:t>Percentuale copertura vaccinale per classe d’età</a:t>
            </a:r>
            <a:endParaRPr lang="it-CH" sz="3600" b="1">
              <a:solidFill>
                <a:srgbClr val="0064B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8F6B297D-B5AA-451B-B145-561C7ED1C3E1}"/>
              </a:ext>
            </a:extLst>
          </p:cNvPr>
          <p:cNvSpPr/>
          <p:nvPr/>
        </p:nvSpPr>
        <p:spPr>
          <a:xfrm>
            <a:off x="7426917" y="6604084"/>
            <a:ext cx="27366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>
                <a:solidFill>
                  <a:srgbClr val="333333"/>
                </a:solidFill>
                <a:latin typeface="Source Sans Pro"/>
              </a:rPr>
              <a:t>: 8 luglio 2021</a:t>
            </a:r>
            <a:endParaRPr lang="it-IT" sz="105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D51BF479-3C9F-4F80-A6B7-44114DC29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" y="1116806"/>
            <a:ext cx="12192000" cy="462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4254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2CAAC19A-EF76-4A89-8911-271D12D562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562481"/>
              </p:ext>
            </p:extLst>
          </p:nvPr>
        </p:nvGraphicFramePr>
        <p:xfrm>
          <a:off x="321129" y="671436"/>
          <a:ext cx="11549742" cy="60379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5211">
                  <a:extLst>
                    <a:ext uri="{9D8B030D-6E8A-4147-A177-3AD203B41FA5}">
                      <a16:colId xmlns:a16="http://schemas.microsoft.com/office/drawing/2014/main" val="1489854737"/>
                    </a:ext>
                  </a:extLst>
                </a:gridCol>
                <a:gridCol w="2734979">
                  <a:extLst>
                    <a:ext uri="{9D8B030D-6E8A-4147-A177-3AD203B41FA5}">
                      <a16:colId xmlns:a16="http://schemas.microsoft.com/office/drawing/2014/main" val="527579270"/>
                    </a:ext>
                  </a:extLst>
                </a:gridCol>
                <a:gridCol w="2734979">
                  <a:extLst>
                    <a:ext uri="{9D8B030D-6E8A-4147-A177-3AD203B41FA5}">
                      <a16:colId xmlns:a16="http://schemas.microsoft.com/office/drawing/2014/main" val="687735512"/>
                    </a:ext>
                  </a:extLst>
                </a:gridCol>
                <a:gridCol w="2372317">
                  <a:extLst>
                    <a:ext uri="{9D8B030D-6E8A-4147-A177-3AD203B41FA5}">
                      <a16:colId xmlns:a16="http://schemas.microsoft.com/office/drawing/2014/main" val="769255499"/>
                    </a:ext>
                  </a:extLst>
                </a:gridCol>
                <a:gridCol w="1522256">
                  <a:extLst>
                    <a:ext uri="{9D8B030D-6E8A-4147-A177-3AD203B41FA5}">
                      <a16:colId xmlns:a16="http://schemas.microsoft.com/office/drawing/2014/main" val="1301152571"/>
                    </a:ext>
                  </a:extLst>
                </a:gridCol>
              </a:tblGrid>
              <a:tr h="3029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 cap="small" dirty="0">
                          <a:effectLst/>
                        </a:rPr>
                        <a:t>Gruppo</a:t>
                      </a:r>
                      <a:endParaRPr lang="it-IT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 cap="small">
                          <a:effectLst/>
                        </a:rPr>
                        <a:t>Fascia di età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 cap="small">
                          <a:effectLst/>
                        </a:rPr>
                        <a:t>Vaccinati con ciclo completo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 cap="small">
                          <a:effectLst/>
                        </a:rPr>
                        <a:t>Vaccinati con ciclo incompleto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 cap="small">
                          <a:effectLst/>
                        </a:rPr>
                        <a:t>Non vaccinati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extLst>
                  <a:ext uri="{0D108BD9-81ED-4DB2-BD59-A6C34878D82A}">
                    <a16:rowId xmlns:a16="http://schemas.microsoft.com/office/drawing/2014/main" val="588600584"/>
                  </a:ext>
                </a:extLst>
              </a:tr>
              <a:tr h="192453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 dirty="0">
                          <a:effectLst/>
                        </a:rPr>
                        <a:t>Popolazione</a:t>
                      </a:r>
                      <a:endParaRPr lang="it-IT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effectLst/>
                        </a:rPr>
                        <a:t>12-39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effectLst/>
                        </a:rPr>
                        <a:t>1.847.598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effectLst/>
                        </a:rPr>
                        <a:t>2.944.952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effectLst/>
                        </a:rPr>
                        <a:t>12.643.005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extLst>
                  <a:ext uri="{0D108BD9-81ED-4DB2-BD59-A6C34878D82A}">
                    <a16:rowId xmlns:a16="http://schemas.microsoft.com/office/drawing/2014/main" val="1205055008"/>
                  </a:ext>
                </a:extLst>
              </a:tr>
              <a:tr h="1924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 dirty="0">
                          <a:effectLst/>
                        </a:rPr>
                        <a:t>40-59</a:t>
                      </a:r>
                      <a:endParaRPr lang="it-IT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effectLst/>
                        </a:rPr>
                        <a:t>4.429.487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effectLst/>
                        </a:rPr>
                        <a:t>6.207.889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effectLst/>
                        </a:rPr>
                        <a:t>7.810.084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extLst>
                  <a:ext uri="{0D108BD9-81ED-4DB2-BD59-A6C34878D82A}">
                    <a16:rowId xmlns:a16="http://schemas.microsoft.com/office/drawing/2014/main" val="1305439106"/>
                  </a:ext>
                </a:extLst>
              </a:tr>
              <a:tr h="1924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effectLst/>
                        </a:rPr>
                        <a:t>60-79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effectLst/>
                        </a:rPr>
                        <a:t>5.962.424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effectLst/>
                        </a:rPr>
                        <a:t>4.534.775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effectLst/>
                        </a:rPr>
                        <a:t>3.075.580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extLst>
                  <a:ext uri="{0D108BD9-81ED-4DB2-BD59-A6C34878D82A}">
                    <a16:rowId xmlns:a16="http://schemas.microsoft.com/office/drawing/2014/main" val="1501352698"/>
                  </a:ext>
                </a:extLst>
              </a:tr>
              <a:tr h="1924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effectLst/>
                        </a:rPr>
                        <a:t>80+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 dirty="0">
                          <a:effectLst/>
                        </a:rPr>
                        <a:t>3.879.756</a:t>
                      </a:r>
                      <a:endParaRPr lang="it-IT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effectLst/>
                        </a:rPr>
                        <a:t>232.286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effectLst/>
                        </a:rPr>
                        <a:t>442.065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extLst>
                  <a:ext uri="{0D108BD9-81ED-4DB2-BD59-A6C34878D82A}">
                    <a16:rowId xmlns:a16="http://schemas.microsoft.com/office/drawing/2014/main" val="873234972"/>
                  </a:ext>
                </a:extLst>
              </a:tr>
              <a:tr h="1924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 b="1">
                          <a:effectLst/>
                        </a:rPr>
                        <a:t>Totale</a:t>
                      </a:r>
                      <a:endParaRPr lang="it-IT" sz="1600" b="1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 b="1">
                          <a:effectLst/>
                        </a:rPr>
                        <a:t>16.119.265</a:t>
                      </a:r>
                      <a:endParaRPr lang="it-IT" sz="1600" b="1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 b="1">
                          <a:effectLst/>
                        </a:rPr>
                        <a:t>13.919.902</a:t>
                      </a:r>
                      <a:endParaRPr lang="it-IT" sz="1600" b="1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 b="1">
                          <a:effectLst/>
                        </a:rPr>
                        <a:t>23.970.734</a:t>
                      </a:r>
                      <a:endParaRPr lang="it-IT" sz="1600" b="1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extLst>
                  <a:ext uri="{0D108BD9-81ED-4DB2-BD59-A6C34878D82A}">
                    <a16:rowId xmlns:a16="http://schemas.microsoft.com/office/drawing/2014/main" val="1470097720"/>
                  </a:ext>
                </a:extLst>
              </a:tr>
              <a:tr h="192453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effectLst/>
                        </a:rPr>
                        <a:t>Diagnosi di</a:t>
                      </a:r>
                      <a:endParaRPr lang="it-IT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effectLst/>
                        </a:rPr>
                        <a:t>Sars-CoV-2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effectLst/>
                        </a:rPr>
                        <a:t>12-39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 dirty="0">
                          <a:effectLst/>
                        </a:rPr>
                        <a:t>156</a:t>
                      </a:r>
                      <a:endParaRPr lang="it-IT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effectLst/>
                        </a:rPr>
                        <a:t>480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effectLst/>
                        </a:rPr>
                        <a:t>5.293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extLst>
                  <a:ext uri="{0D108BD9-81ED-4DB2-BD59-A6C34878D82A}">
                    <a16:rowId xmlns:a16="http://schemas.microsoft.com/office/drawing/2014/main" val="1550076124"/>
                  </a:ext>
                </a:extLst>
              </a:tr>
              <a:tr h="1924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effectLst/>
                        </a:rPr>
                        <a:t>40-59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effectLst/>
                        </a:rPr>
                        <a:t>226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effectLst/>
                        </a:rPr>
                        <a:t>803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effectLst/>
                        </a:rPr>
                        <a:t>2.077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extLst>
                  <a:ext uri="{0D108BD9-81ED-4DB2-BD59-A6C34878D82A}">
                    <a16:rowId xmlns:a16="http://schemas.microsoft.com/office/drawing/2014/main" val="460027208"/>
                  </a:ext>
                </a:extLst>
              </a:tr>
              <a:tr h="1924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effectLst/>
                        </a:rPr>
                        <a:t>60-79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effectLst/>
                        </a:rPr>
                        <a:t>201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effectLst/>
                        </a:rPr>
                        <a:t>457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effectLst/>
                        </a:rPr>
                        <a:t>560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extLst>
                  <a:ext uri="{0D108BD9-81ED-4DB2-BD59-A6C34878D82A}">
                    <a16:rowId xmlns:a16="http://schemas.microsoft.com/office/drawing/2014/main" val="276357650"/>
                  </a:ext>
                </a:extLst>
              </a:tr>
              <a:tr h="1924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effectLst/>
                        </a:rPr>
                        <a:t>80+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effectLst/>
                        </a:rPr>
                        <a:t>207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effectLst/>
                        </a:rPr>
                        <a:t>20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effectLst/>
                        </a:rPr>
                        <a:t>117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extLst>
                  <a:ext uri="{0D108BD9-81ED-4DB2-BD59-A6C34878D82A}">
                    <a16:rowId xmlns:a16="http://schemas.microsoft.com/office/drawing/2014/main" val="2629013822"/>
                  </a:ext>
                </a:extLst>
              </a:tr>
              <a:tr h="1924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 b="1">
                          <a:effectLst/>
                        </a:rPr>
                        <a:t>Totale</a:t>
                      </a:r>
                      <a:endParaRPr lang="it-IT" sz="1600" b="1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 b="1" dirty="0">
                          <a:effectLst/>
                        </a:rPr>
                        <a:t>790</a:t>
                      </a:r>
                      <a:endParaRPr lang="it-IT" sz="16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 b="1">
                          <a:effectLst/>
                        </a:rPr>
                        <a:t>1760</a:t>
                      </a:r>
                      <a:endParaRPr lang="it-IT" sz="1600" b="1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 b="1">
                          <a:effectLst/>
                        </a:rPr>
                        <a:t>8.047</a:t>
                      </a:r>
                      <a:endParaRPr lang="it-IT" sz="1600" b="1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extLst>
                  <a:ext uri="{0D108BD9-81ED-4DB2-BD59-A6C34878D82A}">
                    <a16:rowId xmlns:a16="http://schemas.microsoft.com/office/drawing/2014/main" val="1382947514"/>
                  </a:ext>
                </a:extLst>
              </a:tr>
              <a:tr h="192453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effectLst/>
                        </a:rPr>
                        <a:t>Ospedalizzazioni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effectLst/>
                        </a:rPr>
                        <a:t>12-39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effectLst/>
                        </a:rPr>
                        <a:t>3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effectLst/>
                        </a:rPr>
                        <a:t>8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effectLst/>
                        </a:rPr>
                        <a:t>229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extLst>
                  <a:ext uri="{0D108BD9-81ED-4DB2-BD59-A6C34878D82A}">
                    <a16:rowId xmlns:a16="http://schemas.microsoft.com/office/drawing/2014/main" val="719751480"/>
                  </a:ext>
                </a:extLst>
              </a:tr>
              <a:tr h="1924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effectLst/>
                        </a:rPr>
                        <a:t>40-59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 dirty="0">
                          <a:effectLst/>
                        </a:rPr>
                        <a:t>4</a:t>
                      </a:r>
                      <a:endParaRPr lang="it-IT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effectLst/>
                        </a:rPr>
                        <a:t>28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effectLst/>
                        </a:rPr>
                        <a:t>273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extLst>
                  <a:ext uri="{0D108BD9-81ED-4DB2-BD59-A6C34878D82A}">
                    <a16:rowId xmlns:a16="http://schemas.microsoft.com/office/drawing/2014/main" val="572323395"/>
                  </a:ext>
                </a:extLst>
              </a:tr>
              <a:tr h="1924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effectLst/>
                        </a:rPr>
                        <a:t>60-79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 dirty="0">
                          <a:effectLst/>
                        </a:rPr>
                        <a:t>21</a:t>
                      </a:r>
                      <a:endParaRPr lang="it-IT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effectLst/>
                        </a:rPr>
                        <a:t>48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effectLst/>
                        </a:rPr>
                        <a:t>153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extLst>
                  <a:ext uri="{0D108BD9-81ED-4DB2-BD59-A6C34878D82A}">
                    <a16:rowId xmlns:a16="http://schemas.microsoft.com/office/drawing/2014/main" val="4056435782"/>
                  </a:ext>
                </a:extLst>
              </a:tr>
              <a:tr h="1924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effectLst/>
                        </a:rPr>
                        <a:t>80+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 dirty="0">
                          <a:effectLst/>
                        </a:rPr>
                        <a:t>52</a:t>
                      </a:r>
                      <a:endParaRPr lang="it-IT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effectLst/>
                        </a:rPr>
                        <a:t>5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effectLst/>
                        </a:rPr>
                        <a:t>83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extLst>
                  <a:ext uri="{0D108BD9-81ED-4DB2-BD59-A6C34878D82A}">
                    <a16:rowId xmlns:a16="http://schemas.microsoft.com/office/drawing/2014/main" val="1198659412"/>
                  </a:ext>
                </a:extLst>
              </a:tr>
              <a:tr h="1924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 b="1">
                          <a:effectLst/>
                        </a:rPr>
                        <a:t>Totale</a:t>
                      </a:r>
                      <a:endParaRPr lang="it-IT" sz="1600" b="1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 b="1" dirty="0">
                          <a:effectLst/>
                        </a:rPr>
                        <a:t>80</a:t>
                      </a:r>
                      <a:endParaRPr lang="it-IT" sz="16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 b="1">
                          <a:effectLst/>
                        </a:rPr>
                        <a:t>89</a:t>
                      </a:r>
                      <a:endParaRPr lang="it-IT" sz="1600" b="1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 b="1">
                          <a:effectLst/>
                        </a:rPr>
                        <a:t>772</a:t>
                      </a:r>
                      <a:endParaRPr lang="it-IT" sz="1600" b="1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extLst>
                  <a:ext uri="{0D108BD9-81ED-4DB2-BD59-A6C34878D82A}">
                    <a16:rowId xmlns:a16="http://schemas.microsoft.com/office/drawing/2014/main" val="2427810898"/>
                  </a:ext>
                </a:extLst>
              </a:tr>
              <a:tr h="192453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effectLst/>
                        </a:rPr>
                        <a:t>Ricoveri in TI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effectLst/>
                        </a:rPr>
                        <a:t>12-39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effectLst/>
                        </a:rPr>
                        <a:t>0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effectLst/>
                        </a:rPr>
                        <a:t>0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effectLst/>
                        </a:rPr>
                        <a:t>3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extLst>
                  <a:ext uri="{0D108BD9-81ED-4DB2-BD59-A6C34878D82A}">
                    <a16:rowId xmlns:a16="http://schemas.microsoft.com/office/drawing/2014/main" val="4214856089"/>
                  </a:ext>
                </a:extLst>
              </a:tr>
              <a:tr h="1924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effectLst/>
                        </a:rPr>
                        <a:t>40-59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 dirty="0">
                          <a:effectLst/>
                        </a:rPr>
                        <a:t>0</a:t>
                      </a:r>
                      <a:endParaRPr lang="it-IT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effectLst/>
                        </a:rPr>
                        <a:t>0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effectLst/>
                        </a:rPr>
                        <a:t>37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extLst>
                  <a:ext uri="{0D108BD9-81ED-4DB2-BD59-A6C34878D82A}">
                    <a16:rowId xmlns:a16="http://schemas.microsoft.com/office/drawing/2014/main" val="2339903418"/>
                  </a:ext>
                </a:extLst>
              </a:tr>
              <a:tr h="1924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effectLst/>
                        </a:rPr>
                        <a:t>60-79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effectLst/>
                        </a:rPr>
                        <a:t>1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 dirty="0">
                          <a:effectLst/>
                        </a:rPr>
                        <a:t>10</a:t>
                      </a:r>
                      <a:endParaRPr lang="it-IT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effectLst/>
                        </a:rPr>
                        <a:t>29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extLst>
                  <a:ext uri="{0D108BD9-81ED-4DB2-BD59-A6C34878D82A}">
                    <a16:rowId xmlns:a16="http://schemas.microsoft.com/office/drawing/2014/main" val="1309392392"/>
                  </a:ext>
                </a:extLst>
              </a:tr>
              <a:tr h="1924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effectLst/>
                        </a:rPr>
                        <a:t>80+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effectLst/>
                        </a:rPr>
                        <a:t>3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 dirty="0">
                          <a:effectLst/>
                        </a:rPr>
                        <a:t>0</a:t>
                      </a:r>
                      <a:endParaRPr lang="it-IT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effectLst/>
                        </a:rPr>
                        <a:t>11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extLst>
                  <a:ext uri="{0D108BD9-81ED-4DB2-BD59-A6C34878D82A}">
                    <a16:rowId xmlns:a16="http://schemas.microsoft.com/office/drawing/2014/main" val="362352407"/>
                  </a:ext>
                </a:extLst>
              </a:tr>
              <a:tr h="1924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 b="1">
                          <a:effectLst/>
                        </a:rPr>
                        <a:t>Totale</a:t>
                      </a:r>
                      <a:endParaRPr lang="it-IT" sz="1600" b="1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 b="1">
                          <a:effectLst/>
                        </a:rPr>
                        <a:t>4</a:t>
                      </a:r>
                      <a:endParaRPr lang="it-IT" sz="1600" b="1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 b="1">
                          <a:effectLst/>
                        </a:rPr>
                        <a:t>10</a:t>
                      </a:r>
                      <a:endParaRPr lang="it-IT" sz="1600" b="1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 b="1">
                          <a:effectLst/>
                        </a:rPr>
                        <a:t>80</a:t>
                      </a:r>
                      <a:endParaRPr lang="it-IT" sz="1600" b="1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extLst>
                  <a:ext uri="{0D108BD9-81ED-4DB2-BD59-A6C34878D82A}">
                    <a16:rowId xmlns:a16="http://schemas.microsoft.com/office/drawing/2014/main" val="747942199"/>
                  </a:ext>
                </a:extLst>
              </a:tr>
              <a:tr h="192453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effectLst/>
                        </a:rPr>
                        <a:t>Decessi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effectLst/>
                        </a:rPr>
                        <a:t>12-39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effectLst/>
                        </a:rPr>
                        <a:t>0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 dirty="0">
                          <a:effectLst/>
                        </a:rPr>
                        <a:t>0</a:t>
                      </a:r>
                      <a:endParaRPr lang="it-IT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effectLst/>
                        </a:rPr>
                        <a:t>3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extLst>
                  <a:ext uri="{0D108BD9-81ED-4DB2-BD59-A6C34878D82A}">
                    <a16:rowId xmlns:a16="http://schemas.microsoft.com/office/drawing/2014/main" val="1926125463"/>
                  </a:ext>
                </a:extLst>
              </a:tr>
              <a:tr h="1924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effectLst/>
                        </a:rPr>
                        <a:t>40-59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effectLst/>
                        </a:rPr>
                        <a:t>0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effectLst/>
                        </a:rPr>
                        <a:t>2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effectLst/>
                        </a:rPr>
                        <a:t>26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extLst>
                  <a:ext uri="{0D108BD9-81ED-4DB2-BD59-A6C34878D82A}">
                    <a16:rowId xmlns:a16="http://schemas.microsoft.com/office/drawing/2014/main" val="4041475307"/>
                  </a:ext>
                </a:extLst>
              </a:tr>
              <a:tr h="1924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effectLst/>
                        </a:rPr>
                        <a:t>60-79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effectLst/>
                        </a:rPr>
                        <a:t>2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effectLst/>
                        </a:rPr>
                        <a:t>16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 dirty="0">
                          <a:effectLst/>
                        </a:rPr>
                        <a:t>78</a:t>
                      </a:r>
                      <a:endParaRPr lang="it-IT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extLst>
                  <a:ext uri="{0D108BD9-81ED-4DB2-BD59-A6C34878D82A}">
                    <a16:rowId xmlns:a16="http://schemas.microsoft.com/office/drawing/2014/main" val="2915841367"/>
                  </a:ext>
                </a:extLst>
              </a:tr>
              <a:tr h="1924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effectLst/>
                        </a:rPr>
                        <a:t>80+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effectLst/>
                        </a:rPr>
                        <a:t>15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effectLst/>
                        </a:rPr>
                        <a:t>11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 dirty="0">
                          <a:effectLst/>
                        </a:rPr>
                        <a:t>62</a:t>
                      </a:r>
                      <a:endParaRPr lang="it-IT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extLst>
                  <a:ext uri="{0D108BD9-81ED-4DB2-BD59-A6C34878D82A}">
                    <a16:rowId xmlns:a16="http://schemas.microsoft.com/office/drawing/2014/main" val="2888998041"/>
                  </a:ext>
                </a:extLst>
              </a:tr>
              <a:tr h="1924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 b="1">
                          <a:effectLst/>
                        </a:rPr>
                        <a:t>Totale</a:t>
                      </a:r>
                      <a:endParaRPr lang="it-IT" sz="1600" b="1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 b="1">
                          <a:effectLst/>
                        </a:rPr>
                        <a:t>17</a:t>
                      </a:r>
                      <a:endParaRPr lang="it-IT" sz="1600" b="1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 b="1">
                          <a:effectLst/>
                        </a:rPr>
                        <a:t>29</a:t>
                      </a:r>
                      <a:endParaRPr lang="it-IT" sz="1600" b="1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 b="1" dirty="0">
                          <a:effectLst/>
                        </a:rPr>
                        <a:t>169</a:t>
                      </a:r>
                      <a:endParaRPr lang="it-IT" sz="16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extLst>
                  <a:ext uri="{0D108BD9-81ED-4DB2-BD59-A6C34878D82A}">
                    <a16:rowId xmlns:a16="http://schemas.microsoft.com/office/drawing/2014/main" val="4268003701"/>
                  </a:ext>
                </a:extLst>
              </a:tr>
            </a:tbl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C257C492-2516-426B-AFC7-F4A5F90305D3}"/>
              </a:ext>
            </a:extLst>
          </p:cNvPr>
          <p:cNvSpPr txBox="1"/>
          <p:nvPr/>
        </p:nvSpPr>
        <p:spPr>
          <a:xfrm>
            <a:off x="0" y="0"/>
            <a:ext cx="12115800" cy="703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it-IT" b="1" cap="small">
                <a:solidFill>
                  <a:srgbClr val="44546A"/>
                </a:solidFill>
                <a:latin typeface="Raleway" panose="020B0003030101060003"/>
                <a:ea typeface="Times New Roman" panose="02020603050405020304" pitchFamily="18" charset="0"/>
              </a:rPr>
              <a:t>C</a:t>
            </a:r>
            <a:r>
              <a:rPr lang="it-IT" sz="1800" b="1" cap="small">
                <a:solidFill>
                  <a:srgbClr val="44546A"/>
                </a:solidFill>
                <a:effectLst/>
                <a:latin typeface="Raleway" panose="020B0003030101060003"/>
                <a:ea typeface="Times New Roman" panose="02020603050405020304" pitchFamily="18" charset="0"/>
              </a:rPr>
              <a:t>opertura vaccinale nella popolazione Italiana sopra 12 anni (al 21 giugno) e nei casi di covid-19 diagnosticati nel periodo 21 giugno – 4 luglio 2021.</a:t>
            </a:r>
            <a:endParaRPr lang="it-IT" sz="2000" b="1" cap="small">
              <a:solidFill>
                <a:srgbClr val="44546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3847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2CAAC19A-EF76-4A89-8911-271D12D5625D}"/>
              </a:ext>
            </a:extLst>
          </p:cNvPr>
          <p:cNvGraphicFramePr>
            <a:graphicFrameLocks noGrp="1"/>
          </p:cNvGraphicFramePr>
          <p:nvPr/>
        </p:nvGraphicFramePr>
        <p:xfrm>
          <a:off x="321128" y="671437"/>
          <a:ext cx="11149512" cy="54956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1675">
                  <a:extLst>
                    <a:ext uri="{9D8B030D-6E8A-4147-A177-3AD203B41FA5}">
                      <a16:colId xmlns:a16="http://schemas.microsoft.com/office/drawing/2014/main" val="1489854737"/>
                    </a:ext>
                  </a:extLst>
                </a:gridCol>
                <a:gridCol w="3269059">
                  <a:extLst>
                    <a:ext uri="{9D8B030D-6E8A-4147-A177-3AD203B41FA5}">
                      <a16:colId xmlns:a16="http://schemas.microsoft.com/office/drawing/2014/main" val="527579270"/>
                    </a:ext>
                  </a:extLst>
                </a:gridCol>
                <a:gridCol w="3041010">
                  <a:extLst>
                    <a:ext uri="{9D8B030D-6E8A-4147-A177-3AD203B41FA5}">
                      <a16:colId xmlns:a16="http://schemas.microsoft.com/office/drawing/2014/main" val="687735512"/>
                    </a:ext>
                  </a:extLst>
                </a:gridCol>
                <a:gridCol w="2637768">
                  <a:extLst>
                    <a:ext uri="{9D8B030D-6E8A-4147-A177-3AD203B41FA5}">
                      <a16:colId xmlns:a16="http://schemas.microsoft.com/office/drawing/2014/main" val="769255499"/>
                    </a:ext>
                  </a:extLst>
                </a:gridCol>
              </a:tblGrid>
              <a:tr h="883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 cap="small" dirty="0">
                          <a:effectLst/>
                        </a:rPr>
                        <a:t>Gruppo</a:t>
                      </a:r>
                      <a:endParaRPr lang="it-IT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 cap="small" dirty="0">
                          <a:effectLst/>
                        </a:rPr>
                        <a:t>Fascia di età</a:t>
                      </a:r>
                      <a:endParaRPr lang="it-IT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</a:pPr>
                      <a:r>
                        <a:rPr lang="it-IT" sz="1400" b="1" kern="1200" cap="small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Efficacia vaccinale </a:t>
                      </a:r>
                    </a:p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</a:pPr>
                      <a:r>
                        <a:rPr lang="it-IT" sz="1400" b="1" kern="1200" cap="small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(vaccinati ciclo completo vs non vaccinati)*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</a:pPr>
                      <a:r>
                        <a:rPr lang="it-IT" sz="1400" b="1" kern="1200" cap="small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Efficacia vaccinale</a:t>
                      </a:r>
                    </a:p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</a:pPr>
                      <a:r>
                        <a:rPr lang="it-IT" sz="1400" b="1" kern="1200" cap="small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(vaccinati ciclo incompleto vs non vaccinati)*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588600584"/>
                  </a:ext>
                </a:extLst>
              </a:tr>
              <a:tr h="288264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 dirty="0">
                          <a:effectLst/>
                        </a:rPr>
                        <a:t>Diagnosi di</a:t>
                      </a:r>
                      <a:endParaRPr lang="it-IT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 dirty="0">
                          <a:effectLst/>
                        </a:rPr>
                        <a:t>Sars-CoV-2</a:t>
                      </a:r>
                      <a:endParaRPr lang="it-IT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 dirty="0">
                          <a:effectLst/>
                        </a:rPr>
                        <a:t>12-39</a:t>
                      </a:r>
                      <a:endParaRPr lang="it-IT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79,8%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</a:pPr>
                      <a:r>
                        <a:rPr lang="it-IT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61,1%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550076124"/>
                  </a:ext>
                </a:extLst>
              </a:tr>
              <a:tr h="28826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effectLst/>
                        </a:rPr>
                        <a:t>40-59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</a:pPr>
                      <a:r>
                        <a:rPr lang="it-IT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80,8%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</a:pPr>
                      <a:r>
                        <a:rPr lang="it-IT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51,4%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460027208"/>
                  </a:ext>
                </a:extLst>
              </a:tr>
              <a:tr h="28826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effectLst/>
                        </a:rPr>
                        <a:t>60-79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81,5%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</a:pPr>
                      <a:r>
                        <a:rPr lang="it-IT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44,7%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76357650"/>
                  </a:ext>
                </a:extLst>
              </a:tr>
              <a:tr h="28826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effectLst/>
                        </a:rPr>
                        <a:t>80+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</a:pPr>
                      <a:r>
                        <a:rPr lang="it-IT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79,8%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</a:pPr>
                      <a:r>
                        <a:rPr lang="it-IT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67,5%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629013822"/>
                  </a:ext>
                </a:extLst>
              </a:tr>
              <a:tr h="288264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 dirty="0">
                          <a:effectLst/>
                        </a:rPr>
                        <a:t>Ospedalizzazioni</a:t>
                      </a:r>
                      <a:endParaRPr lang="it-IT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 dirty="0">
                          <a:effectLst/>
                        </a:rPr>
                        <a:t>12-39</a:t>
                      </a:r>
                      <a:endParaRPr lang="it-IT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</a:pPr>
                      <a:r>
                        <a:rPr lang="it-IT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91,0%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</a:pPr>
                      <a:r>
                        <a:rPr lang="it-IT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85,0%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719751480"/>
                  </a:ext>
                </a:extLst>
              </a:tr>
              <a:tr h="28826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effectLst/>
                        </a:rPr>
                        <a:t>40-59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</a:pPr>
                      <a:r>
                        <a:rPr lang="it-IT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97,4%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87,1%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572323395"/>
                  </a:ext>
                </a:extLst>
              </a:tr>
              <a:tr h="28826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effectLst/>
                        </a:rPr>
                        <a:t>60-79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</a:pPr>
                      <a:r>
                        <a:rPr lang="it-IT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92,9%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</a:pPr>
                      <a:r>
                        <a:rPr lang="it-IT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78,7%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4056435782"/>
                  </a:ext>
                </a:extLst>
              </a:tr>
              <a:tr h="28826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effectLst/>
                        </a:rPr>
                        <a:t>80+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</a:pPr>
                      <a:r>
                        <a:rPr lang="it-IT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92,9%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88,5%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198659412"/>
                  </a:ext>
                </a:extLst>
              </a:tr>
              <a:tr h="288264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 dirty="0">
                          <a:effectLst/>
                        </a:rPr>
                        <a:t>Ricoveri in TI</a:t>
                      </a:r>
                      <a:endParaRPr lang="it-IT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effectLst/>
                        </a:rPr>
                        <a:t>12-39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4214856089"/>
                  </a:ext>
                </a:extLst>
              </a:tr>
              <a:tr h="28826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effectLst/>
                        </a:rPr>
                        <a:t>40-59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339903418"/>
                  </a:ext>
                </a:extLst>
              </a:tr>
              <a:tr h="28826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effectLst/>
                        </a:rPr>
                        <a:t>60-79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</a:pPr>
                      <a:r>
                        <a:rPr lang="it-IT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98,2%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</a:pPr>
                      <a:r>
                        <a:rPr lang="it-IT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76,6%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309392392"/>
                  </a:ext>
                </a:extLst>
              </a:tr>
              <a:tr h="28826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effectLst/>
                        </a:rPr>
                        <a:t>80+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</a:pPr>
                      <a:r>
                        <a:rPr lang="it-IT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96,9%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62352407"/>
                  </a:ext>
                </a:extLst>
              </a:tr>
              <a:tr h="288264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 dirty="0">
                          <a:effectLst/>
                        </a:rPr>
                        <a:t>Decessi</a:t>
                      </a:r>
                      <a:endParaRPr lang="it-IT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effectLst/>
                        </a:rPr>
                        <a:t>12-39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</a:pPr>
                      <a:r>
                        <a:rPr lang="it-IT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</a:pPr>
                      <a:r>
                        <a:rPr lang="it-IT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926125463"/>
                  </a:ext>
                </a:extLst>
              </a:tr>
              <a:tr h="28826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effectLst/>
                        </a:rPr>
                        <a:t>40-59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</a:pPr>
                      <a:r>
                        <a:rPr lang="it-IT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90,3%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4041475307"/>
                  </a:ext>
                </a:extLst>
              </a:tr>
              <a:tr h="28826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effectLst/>
                        </a:rPr>
                        <a:t>60-79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</a:pPr>
                      <a:r>
                        <a:rPr lang="it-IT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98,7%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86,1%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915841367"/>
                  </a:ext>
                </a:extLst>
              </a:tr>
              <a:tr h="28826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effectLst/>
                        </a:rPr>
                        <a:t>80+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353" marR="3735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</a:pPr>
                      <a:r>
                        <a:rPr lang="it-IT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97,2%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66,2%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888998041"/>
                  </a:ext>
                </a:extLst>
              </a:tr>
            </a:tbl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C257C492-2516-426B-AFC7-F4A5F90305D3}"/>
              </a:ext>
            </a:extLst>
          </p:cNvPr>
          <p:cNvSpPr txBox="1"/>
          <p:nvPr/>
        </p:nvSpPr>
        <p:spPr>
          <a:xfrm>
            <a:off x="0" y="0"/>
            <a:ext cx="12115800" cy="703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it-IT" b="1" cap="small" dirty="0">
                <a:solidFill>
                  <a:srgbClr val="44546A"/>
                </a:solidFill>
                <a:latin typeface="Raleway" panose="020B0003030101060003"/>
                <a:ea typeface="Times New Roman" panose="02020603050405020304" pitchFamily="18" charset="0"/>
              </a:rPr>
              <a:t>Efficacia vaccinale</a:t>
            </a:r>
            <a:r>
              <a:rPr lang="it-IT" sz="1800" b="1" cap="small" dirty="0">
                <a:solidFill>
                  <a:srgbClr val="44546A"/>
                </a:solidFill>
                <a:effectLst/>
                <a:latin typeface="Raleway" panose="020B0003030101060003"/>
                <a:ea typeface="Times New Roman" panose="02020603050405020304" pitchFamily="18" charset="0"/>
              </a:rPr>
              <a:t> nella popolazione italiana sopra 12 anni nei casi di covid-19 diagnosticati </a:t>
            </a:r>
          </a:p>
          <a:p>
            <a:pPr algn="ctr">
              <a:lnSpc>
                <a:spcPct val="115000"/>
              </a:lnSpc>
            </a:pPr>
            <a:r>
              <a:rPr lang="it-IT" sz="1800" b="1" cap="small" dirty="0">
                <a:solidFill>
                  <a:srgbClr val="44546A"/>
                </a:solidFill>
                <a:effectLst/>
                <a:latin typeface="Raleway" panose="020B0003030101060003"/>
                <a:ea typeface="Times New Roman" panose="02020603050405020304" pitchFamily="18" charset="0"/>
              </a:rPr>
              <a:t>nel periodo 21 giugno – 4 luglio 2021.</a:t>
            </a:r>
            <a:endParaRPr lang="it-IT" sz="2000" b="1" cap="small" dirty="0">
              <a:solidFill>
                <a:srgbClr val="44546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4283EB5-ECB9-4489-933D-87A5F1803925}"/>
              </a:ext>
            </a:extLst>
          </p:cNvPr>
          <p:cNvSpPr txBox="1"/>
          <p:nvPr/>
        </p:nvSpPr>
        <p:spPr>
          <a:xfrm>
            <a:off x="172720" y="6299202"/>
            <a:ext cx="11567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u="none" strike="noStrike" dirty="0">
                <a:effectLst/>
                <a:latin typeface="Arial Narrow" panose="020B0606020202030204" pitchFamily="34" charset="0"/>
              </a:rPr>
              <a:t>*questa stima non aggiusta per caratteristiche quali fattori di rischio di esposizione  (es: operatori sanitari) e di fragilità della popolazione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767831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5554CB-8779-44BC-8170-14C8B0EA5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153224"/>
            <a:ext cx="11988800" cy="1089529"/>
          </a:xfrm>
        </p:spPr>
        <p:txBody>
          <a:bodyPr/>
          <a:lstStyle/>
          <a:p>
            <a:r>
              <a:rPr lang="it-IT" dirty="0">
                <a:latin typeface="+mn-lt"/>
              </a:rPr>
              <a:t>Stima dell’efficacia vaccinale nella popolazione italiana sopra 12 anni nei casi di COVID-19 diagnosticati  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EC6BB40-894F-49A6-9E3F-6B3F46916377}"/>
              </a:ext>
            </a:extLst>
          </p:cNvPr>
          <p:cNvSpPr/>
          <p:nvPr/>
        </p:nvSpPr>
        <p:spPr>
          <a:xfrm>
            <a:off x="7201837" y="6604084"/>
            <a:ext cx="263245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</a:rPr>
              <a:t>: 7 luglio </a:t>
            </a:r>
            <a:r>
              <a:rPr lang="it-IT" sz="1050" b="0" i="0" dirty="0">
                <a:solidFill>
                  <a:srgbClr val="333333"/>
                </a:solidFill>
                <a:effectLst/>
              </a:rPr>
              <a:t>2021</a:t>
            </a:r>
            <a:endParaRPr lang="it-IT" sz="105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6CA7DB3-3E91-4580-BFFA-F2FA5A81F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720" y="1242753"/>
            <a:ext cx="6472554" cy="470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517D7D3A-2EC5-4EEB-BBF4-975D14693F83}"/>
              </a:ext>
            </a:extLst>
          </p:cNvPr>
          <p:cNvSpPr txBox="1"/>
          <p:nvPr/>
        </p:nvSpPr>
        <p:spPr>
          <a:xfrm>
            <a:off x="4990164" y="6147554"/>
            <a:ext cx="28584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rgbClr val="0064B7"/>
                </a:solidFill>
              </a:rPr>
              <a:t>21 GIUGNO – 4 LUGLIO 2021</a:t>
            </a:r>
          </a:p>
        </p:txBody>
      </p:sp>
    </p:spTree>
    <p:extLst>
      <p:ext uri="{BB962C8B-B14F-4D97-AF65-F5344CB8AC3E}">
        <p14:creationId xmlns:p14="http://schemas.microsoft.com/office/powerpoint/2010/main" val="588761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2668530"/>
            <a:ext cx="9144000" cy="2387600"/>
          </a:xfrm>
        </p:spPr>
        <p:txBody>
          <a:bodyPr>
            <a:normAutofit/>
          </a:bodyPr>
          <a:lstStyle/>
          <a:p>
            <a:pPr>
              <a:spcBef>
                <a:spcPts val="200"/>
              </a:spcBef>
              <a:spcAft>
                <a:spcPts val="2800"/>
              </a:spcAft>
            </a:pPr>
            <a:r>
              <a:rPr lang="it-IT" sz="3200" b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Prevalenza e distribuzione delle varianti di SARS-CoV-2 di interesse per la sanità pubblica in Italia</a:t>
            </a:r>
            <a:r>
              <a:rPr lang="it-IT" sz="32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sz="32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3200" b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Rapporto n. 4 del 9 luglio 2021</a:t>
            </a:r>
            <a:r>
              <a:rPr lang="it-IT" sz="32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sz="32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32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(dati aggiornati al 5 luglio 2021)</a:t>
            </a:r>
            <a:br>
              <a:rPr lang="it-IT" sz="32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sz="3200" dirty="0">
              <a:latin typeface="Arial Narrow" panose="020B0606020202030204" pitchFamily="34" charset="0"/>
            </a:endParaRPr>
          </a:p>
        </p:txBody>
      </p:sp>
      <p:pic>
        <p:nvPicPr>
          <p:cNvPr id="1027" name="Immagine 17" descr="Image result for logo istituto superiore di sanità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135" y="786606"/>
            <a:ext cx="1510621" cy="1510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3" descr="Image result for logo istituto superiore di sanità">
            <a:extLst>
              <a:ext uri="{FF2B5EF4-FFF2-40B4-BE49-F238E27FC236}">
                <a16:creationId xmlns:a16="http://schemas.microsoft.com/office/drawing/2014/main" id="{E78BC9FA-97E6-4B42-9D49-04F9B1FAF2B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073" y="5200551"/>
            <a:ext cx="911802" cy="870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 descr="Image result for logo fbk">
            <a:extLst>
              <a:ext uri="{FF2B5EF4-FFF2-40B4-BE49-F238E27FC236}">
                <a16:creationId xmlns:a16="http://schemas.microsoft.com/office/drawing/2014/main" id="{7FC0D5EE-FF8C-8B44-B174-2E329A1924A3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8" t="22597" r="19706" b="21199"/>
          <a:stretch/>
        </p:blipFill>
        <p:spPr bwMode="auto">
          <a:xfrm>
            <a:off x="5524383" y="5341867"/>
            <a:ext cx="849401" cy="7295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magine 5" descr="Image result for logo ministero della salute">
            <a:extLst>
              <a:ext uri="{FF2B5EF4-FFF2-40B4-BE49-F238E27FC236}">
                <a16:creationId xmlns:a16="http://schemas.microsoft.com/office/drawing/2014/main" id="{4CFC0BF5-F5CB-0A48-B62E-BC818633965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600" y="5233050"/>
            <a:ext cx="917258" cy="838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53584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sz="3200" dirty="0">
                <a:latin typeface="Arial Narrow" panose="020B0606020202030204" pitchFamily="34" charset="0"/>
              </a:rPr>
              <a:t>Frequenza di </a:t>
            </a:r>
            <a:r>
              <a:rPr lang="it-IT" sz="3200" dirty="0" err="1">
                <a:latin typeface="Arial Narrow" panose="020B0606020202030204" pitchFamily="34" charset="0"/>
              </a:rPr>
              <a:t>genotipizzazione</a:t>
            </a:r>
            <a:r>
              <a:rPr lang="it-IT" sz="3200" dirty="0">
                <a:latin typeface="Arial Narrow" panose="020B0606020202030204" pitchFamily="34" charset="0"/>
              </a:rPr>
              <a:t> per variante di SARS-CoV-2, Italia,</a:t>
            </a:r>
            <a:br>
              <a:rPr lang="it-IT" sz="3200" dirty="0">
                <a:latin typeface="Arial Narrow" panose="020B0606020202030204" pitchFamily="34" charset="0"/>
              </a:rPr>
            </a:br>
            <a:r>
              <a:rPr lang="it-IT" sz="3200" dirty="0">
                <a:latin typeface="Arial Narrow" panose="020B0606020202030204" pitchFamily="34" charset="0"/>
              </a:rPr>
              <a:t> 28 dicembre 2020 – 5 luglio 2021.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838200" y="1619249"/>
          <a:ext cx="10515600" cy="3402576"/>
        </p:xfrm>
        <a:graphic>
          <a:graphicData uri="http://schemas.openxmlformats.org/drawingml/2006/table">
            <a:tbl>
              <a:tblPr firstRow="1" firstCol="1" bandRow="1"/>
              <a:tblGrid>
                <a:gridCol w="1615196">
                  <a:extLst>
                    <a:ext uri="{9D8B030D-6E8A-4147-A177-3AD203B41FA5}">
                      <a16:colId xmlns:a16="http://schemas.microsoft.com/office/drawing/2014/main" val="999209732"/>
                    </a:ext>
                  </a:extLst>
                </a:gridCol>
                <a:gridCol w="6080120">
                  <a:extLst>
                    <a:ext uri="{9D8B030D-6E8A-4147-A177-3AD203B41FA5}">
                      <a16:colId xmlns:a16="http://schemas.microsoft.com/office/drawing/2014/main" val="2625822161"/>
                    </a:ext>
                  </a:extLst>
                </a:gridCol>
                <a:gridCol w="1495318">
                  <a:extLst>
                    <a:ext uri="{9D8B030D-6E8A-4147-A177-3AD203B41FA5}">
                      <a16:colId xmlns:a16="http://schemas.microsoft.com/office/drawing/2014/main" val="58198670"/>
                    </a:ext>
                  </a:extLst>
                </a:gridCol>
                <a:gridCol w="1324966">
                  <a:extLst>
                    <a:ext uri="{9D8B030D-6E8A-4147-A177-3AD203B41FA5}">
                      <a16:colId xmlns:a16="http://schemas.microsoft.com/office/drawing/2014/main" val="1160608152"/>
                    </a:ext>
                  </a:extLst>
                </a:gridCol>
              </a:tblGrid>
              <a:tr h="4209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Nomenclatura 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OMS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Lignaggio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Numero di casi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%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542297"/>
                  </a:ext>
                </a:extLst>
              </a:tr>
              <a:tr h="2710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Alfa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B.1.1.7 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24.893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73,46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639468"/>
                  </a:ext>
                </a:extLst>
              </a:tr>
              <a:tr h="2710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Beta 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B.1.351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265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0,78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808869"/>
                  </a:ext>
                </a:extLst>
              </a:tr>
              <a:tr h="2710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Gamma 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P.1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2.351</a:t>
                      </a:r>
                      <a:r>
                        <a:rPr lang="it-IT" sz="1400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6,94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1460458"/>
                  </a:ext>
                </a:extLst>
              </a:tr>
              <a:tr h="2710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Zeta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P.2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0,01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724851"/>
                  </a:ext>
                </a:extLst>
              </a:tr>
              <a:tr h="2710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Eta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B.1.525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388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1,15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7728126"/>
                  </a:ext>
                </a:extLst>
              </a:tr>
              <a:tr h="2710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ND</a:t>
                      </a:r>
                      <a:r>
                        <a:rPr lang="nl-NL" sz="1400" b="1" baseline="30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B.1.1.7 + E484K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0,09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249612"/>
                  </a:ext>
                </a:extLst>
              </a:tr>
              <a:tr h="2710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Kappa/Delta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B.1.617.1/2 </a:t>
                      </a:r>
                      <a:r>
                        <a:rPr lang="it-IT" sz="1400" b="1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788</a:t>
                      </a:r>
                      <a:r>
                        <a:rPr lang="it-IT" sz="1400" baseline="30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2,33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3884"/>
                  </a:ext>
                </a:extLst>
              </a:tr>
              <a:tr h="2710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Kappa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B.1.617.1 </a:t>
                      </a:r>
                      <a:r>
                        <a:rPr lang="it-IT" sz="1400" b="1" baseline="30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0,01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585743"/>
                  </a:ext>
                </a:extLst>
              </a:tr>
              <a:tr h="2710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Delta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B.1.617.2 </a:t>
                      </a:r>
                      <a:r>
                        <a:rPr lang="it-IT" sz="1400" b="1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190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0,56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843990"/>
                  </a:ext>
                </a:extLst>
              </a:tr>
              <a:tr h="2710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ND</a:t>
                      </a:r>
                      <a:r>
                        <a:rPr lang="nl-NL" sz="1400" b="1" baseline="30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Altro lignaggio /non indicato </a:t>
                      </a:r>
                      <a:r>
                        <a:rPr lang="it-IT" sz="1400" b="1" baseline="30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4.974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14,68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5791098"/>
                  </a:ext>
                </a:extLst>
              </a:tr>
              <a:tr h="271058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Totale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33.886</a:t>
                      </a:r>
                      <a:endParaRPr lang="it-IT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970000"/>
                  </a:ext>
                </a:extLst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2055864" y="5459976"/>
            <a:ext cx="88195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dirty="0">
                <a:latin typeface="Arial Narrow" panose="020B0606020202030204" pitchFamily="34" charset="0"/>
              </a:rPr>
              <a:t>Nel periodo dal 28 dicembre 2020 al 5 luglio 2021, sono stati segnalati al Sistema di Sorveglianza Integrata COVID-19 un totale di </a:t>
            </a:r>
            <a:r>
              <a:rPr lang="it-IT" b="1" dirty="0">
                <a:latin typeface="Arial Narrow" panose="020B0606020202030204" pitchFamily="34" charset="0"/>
              </a:rPr>
              <a:t>33.886 casi di infezione da SARS-CoV-2 con </a:t>
            </a:r>
            <a:r>
              <a:rPr lang="it-IT" b="1" dirty="0" err="1">
                <a:latin typeface="Arial Narrow" panose="020B0606020202030204" pitchFamily="34" charset="0"/>
              </a:rPr>
              <a:t>genotipizzazione</a:t>
            </a:r>
            <a:r>
              <a:rPr lang="it-IT" b="1" dirty="0">
                <a:latin typeface="Arial Narrow" panose="020B0606020202030204" pitchFamily="34" charset="0"/>
              </a:rPr>
              <a:t>.</a:t>
            </a:r>
          </a:p>
          <a:p>
            <a:pPr algn="ctr"/>
            <a:endParaRPr lang="it-IT" b="1" dirty="0">
              <a:latin typeface="Arial Narrow" panose="020B060602020203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dirty="0">
                <a:latin typeface="Arial Narrow" panose="020B0606020202030204" pitchFamily="34" charset="0"/>
              </a:rPr>
              <a:t>Nel mese di giugno è stata riportata una percentuale di </a:t>
            </a:r>
            <a:r>
              <a:rPr lang="it-IT" dirty="0" err="1">
                <a:latin typeface="Arial Narrow" panose="020B0606020202030204" pitchFamily="34" charset="0"/>
              </a:rPr>
              <a:t>genotipizzazione</a:t>
            </a:r>
            <a:r>
              <a:rPr lang="it-IT" dirty="0">
                <a:latin typeface="Arial Narrow" panose="020B0606020202030204" pitchFamily="34" charset="0"/>
              </a:rPr>
              <a:t> pari al </a:t>
            </a:r>
            <a:r>
              <a:rPr lang="it-IT" b="1" dirty="0">
                <a:latin typeface="Arial Narrow" panose="020B0606020202030204" pitchFamily="34" charset="0"/>
              </a:rPr>
              <a:t>6%.</a:t>
            </a:r>
          </a:p>
          <a:p>
            <a:pPr algn="ctr"/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41248459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6DF9CE31-B54A-4558-8921-2B9A04E91F49}"/>
              </a:ext>
            </a:extLst>
          </p:cNvPr>
          <p:cNvSpPr txBox="1"/>
          <p:nvPr/>
        </p:nvSpPr>
        <p:spPr>
          <a:xfrm>
            <a:off x="0" y="11290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2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Distribuzione dei casi di infezione causati da varianti di SARS-CoV-2 di interesse per la sanità pubblica sul territorio nazionale, Italia, </a:t>
            </a:r>
            <a:r>
              <a:rPr lang="it-IT" sz="2200" b="1" dirty="0">
                <a:solidFill>
                  <a:srgbClr val="FF0000"/>
                </a:solidFill>
                <a:latin typeface="Arial Narrow" panose="020B0606020202030204" pitchFamily="34" charset="0"/>
              </a:rPr>
              <a:t>22 aprile 2021 – 5 luglio 2021 </a:t>
            </a:r>
            <a:r>
              <a:rPr lang="it-IT" sz="22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(Fonte: Sistema di Sorveglianza Integrata, ISS)</a:t>
            </a:r>
          </a:p>
        </p:txBody>
      </p:sp>
      <p:pic>
        <p:nvPicPr>
          <p:cNvPr id="7170" name="Immagine 1">
            <a:extLst>
              <a:ext uri="{FF2B5EF4-FFF2-40B4-BE49-F238E27FC236}">
                <a16:creationId xmlns:a16="http://schemas.microsoft.com/office/drawing/2014/main" id="{2BD85941-4E1B-4201-A869-20CDEACCF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6059"/>
            <a:ext cx="4050733" cy="241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Immagine 1">
            <a:extLst>
              <a:ext uri="{FF2B5EF4-FFF2-40B4-BE49-F238E27FC236}">
                <a16:creationId xmlns:a16="http://schemas.microsoft.com/office/drawing/2014/main" id="{9124734E-880F-487F-8FBF-D37733E18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733" y="1456057"/>
            <a:ext cx="4058959" cy="2419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Immagine 1">
            <a:extLst>
              <a:ext uri="{FF2B5EF4-FFF2-40B4-BE49-F238E27FC236}">
                <a16:creationId xmlns:a16="http://schemas.microsoft.com/office/drawing/2014/main" id="{45A066A8-6A15-47F9-BFBF-B1A9B5CB2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692" y="1456058"/>
            <a:ext cx="3964817" cy="241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>
            <a:extLst>
              <a:ext uri="{FF2B5EF4-FFF2-40B4-BE49-F238E27FC236}">
                <a16:creationId xmlns:a16="http://schemas.microsoft.com/office/drawing/2014/main" id="{3BADFEB0-FF35-4022-A814-571135944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323" y="4279053"/>
            <a:ext cx="2110232" cy="257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DEFCAF06-CB0D-4BF5-B04F-F4FF23849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973" y="4213837"/>
            <a:ext cx="2111520" cy="263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>
            <a:extLst>
              <a:ext uri="{FF2B5EF4-FFF2-40B4-BE49-F238E27FC236}">
                <a16:creationId xmlns:a16="http://schemas.microsoft.com/office/drawing/2014/main" id="{49465908-E150-4171-8004-9ED3AFA00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119" y="4283816"/>
            <a:ext cx="2111520" cy="257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DE86567-E48D-4EFE-9124-3E7E16C2839D}"/>
              </a:ext>
            </a:extLst>
          </p:cNvPr>
          <p:cNvSpPr txBox="1"/>
          <p:nvPr/>
        </p:nvSpPr>
        <p:spPr>
          <a:xfrm>
            <a:off x="1955145" y="1118478"/>
            <a:ext cx="1155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>
                <a:latin typeface="Arial Narrow" panose="020B0606020202030204" pitchFamily="34" charset="0"/>
              </a:rPr>
              <a:t>Variante gamma</a:t>
            </a:r>
          </a:p>
          <a:p>
            <a:pPr algn="ctr"/>
            <a:r>
              <a:rPr lang="it-IT" sz="1200" b="1" dirty="0">
                <a:latin typeface="Arial Narrow" panose="020B0606020202030204" pitchFamily="34" charset="0"/>
              </a:rPr>
              <a:t>P.1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3121263-DAFC-49BB-9F57-33A9E711557C}"/>
              </a:ext>
            </a:extLst>
          </p:cNvPr>
          <p:cNvSpPr txBox="1"/>
          <p:nvPr/>
        </p:nvSpPr>
        <p:spPr>
          <a:xfrm>
            <a:off x="3847072" y="1085542"/>
            <a:ext cx="972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>
                <a:latin typeface="Arial Narrow" panose="020B0606020202030204" pitchFamily="34" charset="0"/>
              </a:rPr>
              <a:t>Variante beta</a:t>
            </a:r>
          </a:p>
          <a:p>
            <a:pPr algn="ctr"/>
            <a:r>
              <a:rPr lang="it-IT" sz="1200" b="1" dirty="0">
                <a:latin typeface="Arial Narrow" panose="020B0606020202030204" pitchFamily="34" charset="0"/>
              </a:rPr>
              <a:t>B.1.351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F0AF253-0B4F-4D6D-A62A-160C6BFE1583}"/>
              </a:ext>
            </a:extLst>
          </p:cNvPr>
          <p:cNvSpPr txBox="1"/>
          <p:nvPr/>
        </p:nvSpPr>
        <p:spPr>
          <a:xfrm>
            <a:off x="5941385" y="1085543"/>
            <a:ext cx="958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>
                <a:latin typeface="Arial Narrow" panose="020B0606020202030204" pitchFamily="34" charset="0"/>
              </a:rPr>
              <a:t>Variante zeta</a:t>
            </a:r>
          </a:p>
          <a:p>
            <a:pPr algn="ctr"/>
            <a:r>
              <a:rPr lang="it-IT" sz="1200" b="1" dirty="0">
                <a:latin typeface="Arial Narrow" panose="020B0606020202030204" pitchFamily="34" charset="0"/>
              </a:rPr>
              <a:t>P.2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444F410-2B07-474F-AFF7-2ECBA6A94CA8}"/>
              </a:ext>
            </a:extLst>
          </p:cNvPr>
          <p:cNvSpPr txBox="1"/>
          <p:nvPr/>
        </p:nvSpPr>
        <p:spPr>
          <a:xfrm>
            <a:off x="7955677" y="1118478"/>
            <a:ext cx="895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>
                <a:latin typeface="Arial Narrow" panose="020B0606020202030204" pitchFamily="34" charset="0"/>
              </a:rPr>
              <a:t>Variante </a:t>
            </a:r>
            <a:r>
              <a:rPr lang="it-IT" sz="1200" b="1" dirty="0" err="1">
                <a:latin typeface="Arial Narrow" panose="020B0606020202030204" pitchFamily="34" charset="0"/>
              </a:rPr>
              <a:t>eta</a:t>
            </a:r>
            <a:endParaRPr lang="it-IT" sz="1200" b="1" dirty="0">
              <a:latin typeface="Arial Narrow" panose="020B0606020202030204" pitchFamily="34" charset="0"/>
            </a:endParaRPr>
          </a:p>
          <a:p>
            <a:pPr algn="ctr"/>
            <a:r>
              <a:rPr lang="it-IT" sz="1200" b="1" dirty="0">
                <a:latin typeface="Arial Narrow" panose="020B0606020202030204" pitchFamily="34" charset="0"/>
              </a:rPr>
              <a:t>B.1.525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B0EBBC97-3AE3-400A-BA86-DE9B4380A32E}"/>
              </a:ext>
            </a:extLst>
          </p:cNvPr>
          <p:cNvSpPr txBox="1"/>
          <p:nvPr/>
        </p:nvSpPr>
        <p:spPr>
          <a:xfrm>
            <a:off x="10043556" y="1177874"/>
            <a:ext cx="11256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B.1.1.7 + E484K</a:t>
            </a:r>
            <a:endParaRPr lang="it-IT" sz="1200" b="1" dirty="0">
              <a:latin typeface="Arial Narrow" panose="020B0606020202030204" pitchFamily="34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307C80CF-7209-4DA9-BE87-79780DD45545}"/>
              </a:ext>
            </a:extLst>
          </p:cNvPr>
          <p:cNvSpPr txBox="1"/>
          <p:nvPr/>
        </p:nvSpPr>
        <p:spPr>
          <a:xfrm>
            <a:off x="62906" y="1118478"/>
            <a:ext cx="931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>
                <a:latin typeface="Arial Narrow" panose="020B0606020202030204" pitchFamily="34" charset="0"/>
              </a:rPr>
              <a:t>Variante alfa</a:t>
            </a:r>
          </a:p>
          <a:p>
            <a:pPr algn="ctr"/>
            <a:r>
              <a:rPr lang="it-IT" sz="1200" b="1" dirty="0">
                <a:latin typeface="Arial Narrow" panose="020B0606020202030204" pitchFamily="34" charset="0"/>
              </a:rPr>
              <a:t>B.1.1.7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8572B323-352B-4B1B-A64D-3E259CCA9D82}"/>
              </a:ext>
            </a:extLst>
          </p:cNvPr>
          <p:cNvSpPr txBox="1"/>
          <p:nvPr/>
        </p:nvSpPr>
        <p:spPr>
          <a:xfrm>
            <a:off x="2319224" y="3904183"/>
            <a:ext cx="1373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>
                <a:latin typeface="Arial Narrow" panose="020B0606020202030204" pitchFamily="34" charset="0"/>
              </a:rPr>
              <a:t>Varianti kappa/delta</a:t>
            </a:r>
          </a:p>
          <a:p>
            <a:pPr algn="ctr"/>
            <a:r>
              <a:rPr lang="it-IT" sz="1200" b="1" dirty="0">
                <a:latin typeface="Arial Narrow" panose="020B0606020202030204" pitchFamily="34" charset="0"/>
              </a:rPr>
              <a:t>B.1.617.1/2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5B943C44-3745-458E-B7D7-C86D553C0E87}"/>
              </a:ext>
            </a:extLst>
          </p:cNvPr>
          <p:cNvSpPr txBox="1"/>
          <p:nvPr/>
        </p:nvSpPr>
        <p:spPr>
          <a:xfrm>
            <a:off x="5402070" y="3900109"/>
            <a:ext cx="1078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>
                <a:latin typeface="Arial Narrow" panose="020B0606020202030204" pitchFamily="34" charset="0"/>
              </a:rPr>
              <a:t>Variante kappa</a:t>
            </a:r>
          </a:p>
          <a:p>
            <a:pPr algn="ctr"/>
            <a:r>
              <a:rPr lang="it-IT" sz="1200" b="1" dirty="0">
                <a:latin typeface="Arial Narrow" panose="020B0606020202030204" pitchFamily="34" charset="0"/>
              </a:rPr>
              <a:t>B.1.617.1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456DFEB9-A6C8-4257-8F30-488DCB2DA906}"/>
              </a:ext>
            </a:extLst>
          </p:cNvPr>
          <p:cNvSpPr txBox="1"/>
          <p:nvPr/>
        </p:nvSpPr>
        <p:spPr>
          <a:xfrm>
            <a:off x="8341694" y="3886331"/>
            <a:ext cx="1008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>
                <a:latin typeface="Arial Narrow" panose="020B0606020202030204" pitchFamily="34" charset="0"/>
              </a:rPr>
              <a:t>Variante delta</a:t>
            </a:r>
          </a:p>
          <a:p>
            <a:pPr algn="ctr"/>
            <a:r>
              <a:rPr lang="it-IT" sz="1200" b="1" dirty="0">
                <a:latin typeface="Arial Narrow" panose="020B0606020202030204" pitchFamily="34" charset="0"/>
              </a:rPr>
              <a:t>B.1.617.2</a:t>
            </a:r>
          </a:p>
        </p:txBody>
      </p:sp>
    </p:spTree>
    <p:extLst>
      <p:ext uri="{BB962C8B-B14F-4D97-AF65-F5344CB8AC3E}">
        <p14:creationId xmlns:p14="http://schemas.microsoft.com/office/powerpoint/2010/main" val="30016446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1619634-9286-4EAA-9D6C-B1913703241E}"/>
              </a:ext>
            </a:extLst>
          </p:cNvPr>
          <p:cNvSpPr txBox="1"/>
          <p:nvPr/>
        </p:nvSpPr>
        <p:spPr>
          <a:xfrm>
            <a:off x="0" y="140816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Percentuale di casi di infezione da SARS-CoV-2 </a:t>
            </a:r>
            <a:r>
              <a:rPr kumimoji="0" lang="it-IT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genotipizzati</a:t>
            </a: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e indicati per lignaggio, Italia,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28 dicembre 2020 – 5 luglio 2021 </a:t>
            </a: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(Fonte: Sistema di Sorveglianza Integrata COVID-19, ISS)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CF818CD-F4E8-44CA-B387-B35B3D4E4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199" y="1391763"/>
            <a:ext cx="10127600" cy="4492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9F7CF5FF-D72B-42EB-95B4-6C8937896AFF}"/>
              </a:ext>
            </a:extLst>
          </p:cNvPr>
          <p:cNvSpPr txBox="1"/>
          <p:nvPr/>
        </p:nvSpPr>
        <p:spPr>
          <a:xfrm>
            <a:off x="9667612" y="1551269"/>
            <a:ext cx="939567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900" dirty="0">
                <a:latin typeface="Arial Narrow" panose="020B0606020202030204" pitchFamily="34" charset="0"/>
                <a:cs typeface="Arial" panose="020B0604020202020204" pitchFamily="34" charset="0"/>
              </a:rPr>
              <a:t>Periodo di consolidamento dei dati</a:t>
            </a:r>
          </a:p>
        </p:txBody>
      </p:sp>
    </p:spTree>
    <p:extLst>
      <p:ext uri="{BB962C8B-B14F-4D97-AF65-F5344CB8AC3E}">
        <p14:creationId xmlns:p14="http://schemas.microsoft.com/office/powerpoint/2010/main" val="41628141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7F67790-9C38-4F62-A6F3-0B4B1EF4E079}"/>
              </a:ext>
            </a:extLst>
          </p:cNvPr>
          <p:cNvSpPr txBox="1"/>
          <p:nvPr/>
        </p:nvSpPr>
        <p:spPr>
          <a:xfrm>
            <a:off x="0" y="140816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Distribuzione percentuale delle varianti monitorate nella Sorveglianza Integrata COVID-19 per settimana, </a:t>
            </a:r>
            <a:r>
              <a:rPr lang="it-IT" sz="22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Italia, </a:t>
            </a:r>
            <a:r>
              <a:rPr lang="it-IT" sz="2200" b="1" dirty="0">
                <a:solidFill>
                  <a:srgbClr val="FF0000"/>
                </a:solidFill>
                <a:latin typeface="Arial Narrow" panose="020B0606020202030204" pitchFamily="34" charset="0"/>
              </a:rPr>
              <a:t>28 dicembre 2020 – 5 luglio 2021 </a:t>
            </a: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(Fonte: Sistema di Sorveglianza Integrata COVID-19, ISS)</a:t>
            </a:r>
          </a:p>
        </p:txBody>
      </p:sp>
      <p:pic>
        <p:nvPicPr>
          <p:cNvPr id="8194" name="Immagine 1">
            <a:extLst>
              <a:ext uri="{FF2B5EF4-FFF2-40B4-BE49-F238E27FC236}">
                <a16:creationId xmlns:a16="http://schemas.microsoft.com/office/drawing/2014/main" id="{C2D65175-FCD0-449B-A45A-9A91B330E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723" y="910257"/>
            <a:ext cx="9131402" cy="577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40013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97E3276E-33B2-4779-835F-749F6211BAFF}"/>
              </a:ext>
            </a:extLst>
          </p:cNvPr>
          <p:cNvSpPr txBox="1"/>
          <p:nvPr/>
        </p:nvSpPr>
        <p:spPr>
          <a:xfrm>
            <a:off x="0" y="140816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Casi di infezione da SARS-CoV-2 causati da varianti di interesse sanitario, Italia</a:t>
            </a: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, </a:t>
            </a: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28 dicembre 2020 – 5 luglio 2021</a:t>
            </a: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</a:t>
            </a: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Distribuzione per </a:t>
            </a: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fascia di età </a:t>
            </a: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 variante</a:t>
            </a:r>
            <a:r>
              <a:rPr lang="it-IT" sz="2200" b="1" dirty="0">
                <a:solidFill>
                  <a:srgbClr val="4472C4"/>
                </a:solidFill>
                <a:latin typeface="Arial Narrow" panose="020B0606020202030204" pitchFamily="34" charset="0"/>
              </a:rPr>
              <a:t> </a:t>
            </a: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(Fonte: Sistema di Sorveglianza Integrata COVID-19, ISS)</a:t>
            </a:r>
          </a:p>
        </p:txBody>
      </p:sp>
      <p:pic>
        <p:nvPicPr>
          <p:cNvPr id="1026" name="Immagine 1">
            <a:extLst>
              <a:ext uri="{FF2B5EF4-FFF2-40B4-BE49-F238E27FC236}">
                <a16:creationId xmlns:a16="http://schemas.microsoft.com/office/drawing/2014/main" id="{7C81111E-2D7D-4D8C-80E4-6EC160A89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654" y="1318862"/>
            <a:ext cx="8578071" cy="5480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3122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2ADA2595-C5A4-43A4-857A-01FF2AA3A0B8}"/>
              </a:ext>
            </a:extLst>
          </p:cNvPr>
          <p:cNvSpPr txBox="1">
            <a:spLocks/>
          </p:cNvSpPr>
          <p:nvPr/>
        </p:nvSpPr>
        <p:spPr>
          <a:xfrm>
            <a:off x="315785" y="-42306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>
                <a:solidFill>
                  <a:srgbClr val="0064B7"/>
                </a:solidFill>
                <a:latin typeface="+mn-lt"/>
                <a:ea typeface="+mn-ea"/>
                <a:cs typeface="+mn-cs"/>
              </a:rPr>
              <a:t>Casi notificati al Centro Europeo per la Prevenzione ed il Controllo delle Malattie (ECDC)</a:t>
            </a:r>
            <a:endParaRPr lang="it-CH" sz="2400" b="1">
              <a:solidFill>
                <a:srgbClr val="0064B7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01ED99D-6B2F-48AA-B1B2-2CCE8E0B33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48" t="43288" r="1943" b="47061"/>
          <a:stretch/>
        </p:blipFill>
        <p:spPr>
          <a:xfrm>
            <a:off x="40114" y="682526"/>
            <a:ext cx="12009119" cy="625042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40DEF99D-39EE-4972-9CC8-4D3B2A43FCF0}"/>
              </a:ext>
            </a:extLst>
          </p:cNvPr>
          <p:cNvSpPr txBox="1"/>
          <p:nvPr/>
        </p:nvSpPr>
        <p:spPr>
          <a:xfrm>
            <a:off x="142767" y="827541"/>
            <a:ext cx="7019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>
                <a:solidFill>
                  <a:schemeClr val="bg1"/>
                </a:solidFill>
              </a:rPr>
              <a:t>La situazione italiana riflette l’epidemiologia di altri paesi UE/SEE</a:t>
            </a:r>
          </a:p>
        </p:txBody>
      </p:sp>
      <p:sp>
        <p:nvSpPr>
          <p:cNvPr id="10" name="CasellaDiTesto 1">
            <a:extLst>
              <a:ext uri="{FF2B5EF4-FFF2-40B4-BE49-F238E27FC236}">
                <a16:creationId xmlns:a16="http://schemas.microsoft.com/office/drawing/2014/main" id="{A67F56C2-50A4-4508-B251-4D6155B47E4E}"/>
              </a:ext>
            </a:extLst>
          </p:cNvPr>
          <p:cNvSpPr txBox="1"/>
          <p:nvPr/>
        </p:nvSpPr>
        <p:spPr>
          <a:xfrm>
            <a:off x="8574912" y="4960259"/>
            <a:ext cx="371856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/>
              <a:t>https://www.ecdc.europa.eu/en/covid-19/situation-updates/weekly-maps-coordinated-restriction-free-movement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769FC5E-B253-408C-85F7-AC9621A56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8319" y="1297577"/>
            <a:ext cx="5557823" cy="475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798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latin typeface="Arial Narrow" panose="020B0606020202030204" pitchFamily="34" charset="0"/>
              </a:rPr>
              <a:t>Conclusioni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5750" y="1058200"/>
            <a:ext cx="11068050" cy="4946650"/>
          </a:xfrm>
        </p:spPr>
        <p:txBody>
          <a:bodyPr>
            <a:normAutofit lnSpcReduction="10000"/>
          </a:bodyPr>
          <a:lstStyle/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it-IT" dirty="0"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Nel periodo di riferimento dal </a:t>
            </a:r>
            <a:r>
              <a:rPr lang="it-IT" b="1" dirty="0"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28 dicembre 2020</a:t>
            </a:r>
            <a:r>
              <a:rPr lang="it-IT" dirty="0"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al </a:t>
            </a:r>
            <a:r>
              <a:rPr lang="it-IT" b="1" dirty="0"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 luglio 2021</a:t>
            </a:r>
            <a:r>
              <a:rPr lang="it-IT" dirty="0"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sono stati segnalati al </a:t>
            </a:r>
            <a:r>
              <a:rPr lang="it-IT" b="1" dirty="0">
                <a:solidFill>
                  <a:srgbClr val="FF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Sistema di Sorveglianza Integrata COVID-19</a:t>
            </a:r>
            <a:r>
              <a:rPr lang="it-IT" dirty="0">
                <a:solidFill>
                  <a:srgbClr val="FF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it-IT" dirty="0"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 totale di </a:t>
            </a:r>
            <a:r>
              <a:rPr lang="it-IT" b="1" dirty="0"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33.886 </a:t>
            </a:r>
            <a:r>
              <a:rPr lang="it-IT" dirty="0"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casi di infezione da SARS-CoV-2 con </a:t>
            </a:r>
            <a:r>
              <a:rPr lang="it-IT" dirty="0" err="1"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genotipizzazione</a:t>
            </a:r>
            <a:r>
              <a:rPr lang="it-IT" dirty="0"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tramite sequenziamento</a:t>
            </a:r>
            <a:endParaRPr lang="it-IT" sz="32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742950" lvl="1" indent="-28575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it-IT" b="1" dirty="0"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 percentuale di casi </a:t>
            </a:r>
            <a:r>
              <a:rPr lang="it-IT" b="1" dirty="0" err="1"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genotipizzati</a:t>
            </a:r>
            <a:r>
              <a:rPr lang="it-IT" b="1" dirty="0"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riportati dal Sistema di Sorveglianza Integrata COVID-19 è in aumento passando da circa 0,5% gennaio al 6% a giugno</a:t>
            </a:r>
            <a:r>
              <a:rPr lang="it-IT" dirty="0"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it-IT" sz="28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742950" lvl="1" indent="-28575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it-IT" dirty="0"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 variante di SARS-CoV-2 prevalente in Italia nell’intero periodo continua ad essere la </a:t>
            </a:r>
            <a:r>
              <a:rPr lang="it-IT" b="1" dirty="0"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variante alfa</a:t>
            </a:r>
            <a:r>
              <a:rPr lang="it-IT" dirty="0"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(lignaggio B.1.1.7), sebbene presenti in percentuale un trend in diminuzione rispetto alle altre varianti.</a:t>
            </a:r>
            <a:endParaRPr lang="it-IT" sz="28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742950" lvl="1" indent="-28575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it-IT" dirty="0"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 frequenza e diffusione di casi causati dalle </a:t>
            </a:r>
            <a:r>
              <a:rPr lang="it-IT" b="1" dirty="0"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varianti kappa </a:t>
            </a:r>
            <a:r>
              <a:rPr lang="it-IT" dirty="0"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(lignaggio B.1.617.1)</a:t>
            </a:r>
            <a:r>
              <a:rPr lang="it-IT" b="1" dirty="0"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it-IT" dirty="0"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it-IT" b="1" dirty="0"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delta</a:t>
            </a:r>
            <a:r>
              <a:rPr lang="it-IT" dirty="0"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(lignaggio B.1.617.2) in Italia </a:t>
            </a:r>
            <a:r>
              <a:rPr lang="it-IT" b="1" dirty="0"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è in aumento</a:t>
            </a:r>
            <a:r>
              <a:rPr lang="it-IT" dirty="0"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dal 5,2% nel mese di maggio 2021 al </a:t>
            </a:r>
            <a:r>
              <a:rPr lang="it-IT" b="1" dirty="0"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27,7% nel mese di giugno</a:t>
            </a:r>
            <a:r>
              <a:rPr lang="it-IT" dirty="0"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; la quasi totalità dei quali ascrivibili alla variante delta.</a:t>
            </a:r>
            <a:endParaRPr lang="it-IT" sz="28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742950" lvl="1" indent="-28575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it-IT" dirty="0"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 </a:t>
            </a:r>
            <a:r>
              <a:rPr lang="it-IT" b="1" dirty="0"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variante gamma</a:t>
            </a:r>
            <a:r>
              <a:rPr lang="it-IT" dirty="0"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(lignaggio P.1) mostra una diffusione maggiore in alcune Regioni/PPAA italiane, con prevalenza complessiva pari al </a:t>
            </a:r>
            <a:r>
              <a:rPr lang="it-IT" b="1" dirty="0"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11,8% </a:t>
            </a:r>
            <a:r>
              <a:rPr lang="it-IT" dirty="0"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 un andamento stazionario nel periodo di riferimento. </a:t>
            </a:r>
            <a:endParaRPr lang="it-IT" sz="2800" dirty="0"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291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3">
            <a:extLst>
              <a:ext uri="{FF2B5EF4-FFF2-40B4-BE49-F238E27FC236}">
                <a16:creationId xmlns:a16="http://schemas.microsoft.com/office/drawing/2014/main" id="{15F5E56C-8A46-4E65-887D-0869EACBE9A3}"/>
              </a:ext>
            </a:extLst>
          </p:cNvPr>
          <p:cNvSpPr txBox="1">
            <a:spLocks/>
          </p:cNvSpPr>
          <p:nvPr/>
        </p:nvSpPr>
        <p:spPr>
          <a:xfrm>
            <a:off x="399804" y="1204557"/>
            <a:ext cx="11792196" cy="2976345"/>
          </a:xfrm>
          <a:prstGeom prst="rect">
            <a:avLst/>
          </a:prstGeom>
        </p:spPr>
        <p:txBody>
          <a:bodyPr vert="horz" lIns="91440" tIns="45721" rIns="91440" bIns="45721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600" b="1">
                <a:solidFill>
                  <a:srgbClr val="0064B7"/>
                </a:solidFill>
                <a:latin typeface="+mn-lt"/>
              </a:rPr>
              <a:t>Analisi del </a:t>
            </a:r>
            <a:r>
              <a:rPr lang="en-US" sz="8600" b="1" err="1">
                <a:solidFill>
                  <a:srgbClr val="0064B7"/>
                </a:solidFill>
                <a:latin typeface="+mn-lt"/>
              </a:rPr>
              <a:t>rischio</a:t>
            </a:r>
            <a:r>
              <a:rPr lang="en-US" sz="8600" b="1">
                <a:solidFill>
                  <a:srgbClr val="0064B7"/>
                </a:solidFill>
                <a:latin typeface="+mn-lt"/>
              </a:rPr>
              <a:t> e scenario per Regione/PA</a:t>
            </a:r>
          </a:p>
          <a:p>
            <a:endParaRPr lang="en-US" sz="6601">
              <a:solidFill>
                <a:schemeClr val="accent2"/>
              </a:solidFill>
              <a:latin typeface="+mn-lt"/>
            </a:endParaRPr>
          </a:p>
          <a:p>
            <a:endParaRPr lang="en-US" sz="3200">
              <a:latin typeface="+mn-lt"/>
            </a:endParaRPr>
          </a:p>
          <a:p>
            <a:endParaRPr lang="en-US" sz="3200">
              <a:latin typeface="+mn-lt"/>
            </a:endParaRPr>
          </a:p>
          <a:p>
            <a:r>
              <a:rPr lang="en-US" sz="5100">
                <a:latin typeface="+mn-lt"/>
              </a:rPr>
              <a:t>28 </a:t>
            </a:r>
            <a:r>
              <a:rPr lang="en-US" sz="5100" err="1">
                <a:latin typeface="+mn-lt"/>
              </a:rPr>
              <a:t>giugno</a:t>
            </a:r>
            <a:r>
              <a:rPr lang="en-US" sz="5100">
                <a:latin typeface="+mn-lt"/>
              </a:rPr>
              <a:t> – 4 </a:t>
            </a:r>
            <a:r>
              <a:rPr lang="en-US" sz="5100" err="1">
                <a:latin typeface="+mn-lt"/>
              </a:rPr>
              <a:t>luglio</a:t>
            </a:r>
            <a:r>
              <a:rPr lang="en-US" sz="5100">
                <a:latin typeface="+mn-lt"/>
              </a:rPr>
              <a:t> 2021 (7 </a:t>
            </a:r>
            <a:r>
              <a:rPr lang="en-US" sz="5100" err="1">
                <a:latin typeface="+mn-lt"/>
              </a:rPr>
              <a:t>luglio</a:t>
            </a:r>
            <a:r>
              <a:rPr lang="en-US" sz="5100">
                <a:latin typeface="+mn-lt"/>
              </a:rPr>
              <a:t> 2021), </a:t>
            </a:r>
          </a:p>
          <a:p>
            <a:r>
              <a:rPr lang="en-US" sz="5100" err="1">
                <a:latin typeface="+mn-lt"/>
              </a:rPr>
              <a:t>analisi</a:t>
            </a:r>
            <a:r>
              <a:rPr lang="en-US" sz="5100">
                <a:latin typeface="+mn-lt"/>
              </a:rPr>
              <a:t> </a:t>
            </a:r>
            <a:r>
              <a:rPr lang="en-US" sz="5100" err="1">
                <a:latin typeface="+mn-lt"/>
              </a:rPr>
              <a:t>dell’occupazione</a:t>
            </a:r>
            <a:r>
              <a:rPr lang="en-US" sz="5100">
                <a:latin typeface="+mn-lt"/>
              </a:rPr>
              <a:t> </a:t>
            </a:r>
            <a:r>
              <a:rPr lang="en-US" sz="5100" err="1">
                <a:latin typeface="+mn-lt"/>
              </a:rPr>
              <a:t>dei</a:t>
            </a:r>
            <a:r>
              <a:rPr lang="en-US" sz="5100">
                <a:latin typeface="+mn-lt"/>
              </a:rPr>
              <a:t> PL </a:t>
            </a:r>
            <a:r>
              <a:rPr lang="en-US" sz="5100" err="1">
                <a:latin typeface="+mn-lt"/>
              </a:rPr>
              <a:t>attivi</a:t>
            </a:r>
            <a:r>
              <a:rPr lang="en-US" sz="5100">
                <a:latin typeface="+mn-lt"/>
              </a:rPr>
              <a:t> </a:t>
            </a:r>
            <a:r>
              <a:rPr lang="en-US" sz="5100" err="1">
                <a:latin typeface="+mn-lt"/>
              </a:rPr>
              <a:t>aggiornata</a:t>
            </a:r>
            <a:r>
              <a:rPr lang="en-US" sz="5100">
                <a:latin typeface="+mn-lt"/>
              </a:rPr>
              <a:t> al 6 </a:t>
            </a:r>
            <a:r>
              <a:rPr lang="en-US" sz="5100" err="1">
                <a:latin typeface="+mn-lt"/>
              </a:rPr>
              <a:t>luglio</a:t>
            </a:r>
            <a:r>
              <a:rPr lang="en-US" sz="5100">
                <a:latin typeface="+mn-lt"/>
              </a:rPr>
              <a:t> 2021</a:t>
            </a:r>
          </a:p>
          <a:p>
            <a:endParaRPr lang="en-US" sz="3200" b="1">
              <a:solidFill>
                <a:schemeClr val="accent2"/>
              </a:solidFill>
              <a:latin typeface="+mn-lt"/>
            </a:endParaRPr>
          </a:p>
          <a:p>
            <a:r>
              <a:rPr lang="en-US" sz="5100" b="1">
                <a:solidFill>
                  <a:srgbClr val="0064B7"/>
                </a:solidFill>
                <a:latin typeface="+mn-lt"/>
              </a:rPr>
              <a:t>Fonte: </a:t>
            </a:r>
            <a:r>
              <a:rPr lang="en-US" sz="5100" b="1" err="1">
                <a:solidFill>
                  <a:srgbClr val="0064B7"/>
                </a:solidFill>
                <a:latin typeface="+mn-lt"/>
              </a:rPr>
              <a:t>Cabina</a:t>
            </a:r>
            <a:r>
              <a:rPr lang="en-US" sz="5100" b="1">
                <a:solidFill>
                  <a:srgbClr val="0064B7"/>
                </a:solidFill>
                <a:latin typeface="+mn-lt"/>
              </a:rPr>
              <a:t> di Regia</a:t>
            </a:r>
          </a:p>
          <a:p>
            <a:endParaRPr lang="en-US" sz="600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116692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DF970081-94DA-4076-80A9-CF7BC0ABB794}"/>
              </a:ext>
            </a:extLst>
          </p:cNvPr>
          <p:cNvSpPr txBox="1"/>
          <p:nvPr/>
        </p:nvSpPr>
        <p:spPr>
          <a:xfrm>
            <a:off x="199117" y="57882"/>
            <a:ext cx="11640457" cy="1122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200" b="1">
                <a:solidFill>
                  <a:srgbClr val="0064B7"/>
                </a:solidFill>
              </a:rPr>
              <a:t>Indicatori decisionali </a:t>
            </a:r>
            <a:r>
              <a:rPr lang="it-IT" sz="3200">
                <a:solidFill>
                  <a:srgbClr val="0064B7"/>
                </a:solidFill>
              </a:rPr>
              <a:t>come da Decreto Legge del 18 maggio 2021 n.65 articolo 13 </a:t>
            </a:r>
            <a:r>
              <a:rPr lang="it-IT" sz="3200" b="1">
                <a:solidFill>
                  <a:srgbClr val="0064B7"/>
                </a:solidFill>
              </a:rPr>
              <a:t>- Aggiornamento del 08/07/2021</a:t>
            </a:r>
            <a:endParaRPr lang="it-IT" sz="2800" b="1">
              <a:solidFill>
                <a:srgbClr val="0064B7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727683D-90F9-4D4F-8251-D78070C7B321}"/>
              </a:ext>
            </a:extLst>
          </p:cNvPr>
          <p:cNvSpPr txBox="1"/>
          <p:nvPr/>
        </p:nvSpPr>
        <p:spPr>
          <a:xfrm>
            <a:off x="5130800" y="612542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it-IT" sz="1800" b="1">
                <a:solidFill>
                  <a:srgbClr val="0064B7"/>
                </a:solidFill>
              </a:rPr>
              <a:t>Fonte dati: Ministero della Salute / Protezione Civile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64F7F57-7BD3-478D-8D7A-BC4E07FB5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760" y="1092833"/>
            <a:ext cx="9010904" cy="496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4453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18B3654A-7DA2-42C6-9E9B-3690B637422E}"/>
              </a:ext>
            </a:extLst>
          </p:cNvPr>
          <p:cNvSpPr txBox="1"/>
          <p:nvPr/>
        </p:nvSpPr>
        <p:spPr>
          <a:xfrm>
            <a:off x="2386368" y="112173"/>
            <a:ext cx="74192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0064B7"/>
                </a:solidFill>
                <a:latin typeface="+mn-lt"/>
              </a:rPr>
              <a:t>Analisi del </a:t>
            </a:r>
            <a:r>
              <a:rPr lang="en-US" sz="2800" b="1" err="1">
                <a:solidFill>
                  <a:srgbClr val="0064B7"/>
                </a:solidFill>
                <a:latin typeface="+mn-lt"/>
              </a:rPr>
              <a:t>rischio</a:t>
            </a:r>
            <a:r>
              <a:rPr lang="en-US" sz="2800" b="1">
                <a:solidFill>
                  <a:srgbClr val="0064B7"/>
                </a:solidFill>
                <a:latin typeface="+mn-lt"/>
              </a:rPr>
              <a:t> e scenario per Regione/PA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EE64720-C10E-4184-9E90-99F95BA87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349" y="635393"/>
            <a:ext cx="9500678" cy="535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786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46B1FEDA-143A-4056-8586-6BEC18D7A754}"/>
              </a:ext>
            </a:extLst>
          </p:cNvPr>
          <p:cNvSpPr txBox="1"/>
          <p:nvPr/>
        </p:nvSpPr>
        <p:spPr>
          <a:xfrm>
            <a:off x="1242023" y="315902"/>
            <a:ext cx="97454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000" b="1">
                <a:solidFill>
                  <a:srgbClr val="0064B7"/>
                </a:solidFill>
              </a:rPr>
              <a:t>Headline della Cabina di Regia (9 luglio 2021)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71843C6-22E1-4643-AA3A-D429DFBAA515}"/>
              </a:ext>
            </a:extLst>
          </p:cNvPr>
          <p:cNvSpPr txBox="1"/>
          <p:nvPr/>
        </p:nvSpPr>
        <p:spPr>
          <a:xfrm>
            <a:off x="457982" y="1554469"/>
            <a:ext cx="1131357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6070600" algn="l"/>
              </a:tabLst>
            </a:pPr>
            <a:r>
              <a:rPr lang="it-IT" sz="1800" i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Cessa il calo nell’incidenza settimanale a livello nazionale con evidenza di aumento dei casi diagnosticati in diverse Regioni/PPAA.</a:t>
            </a:r>
            <a:endParaRPr lang="it-IT" sz="180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tabLst>
                <a:tab pos="6070600" algn="l"/>
              </a:tabLst>
            </a:pPr>
            <a:r>
              <a:rPr lang="it-IT" sz="1800" i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it-IT" sz="180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tabLst>
                <a:tab pos="6070600" algn="l"/>
              </a:tabLst>
            </a:pPr>
            <a:r>
              <a:rPr lang="it-IT" sz="1800" i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Complessivamente il quadro generale della trasmissione dell’infezione da SARS-CoV-2 nel Paese mostra dei segnali che richiedono una particolare attenzione con alcune Regioni/PPAA classificate a rischio epidemico moderato. </a:t>
            </a:r>
            <a:endParaRPr lang="it-IT" sz="180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tabLst>
                <a:tab pos="6070600" algn="l"/>
              </a:tabLst>
            </a:pPr>
            <a:r>
              <a:rPr lang="it-IT" sz="1800" i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it-IT" sz="180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tabLst>
                <a:tab pos="6070600" algn="l"/>
              </a:tabLst>
            </a:pPr>
            <a:r>
              <a:rPr lang="it-IT" sz="1800" i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trasmissibilità sui soli casi sintomatici risulta in lieve aumento sebbene sotto la soglia epidemica, espressione di un aumento della circolazione virale principalmente in soggetti giovani e più frequentemente asintomatici. </a:t>
            </a:r>
            <a:endParaRPr lang="it-IT" sz="180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tabLst>
                <a:tab pos="6070600" algn="l"/>
              </a:tabLst>
            </a:pPr>
            <a:r>
              <a:rPr lang="it-IT" sz="1800" i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it-IT" sz="180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tabLst>
                <a:tab pos="6070600" algn="l"/>
              </a:tabLst>
            </a:pPr>
            <a:r>
              <a:rPr lang="it-IT" sz="1800" i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L’impatto della malattia COVID-19 sui servizi ospedalieri rimane minimo con tassi di occupazione in area medica e terapia intensiva ancora in diminuzione.</a:t>
            </a:r>
            <a:endParaRPr lang="it-IT" sz="180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2547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46B1FEDA-143A-4056-8586-6BEC18D7A754}"/>
              </a:ext>
            </a:extLst>
          </p:cNvPr>
          <p:cNvSpPr txBox="1"/>
          <p:nvPr/>
        </p:nvSpPr>
        <p:spPr>
          <a:xfrm>
            <a:off x="1242022" y="315902"/>
            <a:ext cx="97454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000" b="1">
                <a:solidFill>
                  <a:srgbClr val="0064B7"/>
                </a:solidFill>
              </a:rPr>
              <a:t>Headline della Cabina di Regia (9 luglio 2021)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FEA83EC-E6C6-4C5A-9441-7A94518254EA}"/>
              </a:ext>
            </a:extLst>
          </p:cNvPr>
          <p:cNvSpPr txBox="1"/>
          <p:nvPr/>
        </p:nvSpPr>
        <p:spPr>
          <a:xfrm>
            <a:off x="450755" y="1475737"/>
            <a:ext cx="113280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1200"/>
              </a:spcBef>
              <a:spcAft>
                <a:spcPts val="600"/>
              </a:spcAft>
            </a:pPr>
            <a:r>
              <a:rPr lang="it-IT" sz="3600" i="1">
                <a:ea typeface="Tahoma" panose="020B0604030504040204" pitchFamily="34" charset="0"/>
                <a:cs typeface="Times New Roman" panose="02020603050405020304" pitchFamily="18" charset="0"/>
              </a:rPr>
              <a:t> </a:t>
            </a:r>
            <a:endParaRPr lang="it-IT" sz="2400" b="1">
              <a:effectLst/>
              <a:latin typeface="Tahoma" panose="020B0604030504040204" pitchFamily="34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F26179B-384E-4627-BB7A-4C2502F0CF78}"/>
              </a:ext>
            </a:extLst>
          </p:cNvPr>
          <p:cNvSpPr txBox="1"/>
          <p:nvPr/>
        </p:nvSpPr>
        <p:spPr>
          <a:xfrm>
            <a:off x="450755" y="1670995"/>
            <a:ext cx="11126565" cy="1001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6070600" algn="l"/>
              </a:tabLst>
            </a:pPr>
            <a:endParaRPr lang="it-IT" sz="280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6070600" algn="l"/>
              </a:tabLst>
            </a:pPr>
            <a:endParaRPr lang="it-IT" sz="240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AE37481-9F71-4A84-85F9-605D50E8F62B}"/>
              </a:ext>
            </a:extLst>
          </p:cNvPr>
          <p:cNvSpPr txBox="1"/>
          <p:nvPr/>
        </p:nvSpPr>
        <p:spPr>
          <a:xfrm>
            <a:off x="614680" y="1555242"/>
            <a:ext cx="10842172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6070600" algn="l"/>
              </a:tabLst>
            </a:pPr>
            <a:r>
              <a:rPr lang="it-IT" sz="1800" i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circolazione della variante delta è in aumento anche in Italia. Questa variante sta portando ad un aumento dei casi in altri paesi con alta copertura vaccinale, pertanto è opportuno realizzare un capillare tracciamento e sequenziamento dei casi. </a:t>
            </a:r>
            <a:endParaRPr lang="it-IT" sz="180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tabLst>
                <a:tab pos="6070600" algn="l"/>
              </a:tabLst>
            </a:pPr>
            <a:r>
              <a:rPr lang="it-IT" sz="1800" i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it-IT" sz="180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tabLst>
                <a:tab pos="6070600" algn="l"/>
              </a:tabLst>
            </a:pPr>
            <a:r>
              <a:rPr lang="it-IT" sz="1800" i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È prioritario raggiungere una elevata copertura vaccinale ed il completamento dei cicli di vaccinazione in tutti gli eleggibili, con particolare riguardo alle persone a rischio di malattia grave, nonché per ridurre la circolazione virale e l’eventuale recrudescenza di casi sintomatici sostenuta da varianti emergenti con maggiore trasmissibilità.</a:t>
            </a:r>
            <a:endParaRPr lang="it-IT" sz="180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tabLst>
                <a:tab pos="6070600" algn="l"/>
              </a:tabLst>
            </a:pPr>
            <a:r>
              <a:rPr lang="it-IT" sz="1800" i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it-IT" sz="180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tabLst>
                <a:tab pos="6070600" algn="l"/>
              </a:tabLst>
            </a:pPr>
            <a:r>
              <a:rPr lang="it-IT" sz="1800" i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Sulla base dei dati e delle previsioni ECDC, della presenza di focolai causati dalla variante virale delta in Italia e delle attuali coperture vaccinali, è opportuno mantenere elevata l’attenzione, così come applicare e rispettare le misure necessarie per evitare un aumento della circolazione virale.</a:t>
            </a:r>
            <a:endParaRPr lang="it-IT" sz="180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tabLst>
                <a:tab pos="6070600" algn="l"/>
              </a:tabLst>
            </a:pPr>
            <a:r>
              <a:rPr lang="it-IT" sz="160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/>
            </a:r>
            <a:br>
              <a:rPr lang="it-IT" sz="1600">
                <a:effectLst/>
                <a:latin typeface="Tahoma" panose="020B0604030504040204" pitchFamily="34" charset="0"/>
                <a:ea typeface="Tahoma" panose="020B0604030504040204" pitchFamily="34" charset="0"/>
              </a:rPr>
            </a:br>
            <a:r>
              <a:rPr lang="it-IT" sz="1600" b="1">
                <a:effectLst/>
                <a:latin typeface="Tahoma" panose="020B0604030504040204" pitchFamily="34" charset="0"/>
                <a:ea typeface="MS Gothic" panose="020B0609070205080204" pitchFamily="49" charset="-128"/>
                <a:cs typeface="Tahoma" panose="020B0604030504040204" pitchFamily="34" charset="0"/>
              </a:rPr>
              <a:t> </a:t>
            </a:r>
            <a:endParaRPr lang="it-IT" sz="240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228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5554CB-8779-44BC-8170-14C8B0EA5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" y="272290"/>
            <a:ext cx="11795760" cy="590931"/>
          </a:xfrm>
        </p:spPr>
        <p:txBody>
          <a:bodyPr/>
          <a:lstStyle/>
          <a:p>
            <a:r>
              <a:rPr lang="it-IT">
                <a:latin typeface="+mn-lt"/>
              </a:rPr>
              <a:t>Andamento incidenza (14 gg) in alcuni paesi europei (ECDC)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EC6BB40-894F-49A6-9E3F-6B3F46916377}"/>
              </a:ext>
            </a:extLst>
          </p:cNvPr>
          <p:cNvSpPr/>
          <p:nvPr/>
        </p:nvSpPr>
        <p:spPr>
          <a:xfrm>
            <a:off x="7201837" y="6604084"/>
            <a:ext cx="277511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>
                <a:solidFill>
                  <a:srgbClr val="333333"/>
                </a:solidFill>
              </a:rPr>
              <a:t>Data di ultimo aggiornamento</a:t>
            </a:r>
            <a:r>
              <a:rPr lang="it-IT" sz="1050">
                <a:solidFill>
                  <a:srgbClr val="333333"/>
                </a:solidFill>
              </a:rPr>
              <a:t>: 30 giugno </a:t>
            </a:r>
            <a:r>
              <a:rPr lang="it-IT" sz="1050" b="0" i="0">
                <a:solidFill>
                  <a:srgbClr val="333333"/>
                </a:solidFill>
                <a:effectLst/>
              </a:rPr>
              <a:t>2021</a:t>
            </a:r>
            <a:endParaRPr lang="it-IT" sz="105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00DC655-B6D2-4299-90B6-6B029DC60F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12" y="1245865"/>
            <a:ext cx="11503175" cy="436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409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1B7A1A9-40FC-4B1A-BC71-6C2C2DFC8700}"/>
              </a:ext>
            </a:extLst>
          </p:cNvPr>
          <p:cNvSpPr txBox="1"/>
          <p:nvPr/>
        </p:nvSpPr>
        <p:spPr>
          <a:xfrm>
            <a:off x="1689826" y="2711994"/>
            <a:ext cx="8812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>
                <a:solidFill>
                  <a:srgbClr val="0064B7"/>
                </a:solidFill>
              </a:rPr>
              <a:t>Situazione epidemiologica in Italia</a:t>
            </a:r>
          </a:p>
        </p:txBody>
      </p:sp>
    </p:spTree>
    <p:extLst>
      <p:ext uri="{BB962C8B-B14F-4D97-AF65-F5344CB8AC3E}">
        <p14:creationId xmlns:p14="http://schemas.microsoft.com/office/powerpoint/2010/main" val="4161791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1FAC7D-D035-4629-A122-3DDA6E6306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2388"/>
            <a:ext cx="12192000" cy="846137"/>
          </a:xfrm>
        </p:spPr>
        <p:txBody>
          <a:bodyPr>
            <a:noAutofit/>
          </a:bodyPr>
          <a:lstStyle/>
          <a:p>
            <a:r>
              <a:rPr lang="it-IT" sz="3300">
                <a:latin typeface="+mn-lt"/>
                <a:ea typeface="+mn-ea"/>
                <a:cs typeface="+mn-cs"/>
              </a:rPr>
              <a:t>Casi notificati al sistema di Sorveglianza integrata COVID-19 in Italia</a:t>
            </a:r>
            <a:endParaRPr lang="it-CH" sz="3300">
              <a:latin typeface="+mn-lt"/>
              <a:ea typeface="+mn-ea"/>
              <a:cs typeface="+mn-cs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201837" y="6604084"/>
            <a:ext cx="267252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>
                <a:solidFill>
                  <a:srgbClr val="333333"/>
                </a:solidFill>
                <a:latin typeface="Source Sans Pro"/>
              </a:rPr>
              <a:t>Data di ultimo </a:t>
            </a:r>
            <a:r>
              <a:rPr lang="it-IT" sz="1050" b="1">
                <a:solidFill>
                  <a:srgbClr val="333333"/>
                </a:solidFill>
              </a:rPr>
              <a:t>aggiornamento</a:t>
            </a:r>
            <a:r>
              <a:rPr lang="it-IT" sz="1050">
                <a:solidFill>
                  <a:srgbClr val="333333"/>
                </a:solidFill>
                <a:latin typeface="Source Sans Pro"/>
              </a:rPr>
              <a:t>: 7 luglio</a:t>
            </a:r>
            <a:r>
              <a:rPr lang="it-IT" sz="1050">
                <a:solidFill>
                  <a:srgbClr val="333333"/>
                </a:solidFill>
                <a:latin typeface="Source Sans Pro" panose="020B0503030403020204" pitchFamily="34" charset="0"/>
              </a:rPr>
              <a:t> </a:t>
            </a:r>
            <a:r>
              <a:rPr lang="it-IT" sz="1050" b="0" i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/>
          </a:p>
        </p:txBody>
      </p:sp>
      <p:sp>
        <p:nvSpPr>
          <p:cNvPr id="1585" name="tx518">
            <a:extLst>
              <a:ext uri="{FF2B5EF4-FFF2-40B4-BE49-F238E27FC236}">
                <a16:creationId xmlns:a16="http://schemas.microsoft.com/office/drawing/2014/main" id="{B374878D-D46B-4E60-810D-1DCD9E98C08C}"/>
              </a:ext>
            </a:extLst>
          </p:cNvPr>
          <p:cNvSpPr/>
          <p:nvPr/>
        </p:nvSpPr>
        <p:spPr>
          <a:xfrm>
            <a:off x="9041243" y="2334906"/>
            <a:ext cx="1567160" cy="92397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endParaRPr sz="1400">
              <a:solidFill>
                <a:srgbClr val="000000">
                  <a:alpha val="100000"/>
                </a:srgbClr>
              </a:solidFill>
              <a:latin typeface="Arial"/>
              <a:cs typeface="Arial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CCC6109-2000-4DCA-B47C-D54D820CD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0037"/>
            <a:ext cx="12192000" cy="491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57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SI DI COVID-19 DIAGNOSTICATI IN ITALIA PER COMUNE DI DOMICILIO/RESIDENZA (COMUNI CON ALMENO UN CASO) - PERIODO:  21/6-4/7/2021">
            <a:extLst>
              <a:ext uri="{FF2B5EF4-FFF2-40B4-BE49-F238E27FC236}">
                <a16:creationId xmlns:a16="http://schemas.microsoft.com/office/drawing/2014/main" id="{36263261-70DC-4D4B-A64A-FB0B26E611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2" t="6049" r="23767" b="7165"/>
          <a:stretch/>
        </p:blipFill>
        <p:spPr bwMode="auto">
          <a:xfrm>
            <a:off x="6746240" y="1139606"/>
            <a:ext cx="3667433" cy="464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B3270578-6B2D-4AFF-A567-63DA67997770}"/>
              </a:ext>
            </a:extLst>
          </p:cNvPr>
          <p:cNvSpPr/>
          <p:nvPr/>
        </p:nvSpPr>
        <p:spPr>
          <a:xfrm>
            <a:off x="2122966" y="5497966"/>
            <a:ext cx="988828" cy="403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CD8B1B4-145A-41CF-92AB-322EA28BBB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348" t="43258" r="2630" b="47869"/>
          <a:stretch/>
        </p:blipFill>
        <p:spPr>
          <a:xfrm>
            <a:off x="41932" y="382271"/>
            <a:ext cx="12095475" cy="57466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0D2BD75-176A-45F8-A3B1-71B284903107}"/>
              </a:ext>
            </a:extLst>
          </p:cNvPr>
          <p:cNvSpPr txBox="1"/>
          <p:nvPr/>
        </p:nvSpPr>
        <p:spPr>
          <a:xfrm>
            <a:off x="41932" y="345777"/>
            <a:ext cx="10614124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900" b="1">
                <a:solidFill>
                  <a:schemeClr val="bg1"/>
                </a:solidFill>
              </a:rPr>
              <a:t>Casi in </a:t>
            </a:r>
            <a:r>
              <a:rPr lang="it-IT" sz="1900" b="1">
                <a:solidFill>
                  <a:srgbClr val="FFFF00"/>
                </a:solidFill>
              </a:rPr>
              <a:t>diminuzione</a:t>
            </a:r>
            <a:r>
              <a:rPr lang="it-IT" sz="1900" b="1">
                <a:solidFill>
                  <a:schemeClr val="bg1"/>
                </a:solidFill>
              </a:rPr>
              <a:t> in quasi tutte le Regioni/PPAA e </a:t>
            </a:r>
            <a:r>
              <a:rPr lang="it-IT" sz="1900" b="1">
                <a:solidFill>
                  <a:srgbClr val="FFFF00"/>
                </a:solidFill>
              </a:rPr>
              <a:t>nuovi casi </a:t>
            </a:r>
            <a:r>
              <a:rPr lang="it-IT" sz="1900" b="1">
                <a:solidFill>
                  <a:schemeClr val="bg1"/>
                </a:solidFill>
              </a:rPr>
              <a:t>presenti su parte del territorio nazionale</a:t>
            </a:r>
          </a:p>
          <a:p>
            <a:pPr algn="ctr"/>
            <a:r>
              <a:rPr lang="it-IT" sz="1900" b="1">
                <a:solidFill>
                  <a:schemeClr val="bg1"/>
                </a:solidFill>
              </a:rPr>
              <a:t> negli ultimi 14 giorni</a:t>
            </a:r>
          </a:p>
          <a:p>
            <a:endParaRPr lang="it-IT" sz="2000" b="1">
              <a:solidFill>
                <a:schemeClr val="bg1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062F9CD-CE96-4997-888D-12FBC44B69AD}"/>
              </a:ext>
            </a:extLst>
          </p:cNvPr>
          <p:cNvSpPr txBox="1"/>
          <p:nvPr/>
        </p:nvSpPr>
        <p:spPr>
          <a:xfrm>
            <a:off x="186232" y="5614456"/>
            <a:ext cx="581526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b="0" i="1">
                <a:solidFill>
                  <a:srgbClr val="404040"/>
                </a:solidFill>
                <a:effectLst/>
              </a:rPr>
              <a:t>CONFRONTO TRA IL </a:t>
            </a:r>
            <a:r>
              <a:rPr lang="it-IT" sz="1100" b="1" i="1">
                <a:solidFill>
                  <a:srgbClr val="404040"/>
                </a:solidFill>
                <a:effectLst/>
              </a:rPr>
              <a:t>NUMERO CASI DI COVID-19 (PER 100.000 AB) </a:t>
            </a:r>
            <a:r>
              <a:rPr lang="it-IT" sz="1100" b="0" i="1">
                <a:solidFill>
                  <a:srgbClr val="404040"/>
                </a:solidFill>
                <a:effectLst/>
              </a:rPr>
              <a:t>DIAGNOSTICATI IN ITALIA </a:t>
            </a:r>
          </a:p>
          <a:p>
            <a:r>
              <a:rPr lang="it-IT" sz="1100" b="0" i="1">
                <a:solidFill>
                  <a:srgbClr val="404040"/>
                </a:solidFill>
                <a:effectLst/>
              </a:rPr>
              <a:t>PER REGIONE NEL PERIODO</a:t>
            </a:r>
            <a:r>
              <a:rPr lang="it-IT" sz="1100" i="1">
                <a:solidFill>
                  <a:srgbClr val="404040"/>
                </a:solidFill>
              </a:rPr>
              <a:t> </a:t>
            </a:r>
            <a:r>
              <a:rPr lang="it-IT" sz="1100" b="0" i="1">
                <a:solidFill>
                  <a:srgbClr val="404040"/>
                </a:solidFill>
                <a:effectLst/>
                <a:latin typeface="Lato"/>
              </a:rPr>
              <a:t>  21/6-4/7/2021 E 7/6-20/6/2021</a:t>
            </a:r>
            <a:endParaRPr lang="it-IT" sz="1100" i="1">
              <a:solidFill>
                <a:srgbClr val="404040"/>
              </a:solidFill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18F6E711-2254-4141-BE58-0F57B0672905}"/>
              </a:ext>
            </a:extLst>
          </p:cNvPr>
          <p:cNvSpPr/>
          <p:nvPr/>
        </p:nvSpPr>
        <p:spPr>
          <a:xfrm>
            <a:off x="7201837" y="6604084"/>
            <a:ext cx="274305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>
                <a:solidFill>
                  <a:srgbClr val="333333"/>
                </a:solidFill>
                <a:latin typeface="Source Sans Pro"/>
              </a:rPr>
              <a:t>Data di ultimo aggiornamento: </a:t>
            </a:r>
            <a:r>
              <a:rPr lang="it-IT" sz="1050">
                <a:solidFill>
                  <a:srgbClr val="333333"/>
                </a:solidFill>
                <a:latin typeface="Source Sans Pro"/>
              </a:rPr>
              <a:t>7 luglio</a:t>
            </a:r>
            <a:r>
              <a:rPr lang="it-IT" sz="1050">
                <a:solidFill>
                  <a:srgbClr val="333333"/>
                </a:solidFill>
                <a:latin typeface="Source Sans Pro" panose="020B0503030403020204" pitchFamily="34" charset="0"/>
              </a:rPr>
              <a:t> </a:t>
            </a:r>
            <a:r>
              <a:rPr lang="it-IT" sz="1050" b="0" i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A4DFE791-69A8-40CF-B72A-7545B243B4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581" t="88502" r="27442" b="5839"/>
          <a:stretch/>
        </p:blipFill>
        <p:spPr>
          <a:xfrm>
            <a:off x="6832163" y="5701652"/>
            <a:ext cx="4905259" cy="398834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BF81A5E-2A90-47EA-81D4-4846FC63FCC2}"/>
              </a:ext>
            </a:extLst>
          </p:cNvPr>
          <p:cNvSpPr txBox="1"/>
          <p:nvPr/>
        </p:nvSpPr>
        <p:spPr>
          <a:xfrm>
            <a:off x="9345613" y="1014172"/>
            <a:ext cx="274986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>
                <a:solidFill>
                  <a:srgbClr val="0064B7"/>
                </a:solidFill>
              </a:rPr>
              <a:t>2.165 comuni</a:t>
            </a:r>
            <a:r>
              <a:rPr lang="it-IT" b="1">
                <a:solidFill>
                  <a:srgbClr val="FF0000"/>
                </a:solidFill>
              </a:rPr>
              <a:t> con almeno un caso nelle ultime due settimane </a:t>
            </a:r>
          </a:p>
          <a:p>
            <a:endParaRPr lang="it-IT" b="1">
              <a:solidFill>
                <a:srgbClr val="FF0000"/>
              </a:solidFill>
            </a:endParaRPr>
          </a:p>
          <a:p>
            <a:r>
              <a:rPr lang="it-IT" sz="2400">
                <a:solidFill>
                  <a:srgbClr val="0064B7"/>
                </a:solidFill>
              </a:rPr>
              <a:t>2.408 comuni </a:t>
            </a:r>
            <a:r>
              <a:rPr lang="it-IT" b="1">
                <a:solidFill>
                  <a:srgbClr val="FF0000"/>
                </a:solidFill>
              </a:rPr>
              <a:t>nelle due settimane precedenti </a:t>
            </a:r>
            <a:endParaRPr lang="it-CH" sz="1800" b="1">
              <a:solidFill>
                <a:srgbClr val="FF0000"/>
              </a:solidFill>
              <a:ea typeface="+mn-ea"/>
              <a:cs typeface="+mn-cs"/>
            </a:endParaRPr>
          </a:p>
        </p:txBody>
      </p:sp>
      <p:pic>
        <p:nvPicPr>
          <p:cNvPr id="3" name="Picture 4" descr="CONFRONTO TRA IL NUMERO CASI DI COVID-19 (PER 100.000 AB) DIAGNOSTICATI IN ITALIA PER REGIONE NEL PERIODO 21/6-4/7/2021 E 7/6-20/6/2021">
            <a:extLst>
              <a:ext uri="{FF2B5EF4-FFF2-40B4-BE49-F238E27FC236}">
                <a16:creationId xmlns:a16="http://schemas.microsoft.com/office/drawing/2014/main" id="{46433F0A-9B86-463D-B53E-3F54BA7F6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96" y="976899"/>
            <a:ext cx="6183409" cy="463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55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B3270578-6B2D-4AFF-A567-63DA67997770}"/>
              </a:ext>
            </a:extLst>
          </p:cNvPr>
          <p:cNvSpPr/>
          <p:nvPr/>
        </p:nvSpPr>
        <p:spPr>
          <a:xfrm>
            <a:off x="2122966" y="5497966"/>
            <a:ext cx="988828" cy="403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CD8B1B4-145A-41CF-92AB-322EA28BBB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48" t="43258" r="2630" b="47869"/>
          <a:stretch/>
        </p:blipFill>
        <p:spPr>
          <a:xfrm>
            <a:off x="41932" y="382271"/>
            <a:ext cx="12095475" cy="57466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0D2BD75-176A-45F8-A3B1-71B284903107}"/>
              </a:ext>
            </a:extLst>
          </p:cNvPr>
          <p:cNvSpPr txBox="1"/>
          <p:nvPr/>
        </p:nvSpPr>
        <p:spPr>
          <a:xfrm>
            <a:off x="2470889" y="382271"/>
            <a:ext cx="8483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>
                <a:solidFill>
                  <a:schemeClr val="bg1"/>
                </a:solidFill>
              </a:rPr>
              <a:t>Casi in </a:t>
            </a:r>
            <a:r>
              <a:rPr lang="it-IT" sz="2800" b="1">
                <a:solidFill>
                  <a:srgbClr val="FFFF00"/>
                </a:solidFill>
              </a:rPr>
              <a:t>aumento</a:t>
            </a:r>
            <a:r>
              <a:rPr lang="it-IT" sz="2800" b="1">
                <a:solidFill>
                  <a:schemeClr val="bg1"/>
                </a:solidFill>
              </a:rPr>
              <a:t> in 11 Regioni/PPAA negli ultimi 7 giorni</a:t>
            </a:r>
            <a:endParaRPr lang="it-IT" sz="2000" b="1">
              <a:solidFill>
                <a:schemeClr val="bg1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062F9CD-CE96-4997-888D-12FBC44B69AD}"/>
              </a:ext>
            </a:extLst>
          </p:cNvPr>
          <p:cNvSpPr txBox="1"/>
          <p:nvPr/>
        </p:nvSpPr>
        <p:spPr>
          <a:xfrm>
            <a:off x="2122966" y="5800606"/>
            <a:ext cx="953180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b="0" i="1">
                <a:solidFill>
                  <a:srgbClr val="404040"/>
                </a:solidFill>
                <a:effectLst/>
              </a:rPr>
              <a:t>CONFRONTO TRA IL </a:t>
            </a:r>
            <a:r>
              <a:rPr lang="it-IT" sz="1100" b="1" i="1">
                <a:solidFill>
                  <a:srgbClr val="404040"/>
                </a:solidFill>
                <a:effectLst/>
              </a:rPr>
              <a:t>NUMERO CASI DI COVID-19 (PER 100.000 AB) </a:t>
            </a:r>
            <a:r>
              <a:rPr lang="it-IT" sz="1100" b="0" i="1">
                <a:solidFill>
                  <a:srgbClr val="404040"/>
                </a:solidFill>
                <a:effectLst/>
              </a:rPr>
              <a:t>DIAGNOSTICATI IN ITALIA PER REGIONE NEL PERIODO</a:t>
            </a:r>
            <a:r>
              <a:rPr lang="it-IT" sz="1100" i="1">
                <a:solidFill>
                  <a:srgbClr val="404040"/>
                </a:solidFill>
              </a:rPr>
              <a:t> </a:t>
            </a:r>
            <a:r>
              <a:rPr lang="it-IT" sz="1100" b="0" i="1">
                <a:solidFill>
                  <a:srgbClr val="404040"/>
                </a:solidFill>
                <a:effectLst/>
                <a:latin typeface="Lato"/>
              </a:rPr>
              <a:t>  28/6-4/7/2021 E 21/6-27/6/2021</a:t>
            </a:r>
            <a:endParaRPr lang="it-IT" sz="1100" i="1">
              <a:solidFill>
                <a:srgbClr val="404040"/>
              </a:solidFill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18F6E711-2254-4141-BE58-0F57B0672905}"/>
              </a:ext>
            </a:extLst>
          </p:cNvPr>
          <p:cNvSpPr/>
          <p:nvPr/>
        </p:nvSpPr>
        <p:spPr>
          <a:xfrm>
            <a:off x="7201837" y="6604084"/>
            <a:ext cx="274305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>
                <a:solidFill>
                  <a:srgbClr val="333333"/>
                </a:solidFill>
                <a:latin typeface="Source Sans Pro"/>
              </a:rPr>
              <a:t>Data di ultimo aggiornamento: </a:t>
            </a:r>
            <a:r>
              <a:rPr lang="it-IT" sz="1050">
                <a:solidFill>
                  <a:srgbClr val="333333"/>
                </a:solidFill>
                <a:latin typeface="Source Sans Pro"/>
              </a:rPr>
              <a:t>7 luglio</a:t>
            </a:r>
            <a:r>
              <a:rPr lang="it-IT" sz="1050">
                <a:solidFill>
                  <a:srgbClr val="333333"/>
                </a:solidFill>
                <a:latin typeface="Source Sans Pro" panose="020B0503030403020204" pitchFamily="34" charset="0"/>
              </a:rPr>
              <a:t> </a:t>
            </a:r>
            <a:r>
              <a:rPr lang="it-IT" sz="1050" b="0" i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/>
          </a:p>
        </p:txBody>
      </p:sp>
      <p:pic>
        <p:nvPicPr>
          <p:cNvPr id="2050" name="Picture 2" descr="CONFRONTO TRA IL NUMERO CASI DI COVID-19 (PER 100.000 AB) DIAGNOSTICATI IN ITALIA PER REGIONE NEL PERIODO 28/6-4/7/2021 E 21/6-27/6/2021">
            <a:extLst>
              <a:ext uri="{FF2B5EF4-FFF2-40B4-BE49-F238E27FC236}">
                <a16:creationId xmlns:a16="http://schemas.microsoft.com/office/drawing/2014/main" id="{FF6ED595-9E4E-4BCC-86EA-E91F49A72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230" y="1038978"/>
            <a:ext cx="6373391" cy="478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940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5EC49F1B-F30A-9345-AFA3-1EE0BFB2E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013" y="1046513"/>
            <a:ext cx="8193974" cy="5121234"/>
          </a:xfrm>
          <a:prstGeom prst="rect">
            <a:avLst/>
          </a:prstGeom>
        </p:spPr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BF9BFD3C-ACA5-CF49-8C3A-ADB54E997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69" y="2747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Proporzione di casi per stato clinico </a:t>
            </a:r>
            <a:br>
              <a:rPr lang="it-IT" dirty="0"/>
            </a:br>
            <a:r>
              <a:rPr lang="it-IT" sz="3200" dirty="0"/>
              <a:t>(17.02.2020 – 04.07.2021) </a:t>
            </a:r>
          </a:p>
        </p:txBody>
      </p:sp>
    </p:spTree>
    <p:extLst>
      <p:ext uri="{BB962C8B-B14F-4D97-AF65-F5344CB8AC3E}">
        <p14:creationId xmlns:p14="http://schemas.microsoft.com/office/powerpoint/2010/main" val="20287111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residenz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idenza" id="{D413CCC6-6FDF-48FB-AFB5-EF01A5117BCE}" vid="{8C8DDC9F-EAEB-4901-AB1E-45017EF08236}"/>
    </a:ext>
  </a:extLst>
</a:theme>
</file>

<file path=ppt/theme/theme2.xml><?xml version="1.0" encoding="utf-8"?>
<a:theme xmlns:a="http://schemas.openxmlformats.org/drawingml/2006/main" name="7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B63E7C816413449BE19C5D0687882B0" ma:contentTypeVersion="14" ma:contentTypeDescription="Creare un nuovo documento." ma:contentTypeScope="" ma:versionID="9d3c919990654082d909781a2c02d3fb">
  <xsd:schema xmlns:xsd="http://www.w3.org/2001/XMLSchema" xmlns:xs="http://www.w3.org/2001/XMLSchema" xmlns:p="http://schemas.microsoft.com/office/2006/metadata/properties" xmlns:ns3="3ec210cc-1385-4d77-bddf-45fa57c2a2bb" xmlns:ns4="57d7c0e4-8645-47b2-9061-8f723220d9b7" targetNamespace="http://schemas.microsoft.com/office/2006/metadata/properties" ma:root="true" ma:fieldsID="54e9748e58e4db3cb62675a12a402278" ns3:_="" ns4:_="">
    <xsd:import namespace="3ec210cc-1385-4d77-bddf-45fa57c2a2bb"/>
    <xsd:import namespace="57d7c0e4-8645-47b2-9061-8f723220d9b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c210cc-1385-4d77-bddf-45fa57c2a2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d7c0e4-8645-47b2-9061-8f723220d9b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5B310BE-C1F3-45CB-98B0-47FA7EE143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4F7D4C-B545-486A-B9DB-B73742289FEB}">
  <ds:schemaRefs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terms/"/>
    <ds:schemaRef ds:uri="57d7c0e4-8645-47b2-9061-8f723220d9b7"/>
    <ds:schemaRef ds:uri="http://purl.org/dc/dcmitype/"/>
    <ds:schemaRef ds:uri="http://purl.org/dc/elements/1.1/"/>
    <ds:schemaRef ds:uri="http://schemas.openxmlformats.org/package/2006/metadata/core-properties"/>
    <ds:schemaRef ds:uri="3ec210cc-1385-4d77-bddf-45fa57c2a2bb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7907A9DC-4D5E-4235-A2F0-C3EE680A08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c210cc-1385-4d77-bddf-45fa57c2a2bb"/>
    <ds:schemaRef ds:uri="57d7c0e4-8645-47b2-9061-8f723220d9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presidenza</Template>
  <TotalTime>12</TotalTime>
  <Words>1746</Words>
  <Application>Microsoft Office PowerPoint</Application>
  <PresentationFormat>Widescreen</PresentationFormat>
  <Paragraphs>346</Paragraphs>
  <Slides>35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35</vt:i4>
      </vt:variant>
    </vt:vector>
  </HeadingPairs>
  <TitlesOfParts>
    <vt:vector size="52" baseType="lpstr">
      <vt:lpstr>MS Gothic</vt:lpstr>
      <vt:lpstr>Arial</vt:lpstr>
      <vt:lpstr>Arial Narrow</vt:lpstr>
      <vt:lpstr>Calibri</vt:lpstr>
      <vt:lpstr>Calibri Light</vt:lpstr>
      <vt:lpstr>Courier New</vt:lpstr>
      <vt:lpstr>HelvLight</vt:lpstr>
      <vt:lpstr>Lato</vt:lpstr>
      <vt:lpstr>Raleway</vt:lpstr>
      <vt:lpstr>Source Sans Pro</vt:lpstr>
      <vt:lpstr>Tahoma</vt:lpstr>
      <vt:lpstr>Times New Roman</vt:lpstr>
      <vt:lpstr>Titillium Web</vt:lpstr>
      <vt:lpstr>Verdana</vt:lpstr>
      <vt:lpstr>Wingdings</vt:lpstr>
      <vt:lpstr>presidenza</vt:lpstr>
      <vt:lpstr>7_Tema di Office</vt:lpstr>
      <vt:lpstr>Epidemia COVID-19  Monitoraggio del rischio </vt:lpstr>
      <vt:lpstr>Presentazione standard di PowerPoint</vt:lpstr>
      <vt:lpstr>Presentazione standard di PowerPoint</vt:lpstr>
      <vt:lpstr>Andamento incidenza (14 gg) in alcuni paesi europei (ECDC)</vt:lpstr>
      <vt:lpstr>Presentazione standard di PowerPoint</vt:lpstr>
      <vt:lpstr>Casi notificati al sistema di Sorveglianza integrata COVID-19 in Italia</vt:lpstr>
      <vt:lpstr>Presentazione standard di PowerPoint</vt:lpstr>
      <vt:lpstr>Presentazione standard di PowerPoint</vt:lpstr>
      <vt:lpstr>Proporzione di casi per stato clinico  (17.02.2020 – 04.07.2021)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Stima dell’efficacia vaccinale nella popolazione italiana sopra 12 anni nei casi di COVID-19 diagnosticati  </vt:lpstr>
      <vt:lpstr>Prevalenza e distribuzione delle varianti di SARS-CoV-2 di interesse per la sanità pubblica in Italia Rapporto n. 4 del 9 luglio 2021 (dati aggiornati al 5 luglio 2021) </vt:lpstr>
      <vt:lpstr>Frequenza di genotipizzazione per variante di SARS-CoV-2, Italia,  28 dicembre 2020 – 5 luglio 2021.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Conclusioni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AA</dc:creator>
  <cp:lastModifiedBy>De Vecchis Daniela</cp:lastModifiedBy>
  <cp:revision>7</cp:revision>
  <dcterms:created xsi:type="dcterms:W3CDTF">2020-11-10T09:16:54Z</dcterms:created>
  <dcterms:modified xsi:type="dcterms:W3CDTF">2021-07-09T14:09:14Z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0x0101005B63E7C816413449BE19C5D0687882B0</vt:lpwstr>
  </property>
</Properties>
</file>