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1.xml" ContentType="application/vnd.openxmlformats-officedocument.presentationml.tags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4"/>
    <p:sldMasterId id="2147483806" r:id="rId5"/>
    <p:sldMasterId id="2147483822" r:id="rId6"/>
  </p:sldMasterIdLst>
  <p:notesMasterIdLst>
    <p:notesMasterId r:id="rId36"/>
  </p:notesMasterIdLst>
  <p:handoutMasterIdLst>
    <p:handoutMasterId r:id="rId37"/>
  </p:handoutMasterIdLst>
  <p:sldIdLst>
    <p:sldId id="362" r:id="rId7"/>
    <p:sldId id="1289" r:id="rId8"/>
    <p:sldId id="1288" r:id="rId9"/>
    <p:sldId id="1268" r:id="rId10"/>
    <p:sldId id="1290" r:id="rId11"/>
    <p:sldId id="272" r:id="rId12"/>
    <p:sldId id="1143" r:id="rId13"/>
    <p:sldId id="1142" r:id="rId14"/>
    <p:sldId id="1112" r:id="rId15"/>
    <p:sldId id="1272" r:id="rId16"/>
    <p:sldId id="1274" r:id="rId17"/>
    <p:sldId id="1280" r:id="rId18"/>
    <p:sldId id="1273" r:id="rId19"/>
    <p:sldId id="257" r:id="rId20"/>
    <p:sldId id="1150" r:id="rId21"/>
    <p:sldId id="1260" r:id="rId22"/>
    <p:sldId id="259" r:id="rId23"/>
    <p:sldId id="1278" r:id="rId24"/>
    <p:sldId id="1283" r:id="rId25"/>
    <p:sldId id="1287" r:id="rId26"/>
    <p:sldId id="1237" r:id="rId27"/>
    <p:sldId id="1104" r:id="rId28"/>
    <p:sldId id="1247" r:id="rId29"/>
    <p:sldId id="1248" r:id="rId30"/>
    <p:sldId id="1251" r:id="rId31"/>
    <p:sldId id="1252" r:id="rId32"/>
    <p:sldId id="1269" r:id="rId33"/>
    <p:sldId id="1253" r:id="rId34"/>
    <p:sldId id="1152" r:id="rId3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Riccardo Flavia" initials="RF" lastIdx="1" clrIdx="1">
    <p:extLst>
      <p:ext uri="{19B8F6BF-5375-455C-9EA6-DF929625EA0E}">
        <p15:presenceInfo xmlns:p15="http://schemas.microsoft.com/office/powerpoint/2012/main" userId="S::flavia.riccardo@iss.it::d0c948b9-3a67-4bac-a22a-6b0fce5525eb" providerId="AD"/>
      </p:ext>
    </p:extLst>
  </p:cmAuthor>
  <p:cmAuthor id="6" name="mauro grigioni" initials="mg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FF7"/>
    <a:srgbClr val="C4B798"/>
    <a:srgbClr val="AF5200"/>
    <a:srgbClr val="AC770D"/>
    <a:srgbClr val="4BAFC8"/>
    <a:srgbClr val="EFF5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083E6E3-FA7D-4D7B-A595-EF9225AFEA82}" styleName="Stile chiaro 1 - Color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CAF9ED-07DC-4A11-8D7F-57B35C25682E}" styleName="Stile medio 1 - Color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EC20E35-A176-4012-BC5E-935CFFF8708E}" styleName="Stile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45" autoAdjust="0"/>
    <p:restoredTop sz="94654" autoAdjust="0"/>
  </p:normalViewPr>
  <p:slideViewPr>
    <p:cSldViewPr snapToGrid="0">
      <p:cViewPr varScale="1">
        <p:scale>
          <a:sx n="108" d="100"/>
          <a:sy n="108" d="100"/>
        </p:scale>
        <p:origin x="736" y="200"/>
      </p:cViewPr>
      <p:guideLst/>
    </p:cSldViewPr>
  </p:slideViewPr>
  <p:outlineViewPr>
    <p:cViewPr>
      <p:scale>
        <a:sx n="33" d="100"/>
        <a:sy n="33" d="100"/>
      </p:scale>
      <p:origin x="0" y="-76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presProps" Target="pres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F66BABC8-47F7-4639-A93D-A8ACD597623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FC3CE24-8D1C-4D32-AE48-6E232E5B8E5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84BDF6-2651-4222-9C28-24E3485A60C1}" type="datetimeFigureOut">
              <a:rPr lang="it-IT" smtClean="0"/>
              <a:t>16/04/2021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3F97532-CDB3-4E7F-8588-18C2F398081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D53DE6F-5CD5-4D15-ABD4-42F0D246159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0EB888-8D6B-4A28-BA1B-9A58A027C8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40635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C6AB73-289D-47A5-85F5-1FF1FABF91A6}" type="datetimeFigureOut">
              <a:rPr lang="it-IT" smtClean="0"/>
              <a:t>16/04/2021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AD8A56-AA01-4C8A-8637-C672DAE39F2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0670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AD8A56-AA01-4C8A-8637-C672DAE39F2E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315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AD8A56-AA01-4C8A-8637-C672DAE39F2E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9987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AD8A56-AA01-4C8A-8637-C672DAE39F2E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94162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AD8A56-AA01-4C8A-8637-C672DAE39F2E}" type="slidenum">
              <a:rPr lang="it-IT" smtClean="0"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8307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igura a mano libera 10"/>
          <p:cNvSpPr/>
          <p:nvPr userDrawn="1"/>
        </p:nvSpPr>
        <p:spPr>
          <a:xfrm>
            <a:off x="-8466" y="5528734"/>
            <a:ext cx="12213166" cy="1348317"/>
          </a:xfrm>
          <a:custGeom>
            <a:avLst/>
            <a:gdLst>
              <a:gd name="connsiteX0" fmla="*/ 0 w 9160329"/>
              <a:gd name="connsiteY0" fmla="*/ 1033813 h 1050142"/>
              <a:gd name="connsiteX1" fmla="*/ 6188529 w 9160329"/>
              <a:gd name="connsiteY1" fmla="*/ 666421 h 1050142"/>
              <a:gd name="connsiteX2" fmla="*/ 9160329 w 9160329"/>
              <a:gd name="connsiteY2" fmla="*/ 5113 h 1050142"/>
              <a:gd name="connsiteX3" fmla="*/ 9152165 w 9160329"/>
              <a:gd name="connsiteY3" fmla="*/ 1050142 h 1050142"/>
              <a:gd name="connsiteX4" fmla="*/ 0 w 9160329"/>
              <a:gd name="connsiteY4" fmla="*/ 1033813 h 1050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0329" h="1050142">
                <a:moveTo>
                  <a:pt x="0" y="1033813"/>
                </a:moveTo>
                <a:cubicBezTo>
                  <a:pt x="2330904" y="935842"/>
                  <a:pt x="4661808" y="837871"/>
                  <a:pt x="6188529" y="666421"/>
                </a:cubicBezTo>
                <a:cubicBezTo>
                  <a:pt x="7715250" y="494971"/>
                  <a:pt x="8666390" y="-58840"/>
                  <a:pt x="9160329" y="5113"/>
                </a:cubicBezTo>
                <a:cubicBezTo>
                  <a:pt x="9157608" y="353456"/>
                  <a:pt x="9154886" y="701799"/>
                  <a:pt x="9152165" y="1050142"/>
                </a:cubicBezTo>
                <a:lnTo>
                  <a:pt x="0" y="1033813"/>
                </a:lnTo>
                <a:close/>
              </a:path>
            </a:pathLst>
          </a:custGeom>
          <a:solidFill>
            <a:srgbClr val="C00000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2400"/>
          </a:p>
        </p:txBody>
      </p:sp>
      <p:pic>
        <p:nvPicPr>
          <p:cNvPr id="6" name="Immagine 11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3" y="5753100"/>
            <a:ext cx="768348" cy="71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ttore 1 14"/>
          <p:cNvCxnSpPr/>
          <p:nvPr userDrawn="1"/>
        </p:nvCxnSpPr>
        <p:spPr>
          <a:xfrm>
            <a:off x="1102785" y="3901017"/>
            <a:ext cx="10081684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15"/>
          <p:cNvCxnSpPr/>
          <p:nvPr userDrawn="1"/>
        </p:nvCxnSpPr>
        <p:spPr>
          <a:xfrm>
            <a:off x="1102785" y="2565400"/>
            <a:ext cx="10081684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egnaposto testo 2"/>
          <p:cNvSpPr>
            <a:spLocks noGrp="1"/>
          </p:cNvSpPr>
          <p:nvPr>
            <p:ph type="body" idx="1"/>
          </p:nvPr>
        </p:nvSpPr>
        <p:spPr>
          <a:xfrm>
            <a:off x="962405" y="4245092"/>
            <a:ext cx="10363200" cy="960107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2133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095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8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7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7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6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5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14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73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7" name="Segnaposto testo 2"/>
          <p:cNvSpPr>
            <a:spLocks noGrp="1"/>
          </p:cNvSpPr>
          <p:nvPr>
            <p:ph type="body" idx="10"/>
          </p:nvPr>
        </p:nvSpPr>
        <p:spPr>
          <a:xfrm>
            <a:off x="1136399" y="2555670"/>
            <a:ext cx="10048169" cy="594681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095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8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7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7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6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5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14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73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8" name="Segnaposto testo 2"/>
          <p:cNvSpPr>
            <a:spLocks noGrp="1"/>
          </p:cNvSpPr>
          <p:nvPr>
            <p:ph type="body" idx="11"/>
          </p:nvPr>
        </p:nvSpPr>
        <p:spPr>
          <a:xfrm>
            <a:off x="597245" y="191592"/>
            <a:ext cx="11067374" cy="1944216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spcBef>
                <a:spcPts val="800"/>
              </a:spcBef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095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8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7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7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6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5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14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73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073585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8161-8C76-4B39-AD5C-B7F791CD38D7}" type="datetimeFigureOut">
              <a:rPr lang="it-IT" smtClean="0"/>
              <a:t>16/04/2021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889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8161-8C76-4B39-AD5C-B7F791CD38D7}" type="datetimeFigureOut">
              <a:rPr lang="it-IT" smtClean="0"/>
              <a:t>16/04/2021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9491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8161-8C76-4B39-AD5C-B7F791CD38D7}" type="datetimeFigureOut">
              <a:rPr lang="it-IT" smtClean="0"/>
              <a:t>16/04/2021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0337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8161-8C76-4B39-AD5C-B7F791CD38D7}" type="datetimeFigureOut">
              <a:rPr lang="it-IT" smtClean="0"/>
              <a:t>16/04/2021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68038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8161-8C76-4B39-AD5C-B7F791CD38D7}" type="datetimeFigureOut">
              <a:rPr lang="it-IT" smtClean="0"/>
              <a:t>16/04/2021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75469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86E8161-8C76-4B39-AD5C-B7F791CD38D7}" type="datetimeFigureOut">
              <a:rPr lang="it-IT" smtClean="0"/>
              <a:t>16/04/2021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8537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8161-8C76-4B39-AD5C-B7F791CD38D7}" type="datetimeFigureOut">
              <a:rPr lang="it-IT" smtClean="0"/>
              <a:t>16/04/2021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50847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8161-8C76-4B39-AD5C-B7F791CD38D7}" type="datetimeFigureOut">
              <a:rPr lang="it-IT" smtClean="0"/>
              <a:t>16/04/2021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2727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8161-8C76-4B39-AD5C-B7F791CD38D7}" type="datetimeFigureOut">
              <a:rPr lang="it-IT" smtClean="0"/>
              <a:t>16/04/2021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27110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352731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7"/>
          <p:cNvCxnSpPr/>
          <p:nvPr userDrawn="1"/>
        </p:nvCxnSpPr>
        <p:spPr>
          <a:xfrm>
            <a:off x="1013884" y="6483351"/>
            <a:ext cx="10219268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76000" y="1364771"/>
            <a:ext cx="10972800" cy="4872541"/>
          </a:xfrm>
        </p:spPr>
        <p:txBody>
          <a:bodyPr>
            <a:normAutofit/>
          </a:bodyPr>
          <a:lstStyle>
            <a:lvl1pPr marL="0" indent="0">
              <a:spcBef>
                <a:spcPts val="400"/>
              </a:spcBef>
              <a:spcAft>
                <a:spcPts val="400"/>
              </a:spcAft>
              <a:buNone/>
              <a:defRPr sz="26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359828" indent="-243415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601126" indent="-241297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-"/>
              <a:defRPr sz="2133" baseline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960954" indent="-351363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ü"/>
              <a:defRPr sz="18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>
              <a:defRPr sz="2133">
                <a:latin typeface="HelvLight" pitchFamily="2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Primo livello puntato</a:t>
            </a:r>
          </a:p>
          <a:p>
            <a:pPr lvl="2"/>
            <a:r>
              <a:rPr lang="it-IT"/>
              <a:t>Secondo livello puntato</a:t>
            </a:r>
          </a:p>
          <a:p>
            <a:pPr lvl="3"/>
            <a:r>
              <a:rPr lang="it-IT"/>
              <a:t>Terzo livello puntato</a:t>
            </a:r>
          </a:p>
        </p:txBody>
      </p:sp>
      <p:sp>
        <p:nvSpPr>
          <p:cNvPr id="10" name="Titolo 1"/>
          <p:cNvSpPr>
            <a:spLocks noGrp="1"/>
          </p:cNvSpPr>
          <p:nvPr>
            <p:ph type="ctrTitle"/>
          </p:nvPr>
        </p:nvSpPr>
        <p:spPr>
          <a:xfrm>
            <a:off x="56766" y="55723"/>
            <a:ext cx="12079040" cy="955256"/>
          </a:xfrm>
          <a:solidFill>
            <a:srgbClr val="C00000"/>
          </a:solidFill>
        </p:spPr>
        <p:txBody>
          <a:bodyPr>
            <a:normAutofit/>
          </a:bodyPr>
          <a:lstStyle>
            <a:lvl1pPr algn="l">
              <a:defRPr sz="2933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3087598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877157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8161-8C76-4B39-AD5C-B7F791CD38D7}" type="datetimeFigureOut">
              <a:rPr lang="it-IT" smtClean="0"/>
              <a:t>16/04/2021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73898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8161-8C76-4B39-AD5C-B7F791CD38D7}" type="datetimeFigureOut">
              <a:rPr lang="it-IT" smtClean="0"/>
              <a:t>16/04/2021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8653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8161-8C76-4B39-AD5C-B7F791CD38D7}" type="datetimeFigureOut">
              <a:rPr lang="it-IT" smtClean="0"/>
              <a:t>16/04/2021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66408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8161-8C76-4B39-AD5C-B7F791CD38D7}" type="datetimeFigureOut">
              <a:rPr lang="it-IT" smtClean="0"/>
              <a:t>16/04/2021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92645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8161-8C76-4B39-AD5C-B7F791CD38D7}" type="datetimeFigureOut">
              <a:rPr lang="it-IT" smtClean="0"/>
              <a:t>16/04/2021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28468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8161-8C76-4B39-AD5C-B7F791CD38D7}" type="datetimeFigureOut">
              <a:rPr lang="it-IT" smtClean="0"/>
              <a:t>16/04/2021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01995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8161-8C76-4B39-AD5C-B7F791CD38D7}" type="datetimeFigureOut">
              <a:rPr lang="it-IT" smtClean="0"/>
              <a:t>16/04/2021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71404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8161-8C76-4B39-AD5C-B7F791CD38D7}" type="datetimeFigureOut">
              <a:rPr lang="it-IT" smtClean="0"/>
              <a:t>16/04/2021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76702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8161-8C76-4B39-AD5C-B7F791CD38D7}" type="datetimeFigureOut">
              <a:rPr lang="it-IT" smtClean="0"/>
              <a:t>16/04/2021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261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ctrTitle"/>
          </p:nvPr>
        </p:nvSpPr>
        <p:spPr>
          <a:xfrm>
            <a:off x="56766" y="55723"/>
            <a:ext cx="12079040" cy="955256"/>
          </a:xfrm>
          <a:solidFill>
            <a:srgbClr val="C00000"/>
          </a:solidFill>
        </p:spPr>
        <p:txBody>
          <a:bodyPr>
            <a:normAutofit/>
          </a:bodyPr>
          <a:lstStyle>
            <a:lvl1pPr algn="l">
              <a:defRPr sz="2933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5" name="Segnaposto contenuto 2"/>
          <p:cNvSpPr>
            <a:spLocks noGrp="1"/>
          </p:cNvSpPr>
          <p:nvPr>
            <p:ph idx="1"/>
          </p:nvPr>
        </p:nvSpPr>
        <p:spPr>
          <a:xfrm>
            <a:off x="576000" y="1364771"/>
            <a:ext cx="10972800" cy="4872541"/>
          </a:xfrm>
        </p:spPr>
        <p:txBody>
          <a:bodyPr>
            <a:normAutofit/>
          </a:bodyPr>
          <a:lstStyle>
            <a:lvl1pPr marL="0" indent="0">
              <a:buNone/>
              <a:defRPr sz="26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76244" indent="-359828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740823" indent="-380995">
              <a:defRPr lang="it-IT" sz="2133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990587" indent="-380995">
              <a:defRPr lang="it-IT" sz="1867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133">
                <a:latin typeface="HelvLight" pitchFamily="2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Primo livello puntato</a:t>
            </a:r>
          </a:p>
          <a:p>
            <a:pPr lvl="2"/>
            <a:r>
              <a:rPr lang="it-IT"/>
              <a:t>Secondo livello puntato</a:t>
            </a:r>
          </a:p>
          <a:p>
            <a:pPr lvl="3"/>
            <a:r>
              <a:rPr lang="it-IT"/>
              <a:t>Terzo livello puntato</a:t>
            </a:r>
          </a:p>
        </p:txBody>
      </p:sp>
    </p:spTree>
    <p:extLst>
      <p:ext uri="{BB962C8B-B14F-4D97-AF65-F5344CB8AC3E}">
        <p14:creationId xmlns:p14="http://schemas.microsoft.com/office/powerpoint/2010/main" val="6804107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8161-8C76-4B39-AD5C-B7F791CD38D7}" type="datetimeFigureOut">
              <a:rPr lang="it-IT" smtClean="0"/>
              <a:t>16/04/2021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80801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8161-8C76-4B39-AD5C-B7F791CD38D7}" type="datetimeFigureOut">
              <a:rPr lang="it-IT" smtClean="0"/>
              <a:t>16/04/2021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50629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198174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ttore 1 14"/>
          <p:cNvCxnSpPr/>
          <p:nvPr userDrawn="1"/>
        </p:nvCxnSpPr>
        <p:spPr>
          <a:xfrm>
            <a:off x="1013884" y="6483351"/>
            <a:ext cx="10219268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magine 15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5" y="6165851"/>
            <a:ext cx="624418" cy="62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1" y="1340769"/>
            <a:ext cx="5386917" cy="639763"/>
          </a:xfrm>
        </p:spPr>
        <p:txBody>
          <a:bodyPr anchor="b">
            <a:noAutofit/>
          </a:bodyPr>
          <a:lstStyle>
            <a:lvl1pPr marL="0" indent="0">
              <a:buNone/>
              <a:defRPr sz="2667" b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09593" indent="0">
              <a:buNone/>
              <a:defRPr sz="2667" b="1"/>
            </a:lvl2pPr>
            <a:lvl3pPr marL="1219185" indent="0">
              <a:buNone/>
              <a:defRPr sz="2400" b="1"/>
            </a:lvl3pPr>
            <a:lvl4pPr marL="1828777" indent="0">
              <a:buNone/>
              <a:defRPr sz="2133" b="1"/>
            </a:lvl4pPr>
            <a:lvl5pPr marL="2438370" indent="0">
              <a:buNone/>
              <a:defRPr sz="2133" b="1"/>
            </a:lvl5pPr>
            <a:lvl6pPr marL="3047962" indent="0">
              <a:buNone/>
              <a:defRPr sz="2133" b="1"/>
            </a:lvl6pPr>
            <a:lvl7pPr marL="3657555" indent="0">
              <a:buNone/>
              <a:defRPr sz="2133" b="1"/>
            </a:lvl7pPr>
            <a:lvl8pPr marL="4267147" indent="0">
              <a:buNone/>
              <a:defRPr sz="2133" b="1"/>
            </a:lvl8pPr>
            <a:lvl9pPr marL="4876738" indent="0">
              <a:buNone/>
              <a:defRPr sz="2133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>
            <a:normAutofit/>
          </a:bodyPr>
          <a:lstStyle>
            <a:lvl1pPr>
              <a:defRPr sz="26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359828" indent="-258231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601126" indent="-241297">
              <a:buFont typeface="Arial" panose="020B0604020202020204" pitchFamily="34" charset="0"/>
              <a:buChar char="-"/>
              <a:defRPr sz="2133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840307" indent="-239182">
              <a:buFont typeface="Arial" panose="020B0604020202020204" pitchFamily="34" charset="0"/>
              <a:buChar char="•"/>
              <a:defRPr sz="18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>
              <a:defRPr sz="18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Primo livello puntato</a:t>
            </a:r>
          </a:p>
          <a:p>
            <a:pPr lvl="2"/>
            <a:r>
              <a:rPr lang="it-IT"/>
              <a:t>Secondo livello puntato</a:t>
            </a:r>
          </a:p>
          <a:p>
            <a:pPr lvl="3"/>
            <a:r>
              <a:rPr lang="it-IT"/>
              <a:t>Terzo livello puntato</a:t>
            </a:r>
          </a:p>
          <a:p>
            <a:pPr lvl="0"/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70" y="1340769"/>
            <a:ext cx="5389033" cy="639763"/>
          </a:xfrm>
        </p:spPr>
        <p:txBody>
          <a:bodyPr anchor="b">
            <a:noAutofit/>
          </a:bodyPr>
          <a:lstStyle>
            <a:lvl1pPr marL="0" indent="0">
              <a:buNone/>
              <a:defRPr sz="2667" b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09593" indent="0">
              <a:buNone/>
              <a:defRPr sz="2667" b="1"/>
            </a:lvl2pPr>
            <a:lvl3pPr marL="1219185" indent="0">
              <a:buNone/>
              <a:defRPr sz="2400" b="1"/>
            </a:lvl3pPr>
            <a:lvl4pPr marL="1828777" indent="0">
              <a:buNone/>
              <a:defRPr sz="2133" b="1"/>
            </a:lvl4pPr>
            <a:lvl5pPr marL="2438370" indent="0">
              <a:buNone/>
              <a:defRPr sz="2133" b="1"/>
            </a:lvl5pPr>
            <a:lvl6pPr marL="3047962" indent="0">
              <a:buNone/>
              <a:defRPr sz="2133" b="1"/>
            </a:lvl6pPr>
            <a:lvl7pPr marL="3657555" indent="0">
              <a:buNone/>
              <a:defRPr sz="2133" b="1"/>
            </a:lvl7pPr>
            <a:lvl8pPr marL="4267147" indent="0">
              <a:buNone/>
              <a:defRPr sz="2133" b="1"/>
            </a:lvl8pPr>
            <a:lvl9pPr marL="4876738" indent="0">
              <a:buNone/>
              <a:defRPr sz="2133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>
            <a:normAutofit/>
          </a:bodyPr>
          <a:lstStyle>
            <a:lvl1pPr>
              <a:defRPr sz="26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82594" indent="-380995">
              <a:defRPr lang="it-IT" sz="2400" kern="12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740823" indent="-380995">
              <a:defRPr lang="it-IT" sz="2133" kern="12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982121" indent="-380995" algn="l" defTabSz="1219185" rtl="0" eaLnBrk="1" latinLnBrk="0" hangingPunct="1">
              <a:spcBef>
                <a:spcPct val="20000"/>
              </a:spcBef>
              <a:buFont typeface="Arial" panose="020B0604020202020204" pitchFamily="34" charset="0"/>
              <a:defRPr lang="it-IT" sz="1867" kern="12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2438370" indent="0">
              <a:buNone/>
              <a:defRPr sz="18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Primo livello</a:t>
            </a:r>
          </a:p>
          <a:p>
            <a:pPr lvl="2"/>
            <a:r>
              <a:rPr lang="it-IT"/>
              <a:t>Secondo livello</a:t>
            </a:r>
          </a:p>
          <a:p>
            <a:pPr lvl="3"/>
            <a:r>
              <a:rPr lang="it-IT"/>
              <a:t>Terzo livello</a:t>
            </a:r>
          </a:p>
        </p:txBody>
      </p:sp>
      <p:sp>
        <p:nvSpPr>
          <p:cNvPr id="10" name="Titolo 1"/>
          <p:cNvSpPr>
            <a:spLocks noGrp="1"/>
          </p:cNvSpPr>
          <p:nvPr>
            <p:ph type="ctrTitle"/>
          </p:nvPr>
        </p:nvSpPr>
        <p:spPr>
          <a:xfrm>
            <a:off x="56766" y="55723"/>
            <a:ext cx="12079040" cy="955256"/>
          </a:xfrm>
          <a:solidFill>
            <a:srgbClr val="C00000"/>
          </a:solidFill>
        </p:spPr>
        <p:txBody>
          <a:bodyPr>
            <a:normAutofit/>
          </a:bodyPr>
          <a:lstStyle>
            <a:lvl1pPr algn="l">
              <a:defRPr sz="2933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1243879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14"/>
          <p:cNvCxnSpPr/>
          <p:nvPr userDrawn="1"/>
        </p:nvCxnSpPr>
        <p:spPr>
          <a:xfrm>
            <a:off x="1013884" y="6483351"/>
            <a:ext cx="10219268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magine 15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5" y="6165851"/>
            <a:ext cx="624418" cy="62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1" y="1316767"/>
            <a:ext cx="5386917" cy="4809397"/>
          </a:xfrm>
        </p:spPr>
        <p:txBody>
          <a:bodyPr>
            <a:normAutofit/>
          </a:bodyPr>
          <a:lstStyle>
            <a:lvl1pPr>
              <a:defRPr sz="26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359828" indent="-258231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601126" indent="-241297">
              <a:buFont typeface="Arial" panose="020B0604020202020204" pitchFamily="34" charset="0"/>
              <a:buChar char="-"/>
              <a:defRPr sz="2133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840307" indent="-239182">
              <a:buFont typeface="Arial" panose="020B0604020202020204" pitchFamily="34" charset="0"/>
              <a:buChar char="•"/>
              <a:defRPr sz="18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>
              <a:defRPr sz="18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Primo livello puntato</a:t>
            </a:r>
          </a:p>
          <a:p>
            <a:pPr lvl="2"/>
            <a:r>
              <a:rPr lang="it-IT"/>
              <a:t>Secondo livello puntato</a:t>
            </a:r>
          </a:p>
          <a:p>
            <a:pPr lvl="3"/>
            <a:r>
              <a:rPr lang="it-IT"/>
              <a:t>Terzo livello puntato</a:t>
            </a:r>
          </a:p>
          <a:p>
            <a:pPr lvl="0"/>
            <a:endParaRPr lang="it-IT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70" y="1316767"/>
            <a:ext cx="5389033" cy="4809397"/>
          </a:xfrm>
        </p:spPr>
        <p:txBody>
          <a:bodyPr>
            <a:normAutofit/>
          </a:bodyPr>
          <a:lstStyle>
            <a:lvl1pPr>
              <a:defRPr sz="26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82594" indent="-380995">
              <a:defRPr lang="it-IT" sz="2400" kern="12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740823" indent="-380995">
              <a:defRPr lang="it-IT" sz="2133" kern="12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982121" indent="-380995" algn="l" defTabSz="1219185" rtl="0" eaLnBrk="1" latinLnBrk="0" hangingPunct="1">
              <a:spcBef>
                <a:spcPct val="20000"/>
              </a:spcBef>
              <a:buFont typeface="Arial" panose="020B0604020202020204" pitchFamily="34" charset="0"/>
              <a:defRPr lang="it-IT" sz="1867" kern="12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2438370" indent="0">
              <a:buNone/>
              <a:defRPr sz="18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Primo livello</a:t>
            </a:r>
          </a:p>
          <a:p>
            <a:pPr lvl="2"/>
            <a:r>
              <a:rPr lang="it-IT"/>
              <a:t>Secondo livello</a:t>
            </a:r>
          </a:p>
          <a:p>
            <a:pPr lvl="3"/>
            <a:r>
              <a:rPr lang="it-IT"/>
              <a:t>Terzo livello</a:t>
            </a:r>
          </a:p>
        </p:txBody>
      </p:sp>
      <p:sp>
        <p:nvSpPr>
          <p:cNvPr id="10" name="Titolo 1"/>
          <p:cNvSpPr>
            <a:spLocks noGrp="1"/>
          </p:cNvSpPr>
          <p:nvPr>
            <p:ph type="ctrTitle"/>
          </p:nvPr>
        </p:nvSpPr>
        <p:spPr>
          <a:xfrm>
            <a:off x="56766" y="55723"/>
            <a:ext cx="12079040" cy="955256"/>
          </a:xfrm>
          <a:solidFill>
            <a:srgbClr val="C00000"/>
          </a:solidFill>
        </p:spPr>
        <p:txBody>
          <a:bodyPr>
            <a:normAutofit/>
          </a:bodyPr>
          <a:lstStyle>
            <a:lvl1pPr algn="l">
              <a:defRPr sz="2933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1374675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5094940A-E648-0744-AA3B-B3119C2D86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7487"/>
            <a:ext cx="9144000" cy="849180"/>
          </a:xfrm>
          <a:prstGeom prst="rect">
            <a:avLst/>
          </a:prstGeom>
        </p:spPr>
      </p:pic>
      <p:pic>
        <p:nvPicPr>
          <p:cNvPr id="4" name="Immagine" descr="Immagine">
            <a:extLst>
              <a:ext uri="{FF2B5EF4-FFF2-40B4-BE49-F238E27FC236}">
                <a16:creationId xmlns:a16="http://schemas.microsoft.com/office/drawing/2014/main" id="{C0F31F71-86D5-164C-B4CF-E61C1AE2E1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2421" y="5968991"/>
            <a:ext cx="821865" cy="77419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766043680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graphics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48737-D49C-4148-8ECF-403717F82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730" y="503097"/>
            <a:ext cx="11292073" cy="83743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CE6036-BFCF-4DEC-9848-0BA80662A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B35E2-F186-4C4C-A33C-9F40F1D9DFA5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856A01-CD0E-4B46-B2FD-C76B589E4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F1C75F-E24F-46F5-A5CA-B8DB68775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13E7-4515-4082-A960-D4704025B30C}" type="slidenum">
              <a:rPr lang="en-US" smtClean="0"/>
              <a:t>‹N›</a:t>
            </a:fld>
            <a:endParaRPr lang="en-US"/>
          </a:p>
        </p:txBody>
      </p:sp>
      <p:sp>
        <p:nvSpPr>
          <p:cNvPr id="8" name="Chart Placeholder 6">
            <a:extLst>
              <a:ext uri="{FF2B5EF4-FFF2-40B4-BE49-F238E27FC236}">
                <a16:creationId xmlns:a16="http://schemas.microsoft.com/office/drawing/2014/main" id="{91AE1877-C3FE-4C35-A87E-D739D87E54EA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52730" y="1632858"/>
            <a:ext cx="11292073" cy="420129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352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8161-8C76-4B39-AD5C-B7F791CD38D7}" type="datetimeFigureOut">
              <a:rPr lang="it-IT" smtClean="0"/>
              <a:t>16/04/2021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4439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8161-8C76-4B39-AD5C-B7F791CD38D7}" type="datetimeFigureOut">
              <a:rPr lang="it-IT" smtClean="0"/>
              <a:t>16/04/2021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8939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609600" y="1600202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ED0E8A1-491B-4E4A-ABD6-CB3956071AD3}" type="datetime1">
              <a:rPr lang="it-IT"/>
              <a:pPr>
                <a:defRPr/>
              </a:pPr>
              <a:t>16/04/2021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smtClean="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0DA2B5-E2F8-42AE-BCAE-7525DE44EE7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custDataLst>
      <p:tags r:id="rId9"/>
    </p:custDataLst>
    <p:extLst>
      <p:ext uri="{BB962C8B-B14F-4D97-AF65-F5344CB8AC3E}">
        <p14:creationId xmlns:p14="http://schemas.microsoft.com/office/powerpoint/2010/main" val="2663587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820" r:id="rId6"/>
    <p:sldLayoutId id="2147483821" r:id="rId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933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933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933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933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933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609593" algn="ctr" rtl="0" fontAlgn="base">
        <a:spcBef>
          <a:spcPct val="0"/>
        </a:spcBef>
        <a:spcAft>
          <a:spcPct val="0"/>
        </a:spcAft>
        <a:defRPr sz="2933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1219185" algn="ctr" rtl="0" fontAlgn="base">
        <a:spcBef>
          <a:spcPct val="0"/>
        </a:spcBef>
        <a:spcAft>
          <a:spcPct val="0"/>
        </a:spcAft>
        <a:defRPr sz="2933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828777" algn="ctr" rtl="0" fontAlgn="base">
        <a:spcBef>
          <a:spcPct val="0"/>
        </a:spcBef>
        <a:spcAft>
          <a:spcPct val="0"/>
        </a:spcAft>
        <a:defRPr sz="2933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2438370" algn="ctr" rtl="0" fontAlgn="base">
        <a:spcBef>
          <a:spcPct val="0"/>
        </a:spcBef>
        <a:spcAft>
          <a:spcPct val="0"/>
        </a:spcAft>
        <a:defRPr sz="2933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90587" indent="-38099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523982" indent="-30479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133573" indent="-30479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8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743165" indent="-30479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758" indent="-304797" algn="l" defTabSz="12191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50" indent="-304797" algn="l" defTabSz="12191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943" indent="-304797" algn="l" defTabSz="12191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535" indent="-304797" algn="l" defTabSz="12191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12191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93" algn="l" defTabSz="12191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85" algn="l" defTabSz="12191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77" algn="l" defTabSz="12191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70" algn="l" defTabSz="12191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62" algn="l" defTabSz="12191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55" algn="l" defTabSz="12191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147" algn="l" defTabSz="12191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738" algn="l" defTabSz="12191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ED0E8A1-491B-4E4A-ABD6-CB3956071AD3}" type="datetime1">
              <a:rPr lang="it-IT" smtClean="0"/>
              <a:pPr>
                <a:defRPr/>
              </a:pPr>
              <a:t>16/04/2021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30DA2B5-E2F8-42AE-BCAE-7525DE44EE77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4770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  <p:sldLayoutId id="2147483819" r:id="rId13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ED0E8A1-491B-4E4A-ABD6-CB3956071AD3}" type="datetime1">
              <a:rPr lang="it-IT" smtClean="0"/>
              <a:pPr>
                <a:defRPr/>
              </a:pPr>
              <a:t>16/04/2021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30DA2B5-E2F8-42AE-BCAE-7525DE44EE77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94115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re">
            <a:extLst>
              <a:ext uri="{FF2B5EF4-FFF2-40B4-BE49-F238E27FC236}">
                <a16:creationId xmlns:a16="http://schemas.microsoft.com/office/drawing/2014/main" id="{BA0951CB-1588-E34E-AB4B-6F760B7B4E7E}"/>
              </a:ext>
            </a:extLst>
          </p:cNvPr>
          <p:cNvSpPr txBox="1"/>
          <p:nvPr/>
        </p:nvSpPr>
        <p:spPr>
          <a:xfrm>
            <a:off x="1431742" y="2937263"/>
            <a:ext cx="9630286" cy="503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2700">
                <a:solidFill>
                  <a:srgbClr val="2A3284"/>
                </a:solidFill>
              </a:defRPr>
            </a:lvl1pPr>
          </a:lstStyle>
          <a:p>
            <a:pPr lvl="0" algn="ctr">
              <a:defRPr/>
            </a:pPr>
            <a:r>
              <a:rPr lang="it-IT" sz="2800" i="1"/>
              <a:t> </a:t>
            </a:r>
          </a:p>
        </p:txBody>
      </p:sp>
      <p:sp>
        <p:nvSpPr>
          <p:cNvPr id="3" name="Dipartimento">
            <a:extLst>
              <a:ext uri="{FF2B5EF4-FFF2-40B4-BE49-F238E27FC236}">
                <a16:creationId xmlns:a16="http://schemas.microsoft.com/office/drawing/2014/main" id="{9E62D831-0033-944A-8634-E7FD0182C7CB}"/>
              </a:ext>
            </a:extLst>
          </p:cNvPr>
          <p:cNvSpPr txBox="1"/>
          <p:nvPr/>
        </p:nvSpPr>
        <p:spPr>
          <a:xfrm>
            <a:off x="5131725" y="6161640"/>
            <a:ext cx="4671753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b="0">
                <a:solidFill>
                  <a:srgbClr val="2A3284"/>
                </a:solidFill>
              </a:defRPr>
            </a:lvl1pPr>
          </a:lstStyle>
          <a:p>
            <a:pPr defTabSz="914411">
              <a:defRPr/>
            </a:pPr>
            <a:endParaRPr sz="2000">
              <a:latin typeface="Calibri" panose="020F0502020204030204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5C02518-57D0-4BF1-A30E-80849D8758C5}"/>
              </a:ext>
            </a:extLst>
          </p:cNvPr>
          <p:cNvSpPr txBox="1"/>
          <p:nvPr/>
        </p:nvSpPr>
        <p:spPr>
          <a:xfrm>
            <a:off x="3731657" y="5312971"/>
            <a:ext cx="5205685" cy="5645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914411">
              <a:defRPr/>
            </a:pPr>
            <a:r>
              <a:rPr lang="en-GB" sz="1600" i="1">
                <a:solidFill>
                  <a:srgbClr val="E7E6E6">
                    <a:lumMod val="50000"/>
                  </a:srgbClr>
                </a:solidFill>
                <a:latin typeface="Raleway" panose="020B0003030101060003" pitchFamily="34" charset="0"/>
              </a:rPr>
              <a:t>Silvio Brusaferro</a:t>
            </a:r>
          </a:p>
          <a:p>
            <a:pPr algn="ctr" defTabSz="914411">
              <a:defRPr/>
            </a:pPr>
            <a:r>
              <a:rPr lang="en-GB" sz="1600" i="1">
                <a:solidFill>
                  <a:srgbClr val="E7E6E6">
                    <a:lumMod val="50000"/>
                  </a:srgbClr>
                </a:solidFill>
                <a:latin typeface="Raleway" panose="020B0003030101060003" pitchFamily="34" charset="0"/>
              </a:rPr>
              <a:t>Istituto Superiore di Sanità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A6C3CFB3-5F0E-4D9A-9CA6-789D4CFD7CD8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>
            <a:noAutofit/>
          </a:bodyPr>
          <a:lstStyle/>
          <a:p>
            <a:pPr algn="ctr"/>
            <a:r>
              <a:rPr lang="it-IT" sz="2000"/>
              <a:t>Epidemia COVID-19</a:t>
            </a:r>
          </a:p>
          <a:p>
            <a:pPr algn="ctr"/>
            <a:endParaRPr lang="it-IT" sz="2000"/>
          </a:p>
          <a:p>
            <a:pPr algn="ctr"/>
            <a:r>
              <a:rPr lang="it-IT" sz="2000"/>
              <a:t>Monitoraggio del rischio 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DB69548B-E780-46C2-8F27-1EF0022F7071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562313" y="242417"/>
            <a:ext cx="11067374" cy="1944216"/>
          </a:xfrm>
        </p:spPr>
        <p:txBody>
          <a:bodyPr/>
          <a:lstStyle/>
          <a:p>
            <a:r>
              <a:rPr lang="it-IT" dirty="0"/>
              <a:t>14 aprile 2021</a:t>
            </a:r>
          </a:p>
        </p:txBody>
      </p:sp>
    </p:spTree>
    <p:extLst>
      <p:ext uri="{BB962C8B-B14F-4D97-AF65-F5344CB8AC3E}">
        <p14:creationId xmlns:p14="http://schemas.microsoft.com/office/powerpoint/2010/main" val="3174706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D6CF0C2F-190D-4D16-8F23-DFF3AA7EC6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48" t="43258" r="1018" b="47061"/>
          <a:stretch/>
        </p:blipFill>
        <p:spPr>
          <a:xfrm>
            <a:off x="107156" y="933182"/>
            <a:ext cx="12191999" cy="725343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8B640771-1CA8-49D3-8E45-4652ED05C075}"/>
              </a:ext>
            </a:extLst>
          </p:cNvPr>
          <p:cNvSpPr txBox="1">
            <a:spLocks/>
          </p:cNvSpPr>
          <p:nvPr/>
        </p:nvSpPr>
        <p:spPr>
          <a:xfrm>
            <a:off x="107156" y="-13367"/>
            <a:ext cx="11977687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>
                <a:solidFill>
                  <a:schemeClr val="accent2">
                    <a:lumMod val="50000"/>
                  </a:schemeClr>
                </a:solidFill>
              </a:rPr>
              <a:t>Tasso d’incidenza per fascia d’età a livello nazionale </a:t>
            </a:r>
          </a:p>
          <a:p>
            <a:r>
              <a:rPr lang="it-IT" sz="2400" b="1">
                <a:solidFill>
                  <a:schemeClr val="accent2">
                    <a:lumMod val="50000"/>
                  </a:schemeClr>
                </a:solidFill>
              </a:rPr>
              <a:t>(dall’inizio della seconda ondata dell’epidemia). </a:t>
            </a:r>
            <a:endParaRPr lang="it-CH" sz="3600" b="1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20C1A428-2901-464D-985A-7659936BC2EA}"/>
              </a:ext>
            </a:extLst>
          </p:cNvPr>
          <p:cNvSpPr/>
          <p:nvPr/>
        </p:nvSpPr>
        <p:spPr>
          <a:xfrm>
            <a:off x="2833256" y="5720456"/>
            <a:ext cx="988828" cy="403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475494F8-5271-4B03-9BC5-2076D1106F28}"/>
              </a:ext>
            </a:extLst>
          </p:cNvPr>
          <p:cNvSpPr/>
          <p:nvPr/>
        </p:nvSpPr>
        <p:spPr>
          <a:xfrm>
            <a:off x="7542078" y="6604084"/>
            <a:ext cx="283923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  <a:latin typeface="Source Sans Pro"/>
              </a:rPr>
              <a:t>Data di ultimo aggiornamento</a:t>
            </a:r>
            <a:r>
              <a:rPr lang="it-IT" sz="1050" dirty="0">
                <a:solidFill>
                  <a:srgbClr val="333333"/>
                </a:solidFill>
                <a:latin typeface="Source Sans Pro"/>
              </a:rPr>
              <a:t> : 14 aprile</a:t>
            </a:r>
            <a:r>
              <a:rPr lang="it-IT" sz="1050" dirty="0">
                <a:solidFill>
                  <a:srgbClr val="333333"/>
                </a:solidFill>
                <a:latin typeface="Source Sans Pro" panose="020B0503030403020204" pitchFamily="34" charset="0"/>
              </a:rPr>
              <a:t> 2021</a:t>
            </a:r>
            <a:endParaRPr lang="it-IT" sz="1050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67561EA-9DCA-44CA-9EB2-193CCEB9DC3F}"/>
              </a:ext>
            </a:extLst>
          </p:cNvPr>
          <p:cNvSpPr txBox="1"/>
          <p:nvPr/>
        </p:nvSpPr>
        <p:spPr>
          <a:xfrm>
            <a:off x="107155" y="1023099"/>
            <a:ext cx="121919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>
                <a:solidFill>
                  <a:schemeClr val="bg1"/>
                </a:solidFill>
              </a:rPr>
              <a:t>Incidenza in diminuzione nell’ultimo periodo in tutte le fasce d’età dopo un’importante aumento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5B01CE-1844-4B8C-AFD9-86C8CF39203B}"/>
              </a:ext>
            </a:extLst>
          </p:cNvPr>
          <p:cNvSpPr txBox="1"/>
          <p:nvPr/>
        </p:nvSpPr>
        <p:spPr>
          <a:xfrm>
            <a:off x="6475179" y="1629815"/>
            <a:ext cx="141683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/>
              <a:t>Cambio definizione di caso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4787290-A385-42CF-8286-31401503B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331" y="1658525"/>
            <a:ext cx="8038413" cy="4384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4FAB720-6861-4A8D-B09C-6EAE97F0347A}"/>
              </a:ext>
            </a:extLst>
          </p:cNvPr>
          <p:cNvSpPr txBox="1"/>
          <p:nvPr/>
        </p:nvSpPr>
        <p:spPr>
          <a:xfrm>
            <a:off x="8640284" y="1658525"/>
            <a:ext cx="321413" cy="334886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27277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DE37CF1A-7757-43F6-AD8E-830BE3C4D5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880" y="2032909"/>
            <a:ext cx="6487169" cy="4398301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D6CF0C2F-190D-4D16-8F23-DFF3AA7EC6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348" t="43258" r="1018" b="47061"/>
          <a:stretch/>
        </p:blipFill>
        <p:spPr>
          <a:xfrm>
            <a:off x="142716" y="984255"/>
            <a:ext cx="12191999" cy="725343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8B640771-1CA8-49D3-8E45-4652ED05C075}"/>
              </a:ext>
            </a:extLst>
          </p:cNvPr>
          <p:cNvSpPr txBox="1">
            <a:spLocks/>
          </p:cNvSpPr>
          <p:nvPr/>
        </p:nvSpPr>
        <p:spPr>
          <a:xfrm>
            <a:off x="0" y="87045"/>
            <a:ext cx="12191997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>
                <a:solidFill>
                  <a:schemeClr val="accent2">
                    <a:lumMod val="50000"/>
                  </a:schemeClr>
                </a:solidFill>
              </a:rPr>
              <a:t>Andamento del numero di casi negli operatori sanitari SINTOMATICI rispetto al resto della popolazione </a:t>
            </a:r>
            <a:r>
              <a:rPr lang="it-IT" sz="2400" dirty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it-IT" sz="2000" b="1" dirty="0">
                <a:solidFill>
                  <a:schemeClr val="accent2">
                    <a:lumMod val="50000"/>
                  </a:schemeClr>
                </a:solidFill>
              </a:rPr>
              <a:t>a partire dal 24 agosto 2020</a:t>
            </a:r>
            <a:r>
              <a:rPr lang="it-IT" sz="2400" b="1" dirty="0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475494F8-5271-4B03-9BC5-2076D1106F28}"/>
              </a:ext>
            </a:extLst>
          </p:cNvPr>
          <p:cNvSpPr/>
          <p:nvPr/>
        </p:nvSpPr>
        <p:spPr>
          <a:xfrm>
            <a:off x="7542078" y="6604084"/>
            <a:ext cx="281198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  <a:latin typeface="Source Sans Pro"/>
              </a:rPr>
              <a:t>Data di ultimo aggiornamento</a:t>
            </a:r>
            <a:r>
              <a:rPr lang="it-IT" sz="1050" dirty="0">
                <a:solidFill>
                  <a:srgbClr val="333333"/>
                </a:solidFill>
                <a:latin typeface="Source Sans Pro"/>
              </a:rPr>
              <a:t>: 14 aprile</a:t>
            </a:r>
            <a:r>
              <a:rPr lang="it-IT" sz="1050" dirty="0">
                <a:solidFill>
                  <a:srgbClr val="333333"/>
                </a:solidFill>
                <a:latin typeface="Source Sans Pro" panose="020B0503030403020204" pitchFamily="34" charset="0"/>
              </a:rPr>
              <a:t> 2021</a:t>
            </a:r>
            <a:endParaRPr lang="it-IT" sz="105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A259A2-38D5-42C4-9085-06581D87B5CD}"/>
              </a:ext>
            </a:extLst>
          </p:cNvPr>
          <p:cNvSpPr txBox="1"/>
          <p:nvPr/>
        </p:nvSpPr>
        <p:spPr>
          <a:xfrm>
            <a:off x="7743655" y="1882472"/>
            <a:ext cx="307351" cy="343666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2E59AF-3EB2-4622-BC58-55F4513D46E2}"/>
              </a:ext>
            </a:extLst>
          </p:cNvPr>
          <p:cNvSpPr txBox="1"/>
          <p:nvPr/>
        </p:nvSpPr>
        <p:spPr>
          <a:xfrm>
            <a:off x="5292568" y="1759361"/>
            <a:ext cx="16068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Inizio</a:t>
            </a:r>
            <a:r>
              <a:rPr lang="en-US" sz="1000" dirty="0"/>
              <a:t> campagna </a:t>
            </a:r>
            <a:r>
              <a:rPr lang="en-US" sz="1000" dirty="0" err="1"/>
              <a:t>vaccinale</a:t>
            </a:r>
            <a:endParaRPr lang="en-US" sz="1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46E441-CA82-497E-BD8E-F3217380D3E9}"/>
              </a:ext>
            </a:extLst>
          </p:cNvPr>
          <p:cNvSpPr txBox="1"/>
          <p:nvPr/>
        </p:nvSpPr>
        <p:spPr>
          <a:xfrm>
            <a:off x="6136796" y="2036730"/>
            <a:ext cx="16068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2a dose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876B85BC-F2B6-4CBE-BEC5-57180EA6C353}"/>
              </a:ext>
            </a:extLst>
          </p:cNvPr>
          <p:cNvSpPr txBox="1"/>
          <p:nvPr/>
        </p:nvSpPr>
        <p:spPr>
          <a:xfrm>
            <a:off x="107156" y="1111187"/>
            <a:ext cx="79903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Trend in continuo calo per gli operatori sanitari</a:t>
            </a:r>
          </a:p>
        </p:txBody>
      </p:sp>
    </p:spTree>
    <p:extLst>
      <p:ext uri="{BB962C8B-B14F-4D97-AF65-F5344CB8AC3E}">
        <p14:creationId xmlns:p14="http://schemas.microsoft.com/office/powerpoint/2010/main" val="2688645429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D6CF0C2F-190D-4D16-8F23-DFF3AA7EC6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348" t="43258" r="1018" b="47061"/>
          <a:stretch/>
        </p:blipFill>
        <p:spPr>
          <a:xfrm>
            <a:off x="107156" y="933182"/>
            <a:ext cx="12191999" cy="725343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8B640771-1CA8-49D3-8E45-4652ED05C075}"/>
              </a:ext>
            </a:extLst>
          </p:cNvPr>
          <p:cNvSpPr txBox="1">
            <a:spLocks/>
          </p:cNvSpPr>
          <p:nvPr/>
        </p:nvSpPr>
        <p:spPr>
          <a:xfrm>
            <a:off x="0" y="87045"/>
            <a:ext cx="12191997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>
                <a:solidFill>
                  <a:schemeClr val="accent2">
                    <a:lumMod val="50000"/>
                  </a:schemeClr>
                </a:solidFill>
              </a:rPr>
              <a:t>Tasso d’incidenza nazionale 60-69 anni vs 70-79 anni vs &gt;=80 anni </a:t>
            </a:r>
          </a:p>
          <a:p>
            <a:r>
              <a:rPr lang="it-IT" sz="2400" dirty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it-IT" sz="2000" b="1" dirty="0">
                <a:solidFill>
                  <a:schemeClr val="accent2">
                    <a:lumMod val="50000"/>
                  </a:schemeClr>
                </a:solidFill>
              </a:rPr>
              <a:t>a partire dal 24 agosto 2020</a:t>
            </a:r>
            <a:r>
              <a:rPr lang="it-IT" sz="2400" b="1" dirty="0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475494F8-5271-4B03-9BC5-2076D1106F28}"/>
              </a:ext>
            </a:extLst>
          </p:cNvPr>
          <p:cNvSpPr/>
          <p:nvPr/>
        </p:nvSpPr>
        <p:spPr>
          <a:xfrm>
            <a:off x="7542078" y="6604084"/>
            <a:ext cx="281198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  <a:latin typeface="Source Sans Pro"/>
              </a:rPr>
              <a:t>Data di ultimo aggiornamento</a:t>
            </a:r>
            <a:r>
              <a:rPr lang="it-IT" sz="1050" dirty="0">
                <a:solidFill>
                  <a:srgbClr val="333333"/>
                </a:solidFill>
                <a:latin typeface="Source Sans Pro"/>
              </a:rPr>
              <a:t>: 14 aprile</a:t>
            </a:r>
            <a:r>
              <a:rPr lang="it-IT" sz="1050" dirty="0">
                <a:solidFill>
                  <a:srgbClr val="333333"/>
                </a:solidFill>
                <a:latin typeface="Source Sans Pro" panose="020B0503030403020204" pitchFamily="34" charset="0"/>
              </a:rPr>
              <a:t> 2021</a:t>
            </a:r>
            <a:endParaRPr lang="it-IT" sz="1050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780F09A-8C13-46D7-B8B7-38CB5D9E7742}"/>
              </a:ext>
            </a:extLst>
          </p:cNvPr>
          <p:cNvSpPr txBox="1"/>
          <p:nvPr/>
        </p:nvSpPr>
        <p:spPr>
          <a:xfrm>
            <a:off x="107156" y="1111187"/>
            <a:ext cx="115819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>
                <a:solidFill>
                  <a:schemeClr val="bg1"/>
                </a:solidFill>
              </a:rPr>
              <a:t>Trend in calo per gli over 60 nelle ultime due settimane</a:t>
            </a:r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767CCC9A-5FDC-4B6B-9506-259642AF71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437" y="1875198"/>
            <a:ext cx="6399623" cy="45122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A259A2-38D5-42C4-9085-06581D87B5CD}"/>
              </a:ext>
            </a:extLst>
          </p:cNvPr>
          <p:cNvSpPr txBox="1"/>
          <p:nvPr/>
        </p:nvSpPr>
        <p:spPr>
          <a:xfrm>
            <a:off x="8670587" y="2050370"/>
            <a:ext cx="277485" cy="334253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701668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5D227C91-A844-4B8C-BB19-247F324C3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800" y="1658525"/>
            <a:ext cx="7432040" cy="464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D6CF0C2F-190D-4D16-8F23-DFF3AA7EC6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348" t="43258" r="1018" b="47061"/>
          <a:stretch/>
        </p:blipFill>
        <p:spPr>
          <a:xfrm>
            <a:off x="107156" y="933182"/>
            <a:ext cx="12191999" cy="725343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8B640771-1CA8-49D3-8E45-4652ED05C075}"/>
              </a:ext>
            </a:extLst>
          </p:cNvPr>
          <p:cNvSpPr txBox="1">
            <a:spLocks/>
          </p:cNvSpPr>
          <p:nvPr/>
        </p:nvSpPr>
        <p:spPr>
          <a:xfrm>
            <a:off x="0" y="87045"/>
            <a:ext cx="12191997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>
                <a:solidFill>
                  <a:schemeClr val="accent2">
                    <a:lumMod val="50000"/>
                  </a:schemeClr>
                </a:solidFill>
              </a:rPr>
              <a:t>Tasso d’incidenza nazionale per fascia d’età popolazione in eta’ scolare </a:t>
            </a:r>
            <a:r>
              <a:rPr lang="it-IT" sz="240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it-IT" sz="2000" b="1">
                <a:solidFill>
                  <a:schemeClr val="accent2">
                    <a:lumMod val="50000"/>
                  </a:schemeClr>
                </a:solidFill>
              </a:rPr>
              <a:t>a partire dal 24 agosto 2020</a:t>
            </a:r>
            <a:r>
              <a:rPr lang="it-IT" sz="2400" b="1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475494F8-5271-4B03-9BC5-2076D1106F28}"/>
              </a:ext>
            </a:extLst>
          </p:cNvPr>
          <p:cNvSpPr/>
          <p:nvPr/>
        </p:nvSpPr>
        <p:spPr>
          <a:xfrm>
            <a:off x="7542078" y="6604084"/>
            <a:ext cx="281198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  <a:latin typeface="Source Sans Pro"/>
              </a:rPr>
              <a:t>Data di ultimo aggiornamento</a:t>
            </a:r>
            <a:r>
              <a:rPr lang="it-IT" sz="1050" dirty="0">
                <a:solidFill>
                  <a:srgbClr val="333333"/>
                </a:solidFill>
                <a:latin typeface="Source Sans Pro"/>
              </a:rPr>
              <a:t>: 14 aprile 2021</a:t>
            </a:r>
            <a:endParaRPr lang="it-IT" sz="105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AC99F1-17C1-4EDB-8711-1EAC7F308BEA}"/>
              </a:ext>
            </a:extLst>
          </p:cNvPr>
          <p:cNvSpPr txBox="1"/>
          <p:nvPr/>
        </p:nvSpPr>
        <p:spPr>
          <a:xfrm>
            <a:off x="8004206" y="1798756"/>
            <a:ext cx="288259" cy="391028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8A306B0-5E1A-436C-A527-237B2B5A8AC6}"/>
              </a:ext>
            </a:extLst>
          </p:cNvPr>
          <p:cNvSpPr txBox="1"/>
          <p:nvPr/>
        </p:nvSpPr>
        <p:spPr>
          <a:xfrm>
            <a:off x="258551" y="1076905"/>
            <a:ext cx="103999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Situazione in miglioramento nella popolazione di età 0-18 anni dopo un’importante aumento </a:t>
            </a:r>
          </a:p>
        </p:txBody>
      </p:sp>
    </p:spTree>
    <p:extLst>
      <p:ext uri="{BB962C8B-B14F-4D97-AF65-F5344CB8AC3E}">
        <p14:creationId xmlns:p14="http://schemas.microsoft.com/office/powerpoint/2010/main" val="1896599200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asellaDiTesto 169">
            <a:extLst>
              <a:ext uri="{FF2B5EF4-FFF2-40B4-BE49-F238E27FC236}">
                <a16:creationId xmlns:a16="http://schemas.microsoft.com/office/drawing/2014/main" id="{9F928B8A-3EB1-4DF1-BFCE-1A2F9A1160CD}"/>
              </a:ext>
            </a:extLst>
          </p:cNvPr>
          <p:cNvSpPr txBox="1"/>
          <p:nvPr/>
        </p:nvSpPr>
        <p:spPr>
          <a:xfrm>
            <a:off x="0" y="54932"/>
            <a:ext cx="1174366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Stima riepilogativa dell’Rtmedio14gg per regione basato su inizio sintomi </a:t>
            </a:r>
          </a:p>
          <a:p>
            <a:pPr algn="ctr"/>
            <a:r>
              <a:rPr lang="it-IT" sz="28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dal 24/3/2021 – 6/04/2021, calcolato il 14/04/2021</a:t>
            </a:r>
          </a:p>
          <a:p>
            <a:pPr algn="ctr"/>
            <a:endParaRPr lang="it-IT" sz="2800" b="1" dirty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7DE10EDB-997E-4289-BDB8-9244C5975C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3880" y="980440"/>
            <a:ext cx="8142500" cy="587756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D6CF0C2F-190D-4D16-8F23-DFF3AA7EC6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48" t="43258" r="1868" b="47061"/>
          <a:stretch/>
        </p:blipFill>
        <p:spPr>
          <a:xfrm>
            <a:off x="71550" y="734441"/>
            <a:ext cx="12023753" cy="725343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8B640771-1CA8-49D3-8E45-4652ED05C075}"/>
              </a:ext>
            </a:extLst>
          </p:cNvPr>
          <p:cNvSpPr txBox="1">
            <a:spLocks/>
          </p:cNvSpPr>
          <p:nvPr/>
        </p:nvSpPr>
        <p:spPr>
          <a:xfrm>
            <a:off x="117616" y="0"/>
            <a:ext cx="11977687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>
                <a:solidFill>
                  <a:schemeClr val="accent2">
                    <a:lumMod val="50000"/>
                  </a:schemeClr>
                </a:solidFill>
              </a:rPr>
              <a:t>Ricoveri</a:t>
            </a:r>
            <a:endParaRPr lang="it-CH" sz="3600" b="1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989A8CF-7FF4-430B-A079-D422B97F2635}"/>
              </a:ext>
            </a:extLst>
          </p:cNvPr>
          <p:cNvSpPr txBox="1"/>
          <p:nvPr/>
        </p:nvSpPr>
        <p:spPr>
          <a:xfrm>
            <a:off x="107156" y="863022"/>
            <a:ext cx="11977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Ricoveri in area medica e in terapia intensiva in diminuzione nell’ultima settimana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20C1A428-2901-464D-985A-7659936BC2EA}"/>
              </a:ext>
            </a:extLst>
          </p:cNvPr>
          <p:cNvSpPr/>
          <p:nvPr/>
        </p:nvSpPr>
        <p:spPr>
          <a:xfrm>
            <a:off x="2833256" y="5720456"/>
            <a:ext cx="988828" cy="403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F12E5495-32B3-48D2-ABA8-B6CFCFE49D3B}"/>
              </a:ext>
            </a:extLst>
          </p:cNvPr>
          <p:cNvSpPr/>
          <p:nvPr/>
        </p:nvSpPr>
        <p:spPr>
          <a:xfrm>
            <a:off x="7542078" y="6604084"/>
            <a:ext cx="281198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  <a:latin typeface="Source Sans Pro"/>
              </a:rPr>
              <a:t>Data di ultimo aggiornamento</a:t>
            </a:r>
            <a:r>
              <a:rPr lang="it-IT" sz="1050" dirty="0">
                <a:solidFill>
                  <a:srgbClr val="333333"/>
                </a:solidFill>
                <a:latin typeface="Source Sans Pro"/>
              </a:rPr>
              <a:t>: 13 aprile 2021</a:t>
            </a:r>
            <a:endParaRPr lang="it-IT" sz="1050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309113B-BC24-4E6E-A68A-0A4BC5FD0D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81"/>
          <a:stretch/>
        </p:blipFill>
        <p:spPr>
          <a:xfrm>
            <a:off x="71550" y="1866638"/>
            <a:ext cx="6512240" cy="3952596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8D16D9EF-81CE-4364-BC08-DCC71F69B3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4943" y="1866638"/>
            <a:ext cx="5675507" cy="4110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207950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84BF1ECB-DA63-47C4-BAFA-3F8F22B5BB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0529"/>
          <a:stretch/>
        </p:blipFill>
        <p:spPr>
          <a:xfrm>
            <a:off x="5997765" y="2106797"/>
            <a:ext cx="6112257" cy="3392739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725E13BC-D69C-48CA-9F7E-E037246314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9456"/>
          <a:stretch/>
        </p:blipFill>
        <p:spPr>
          <a:xfrm>
            <a:off x="-44142" y="2037431"/>
            <a:ext cx="6112257" cy="3466312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D6CF0C2F-190D-4D16-8F23-DFF3AA7EC69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349" t="44135" r="2101" b="47061"/>
          <a:stretch/>
        </p:blipFill>
        <p:spPr>
          <a:xfrm>
            <a:off x="107156" y="800112"/>
            <a:ext cx="11977687" cy="659672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8B640771-1CA8-49D3-8E45-4652ED05C075}"/>
              </a:ext>
            </a:extLst>
          </p:cNvPr>
          <p:cNvSpPr txBox="1">
            <a:spLocks/>
          </p:cNvSpPr>
          <p:nvPr/>
        </p:nvSpPr>
        <p:spPr>
          <a:xfrm>
            <a:off x="107156" y="-13367"/>
            <a:ext cx="11977687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>
                <a:solidFill>
                  <a:schemeClr val="accent2">
                    <a:lumMod val="50000"/>
                  </a:schemeClr>
                </a:solidFill>
              </a:rPr>
              <a:t>Proiezioni dell’occupazione dei posti letto a 30 giorni </a:t>
            </a:r>
            <a:endParaRPr lang="it-CH" sz="3600" b="1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989A8CF-7FF4-430B-A079-D422B97F2635}"/>
              </a:ext>
            </a:extLst>
          </p:cNvPr>
          <p:cNvSpPr txBox="1"/>
          <p:nvPr/>
        </p:nvSpPr>
        <p:spPr>
          <a:xfrm>
            <a:off x="107156" y="800112"/>
            <a:ext cx="11977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>
                <a:solidFill>
                  <a:schemeClr val="bg1"/>
                </a:solidFill>
              </a:rPr>
              <a:t>% di probabilità di superamento delle soglie critiche di occupazione in area medica e terapia intensiva al 07/05/2021 se si mantiene invariata la trasmissibilità (tenendo conto dei PL attivabili nel periodo della stima)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964D423E-4B6E-4F48-9827-052DFB8A4BD6}"/>
              </a:ext>
            </a:extLst>
          </p:cNvPr>
          <p:cNvSpPr/>
          <p:nvPr/>
        </p:nvSpPr>
        <p:spPr>
          <a:xfrm>
            <a:off x="2540699" y="1643192"/>
            <a:ext cx="17623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b="1">
                <a:latin typeface="Arial Narrow" panose="020B0606020202030204" pitchFamily="34" charset="0"/>
              </a:rPr>
              <a:t>Soglie Area Medica 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174A3826-DE09-4D6B-A4E1-FB510620A7AD}"/>
              </a:ext>
            </a:extLst>
          </p:cNvPr>
          <p:cNvSpPr/>
          <p:nvPr/>
        </p:nvSpPr>
        <p:spPr>
          <a:xfrm>
            <a:off x="8410053" y="1625367"/>
            <a:ext cx="20911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b="1">
                <a:latin typeface="Arial Narrow" panose="020B0606020202030204" pitchFamily="34" charset="0"/>
              </a:rPr>
              <a:t>Soglie Terapia intensiva</a:t>
            </a:r>
          </a:p>
        </p:txBody>
      </p: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0D6CBB47-DED3-4DD8-8F7C-E2DFE07C14E0}"/>
              </a:ext>
            </a:extLst>
          </p:cNvPr>
          <p:cNvCxnSpPr>
            <a:cxnSpLocks/>
          </p:cNvCxnSpPr>
          <p:nvPr/>
        </p:nvCxnSpPr>
        <p:spPr>
          <a:xfrm flipV="1">
            <a:off x="8855203" y="2271714"/>
            <a:ext cx="0" cy="291679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6A9C42C8-054F-44BD-9EA1-135631E3659A}"/>
              </a:ext>
            </a:extLst>
          </p:cNvPr>
          <p:cNvCxnSpPr>
            <a:cxnSpLocks/>
          </p:cNvCxnSpPr>
          <p:nvPr/>
        </p:nvCxnSpPr>
        <p:spPr>
          <a:xfrm flipV="1">
            <a:off x="3271849" y="2271714"/>
            <a:ext cx="0" cy="287637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Rettangolo 19">
            <a:extLst>
              <a:ext uri="{FF2B5EF4-FFF2-40B4-BE49-F238E27FC236}">
                <a16:creationId xmlns:a16="http://schemas.microsoft.com/office/drawing/2014/main" id="{AE382231-29D4-42D9-8DA6-F02E8C3F110D}"/>
              </a:ext>
            </a:extLst>
          </p:cNvPr>
          <p:cNvSpPr/>
          <p:nvPr/>
        </p:nvSpPr>
        <p:spPr>
          <a:xfrm>
            <a:off x="7542078" y="6604084"/>
            <a:ext cx="281198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  <a:latin typeface="Source Sans Pro"/>
              </a:rPr>
              <a:t>Data di ultimo aggiornamento</a:t>
            </a:r>
            <a:r>
              <a:rPr lang="it-IT" sz="1050" dirty="0">
                <a:solidFill>
                  <a:srgbClr val="333333"/>
                </a:solidFill>
                <a:latin typeface="Source Sans Pro"/>
              </a:rPr>
              <a:t>: 14 aprile 2021</a:t>
            </a:r>
            <a:endParaRPr lang="it-IT" sz="1050" dirty="0"/>
          </a:p>
        </p:txBody>
      </p:sp>
    </p:spTree>
    <p:extLst>
      <p:ext uri="{BB962C8B-B14F-4D97-AF65-F5344CB8AC3E}">
        <p14:creationId xmlns:p14="http://schemas.microsoft.com/office/powerpoint/2010/main" val="47189946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92A22889-8DC2-405A-AF7A-6C520C5D55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1884" y="832770"/>
            <a:ext cx="7740108" cy="5807382"/>
          </a:xfrm>
          <a:prstGeom prst="rect">
            <a:avLst/>
          </a:prstGeom>
        </p:spPr>
      </p:pic>
      <p:sp>
        <p:nvSpPr>
          <p:cNvPr id="725" name="Titolo 1">
            <a:extLst>
              <a:ext uri="{FF2B5EF4-FFF2-40B4-BE49-F238E27FC236}">
                <a16:creationId xmlns:a16="http://schemas.microsoft.com/office/drawing/2014/main" id="{BC8565EB-D836-4657-834C-1DAF773A1DA8}"/>
              </a:ext>
            </a:extLst>
          </p:cNvPr>
          <p:cNvSpPr txBox="1">
            <a:spLocks/>
          </p:cNvSpPr>
          <p:nvPr/>
        </p:nvSpPr>
        <p:spPr>
          <a:xfrm>
            <a:off x="107156" y="-13367"/>
            <a:ext cx="11977687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>
                <a:solidFill>
                  <a:schemeClr val="accent2">
                    <a:lumMod val="50000"/>
                  </a:schemeClr>
                </a:solidFill>
              </a:rPr>
              <a:t>Confronto casi deceduti riportati alla Sorveglianza COVID-19 e Protezione Civile/Ministero della salute per data di decesso</a:t>
            </a:r>
            <a:endParaRPr lang="it-CH" sz="2400" b="1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728" name="Connettore 2 727">
            <a:extLst>
              <a:ext uri="{FF2B5EF4-FFF2-40B4-BE49-F238E27FC236}">
                <a16:creationId xmlns:a16="http://schemas.microsoft.com/office/drawing/2014/main" id="{2FF512AB-C53B-484E-B766-5170DB81FF67}"/>
              </a:ext>
            </a:extLst>
          </p:cNvPr>
          <p:cNvCxnSpPr/>
          <p:nvPr/>
        </p:nvCxnSpPr>
        <p:spPr>
          <a:xfrm>
            <a:off x="8852705" y="915777"/>
            <a:ext cx="28135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2" name="CasellaDiTesto 831">
            <a:extLst>
              <a:ext uri="{FF2B5EF4-FFF2-40B4-BE49-F238E27FC236}">
                <a16:creationId xmlns:a16="http://schemas.microsoft.com/office/drawing/2014/main" id="{BFD5E656-5E8F-4260-B1F0-3E82FC6FABBE}"/>
              </a:ext>
            </a:extLst>
          </p:cNvPr>
          <p:cNvSpPr txBox="1"/>
          <p:nvPr/>
        </p:nvSpPr>
        <p:spPr>
          <a:xfrm>
            <a:off x="8608405" y="546445"/>
            <a:ext cx="1052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/>
              <a:t>Dato in fase di consolidamento</a:t>
            </a:r>
          </a:p>
        </p:txBody>
      </p:sp>
      <p:sp>
        <p:nvSpPr>
          <p:cNvPr id="794" name="Rettangolo 793">
            <a:extLst>
              <a:ext uri="{FF2B5EF4-FFF2-40B4-BE49-F238E27FC236}">
                <a16:creationId xmlns:a16="http://schemas.microsoft.com/office/drawing/2014/main" id="{ECCF68A1-8079-43B5-AB40-DCA44D06F55B}"/>
              </a:ext>
            </a:extLst>
          </p:cNvPr>
          <p:cNvSpPr/>
          <p:nvPr/>
        </p:nvSpPr>
        <p:spPr>
          <a:xfrm>
            <a:off x="8754859" y="974283"/>
            <a:ext cx="534562" cy="2125830"/>
          </a:xfrm>
          <a:prstGeom prst="rect">
            <a:avLst/>
          </a:prstGeom>
          <a:solidFill>
            <a:schemeClr val="bg1">
              <a:lumMod val="75000"/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71B7A1A9-40FC-4B1A-BC71-6C2C2DFC8700}"/>
              </a:ext>
            </a:extLst>
          </p:cNvPr>
          <p:cNvSpPr txBox="1"/>
          <p:nvPr/>
        </p:nvSpPr>
        <p:spPr>
          <a:xfrm>
            <a:off x="2772227" y="2757714"/>
            <a:ext cx="70104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/>
              <a:t>Vaccinazioni somministrate al 7/04/2021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B83E4BA-6C2E-456F-894A-63A27B475E4D}"/>
              </a:ext>
            </a:extLst>
          </p:cNvPr>
          <p:cNvSpPr txBox="1"/>
          <p:nvPr/>
        </p:nvSpPr>
        <p:spPr>
          <a:xfrm>
            <a:off x="3744686" y="58351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/>
              <a:t>https://github.com/italia/covid19-opendata-vaccini</a:t>
            </a:r>
          </a:p>
        </p:txBody>
      </p:sp>
    </p:spTree>
    <p:extLst>
      <p:ext uri="{BB962C8B-B14F-4D97-AF65-F5344CB8AC3E}">
        <p14:creationId xmlns:p14="http://schemas.microsoft.com/office/powerpoint/2010/main" val="3284697636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84B1574A-A0EE-483B-BA94-A42631AE5E2D}"/>
              </a:ext>
            </a:extLst>
          </p:cNvPr>
          <p:cNvSpPr txBox="1">
            <a:spLocks/>
          </p:cNvSpPr>
          <p:nvPr/>
        </p:nvSpPr>
        <p:spPr>
          <a:xfrm>
            <a:off x="-62919" y="-10850"/>
            <a:ext cx="11977687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200" b="1" dirty="0">
                <a:solidFill>
                  <a:schemeClr val="accent2">
                    <a:lumMod val="50000"/>
                  </a:schemeClr>
                </a:solidFill>
              </a:rPr>
              <a:t>Numero di prime e seconde dosi di vaccino somministrate giornalmente dal 27/12/2020 al 15/04/2021</a:t>
            </a:r>
            <a:endParaRPr lang="it-CH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39502ED5-3FD1-4F1C-8F65-34E0B3F064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244" y="835286"/>
            <a:ext cx="8759323" cy="5993486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BB41598A-F012-4C10-A84D-A023851AA4BE}"/>
              </a:ext>
            </a:extLst>
          </p:cNvPr>
          <p:cNvSpPr/>
          <p:nvPr/>
        </p:nvSpPr>
        <p:spPr>
          <a:xfrm>
            <a:off x="8834236" y="6604084"/>
            <a:ext cx="281198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  <a:latin typeface="Source Sans Pro"/>
              </a:rPr>
              <a:t>Data di ultimo aggiornamento</a:t>
            </a:r>
            <a:r>
              <a:rPr lang="it-IT" sz="1050" dirty="0">
                <a:solidFill>
                  <a:srgbClr val="333333"/>
                </a:solidFill>
                <a:latin typeface="Source Sans Pro"/>
              </a:rPr>
              <a:t>: 15 aprile 2021</a:t>
            </a:r>
            <a:endParaRPr lang="it-IT" sz="1050" dirty="0"/>
          </a:p>
        </p:txBody>
      </p:sp>
    </p:spTree>
    <p:extLst>
      <p:ext uri="{BB962C8B-B14F-4D97-AF65-F5344CB8AC3E}">
        <p14:creationId xmlns:p14="http://schemas.microsoft.com/office/powerpoint/2010/main" val="873417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71B7A1A9-40FC-4B1A-BC71-6C2C2DFC8700}"/>
              </a:ext>
            </a:extLst>
          </p:cNvPr>
          <p:cNvSpPr txBox="1"/>
          <p:nvPr/>
        </p:nvSpPr>
        <p:spPr>
          <a:xfrm>
            <a:off x="2772227" y="2757714"/>
            <a:ext cx="70104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dirty="0"/>
              <a:t>Situazione epidemiologica in Europa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B83E4BA-6C2E-456F-894A-63A27B475E4D}"/>
              </a:ext>
            </a:extLst>
          </p:cNvPr>
          <p:cNvSpPr txBox="1"/>
          <p:nvPr/>
        </p:nvSpPr>
        <p:spPr>
          <a:xfrm>
            <a:off x="3744686" y="58351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/>
              <a:t>https://github.com/italia/covid19-opendata-vaccini</a:t>
            </a:r>
          </a:p>
        </p:txBody>
      </p:sp>
    </p:spTree>
    <p:extLst>
      <p:ext uri="{BB962C8B-B14F-4D97-AF65-F5344CB8AC3E}">
        <p14:creationId xmlns:p14="http://schemas.microsoft.com/office/powerpoint/2010/main" val="3245951197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B178C63C-B970-4C15-BCC0-282233919EFC}"/>
              </a:ext>
            </a:extLst>
          </p:cNvPr>
          <p:cNvSpPr txBox="1">
            <a:spLocks/>
          </p:cNvSpPr>
          <p:nvPr/>
        </p:nvSpPr>
        <p:spPr>
          <a:xfrm>
            <a:off x="-62919" y="-10850"/>
            <a:ext cx="11977687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200" b="1">
                <a:solidFill>
                  <a:schemeClr val="accent2">
                    <a:lumMod val="50000"/>
                  </a:schemeClr>
                </a:solidFill>
                <a:latin typeface="+mn-lt"/>
              </a:rPr>
              <a:t>Percentuale copertura vaccinale</a:t>
            </a:r>
            <a:endParaRPr lang="it-CH" sz="3200" b="1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58A874CF-FB17-4A2F-83DC-C24F67193546}"/>
              </a:ext>
            </a:extLst>
          </p:cNvPr>
          <p:cNvSpPr/>
          <p:nvPr/>
        </p:nvSpPr>
        <p:spPr>
          <a:xfrm>
            <a:off x="8834236" y="6604084"/>
            <a:ext cx="281198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  <a:latin typeface="Source Sans Pro"/>
              </a:rPr>
              <a:t>Data di ultimo aggiornamento</a:t>
            </a:r>
            <a:r>
              <a:rPr lang="it-IT" sz="1050" dirty="0">
                <a:solidFill>
                  <a:srgbClr val="333333"/>
                </a:solidFill>
                <a:latin typeface="Source Sans Pro"/>
              </a:rPr>
              <a:t>: 15 aprile 2021</a:t>
            </a:r>
            <a:endParaRPr lang="it-IT" sz="105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631B32B-A888-4F0A-AB43-02223B7EA3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200"/>
            <a:ext cx="12192000" cy="56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4254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A15A41F-E1BA-4FB6-A968-2E192A7E6D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65" b="7865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CD35BDF0-9204-4692-A1A0-8FC9F560F5E1}"/>
              </a:ext>
            </a:extLst>
          </p:cNvPr>
          <p:cNvSpPr txBox="1"/>
          <p:nvPr/>
        </p:nvSpPr>
        <p:spPr>
          <a:xfrm>
            <a:off x="709450" y="1913950"/>
            <a:ext cx="4204137" cy="1342754"/>
          </a:xfrm>
          <a:prstGeom prst="rect">
            <a:avLst/>
          </a:prstGeom>
        </p:spPr>
        <p:txBody>
          <a:bodyPr vert="horz" lIns="91440" tIns="45721" rIns="91440" bIns="45721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1"/>
              </a:spcAft>
            </a:pPr>
            <a:r>
              <a:rPr lang="en-US" sz="3600" b="1" err="1">
                <a:latin typeface="+mj-lt"/>
                <a:ea typeface="+mj-ea"/>
                <a:cs typeface="+mj-cs"/>
              </a:rPr>
              <a:t>Valutazione</a:t>
            </a:r>
            <a:r>
              <a:rPr lang="en-US" sz="3600" b="1">
                <a:latin typeface="+mj-lt"/>
                <a:ea typeface="+mj-ea"/>
                <a:cs typeface="+mj-cs"/>
              </a:rPr>
              <a:t> del </a:t>
            </a:r>
            <a:r>
              <a:rPr lang="en-US" sz="3600" b="1" err="1">
                <a:latin typeface="+mj-lt"/>
                <a:ea typeface="+mj-ea"/>
                <a:cs typeface="+mj-cs"/>
              </a:rPr>
              <a:t>rischio</a:t>
            </a:r>
            <a:endParaRPr lang="en-US" sz="3600" b="1">
              <a:latin typeface="+mj-lt"/>
              <a:ea typeface="+mj-ea"/>
              <a:cs typeface="+mj-cs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2BBD1C2E-7F36-4123-A64E-715604368F11}"/>
              </a:ext>
            </a:extLst>
          </p:cNvPr>
          <p:cNvSpPr/>
          <p:nvPr/>
        </p:nvSpPr>
        <p:spPr>
          <a:xfrm>
            <a:off x="525517" y="3417575"/>
            <a:ext cx="4593020" cy="26198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1" rIns="91440" bIns="45721" rtlCol="0" anchor="ctr">
            <a:normAutofit/>
          </a:bodyPr>
          <a:lstStyle/>
          <a:p>
            <a:pPr algn="just">
              <a:lnSpc>
                <a:spcPct val="90000"/>
              </a:lnSpc>
              <a:spcAft>
                <a:spcPts val="601"/>
              </a:spcAft>
            </a:pPr>
            <a:r>
              <a:rPr lang="en-US" sz="2000" err="1">
                <a:solidFill>
                  <a:schemeClr val="tx1"/>
                </a:solidFill>
              </a:rPr>
              <a:t>Processo</a:t>
            </a:r>
            <a:r>
              <a:rPr lang="en-US" sz="2000">
                <a:solidFill>
                  <a:schemeClr val="tx1"/>
                </a:solidFill>
              </a:rPr>
              <a:t> </a:t>
            </a:r>
            <a:r>
              <a:rPr lang="en-US" sz="2000" err="1">
                <a:solidFill>
                  <a:schemeClr val="tx1"/>
                </a:solidFill>
              </a:rPr>
              <a:t>strutturato</a:t>
            </a:r>
            <a:r>
              <a:rPr lang="en-US" sz="2000">
                <a:solidFill>
                  <a:schemeClr val="tx1"/>
                </a:solidFill>
              </a:rPr>
              <a:t> </a:t>
            </a:r>
            <a:r>
              <a:rPr lang="en-US" sz="2000" err="1">
                <a:solidFill>
                  <a:schemeClr val="tx1"/>
                </a:solidFill>
              </a:rPr>
              <a:t>volto</a:t>
            </a:r>
            <a:r>
              <a:rPr lang="en-US" sz="2000">
                <a:solidFill>
                  <a:schemeClr val="tx1"/>
                </a:solidFill>
              </a:rPr>
              <a:t> a </a:t>
            </a:r>
            <a:r>
              <a:rPr lang="en-US" sz="2000" err="1">
                <a:solidFill>
                  <a:schemeClr val="tx1"/>
                </a:solidFill>
              </a:rPr>
              <a:t>quantificare</a:t>
            </a:r>
            <a:r>
              <a:rPr lang="en-US" sz="2000">
                <a:solidFill>
                  <a:schemeClr val="tx1"/>
                </a:solidFill>
              </a:rPr>
              <a:t> la </a:t>
            </a:r>
            <a:r>
              <a:rPr lang="en-US" sz="2000" err="1">
                <a:solidFill>
                  <a:schemeClr val="tx1"/>
                </a:solidFill>
              </a:rPr>
              <a:t>probabilità</a:t>
            </a:r>
            <a:r>
              <a:rPr lang="en-US" sz="2000">
                <a:solidFill>
                  <a:schemeClr val="tx1"/>
                </a:solidFill>
              </a:rPr>
              <a:t> </a:t>
            </a:r>
            <a:r>
              <a:rPr lang="en-US" sz="2000" err="1">
                <a:solidFill>
                  <a:schemeClr val="tx1"/>
                </a:solidFill>
              </a:rPr>
              <a:t>che</a:t>
            </a:r>
            <a:r>
              <a:rPr lang="en-US" sz="2000">
                <a:solidFill>
                  <a:schemeClr val="tx1"/>
                </a:solidFill>
              </a:rPr>
              <a:t> un </a:t>
            </a:r>
            <a:r>
              <a:rPr lang="en-US" sz="2000" err="1">
                <a:solidFill>
                  <a:schemeClr val="tx1"/>
                </a:solidFill>
              </a:rPr>
              <a:t>agente</a:t>
            </a:r>
            <a:r>
              <a:rPr lang="en-US" sz="2000">
                <a:solidFill>
                  <a:schemeClr val="tx1"/>
                </a:solidFill>
              </a:rPr>
              <a:t> </a:t>
            </a:r>
            <a:r>
              <a:rPr lang="en-US" sz="2000" err="1">
                <a:solidFill>
                  <a:schemeClr val="tx1"/>
                </a:solidFill>
              </a:rPr>
              <a:t>patogeno</a:t>
            </a:r>
            <a:r>
              <a:rPr lang="en-US" sz="2000">
                <a:solidFill>
                  <a:schemeClr val="tx1"/>
                </a:solidFill>
              </a:rPr>
              <a:t> o una </a:t>
            </a:r>
            <a:r>
              <a:rPr lang="en-US" sz="2000" err="1">
                <a:solidFill>
                  <a:schemeClr val="tx1"/>
                </a:solidFill>
              </a:rPr>
              <a:t>minaccia</a:t>
            </a:r>
            <a:r>
              <a:rPr lang="en-US" sz="2000">
                <a:solidFill>
                  <a:schemeClr val="tx1"/>
                </a:solidFill>
              </a:rPr>
              <a:t> </a:t>
            </a:r>
            <a:r>
              <a:rPr lang="en-US" sz="2000" err="1">
                <a:solidFill>
                  <a:schemeClr val="tx1"/>
                </a:solidFill>
              </a:rPr>
              <a:t>sconosciuta</a:t>
            </a:r>
            <a:r>
              <a:rPr lang="en-US" sz="2000">
                <a:solidFill>
                  <a:schemeClr val="tx1"/>
                </a:solidFill>
              </a:rPr>
              <a:t> </a:t>
            </a:r>
            <a:r>
              <a:rPr lang="en-US" sz="2000" err="1">
                <a:solidFill>
                  <a:schemeClr val="tx1"/>
                </a:solidFill>
              </a:rPr>
              <a:t>abbiano</a:t>
            </a:r>
            <a:r>
              <a:rPr lang="en-US" sz="2000">
                <a:solidFill>
                  <a:schemeClr val="tx1"/>
                </a:solidFill>
              </a:rPr>
              <a:t> un </a:t>
            </a:r>
            <a:r>
              <a:rPr lang="en-US" sz="2000" err="1">
                <a:solidFill>
                  <a:schemeClr val="tx1"/>
                </a:solidFill>
              </a:rPr>
              <a:t>effetto</a:t>
            </a:r>
            <a:r>
              <a:rPr lang="en-US" sz="2000">
                <a:solidFill>
                  <a:schemeClr val="tx1"/>
                </a:solidFill>
              </a:rPr>
              <a:t> </a:t>
            </a:r>
            <a:r>
              <a:rPr lang="en-US" sz="2000" err="1">
                <a:solidFill>
                  <a:schemeClr val="tx1"/>
                </a:solidFill>
              </a:rPr>
              <a:t>negativo</a:t>
            </a:r>
            <a:r>
              <a:rPr lang="en-US" sz="2000">
                <a:solidFill>
                  <a:schemeClr val="tx1"/>
                </a:solidFill>
              </a:rPr>
              <a:t> </a:t>
            </a:r>
            <a:r>
              <a:rPr lang="en-US" sz="2000" err="1">
                <a:solidFill>
                  <a:schemeClr val="tx1"/>
                </a:solidFill>
              </a:rPr>
              <a:t>su</a:t>
            </a:r>
            <a:r>
              <a:rPr lang="en-US" sz="2000">
                <a:solidFill>
                  <a:schemeClr val="tx1"/>
                </a:solidFill>
              </a:rPr>
              <a:t> </a:t>
            </a:r>
            <a:r>
              <a:rPr lang="en-US" sz="2000" err="1">
                <a:solidFill>
                  <a:schemeClr val="tx1"/>
                </a:solidFill>
              </a:rPr>
              <a:t>individui</a:t>
            </a:r>
            <a:r>
              <a:rPr lang="en-US" sz="2000">
                <a:solidFill>
                  <a:schemeClr val="tx1"/>
                </a:solidFill>
              </a:rPr>
              <a:t> o </a:t>
            </a:r>
            <a:r>
              <a:rPr lang="en-US" sz="2000" err="1">
                <a:solidFill>
                  <a:schemeClr val="tx1"/>
                </a:solidFill>
              </a:rPr>
              <a:t>sulla</a:t>
            </a:r>
            <a:r>
              <a:rPr lang="en-US" sz="2000">
                <a:solidFill>
                  <a:schemeClr val="tx1"/>
                </a:solidFill>
              </a:rPr>
              <a:t> </a:t>
            </a:r>
            <a:r>
              <a:rPr lang="en-US" sz="2000" err="1">
                <a:solidFill>
                  <a:schemeClr val="tx1"/>
                </a:solidFill>
              </a:rPr>
              <a:t>popolazione</a:t>
            </a:r>
            <a:endParaRPr lang="en-US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880589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3">
            <a:extLst>
              <a:ext uri="{FF2B5EF4-FFF2-40B4-BE49-F238E27FC236}">
                <a16:creationId xmlns:a16="http://schemas.microsoft.com/office/drawing/2014/main" id="{15F5E56C-8A46-4E65-887D-0869EACBE9A3}"/>
              </a:ext>
            </a:extLst>
          </p:cNvPr>
          <p:cNvSpPr txBox="1">
            <a:spLocks/>
          </p:cNvSpPr>
          <p:nvPr/>
        </p:nvSpPr>
        <p:spPr>
          <a:xfrm>
            <a:off x="399804" y="1204557"/>
            <a:ext cx="11792196" cy="2976345"/>
          </a:xfrm>
          <a:prstGeom prst="rect">
            <a:avLst/>
          </a:prstGeom>
        </p:spPr>
        <p:txBody>
          <a:bodyPr vert="horz" lIns="91440" tIns="45721" rIns="91440" bIns="45721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1" dirty="0">
                <a:solidFill>
                  <a:schemeClr val="accent2"/>
                </a:solidFill>
              </a:rPr>
              <a:t>Analisi del </a:t>
            </a:r>
            <a:r>
              <a:rPr lang="en-US" sz="6601" dirty="0" err="1">
                <a:solidFill>
                  <a:schemeClr val="accent2"/>
                </a:solidFill>
              </a:rPr>
              <a:t>rischio</a:t>
            </a:r>
            <a:r>
              <a:rPr lang="en-US" sz="6601" dirty="0">
                <a:solidFill>
                  <a:schemeClr val="accent2"/>
                </a:solidFill>
              </a:rPr>
              <a:t> e scenario per Regione/PA</a:t>
            </a:r>
          </a:p>
          <a:p>
            <a:endParaRPr lang="en-US" sz="6601" dirty="0">
              <a:solidFill>
                <a:schemeClr val="accent2"/>
              </a:solidFill>
            </a:endParaRPr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5 – 11 </a:t>
            </a:r>
            <a:r>
              <a:rPr lang="en-US" sz="3200" dirty="0" err="1"/>
              <a:t>aprile</a:t>
            </a:r>
            <a:r>
              <a:rPr lang="en-US" sz="3200" dirty="0"/>
              <a:t> 2021 (7 </a:t>
            </a:r>
            <a:r>
              <a:rPr lang="en-US" sz="3200" dirty="0" err="1"/>
              <a:t>aprile</a:t>
            </a:r>
            <a:r>
              <a:rPr lang="en-US" sz="3200" dirty="0"/>
              <a:t> 2021), </a:t>
            </a:r>
          </a:p>
          <a:p>
            <a:r>
              <a:rPr lang="en-US" sz="3200" dirty="0" err="1"/>
              <a:t>analisi</a:t>
            </a:r>
            <a:r>
              <a:rPr lang="en-US" sz="3200" dirty="0"/>
              <a:t> </a:t>
            </a:r>
            <a:r>
              <a:rPr lang="en-US" sz="3200" dirty="0" err="1"/>
              <a:t>dell’occupazione</a:t>
            </a:r>
            <a:r>
              <a:rPr lang="en-US" sz="3200" dirty="0"/>
              <a:t> </a:t>
            </a:r>
            <a:r>
              <a:rPr lang="en-US" sz="3200" dirty="0" err="1"/>
              <a:t>dei</a:t>
            </a:r>
            <a:r>
              <a:rPr lang="en-US" sz="3200" dirty="0"/>
              <a:t> PL </a:t>
            </a:r>
            <a:r>
              <a:rPr lang="en-US" sz="3200" dirty="0" err="1"/>
              <a:t>attivi</a:t>
            </a:r>
            <a:r>
              <a:rPr lang="en-US" sz="3200" dirty="0"/>
              <a:t> </a:t>
            </a:r>
            <a:r>
              <a:rPr lang="en-US" sz="3200" dirty="0" err="1"/>
              <a:t>aggiornata</a:t>
            </a:r>
            <a:r>
              <a:rPr lang="en-US" sz="3200" dirty="0"/>
              <a:t> al 13 </a:t>
            </a:r>
            <a:r>
              <a:rPr lang="en-US" sz="3200" dirty="0" err="1"/>
              <a:t>aprile</a:t>
            </a:r>
            <a:r>
              <a:rPr lang="en-US" sz="3200" dirty="0"/>
              <a:t> 2021</a:t>
            </a:r>
          </a:p>
          <a:p>
            <a:endParaRPr lang="en-US" sz="3200" b="1" dirty="0">
              <a:solidFill>
                <a:schemeClr val="accent2"/>
              </a:solidFill>
            </a:endParaRPr>
          </a:p>
          <a:p>
            <a:r>
              <a:rPr lang="en-US" sz="3200" b="1" dirty="0">
                <a:solidFill>
                  <a:schemeClr val="accent2"/>
                </a:solidFill>
              </a:rPr>
              <a:t>Fonte: </a:t>
            </a:r>
            <a:r>
              <a:rPr lang="en-US" sz="3200" b="1" dirty="0" err="1">
                <a:solidFill>
                  <a:schemeClr val="accent2"/>
                </a:solidFill>
              </a:rPr>
              <a:t>Cabina</a:t>
            </a:r>
            <a:r>
              <a:rPr lang="en-US" sz="3200" b="1" dirty="0">
                <a:solidFill>
                  <a:schemeClr val="accent2"/>
                </a:solidFill>
              </a:rPr>
              <a:t> di Regia</a:t>
            </a:r>
            <a:endParaRPr lang="en-US" sz="6601" b="1" dirty="0">
              <a:solidFill>
                <a:schemeClr val="accent2"/>
              </a:solidFill>
            </a:endParaRPr>
          </a:p>
          <a:p>
            <a:endParaRPr lang="en-US" sz="6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669235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D8409299-3C3E-4408-923B-6371838A19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9461" y="0"/>
            <a:ext cx="65930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138500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B04590CB-A402-4476-8539-9B8E78AFA4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588" y="0"/>
            <a:ext cx="67588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243793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2579DAE-C141-48DB-810E-C070C30081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FD90C3-6350-4D5B-9738-6E94EDF30F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05369AC3-17C5-49AA-833E-FE490490E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3577" y="0"/>
            <a:ext cx="71648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600896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5E46F4EC-3295-4277-A0C7-21FC15CC20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557" y="0"/>
            <a:ext cx="108428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78624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7F4B074D-9E95-40EC-8742-E9D7121E1C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91787"/>
            <a:ext cx="12192000" cy="3874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451975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46B1FEDA-143A-4056-8586-6BEC18D7A754}"/>
              </a:ext>
            </a:extLst>
          </p:cNvPr>
          <p:cNvSpPr txBox="1"/>
          <p:nvPr/>
        </p:nvSpPr>
        <p:spPr>
          <a:xfrm>
            <a:off x="1269000" y="315902"/>
            <a:ext cx="9792424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1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Headline della Cabina di Regia (16 aprile 2021)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9DE49A9-7DD4-4929-9670-2DFB980E99EC}"/>
              </a:ext>
            </a:extLst>
          </p:cNvPr>
          <p:cNvSpPr txBox="1"/>
          <p:nvPr/>
        </p:nvSpPr>
        <p:spPr>
          <a:xfrm>
            <a:off x="903515" y="2106029"/>
            <a:ext cx="10940142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8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Si conferma la criticità del sovraccarico diffuso dei servizi assistenziali con un tasso di occupazione a livello nazionale al sopra della soglia critica sia in terapia intensiva (39%) che in area medica (41%). </a:t>
            </a:r>
            <a:endParaRPr lang="it-IT" sz="2800" dirty="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it-IT" sz="18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 </a:t>
            </a:r>
            <a:endParaRPr lang="it-IT" sz="2800" dirty="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it-IT" sz="18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L’incidenza è in lenta diminuzione e ancora troppo elevata per consentire sull’intero territorio nazionale una gestione basata sul contenimento ovvero sull’identificazione dei casi e sul tracciamento dei loro contatti. Di conseguenza, è necessario ridurre rapidamente il numero di casi anche con misure di mitigazione volte a ridurre la possibilità di aggregazione interpersonale.</a:t>
            </a:r>
            <a:endParaRPr lang="it-IT" sz="2800" dirty="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it-IT" sz="18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 </a:t>
            </a:r>
            <a:endParaRPr lang="it-IT" sz="2800" dirty="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it-IT" sz="18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La ormai prevalente circolazione in Italia di una variante virale caratterizzata da una trasmissibilità notevolmente maggiore impone un approccio di particolare cautela e gradualità nella gestione dell’epidemia.</a:t>
            </a:r>
            <a:endParaRPr lang="it-IT" sz="2800" dirty="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2547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1204EA0B-A72D-4989-85C8-4EE64A56E955}"/>
              </a:ext>
            </a:extLst>
          </p:cNvPr>
          <p:cNvSpPr txBox="1"/>
          <p:nvPr/>
        </p:nvSpPr>
        <p:spPr>
          <a:xfrm>
            <a:off x="9255761" y="782322"/>
            <a:ext cx="12560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>
                <a:solidFill>
                  <a:schemeClr val="accent1"/>
                </a:solidFill>
              </a:rPr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340748030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7945C445-03A3-4678-983A-7338044A12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893" y="1452583"/>
            <a:ext cx="5139559" cy="4897200"/>
          </a:xfrm>
          <a:prstGeom prst="rect">
            <a:avLst/>
          </a:prstGeom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id="{FEC71E0B-5866-40CE-9B52-2532B4938529}"/>
              </a:ext>
            </a:extLst>
          </p:cNvPr>
          <p:cNvSpPr txBox="1">
            <a:spLocks/>
          </p:cNvSpPr>
          <p:nvPr/>
        </p:nvSpPr>
        <p:spPr>
          <a:xfrm>
            <a:off x="379851" y="143572"/>
            <a:ext cx="11977687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>
                <a:solidFill>
                  <a:schemeClr val="accent2">
                    <a:lumMod val="50000"/>
                  </a:schemeClr>
                </a:solidFill>
              </a:rPr>
              <a:t>Casi notificati al Centro Europeo per la Prevenzione ed il Controllo delle Malattie (ECDC)</a:t>
            </a:r>
            <a:br>
              <a:rPr lang="it-IT" sz="2400" b="1">
                <a:solidFill>
                  <a:schemeClr val="accent2">
                    <a:lumMod val="50000"/>
                  </a:schemeClr>
                </a:solidFill>
              </a:rPr>
            </a:br>
            <a:endParaRPr lang="it-CH" sz="2400" b="1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85394B0-9302-46FE-8588-273108EB96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348" t="43288" r="1943" b="47061"/>
          <a:stretch/>
        </p:blipFill>
        <p:spPr>
          <a:xfrm>
            <a:off x="40114" y="682526"/>
            <a:ext cx="12009119" cy="625042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7F79A5F9-7C5F-4C50-A80A-9584CE66884F}"/>
              </a:ext>
            </a:extLst>
          </p:cNvPr>
          <p:cNvSpPr txBox="1"/>
          <p:nvPr/>
        </p:nvSpPr>
        <p:spPr>
          <a:xfrm>
            <a:off x="142767" y="827541"/>
            <a:ext cx="73963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solidFill>
                  <a:schemeClr val="bg1"/>
                </a:solidFill>
              </a:rPr>
              <a:t>La situazione italiana riflette l’epidemiologia degli altri paesi UE/SEE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B6885DE-663C-4017-A88A-1EC2A6E50B7C}"/>
              </a:ext>
            </a:extLst>
          </p:cNvPr>
          <p:cNvSpPr txBox="1"/>
          <p:nvPr/>
        </p:nvSpPr>
        <p:spPr>
          <a:xfrm>
            <a:off x="3916154" y="6633265"/>
            <a:ext cx="768131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dirty="0"/>
              <a:t>https://www.ecdc.europa.eu/en/covid-19/situation-updates/weekly-maps-coordinated-restriction-free-movement</a:t>
            </a:r>
          </a:p>
        </p:txBody>
      </p:sp>
    </p:spTree>
    <p:extLst>
      <p:ext uri="{BB962C8B-B14F-4D97-AF65-F5344CB8AC3E}">
        <p14:creationId xmlns:p14="http://schemas.microsoft.com/office/powerpoint/2010/main" val="341475554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id="{9428D7CF-A5A4-4C37-982A-E5628E48C6F6}"/>
              </a:ext>
            </a:extLst>
          </p:cNvPr>
          <p:cNvSpPr txBox="1">
            <a:spLocks/>
          </p:cNvSpPr>
          <p:nvPr/>
        </p:nvSpPr>
        <p:spPr>
          <a:xfrm>
            <a:off x="107156" y="-75455"/>
            <a:ext cx="11977687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>
                <a:solidFill>
                  <a:schemeClr val="accent2">
                    <a:lumMod val="50000"/>
                  </a:schemeClr>
                </a:solidFill>
              </a:rPr>
              <a:t>Andamento incidenza (14 gg) in alcuni paesi europei (ECDC)</a:t>
            </a:r>
            <a:endParaRPr lang="it-CH" sz="2400" b="1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4D63A9D-6E5D-4E49-9BB0-8B66D84CBB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320" y="816110"/>
            <a:ext cx="7399308" cy="543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65310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71B7A1A9-40FC-4B1A-BC71-6C2C2DFC8700}"/>
              </a:ext>
            </a:extLst>
          </p:cNvPr>
          <p:cNvSpPr txBox="1"/>
          <p:nvPr/>
        </p:nvSpPr>
        <p:spPr>
          <a:xfrm>
            <a:off x="2772227" y="2757714"/>
            <a:ext cx="70104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dirty="0"/>
              <a:t>Situazione epidemiologica in Italia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B83E4BA-6C2E-456F-894A-63A27B475E4D}"/>
              </a:ext>
            </a:extLst>
          </p:cNvPr>
          <p:cNvSpPr txBox="1"/>
          <p:nvPr/>
        </p:nvSpPr>
        <p:spPr>
          <a:xfrm>
            <a:off x="3744686" y="58351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/>
              <a:t>https://github.com/italia/covid19-opendata-vaccini</a:t>
            </a:r>
          </a:p>
        </p:txBody>
      </p:sp>
    </p:spTree>
    <p:extLst>
      <p:ext uri="{BB962C8B-B14F-4D97-AF65-F5344CB8AC3E}">
        <p14:creationId xmlns:p14="http://schemas.microsoft.com/office/powerpoint/2010/main" val="416179155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1FAC7D-D035-4629-A122-3DDA6E63066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52664"/>
            <a:ext cx="12192000" cy="846137"/>
          </a:xfrm>
        </p:spPr>
        <p:txBody>
          <a:bodyPr>
            <a:noAutofit/>
          </a:bodyPr>
          <a:lstStyle/>
          <a:p>
            <a:r>
              <a:rPr lang="it-IT" sz="2800" b="1" dirty="0">
                <a:solidFill>
                  <a:schemeClr val="accent2">
                    <a:lumMod val="50000"/>
                  </a:schemeClr>
                </a:solidFill>
              </a:rPr>
              <a:t>Casi notificati al sistema di Sorveglianza integrata </a:t>
            </a:r>
            <a:r>
              <a:rPr lang="it-IT" sz="2000" b="1" dirty="0">
                <a:solidFill>
                  <a:schemeClr val="accent2">
                    <a:lumMod val="50000"/>
                  </a:schemeClr>
                </a:solidFill>
              </a:rPr>
              <a:t>COVID-19</a:t>
            </a:r>
            <a:r>
              <a:rPr lang="it-IT" sz="2800" b="1" dirty="0">
                <a:solidFill>
                  <a:schemeClr val="accent2">
                    <a:lumMod val="50000"/>
                  </a:schemeClr>
                </a:solidFill>
              </a:rPr>
              <a:t> in Italia</a:t>
            </a:r>
            <a:endParaRPr lang="it-CH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7201837" y="6604084"/>
            <a:ext cx="281198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  <a:latin typeface="Source Sans Pro"/>
              </a:rPr>
              <a:t>Data di ultimo aggiornamento</a:t>
            </a:r>
            <a:r>
              <a:rPr lang="it-IT" sz="1050" dirty="0">
                <a:solidFill>
                  <a:srgbClr val="333333"/>
                </a:solidFill>
                <a:latin typeface="Source Sans Pro"/>
              </a:rPr>
              <a:t>: 15</a:t>
            </a:r>
            <a:r>
              <a:rPr lang="it-IT" sz="1050" dirty="0">
                <a:solidFill>
                  <a:srgbClr val="333333"/>
                </a:solidFill>
                <a:latin typeface="Source Sans Pro" panose="020B0503030403020204" pitchFamily="34" charset="0"/>
              </a:rPr>
              <a:t> aprile </a:t>
            </a:r>
            <a:r>
              <a:rPr lang="it-IT" sz="105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2021</a:t>
            </a:r>
            <a:endParaRPr lang="it-IT" sz="1050" dirty="0"/>
          </a:p>
        </p:txBody>
      </p:sp>
      <p:sp>
        <p:nvSpPr>
          <p:cNvPr id="1585" name="tx518">
            <a:extLst>
              <a:ext uri="{FF2B5EF4-FFF2-40B4-BE49-F238E27FC236}">
                <a16:creationId xmlns:a16="http://schemas.microsoft.com/office/drawing/2014/main" id="{B374878D-D46B-4E60-810D-1DCD9E98C08C}"/>
              </a:ext>
            </a:extLst>
          </p:cNvPr>
          <p:cNvSpPr/>
          <p:nvPr/>
        </p:nvSpPr>
        <p:spPr>
          <a:xfrm>
            <a:off x="9041243" y="2334906"/>
            <a:ext cx="1567160" cy="92397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endParaRPr sz="1400">
              <a:solidFill>
                <a:srgbClr val="000000">
                  <a:alpha val="100000"/>
                </a:srgbClr>
              </a:solidFill>
              <a:latin typeface="Arial"/>
              <a:cs typeface="Arial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CBE6EF2-BC2E-405F-AB8D-CE7912673B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916" y="979854"/>
            <a:ext cx="11714480" cy="497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15783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B3270578-6B2D-4AFF-A567-63DA67997770}"/>
              </a:ext>
            </a:extLst>
          </p:cNvPr>
          <p:cNvSpPr/>
          <p:nvPr/>
        </p:nvSpPr>
        <p:spPr>
          <a:xfrm>
            <a:off x="2122966" y="5497966"/>
            <a:ext cx="988828" cy="403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CD8B1B4-145A-41CF-92AB-322EA28BBB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48" t="43258" r="1018" b="47061"/>
          <a:stretch/>
        </p:blipFill>
        <p:spPr>
          <a:xfrm>
            <a:off x="96524" y="382271"/>
            <a:ext cx="12191999" cy="627014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30D2BD75-176A-45F8-A3B1-71B284903107}"/>
              </a:ext>
            </a:extLst>
          </p:cNvPr>
          <p:cNvSpPr txBox="1"/>
          <p:nvPr/>
        </p:nvSpPr>
        <p:spPr>
          <a:xfrm>
            <a:off x="186232" y="495723"/>
            <a:ext cx="114956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solidFill>
                  <a:schemeClr val="bg1"/>
                </a:solidFill>
              </a:rPr>
              <a:t>Casi in </a:t>
            </a:r>
            <a:r>
              <a:rPr lang="it-IT" sz="2000" b="1" dirty="0">
                <a:solidFill>
                  <a:srgbClr val="FFFF00"/>
                </a:solidFill>
              </a:rPr>
              <a:t>aumento</a:t>
            </a:r>
            <a:r>
              <a:rPr lang="it-IT" sz="2000" b="1" dirty="0">
                <a:solidFill>
                  <a:schemeClr val="bg1"/>
                </a:solidFill>
              </a:rPr>
              <a:t> in 5 Regioni/PPAA e </a:t>
            </a:r>
            <a:r>
              <a:rPr lang="it-IT" sz="2000" b="1" dirty="0">
                <a:solidFill>
                  <a:srgbClr val="FFFF00"/>
                </a:solidFill>
              </a:rPr>
              <a:t>nuovi casi </a:t>
            </a:r>
            <a:r>
              <a:rPr lang="it-IT" sz="2000" b="1" dirty="0">
                <a:solidFill>
                  <a:schemeClr val="bg1"/>
                </a:solidFill>
              </a:rPr>
              <a:t>presenti su tutto il territorio nazionale negli ultimi 14 giorni</a:t>
            </a:r>
          </a:p>
          <a:p>
            <a:endParaRPr lang="it-IT" sz="2000" b="1" dirty="0">
              <a:solidFill>
                <a:schemeClr val="bg1"/>
              </a:solidFill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062F9CD-CE96-4997-888D-12FBC44B69AD}"/>
              </a:ext>
            </a:extLst>
          </p:cNvPr>
          <p:cNvSpPr txBox="1"/>
          <p:nvPr/>
        </p:nvSpPr>
        <p:spPr>
          <a:xfrm>
            <a:off x="293222" y="5789497"/>
            <a:ext cx="984276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b="0" i="1" dirty="0">
                <a:solidFill>
                  <a:srgbClr val="404040"/>
                </a:solidFill>
                <a:effectLst/>
                <a:latin typeface="Lato"/>
              </a:rPr>
              <a:t>CONFRONTO TRA IL </a:t>
            </a:r>
            <a:r>
              <a:rPr lang="it-IT" sz="1100" b="1" i="1" dirty="0">
                <a:solidFill>
                  <a:srgbClr val="404040"/>
                </a:solidFill>
                <a:effectLst/>
                <a:latin typeface="Lato"/>
              </a:rPr>
              <a:t>NUMERO CASI DI COVID-19 (PER 100.000 AB) </a:t>
            </a:r>
            <a:r>
              <a:rPr lang="it-IT" sz="1100" b="0" i="1" dirty="0">
                <a:solidFill>
                  <a:srgbClr val="404040"/>
                </a:solidFill>
                <a:effectLst/>
                <a:latin typeface="Lato"/>
              </a:rPr>
              <a:t>DIAGNOSTICATI IN ITALIA </a:t>
            </a:r>
          </a:p>
          <a:p>
            <a:r>
              <a:rPr lang="it-IT" sz="1100" b="0" i="1" dirty="0">
                <a:solidFill>
                  <a:srgbClr val="404040"/>
                </a:solidFill>
                <a:effectLst/>
                <a:latin typeface="Lato"/>
              </a:rPr>
              <a:t>PER REGIONE NEL PERIODO 29/3-11/4/2021 E 15 - 28/3/2021</a:t>
            </a:r>
            <a:endParaRPr lang="it-IT" sz="1100" i="1" dirty="0">
              <a:solidFill>
                <a:srgbClr val="404040"/>
              </a:solidFill>
              <a:latin typeface="Lato"/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18F6E711-2254-4141-BE58-0F57B0672905}"/>
              </a:ext>
            </a:extLst>
          </p:cNvPr>
          <p:cNvSpPr/>
          <p:nvPr/>
        </p:nvSpPr>
        <p:spPr>
          <a:xfrm>
            <a:off x="7201837" y="6604084"/>
            <a:ext cx="279756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  <a:latin typeface="Source Sans Pro"/>
              </a:rPr>
              <a:t>Data di ultimo aggiornamento: </a:t>
            </a:r>
            <a:r>
              <a:rPr lang="it-IT" sz="1050" dirty="0">
                <a:solidFill>
                  <a:srgbClr val="333333"/>
                </a:solidFill>
                <a:latin typeface="Source Sans Pro"/>
              </a:rPr>
              <a:t>14</a:t>
            </a:r>
            <a:r>
              <a:rPr lang="it-IT" sz="1050" b="1" dirty="0">
                <a:solidFill>
                  <a:srgbClr val="333333"/>
                </a:solidFill>
                <a:latin typeface="Source Sans Pro"/>
              </a:rPr>
              <a:t> </a:t>
            </a:r>
            <a:r>
              <a:rPr lang="it-IT" sz="1050" dirty="0">
                <a:solidFill>
                  <a:srgbClr val="333333"/>
                </a:solidFill>
                <a:latin typeface="Source Sans Pro"/>
              </a:rPr>
              <a:t>aprile</a:t>
            </a:r>
            <a:r>
              <a:rPr lang="it-IT" sz="1050" dirty="0">
                <a:solidFill>
                  <a:srgbClr val="333333"/>
                </a:solidFill>
                <a:latin typeface="Source Sans Pro" panose="020B0503030403020204" pitchFamily="34" charset="0"/>
              </a:rPr>
              <a:t> </a:t>
            </a:r>
            <a:r>
              <a:rPr lang="it-IT" sz="105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2021</a:t>
            </a:r>
            <a:endParaRPr lang="it-IT" sz="1050" dirty="0"/>
          </a:p>
        </p:txBody>
      </p:sp>
      <p:pic>
        <p:nvPicPr>
          <p:cNvPr id="1028" name="Picture 4" descr="CONFRONTO TRA IL NUMERO CASI DI COVID-19 (PER 100.000 AB) DIAGNOSTICATI IN ITALIA PER REGIONE NEL PERIODO 29/3-11/4/2021 E 15/3-28/3/2021">
            <a:extLst>
              <a:ext uri="{FF2B5EF4-FFF2-40B4-BE49-F238E27FC236}">
                <a16:creationId xmlns:a16="http://schemas.microsoft.com/office/drawing/2014/main" id="{C0CA681E-8A4D-489C-A801-3074221C1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9" y="1023320"/>
            <a:ext cx="6206580" cy="465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ASI DI COVID-19 DIAGNOSTICATI IN ITALIA PER COMUNE DI DOMICILIO/RESIDENZA (COMUNI CON ALMENO UN CASO) - PERIODO:  29/3-11/4/2021">
            <a:extLst>
              <a:ext uri="{FF2B5EF4-FFF2-40B4-BE49-F238E27FC236}">
                <a16:creationId xmlns:a16="http://schemas.microsoft.com/office/drawing/2014/main" id="{F0EEB653-A1BA-4E27-9DE6-0B412A8AD2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77" t="5574" r="23889" b="10000"/>
          <a:stretch/>
        </p:blipFill>
        <p:spPr bwMode="auto">
          <a:xfrm>
            <a:off x="7637852" y="1009285"/>
            <a:ext cx="3319707" cy="4135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A4DFE791-69A8-40CF-B72A-7545B243B40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581" t="88502" r="27442" b="5839"/>
          <a:stretch/>
        </p:blipFill>
        <p:spPr>
          <a:xfrm>
            <a:off x="6993519" y="5497966"/>
            <a:ext cx="4905259" cy="39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5541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FF1C2585-0A71-4012-BAC2-8ADB897BB890}"/>
              </a:ext>
            </a:extLst>
          </p:cNvPr>
          <p:cNvSpPr/>
          <p:nvPr/>
        </p:nvSpPr>
        <p:spPr>
          <a:xfrm>
            <a:off x="1038446" y="234849"/>
            <a:ext cx="988828" cy="403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-69431" y="80799"/>
            <a:ext cx="123308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N. assoluto e incidenza (per 100.000 ab) dei casi di COVID-19 diagnosticati dal 5-11/4 per Regione/PA, nel periodo 9-15/4, tamponi e % positività (</a:t>
            </a:r>
            <a:r>
              <a:rPr lang="it-IT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FONTE MINISTERO DELLA SALUTE</a:t>
            </a:r>
            <a:r>
              <a:rPr lang="it-IT" sz="24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)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651B0AB-0AAB-423E-831A-20DE43440746}"/>
              </a:ext>
            </a:extLst>
          </p:cNvPr>
          <p:cNvSpPr/>
          <p:nvPr/>
        </p:nvSpPr>
        <p:spPr>
          <a:xfrm>
            <a:off x="7288197" y="6604084"/>
            <a:ext cx="281198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  <a:latin typeface="Source Sans Pro"/>
              </a:rPr>
              <a:t>Data di ultimo aggiornamento</a:t>
            </a:r>
            <a:r>
              <a:rPr lang="it-IT" sz="1050" dirty="0">
                <a:solidFill>
                  <a:srgbClr val="333333"/>
                </a:solidFill>
                <a:latin typeface="Source Sans Pro"/>
              </a:rPr>
              <a:t>: 15</a:t>
            </a:r>
            <a:r>
              <a:rPr lang="it-IT" sz="1050" dirty="0">
                <a:solidFill>
                  <a:srgbClr val="333333"/>
                </a:solidFill>
                <a:latin typeface="Source Sans Pro" panose="020B0503030403020204" pitchFamily="34" charset="0"/>
              </a:rPr>
              <a:t> aprile </a:t>
            </a:r>
            <a:r>
              <a:rPr lang="it-IT" sz="105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2021</a:t>
            </a:r>
            <a:endParaRPr lang="it-IT" sz="1050" dirty="0"/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71001D04-41D4-4079-974B-5C7D638E3D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0395259"/>
              </p:ext>
            </p:extLst>
          </p:nvPr>
        </p:nvGraphicFramePr>
        <p:xfrm>
          <a:off x="738736" y="1000761"/>
          <a:ext cx="10714527" cy="5062697"/>
        </p:xfrm>
        <a:graphic>
          <a:graphicData uri="http://schemas.openxmlformats.org/drawingml/2006/table">
            <a:tbl>
              <a:tblPr firstRow="1" firstCol="1" bandRow="1"/>
              <a:tblGrid>
                <a:gridCol w="1652510">
                  <a:extLst>
                    <a:ext uri="{9D8B030D-6E8A-4147-A177-3AD203B41FA5}">
                      <a16:colId xmlns:a16="http://schemas.microsoft.com/office/drawing/2014/main" val="3167067958"/>
                    </a:ext>
                  </a:extLst>
                </a:gridCol>
                <a:gridCol w="1185264">
                  <a:extLst>
                    <a:ext uri="{9D8B030D-6E8A-4147-A177-3AD203B41FA5}">
                      <a16:colId xmlns:a16="http://schemas.microsoft.com/office/drawing/2014/main" val="332230113"/>
                    </a:ext>
                  </a:extLst>
                </a:gridCol>
                <a:gridCol w="1384594">
                  <a:extLst>
                    <a:ext uri="{9D8B030D-6E8A-4147-A177-3AD203B41FA5}">
                      <a16:colId xmlns:a16="http://schemas.microsoft.com/office/drawing/2014/main" val="4095743557"/>
                    </a:ext>
                  </a:extLst>
                </a:gridCol>
                <a:gridCol w="1583924">
                  <a:extLst>
                    <a:ext uri="{9D8B030D-6E8A-4147-A177-3AD203B41FA5}">
                      <a16:colId xmlns:a16="http://schemas.microsoft.com/office/drawing/2014/main" val="2033519064"/>
                    </a:ext>
                  </a:extLst>
                </a:gridCol>
                <a:gridCol w="1361017">
                  <a:extLst>
                    <a:ext uri="{9D8B030D-6E8A-4147-A177-3AD203B41FA5}">
                      <a16:colId xmlns:a16="http://schemas.microsoft.com/office/drawing/2014/main" val="933864740"/>
                    </a:ext>
                  </a:extLst>
                </a:gridCol>
                <a:gridCol w="1185264">
                  <a:extLst>
                    <a:ext uri="{9D8B030D-6E8A-4147-A177-3AD203B41FA5}">
                      <a16:colId xmlns:a16="http://schemas.microsoft.com/office/drawing/2014/main" val="4123656972"/>
                    </a:ext>
                  </a:extLst>
                </a:gridCol>
                <a:gridCol w="1180977">
                  <a:extLst>
                    <a:ext uri="{9D8B030D-6E8A-4147-A177-3AD203B41FA5}">
                      <a16:colId xmlns:a16="http://schemas.microsoft.com/office/drawing/2014/main" val="3976465780"/>
                    </a:ext>
                  </a:extLst>
                </a:gridCol>
                <a:gridCol w="1180977">
                  <a:extLst>
                    <a:ext uri="{9D8B030D-6E8A-4147-A177-3AD203B41FA5}">
                      <a16:colId xmlns:a16="http://schemas.microsoft.com/office/drawing/2014/main" val="672874587"/>
                    </a:ext>
                  </a:extLst>
                </a:gridCol>
              </a:tblGrid>
              <a:tr h="8026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1000" b="1" cap="small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Regione/PA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 b="1" cap="small" dirty="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N. Casi tra il </a:t>
                      </a:r>
                      <a:endParaRPr lang="it-IT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 b="1" cap="small" dirty="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5-11/4 (Fonte </a:t>
                      </a:r>
                      <a:r>
                        <a:rPr lang="it-IT" sz="1000" b="1" cap="small" dirty="0">
                          <a:solidFill>
                            <a:srgbClr val="0070C0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ISS</a:t>
                      </a:r>
                      <a:r>
                        <a:rPr lang="it-IT" sz="1000" b="1" cap="small" dirty="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it-IT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 b="1" cap="small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Incidenza 7gg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 b="1" cap="small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(per 100.000 ab) 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 b="1" cap="small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5-11/4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 b="1" cap="small" dirty="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N. Casi tra il </a:t>
                      </a:r>
                      <a:endParaRPr lang="it-IT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 b="1" cap="small" dirty="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9-15/4</a:t>
                      </a:r>
                      <a:endParaRPr lang="it-IT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 b="1" cap="small" dirty="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(Fonte </a:t>
                      </a:r>
                      <a:r>
                        <a:rPr lang="it-IT" sz="1000" b="1" cap="small" dirty="0">
                          <a:solidFill>
                            <a:srgbClr val="0070C0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MINISTERO </a:t>
                      </a:r>
                      <a:endParaRPr lang="it-IT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 b="1" cap="small" dirty="0">
                          <a:solidFill>
                            <a:srgbClr val="0070C0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DELLA SALUTE</a:t>
                      </a:r>
                      <a:r>
                        <a:rPr lang="it-IT" sz="1000" b="1" cap="small" dirty="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it-IT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 b="1" cap="small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Incidenza 7gg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 b="1" cap="small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(per 100.000 ab)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 b="1" cap="small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9-15/4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 b="1" cap="small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Tamponi 7gg 9-15/4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 b="1" cap="small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(Fonte </a:t>
                      </a:r>
                      <a:r>
                        <a:rPr lang="it-IT" sz="800" b="1" cap="small">
                          <a:solidFill>
                            <a:srgbClr val="0070C0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MINISTERO 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800" b="1" cap="small">
                          <a:solidFill>
                            <a:srgbClr val="0070C0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DELLA SALUTE</a:t>
                      </a:r>
                      <a:r>
                        <a:rPr lang="it-IT" sz="1000" b="1" cap="small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 b="1" cap="small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Tamponi 7gg/100 000 pop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 b="1" cap="small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Percentuale positivita'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659974"/>
                  </a:ext>
                </a:extLst>
              </a:tr>
              <a:tr h="1893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Abruzzo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100" dirty="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1.457 </a:t>
                      </a:r>
                      <a:endParaRPr lang="it-IT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1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112,60 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1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10.422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1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123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1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42.538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100" dirty="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3.287</a:t>
                      </a:r>
                      <a:endParaRPr lang="it-IT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1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3,7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1178903"/>
                  </a:ext>
                </a:extLst>
              </a:tr>
              <a:tr h="1893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Basilicata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1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1.037 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1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187,44 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1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4.619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1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237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1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10.289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100" dirty="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1.860</a:t>
                      </a:r>
                      <a:endParaRPr lang="it-IT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1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12,7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851400"/>
                  </a:ext>
                </a:extLst>
              </a:tr>
              <a:tr h="1893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Calabria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1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2.447 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1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129,19 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1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20.876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1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184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1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24.147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100" dirty="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1.275</a:t>
                      </a:r>
                      <a:endParaRPr lang="it-IT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1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14,4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9861398"/>
                  </a:ext>
                </a:extLst>
              </a:tr>
              <a:tr h="1893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Campania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1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10.776 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1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188,65 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1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88.315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1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238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1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164.038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100" dirty="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2.872</a:t>
                      </a:r>
                      <a:endParaRPr lang="it-IT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1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8,3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2726450"/>
                  </a:ext>
                </a:extLst>
              </a:tr>
              <a:tr h="1893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Emilia-Romagna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1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7.197 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1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161,22 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1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21.219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100" dirty="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181</a:t>
                      </a:r>
                      <a:endParaRPr lang="it-IT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1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164.927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100" dirty="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3.695</a:t>
                      </a:r>
                      <a:endParaRPr lang="it-IT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1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4,9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5912513"/>
                  </a:ext>
                </a:extLst>
              </a:tr>
              <a:tr h="1893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Friuli-Venezia Giulia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1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1.663 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1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137,87 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1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13.078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100" dirty="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156</a:t>
                      </a:r>
                      <a:endParaRPr lang="it-IT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1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48.615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100" dirty="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4.030</a:t>
                      </a:r>
                      <a:endParaRPr lang="it-IT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1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3,9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6783466"/>
                  </a:ext>
                </a:extLst>
              </a:tr>
              <a:tr h="1893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Lazio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1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8.749 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1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152,01 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1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123.326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1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161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100" dirty="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229.660</a:t>
                      </a:r>
                      <a:endParaRPr lang="it-IT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100" dirty="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3.990</a:t>
                      </a:r>
                      <a:endParaRPr lang="it-IT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1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4,0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0827610"/>
                  </a:ext>
                </a:extLst>
              </a:tr>
              <a:tr h="1893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Liguria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1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2.335 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1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153,13 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1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17.376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1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165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1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51.340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100" dirty="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3.367</a:t>
                      </a:r>
                      <a:endParaRPr lang="it-IT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1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4,9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13090"/>
                  </a:ext>
                </a:extLst>
              </a:tr>
              <a:tr h="1893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Lombardia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1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15.129 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1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150,87 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1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58.444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1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164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1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311.204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100" dirty="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3.103</a:t>
                      </a:r>
                      <a:endParaRPr lang="it-IT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1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5,3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6374271"/>
                  </a:ext>
                </a:extLst>
              </a:tr>
              <a:tr h="1893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Marche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1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2.084 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1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137,77 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1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15.566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1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155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1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30.040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100" dirty="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1.986</a:t>
                      </a:r>
                      <a:endParaRPr lang="it-IT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1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7,8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9848835"/>
                  </a:ext>
                </a:extLst>
              </a:tr>
              <a:tr h="1893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Molise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1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192 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1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63,89 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1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3.665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1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89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100" dirty="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3.841</a:t>
                      </a:r>
                      <a:endParaRPr lang="it-IT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100" dirty="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1.278</a:t>
                      </a:r>
                      <a:endParaRPr lang="it-IT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1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7,0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7821872"/>
                  </a:ext>
                </a:extLst>
              </a:tr>
              <a:tr h="1893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Piemonte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1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8.700 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1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201,80 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1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43.699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1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205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100" dirty="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153.797</a:t>
                      </a:r>
                      <a:endParaRPr lang="it-IT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100" dirty="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3.567</a:t>
                      </a:r>
                      <a:endParaRPr lang="it-IT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1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5,7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7116763"/>
                  </a:ext>
                </a:extLst>
              </a:tr>
              <a:tr h="1893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 Bolzano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1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521 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1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97,81 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1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8.360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1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83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1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60.179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100" dirty="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11.298</a:t>
                      </a:r>
                      <a:endParaRPr lang="it-IT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1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0,7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7406948"/>
                  </a:ext>
                </a:extLst>
              </a:tr>
              <a:tr h="1893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 Trento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1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654 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1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119,91 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1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1.655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1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128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1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15.290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100" dirty="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2.803</a:t>
                      </a:r>
                      <a:endParaRPr lang="it-IT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1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4,6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9624496"/>
                  </a:ext>
                </a:extLst>
              </a:tr>
              <a:tr h="2916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Puglia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1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8.769 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100" dirty="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221,81 </a:t>
                      </a:r>
                      <a:endParaRPr lang="it-IT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100" dirty="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24.555</a:t>
                      </a:r>
                      <a:endParaRPr lang="it-IT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100" dirty="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261</a:t>
                      </a:r>
                      <a:endParaRPr lang="it-IT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100" dirty="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84.563</a:t>
                      </a:r>
                      <a:endParaRPr lang="it-IT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100" dirty="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2.139</a:t>
                      </a:r>
                      <a:endParaRPr lang="it-IT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1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12,2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2438592"/>
                  </a:ext>
                </a:extLst>
              </a:tr>
              <a:tr h="1893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Sardegna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1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1.635 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1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101,45 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1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26.089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1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161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1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63.881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100" dirty="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3.964</a:t>
                      </a:r>
                      <a:endParaRPr lang="it-IT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100" dirty="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4,1</a:t>
                      </a:r>
                      <a:endParaRPr lang="it-IT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6979467"/>
                  </a:ext>
                </a:extLst>
              </a:tr>
              <a:tr h="1893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Sicilia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1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7.639 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1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156,69 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1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67.105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1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192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1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200.558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100" dirty="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4.114</a:t>
                      </a:r>
                      <a:endParaRPr lang="it-IT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1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4,7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7935689"/>
                  </a:ext>
                </a:extLst>
              </a:tr>
              <a:tr h="1893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Toscana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1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7.115 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1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192,69 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1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55.276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1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209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1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159.688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100" dirty="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4.325</a:t>
                      </a:r>
                      <a:endParaRPr lang="it-IT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1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4,8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8527762"/>
                  </a:ext>
                </a:extLst>
              </a:tr>
              <a:tr h="1810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Umbria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1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891 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1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102,39 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1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4.535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1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102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1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41.328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100" dirty="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4.749</a:t>
                      </a:r>
                      <a:endParaRPr lang="it-IT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1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2,2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6204769"/>
                  </a:ext>
                </a:extLst>
              </a:tr>
              <a:tr h="1893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Valle d’Aosta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1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357 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1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285,52 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1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1.276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1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319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1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4.373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100" dirty="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3.497</a:t>
                      </a:r>
                      <a:endParaRPr lang="it-IT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100" dirty="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9,1</a:t>
                      </a:r>
                      <a:endParaRPr lang="it-IT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791906"/>
                  </a:ext>
                </a:extLst>
              </a:tr>
              <a:tr h="1893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Veneto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1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6.387 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1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130,90 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1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26.123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1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134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1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222.693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100" dirty="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4.564</a:t>
                      </a:r>
                      <a:endParaRPr lang="it-IT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100" dirty="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2,9</a:t>
                      </a:r>
                      <a:endParaRPr lang="it-IT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7207905"/>
                  </a:ext>
                </a:extLst>
              </a:tr>
              <a:tr h="1893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1000" b="1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ITALIA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100" b="1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95.734 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100" b="1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160,52 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100" b="1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635.579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100" b="1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182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100" b="1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2.086.989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100" b="1" dirty="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3.499</a:t>
                      </a:r>
                      <a:endParaRPr lang="it-IT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100" b="1" dirty="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5,2</a:t>
                      </a:r>
                      <a:endParaRPr lang="it-IT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17359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803854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" name="Immagine 398">
            <a:extLst>
              <a:ext uri="{FF2B5EF4-FFF2-40B4-BE49-F238E27FC236}">
                <a16:creationId xmlns:a16="http://schemas.microsoft.com/office/drawing/2014/main" id="{408FAF7B-3E24-4147-A339-0F24F3F2B9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49" t="43383" r="2101" b="47062"/>
          <a:stretch/>
        </p:blipFill>
        <p:spPr>
          <a:xfrm>
            <a:off x="107156" y="832769"/>
            <a:ext cx="11977687" cy="618889"/>
          </a:xfrm>
          <a:prstGeom prst="rect">
            <a:avLst/>
          </a:prstGeom>
        </p:spPr>
      </p:pic>
      <p:sp>
        <p:nvSpPr>
          <p:cNvPr id="401" name="CasellaDiTesto 400">
            <a:extLst>
              <a:ext uri="{FF2B5EF4-FFF2-40B4-BE49-F238E27FC236}">
                <a16:creationId xmlns:a16="http://schemas.microsoft.com/office/drawing/2014/main" id="{16053171-C31C-4D11-AE2F-9FDFDF10335C}"/>
              </a:ext>
            </a:extLst>
          </p:cNvPr>
          <p:cNvSpPr txBox="1"/>
          <p:nvPr/>
        </p:nvSpPr>
        <p:spPr>
          <a:xfrm>
            <a:off x="748625" y="796917"/>
            <a:ext cx="463370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Età mediana </a:t>
            </a:r>
            <a:r>
              <a:rPr lang="it-IT" b="1" dirty="0">
                <a:solidFill>
                  <a:srgbClr val="FFFF00"/>
                </a:solidFill>
              </a:rPr>
              <a:t>alla diagnosi </a:t>
            </a:r>
            <a:r>
              <a:rPr lang="it-IT" b="1" dirty="0">
                <a:solidFill>
                  <a:schemeClr val="bg1"/>
                </a:solidFill>
              </a:rPr>
              <a:t>in lieve diminuzione </a:t>
            </a:r>
          </a:p>
          <a:p>
            <a:pPr algn="ctr"/>
            <a:r>
              <a:rPr lang="it-IT" sz="1600" b="1" dirty="0">
                <a:solidFill>
                  <a:schemeClr val="bg1"/>
                </a:solidFill>
              </a:rPr>
              <a:t>(45 anni ultima settimana)</a:t>
            </a:r>
          </a:p>
        </p:txBody>
      </p:sp>
      <p:sp>
        <p:nvSpPr>
          <p:cNvPr id="403" name="Titolo 1">
            <a:extLst>
              <a:ext uri="{FF2B5EF4-FFF2-40B4-BE49-F238E27FC236}">
                <a16:creationId xmlns:a16="http://schemas.microsoft.com/office/drawing/2014/main" id="{93A4A4BE-1CB9-45C8-88C1-39811BDDB89B}"/>
              </a:ext>
            </a:extLst>
          </p:cNvPr>
          <p:cNvSpPr txBox="1">
            <a:spLocks/>
          </p:cNvSpPr>
          <p:nvPr/>
        </p:nvSpPr>
        <p:spPr>
          <a:xfrm>
            <a:off x="107156" y="-13367"/>
            <a:ext cx="11977687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>
                <a:solidFill>
                  <a:schemeClr val="accent2">
                    <a:lumMod val="50000"/>
                  </a:schemeClr>
                </a:solidFill>
              </a:rPr>
              <a:t>Caratteristiche della popolazione affetta</a:t>
            </a:r>
            <a:endParaRPr lang="it-CH" sz="3600" b="1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2DCFA4DA-349F-499B-91AD-489061B64D70}"/>
              </a:ext>
            </a:extLst>
          </p:cNvPr>
          <p:cNvSpPr/>
          <p:nvPr/>
        </p:nvSpPr>
        <p:spPr>
          <a:xfrm>
            <a:off x="10633" y="5115194"/>
            <a:ext cx="988828" cy="403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EAB1B932-1BE5-4EE0-9F9D-D122A85F8D20}"/>
              </a:ext>
            </a:extLst>
          </p:cNvPr>
          <p:cNvSpPr/>
          <p:nvPr/>
        </p:nvSpPr>
        <p:spPr>
          <a:xfrm>
            <a:off x="6416428" y="5316745"/>
            <a:ext cx="988828" cy="403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0E14D591-3201-4FF3-9EBB-FDEC6E0BA835}"/>
              </a:ext>
            </a:extLst>
          </p:cNvPr>
          <p:cNvSpPr/>
          <p:nvPr/>
        </p:nvSpPr>
        <p:spPr>
          <a:xfrm>
            <a:off x="7542078" y="6604084"/>
            <a:ext cx="281198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  <a:latin typeface="Source Sans Pro"/>
              </a:rPr>
              <a:t>Data di ultimo aggiornamento</a:t>
            </a:r>
            <a:r>
              <a:rPr lang="it-IT" sz="1050" dirty="0">
                <a:solidFill>
                  <a:srgbClr val="333333"/>
                </a:solidFill>
                <a:latin typeface="Source Sans Pro"/>
              </a:rPr>
              <a:t>: 14 aprile</a:t>
            </a:r>
            <a:r>
              <a:rPr lang="it-IT" sz="1050" dirty="0">
                <a:solidFill>
                  <a:srgbClr val="333333"/>
                </a:solidFill>
                <a:latin typeface="Source Sans Pro" panose="020B0503030403020204" pitchFamily="34" charset="0"/>
              </a:rPr>
              <a:t> </a:t>
            </a:r>
            <a:r>
              <a:rPr lang="it-IT" sz="105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2021</a:t>
            </a:r>
            <a:endParaRPr lang="it-IT" sz="105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A1A1AAA-764A-463E-9E01-BDE4D10AD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" y="2101176"/>
            <a:ext cx="5659120" cy="353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554E332B-B8F7-4701-866A-AC42FD114FBE}"/>
              </a:ext>
            </a:extLst>
          </p:cNvPr>
          <p:cNvSpPr txBox="1"/>
          <p:nvPr/>
        </p:nvSpPr>
        <p:spPr>
          <a:xfrm>
            <a:off x="6910842" y="809618"/>
            <a:ext cx="45179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Età mediana </a:t>
            </a:r>
            <a:r>
              <a:rPr lang="it-IT" b="1" dirty="0">
                <a:solidFill>
                  <a:srgbClr val="FFFF00"/>
                </a:solidFill>
              </a:rPr>
              <a:t>al primo ricovero </a:t>
            </a:r>
            <a:r>
              <a:rPr lang="it-IT" b="1" dirty="0">
                <a:solidFill>
                  <a:schemeClr val="bg1"/>
                </a:solidFill>
              </a:rPr>
              <a:t>in diminuzione</a:t>
            </a:r>
          </a:p>
          <a:p>
            <a:pPr algn="ctr"/>
            <a:r>
              <a:rPr lang="it-IT" sz="1600" b="1" dirty="0">
                <a:solidFill>
                  <a:schemeClr val="bg1"/>
                </a:solidFill>
              </a:rPr>
              <a:t>(67 anni ultima settimana)</a:t>
            </a:r>
          </a:p>
          <a:p>
            <a:pPr algn="ctr"/>
            <a:endParaRPr lang="it-IT" b="1" dirty="0">
              <a:solidFill>
                <a:schemeClr val="bg1"/>
              </a:solidFill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265EACC9-DA7B-4DE3-AA8A-6D70D6483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399" y="1882396"/>
            <a:ext cx="6009167" cy="375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CDC99868-E17F-4FEB-80B2-4FE14F096589}"/>
              </a:ext>
            </a:extLst>
          </p:cNvPr>
          <p:cNvSpPr txBox="1"/>
          <p:nvPr/>
        </p:nvSpPr>
        <p:spPr>
          <a:xfrm>
            <a:off x="6095999" y="5744481"/>
            <a:ext cx="6134100" cy="2882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it-IT" sz="1200" b="1" cap="small" dirty="0">
                <a:solidFill>
                  <a:srgbClr val="44546A"/>
                </a:solidFill>
                <a:effectLst/>
                <a:latin typeface="Raleway" panose="020B0503030101060003" pitchFamily="34" charset="0"/>
                <a:ea typeface="Times New Roman" panose="02020603050405020304" pitchFamily="18" charset="0"/>
              </a:rPr>
              <a:t>età mediana dei casi di COVID-19 </a:t>
            </a:r>
            <a:r>
              <a:rPr lang="it-IT" sz="1200" b="1" u="sng" cap="small" dirty="0">
                <a:solidFill>
                  <a:srgbClr val="44546A"/>
                </a:solidFill>
                <a:effectLst/>
                <a:latin typeface="Raleway" panose="020B0503030101060003" pitchFamily="34" charset="0"/>
                <a:ea typeface="Times New Roman" panose="02020603050405020304" pitchFamily="18" charset="0"/>
              </a:rPr>
              <a:t>al primo ricovero</a:t>
            </a:r>
            <a:r>
              <a:rPr lang="it-IT" sz="1200" b="1" cap="small" dirty="0">
                <a:solidFill>
                  <a:srgbClr val="44546A"/>
                </a:solidFill>
                <a:effectLst/>
                <a:latin typeface="Raleway" panose="020B0503030101060003" pitchFamily="34" charset="0"/>
                <a:ea typeface="Times New Roman" panose="02020603050405020304" pitchFamily="18" charset="0"/>
              </a:rPr>
              <a:t> in Italia per settimana di diagnosi</a:t>
            </a:r>
            <a:endParaRPr lang="it-IT" sz="1400" b="1" cap="small" dirty="0">
              <a:solidFill>
                <a:srgbClr val="44546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AB586D56-F8DC-4882-ABD6-72CD07C0C625}"/>
              </a:ext>
            </a:extLst>
          </p:cNvPr>
          <p:cNvSpPr txBox="1"/>
          <p:nvPr/>
        </p:nvSpPr>
        <p:spPr>
          <a:xfrm>
            <a:off x="141024" y="5757955"/>
            <a:ext cx="6151880" cy="2882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it-IT" sz="1200" b="1" cap="small" dirty="0">
                <a:solidFill>
                  <a:srgbClr val="44546A"/>
                </a:solidFill>
                <a:effectLst/>
                <a:latin typeface="Raleway" panose="020B0503030101060003" pitchFamily="34" charset="0"/>
                <a:ea typeface="Times New Roman" panose="02020603050405020304" pitchFamily="18" charset="0"/>
              </a:rPr>
              <a:t>età mediana dei casi di COVID-19 </a:t>
            </a:r>
            <a:r>
              <a:rPr lang="it-IT" sz="1200" b="1" u="sng" cap="small" dirty="0">
                <a:solidFill>
                  <a:srgbClr val="44546A"/>
                </a:solidFill>
                <a:effectLst/>
                <a:latin typeface="Raleway" panose="020B0503030101060003" pitchFamily="34" charset="0"/>
                <a:ea typeface="Times New Roman" panose="02020603050405020304" pitchFamily="18" charset="0"/>
              </a:rPr>
              <a:t>diagnosticati</a:t>
            </a:r>
            <a:r>
              <a:rPr lang="it-IT" sz="1200" b="1" cap="small" dirty="0">
                <a:solidFill>
                  <a:srgbClr val="44546A"/>
                </a:solidFill>
                <a:effectLst/>
                <a:latin typeface="Raleway" panose="020B0503030101060003" pitchFamily="34" charset="0"/>
                <a:ea typeface="Times New Roman" panose="02020603050405020304" pitchFamily="18" charset="0"/>
              </a:rPr>
              <a:t> in Italia per settimana di diagnosi</a:t>
            </a:r>
            <a:endParaRPr lang="it-IT" sz="1400" b="1" cap="small" dirty="0">
              <a:solidFill>
                <a:srgbClr val="44546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740979"/>
      </p:ext>
    </p:extLst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7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etrospettivo">
  <a:themeElements>
    <a:clrScheme name="Retrospettivo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ttiv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ttiv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B63E7C816413449BE19C5D0687882B0" ma:contentTypeVersion="13" ma:contentTypeDescription="Creare un nuovo documento." ma:contentTypeScope="" ma:versionID="c84c7b62d9cfa117315bbab115dd4ab4">
  <xsd:schema xmlns:xsd="http://www.w3.org/2001/XMLSchema" xmlns:xs="http://www.w3.org/2001/XMLSchema" xmlns:p="http://schemas.microsoft.com/office/2006/metadata/properties" xmlns:ns3="3ec210cc-1385-4d77-bddf-45fa57c2a2bb" xmlns:ns4="57d7c0e4-8645-47b2-9061-8f723220d9b7" targetNamespace="http://schemas.microsoft.com/office/2006/metadata/properties" ma:root="true" ma:fieldsID="45be081a5d6e2fc930f6969d185cf4c2" ns3:_="" ns4:_="">
    <xsd:import namespace="3ec210cc-1385-4d77-bddf-45fa57c2a2bb"/>
    <xsd:import namespace="57d7c0e4-8645-47b2-9061-8f723220d9b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c210cc-1385-4d77-bddf-45fa57c2a2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d7c0e4-8645-47b2-9061-8f723220d9b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Hash suggerimento condivisione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D389B68-1887-4480-9B6E-134D688B9514}">
  <ds:schemaRefs>
    <ds:schemaRef ds:uri="http://purl.org/dc/dcmitype/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57d7c0e4-8645-47b2-9061-8f723220d9b7"/>
    <ds:schemaRef ds:uri="3ec210cc-1385-4d77-bddf-45fa57c2a2bb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38FDD65D-0E41-438A-91AE-4CAFC40BA8D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B809E1B-A18F-4A97-9BD5-8C6374E48F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c210cc-1385-4d77-bddf-45fa57c2a2bb"/>
    <ds:schemaRef ds:uri="57d7c0e4-8645-47b2-9061-8f723220d9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1042</Words>
  <Application>Microsoft Office PowerPoint</Application>
  <PresentationFormat>Widescreen</PresentationFormat>
  <Paragraphs>281</Paragraphs>
  <Slides>29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12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29</vt:i4>
      </vt:variant>
    </vt:vector>
  </HeadingPairs>
  <TitlesOfParts>
    <vt:vector size="44" baseType="lpstr">
      <vt:lpstr>Arial</vt:lpstr>
      <vt:lpstr>Arial Narrow</vt:lpstr>
      <vt:lpstr>Calibri</vt:lpstr>
      <vt:lpstr>Calibri Light</vt:lpstr>
      <vt:lpstr>HelvLight</vt:lpstr>
      <vt:lpstr>Lato</vt:lpstr>
      <vt:lpstr>Raleway</vt:lpstr>
      <vt:lpstr>Source Sans Pro</vt:lpstr>
      <vt:lpstr>Tahoma</vt:lpstr>
      <vt:lpstr>Times New Roman</vt:lpstr>
      <vt:lpstr>Verdana</vt:lpstr>
      <vt:lpstr>Wingdings</vt:lpstr>
      <vt:lpstr>7_Tema di Office</vt:lpstr>
      <vt:lpstr>Retrospettivo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Casi notificati al sistema di Sorveglianza integrata COVID-19 in Italia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Riccardo Flavia</dc:creator>
  <cp:lastModifiedBy>De Vecchis Daniela</cp:lastModifiedBy>
  <cp:revision>10</cp:revision>
  <dcterms:created xsi:type="dcterms:W3CDTF">2020-12-11T17:55:46Z</dcterms:created>
  <dcterms:modified xsi:type="dcterms:W3CDTF">2021-04-16T14:31:56Z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0x0101005B63E7C816413449BE19C5D0687882B0</vt:lpwstr>
  </property>
</Properties>
</file>