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tif" ContentType="image/tif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  <p:sldMasterId id="2147483767" r:id="rId5"/>
  </p:sldMasterIdLst>
  <p:notesMasterIdLst>
    <p:notesMasterId r:id="rId36"/>
  </p:notesMasterIdLst>
  <p:sldIdLst>
    <p:sldId id="262" r:id="rId6"/>
    <p:sldId id="263" r:id="rId7"/>
    <p:sldId id="264" r:id="rId8"/>
    <p:sldId id="265" r:id="rId9"/>
    <p:sldId id="1290" r:id="rId10"/>
    <p:sldId id="272" r:id="rId11"/>
    <p:sldId id="1143" r:id="rId12"/>
    <p:sldId id="1343" r:id="rId13"/>
    <p:sldId id="1284" r:id="rId14"/>
    <p:sldId id="1112" r:id="rId15"/>
    <p:sldId id="1309" r:id="rId16"/>
    <p:sldId id="1272" r:id="rId17"/>
    <p:sldId id="1280" r:id="rId18"/>
    <p:sldId id="1273" r:id="rId19"/>
    <p:sldId id="1332" r:id="rId20"/>
    <p:sldId id="1307" r:id="rId21"/>
    <p:sldId id="1150" r:id="rId22"/>
    <p:sldId id="1278" r:id="rId23"/>
    <p:sldId id="1283" r:id="rId24"/>
    <p:sldId id="1287" r:id="rId25"/>
    <p:sldId id="1314" r:id="rId26"/>
    <p:sldId id="1315" r:id="rId27"/>
    <p:sldId id="1316" r:id="rId28"/>
    <p:sldId id="1317" r:id="rId29"/>
    <p:sldId id="1104" r:id="rId30"/>
    <p:sldId id="1252" r:id="rId31"/>
    <p:sldId id="1308" r:id="rId32"/>
    <p:sldId id="1253" r:id="rId33"/>
    <p:sldId id="1339" r:id="rId34"/>
    <p:sldId id="1344" r:id="rId35"/>
  </p:sldIdLst>
  <p:sldSz cx="12192000" cy="6858000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4B7"/>
    <a:srgbClr val="D3E4F3"/>
    <a:srgbClr val="0066CC"/>
    <a:srgbClr val="F7F7F7"/>
    <a:srgbClr val="F9F9F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le medio 2 - Color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Stile medio 2 - Colore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3B4B98B0-60AC-42C2-AFA5-B58CD77FA1E5}" styleName="Stile chiaro 1 - Color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1"/>
    <p:restoredTop sz="94637" autoAdjust="0"/>
  </p:normalViewPr>
  <p:slideViewPr>
    <p:cSldViewPr snapToGrid="0">
      <p:cViewPr varScale="1">
        <p:scale>
          <a:sx n="109" d="100"/>
          <a:sy n="109" d="100"/>
        </p:scale>
        <p:origin x="636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9" Type="http://schemas.openxmlformats.org/officeDocument/2006/relationships/theme" Target="theme/theme1.xml"/><Relationship Id="rId21" Type="http://schemas.openxmlformats.org/officeDocument/2006/relationships/slide" Target="slides/slide16.xml"/><Relationship Id="rId34" Type="http://schemas.openxmlformats.org/officeDocument/2006/relationships/slide" Target="slides/slide29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slide" Target="slides/slide28.xml"/><Relationship Id="rId38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slide" Target="slides/slide24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slide" Target="slides/slide27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slide" Target="slides/slide2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slide" Target="slides/slide30.xml"/><Relationship Id="rId8" Type="http://schemas.openxmlformats.org/officeDocument/2006/relationships/slide" Target="slides/slide3.xml"/><Relationship Id="rId3" Type="http://schemas.openxmlformats.org/officeDocument/2006/relationships/customXml" Target="../customXml/item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73BCD49-B6F6-48F3-8C05-FD59FFE46DBD}" type="datetimeFigureOut">
              <a:rPr lang="it-IT"/>
              <a:t>18/06/2021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65A4D38-D582-4376-ABC6-6BBE0702E13E}" type="slidenum">
              <a:rPr lang="it-IT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31319412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1AD8A56-AA01-4C8A-8637-C672DAE39F2E}" type="slidenum">
              <a:rPr lang="it-IT" smtClean="0"/>
              <a:t>13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4831573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1AD8A56-AA01-4C8A-8637-C672DAE39F2E}" type="slidenum">
              <a:rPr lang="it-IT" smtClean="0"/>
              <a:t>28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69830709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1AD8A56-AA01-4C8A-8637-C672DAE39F2E}" type="slidenum">
              <a:rPr lang="it-IT" smtClean="0"/>
              <a:t>29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13832498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tif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>
                <a:solidFill>
                  <a:srgbClr val="0064B7"/>
                </a:solidFill>
                <a:latin typeface="Titillium Web" panose="00000500000000000000"/>
              </a:defRPr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>
                <a:solidFill>
                  <a:srgbClr val="0064B7"/>
                </a:solidFill>
                <a:latin typeface="Titillium Web" panose="0000050000000000000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>
          <a:xfrm>
            <a:off x="792480" y="6492875"/>
            <a:ext cx="2743200" cy="365125"/>
          </a:xfrm>
        </p:spPr>
        <p:txBody>
          <a:bodyPr/>
          <a:lstStyle/>
          <a:p>
            <a:fld id="{4D173B44-B3C8-4047-8844-C47D3CFD0A56}" type="datetimeFigureOut">
              <a:rPr lang="it-IT" smtClean="0"/>
              <a:t>18/06/2021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854D30-785F-4995-9BC1-C7BF7CC0876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1930517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Layout personalizza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ttangolo 5">
            <a:extLst>
              <a:ext uri="{FF2B5EF4-FFF2-40B4-BE49-F238E27FC236}">
                <a16:creationId xmlns:a16="http://schemas.microsoft.com/office/drawing/2014/main" id="{B3E96E5B-CF38-418E-BB54-7DD2E362D1E4}"/>
              </a:ext>
            </a:extLst>
          </p:cNvPr>
          <p:cNvSpPr/>
          <p:nvPr/>
        </p:nvSpPr>
        <p:spPr>
          <a:xfrm>
            <a:off x="6096000" y="676932"/>
            <a:ext cx="5715472" cy="4521141"/>
          </a:xfrm>
          <a:prstGeom prst="rect">
            <a:avLst/>
          </a:prstGeom>
          <a:solidFill>
            <a:srgbClr val="D3E4F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96DEF214-E0BE-4DF8-9103-30A836A3D6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8638" y="2121894"/>
            <a:ext cx="5364192" cy="2277578"/>
          </a:xfrm>
        </p:spPr>
        <p:txBody>
          <a:bodyPr/>
          <a:lstStyle>
            <a:lvl1pPr>
              <a:defRPr>
                <a:solidFill>
                  <a:srgbClr val="0064B7"/>
                </a:solidFill>
              </a:defRPr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pic>
        <p:nvPicPr>
          <p:cNvPr id="11" name="Immagine 10">
            <a:extLst>
              <a:ext uri="{FF2B5EF4-FFF2-40B4-BE49-F238E27FC236}">
                <a16:creationId xmlns:a16="http://schemas.microsoft.com/office/drawing/2014/main" id="{2F3FF30B-8C93-4AD6-99D2-CE475F460BB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80104" y="1601881"/>
            <a:ext cx="1204240" cy="1040026"/>
          </a:xfrm>
          <a:prstGeom prst="rect">
            <a:avLst/>
          </a:prstGeom>
          <a:effectLst/>
        </p:spPr>
      </p:pic>
      <p:sp>
        <p:nvSpPr>
          <p:cNvPr id="13" name="Segnaposto testo 12">
            <a:extLst>
              <a:ext uri="{FF2B5EF4-FFF2-40B4-BE49-F238E27FC236}">
                <a16:creationId xmlns:a16="http://schemas.microsoft.com/office/drawing/2014/main" id="{D7E6EDC0-DCD4-4576-A46E-E04F4ABDFFF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515100" y="2122488"/>
            <a:ext cx="5057775" cy="2276475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</p:spTree>
    <p:extLst>
      <p:ext uri="{BB962C8B-B14F-4D97-AF65-F5344CB8AC3E}">
        <p14:creationId xmlns:p14="http://schemas.microsoft.com/office/powerpoint/2010/main" val="9163072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ayout personalizza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0FA926AA-0BA2-4BA0-828A-68FD4D3BFB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0064B7"/>
                </a:solidFill>
              </a:defRPr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data 2">
            <a:extLst>
              <a:ext uri="{FF2B5EF4-FFF2-40B4-BE49-F238E27FC236}">
                <a16:creationId xmlns:a16="http://schemas.microsoft.com/office/drawing/2014/main" id="{A9BE1FA0-A474-4C58-98D5-337CB5F888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173B44-B3C8-4047-8844-C47D3CFD0A56}" type="datetimeFigureOut">
              <a:rPr lang="it-IT" smtClean="0"/>
              <a:t>18/06/2021</a:t>
            </a:fld>
            <a:endParaRPr lang="it-IT"/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C37FBFE8-0AD6-4BB1-8785-4315249CCD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it-IT"/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C3EF4319-7339-420E-A9B2-189C245CF7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854D30-785F-4995-9BC1-C7BF7CC0876F}" type="slidenum">
              <a:rPr lang="it-IT" smtClean="0"/>
              <a:t>‹N›</a:t>
            </a:fld>
            <a:endParaRPr lang="it-IT"/>
          </a:p>
        </p:txBody>
      </p:sp>
      <p:pic>
        <p:nvPicPr>
          <p:cNvPr id="7" name="Immagine 6">
            <a:extLst>
              <a:ext uri="{FF2B5EF4-FFF2-40B4-BE49-F238E27FC236}">
                <a16:creationId xmlns:a16="http://schemas.microsoft.com/office/drawing/2014/main" id="{A12E29AE-52A7-49F9-ADFE-3D2798DBC5A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1415" y="2341419"/>
            <a:ext cx="7749171" cy="18924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413808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Layout personalizza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CFD4FC1B-FB8B-430C-BE68-15F61D6815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0064B7"/>
                </a:solidFill>
              </a:defRPr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data 2">
            <a:extLst>
              <a:ext uri="{FF2B5EF4-FFF2-40B4-BE49-F238E27FC236}">
                <a16:creationId xmlns:a16="http://schemas.microsoft.com/office/drawing/2014/main" id="{E54BABCE-9D20-4768-9370-24CAFFC6DC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173B44-B3C8-4047-8844-C47D3CFD0A56}" type="datetimeFigureOut">
              <a:rPr lang="it-IT" smtClean="0"/>
              <a:t>18/06/2021</a:t>
            </a:fld>
            <a:endParaRPr lang="it-IT"/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4550C4E8-CFB0-485F-84FE-695BB4FCE2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it-IT"/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B2D36051-3DD3-41B6-8A2C-0EC700250B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854D30-785F-4995-9BC1-C7BF7CC0876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66136357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>
                <a:solidFill>
                  <a:srgbClr val="0064B7"/>
                </a:solidFill>
              </a:defRPr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 anchor="ctr"/>
          <a:lstStyle>
            <a:lvl1pPr>
              <a:defRPr sz="3200">
                <a:solidFill>
                  <a:srgbClr val="0064B7"/>
                </a:solidFill>
              </a:defRPr>
            </a:lvl1pPr>
            <a:lvl2pPr>
              <a:defRPr sz="2800">
                <a:solidFill>
                  <a:srgbClr val="0064B7"/>
                </a:solidFill>
              </a:defRPr>
            </a:lvl2pPr>
            <a:lvl3pPr>
              <a:defRPr sz="2400">
                <a:solidFill>
                  <a:srgbClr val="0064B7"/>
                </a:solidFill>
              </a:defRPr>
            </a:lvl3pPr>
            <a:lvl4pPr>
              <a:defRPr sz="2000">
                <a:solidFill>
                  <a:srgbClr val="0064B7"/>
                </a:solidFill>
              </a:defRPr>
            </a:lvl4pPr>
            <a:lvl5pPr>
              <a:defRPr sz="2000">
                <a:solidFill>
                  <a:srgbClr val="0064B7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>
                <a:solidFill>
                  <a:srgbClr val="0064B7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173B44-B3C8-4047-8844-C47D3CFD0A56}" type="datetimeFigureOut">
              <a:rPr lang="it-IT" smtClean="0"/>
              <a:t>18/06/2021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854D30-785F-4995-9BC1-C7BF7CC0876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08581828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>
                <a:solidFill>
                  <a:srgbClr val="0064B7"/>
                </a:solidFill>
              </a:defRPr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>
                <a:solidFill>
                  <a:srgbClr val="0064B7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it-IT"/>
              <a:t>Fare clic sull'icona per inserire un'immagine</a:t>
            </a:r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>
                <a:solidFill>
                  <a:srgbClr val="0064B7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173B44-B3C8-4047-8844-C47D3CFD0A56}" type="datetimeFigureOut">
              <a:rPr lang="it-IT" smtClean="0"/>
              <a:t>18/06/2021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854D30-785F-4995-9BC1-C7BF7CC0876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71449000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0064B7"/>
                </a:solidFill>
              </a:defRPr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126601"/>
          </a:xfrm>
        </p:spPr>
        <p:txBody>
          <a:bodyPr vert="eaVert"/>
          <a:lstStyle>
            <a:lvl1pPr>
              <a:defRPr>
                <a:solidFill>
                  <a:srgbClr val="0064B7"/>
                </a:solidFill>
              </a:defRPr>
            </a:lvl1pPr>
            <a:lvl2pPr>
              <a:defRPr>
                <a:solidFill>
                  <a:srgbClr val="0064B7"/>
                </a:solidFill>
              </a:defRPr>
            </a:lvl2pPr>
            <a:lvl3pPr>
              <a:defRPr>
                <a:solidFill>
                  <a:srgbClr val="0064B7"/>
                </a:solidFill>
              </a:defRPr>
            </a:lvl3pPr>
            <a:lvl4pPr>
              <a:defRPr>
                <a:solidFill>
                  <a:srgbClr val="0064B7"/>
                </a:solidFill>
              </a:defRPr>
            </a:lvl4pPr>
            <a:lvl5pPr>
              <a:defRPr>
                <a:solidFill>
                  <a:srgbClr val="0064B7"/>
                </a:solidFill>
              </a:defRPr>
            </a:lvl5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173B44-B3C8-4047-8844-C47D3CFD0A56}" type="datetimeFigureOut">
              <a:rPr lang="it-IT" smtClean="0"/>
              <a:t>18/06/2021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854D30-785F-4995-9BC1-C7BF7CC0876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82137066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595728"/>
          </a:xfrm>
        </p:spPr>
        <p:txBody>
          <a:bodyPr vert="eaVert"/>
          <a:lstStyle>
            <a:lvl1pPr>
              <a:defRPr>
                <a:solidFill>
                  <a:srgbClr val="0064B7"/>
                </a:solidFill>
              </a:defRPr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595728"/>
          </a:xfrm>
        </p:spPr>
        <p:txBody>
          <a:bodyPr vert="eaVert"/>
          <a:lstStyle>
            <a:lvl1pPr>
              <a:defRPr>
                <a:solidFill>
                  <a:srgbClr val="0064B7"/>
                </a:solidFill>
              </a:defRPr>
            </a:lvl1pPr>
            <a:lvl2pPr>
              <a:defRPr>
                <a:solidFill>
                  <a:srgbClr val="0064B7"/>
                </a:solidFill>
              </a:defRPr>
            </a:lvl2pPr>
            <a:lvl3pPr>
              <a:defRPr>
                <a:solidFill>
                  <a:srgbClr val="0064B7"/>
                </a:solidFill>
              </a:defRPr>
            </a:lvl3pPr>
            <a:lvl4pPr>
              <a:defRPr>
                <a:solidFill>
                  <a:srgbClr val="0064B7"/>
                </a:solidFill>
              </a:defRPr>
            </a:lvl4pPr>
            <a:lvl5pPr>
              <a:defRPr>
                <a:solidFill>
                  <a:srgbClr val="0064B7"/>
                </a:solidFill>
              </a:defRPr>
            </a:lvl5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173B44-B3C8-4047-8844-C47D3CFD0A56}" type="datetimeFigureOut">
              <a:rPr lang="it-IT" smtClean="0"/>
              <a:t>18/06/2021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854D30-785F-4995-9BC1-C7BF7CC0876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56199882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Vu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>
            <a:extLst>
              <a:ext uri="{FF2B5EF4-FFF2-40B4-BE49-F238E27FC236}">
                <a16:creationId xmlns:a16="http://schemas.microsoft.com/office/drawing/2014/main" id="{5094940A-E648-0744-AA3B-B3119C2D86C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107487"/>
            <a:ext cx="9144000" cy="849180"/>
          </a:xfrm>
          <a:prstGeom prst="rect">
            <a:avLst/>
          </a:prstGeom>
        </p:spPr>
      </p:pic>
      <p:pic>
        <p:nvPicPr>
          <p:cNvPr id="4" name="Immagine" descr="Immagine">
            <a:extLst>
              <a:ext uri="{FF2B5EF4-FFF2-40B4-BE49-F238E27FC236}">
                <a16:creationId xmlns:a16="http://schemas.microsoft.com/office/drawing/2014/main" id="{C0F31F71-86D5-164C-B4CF-E61C1AE2E171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622421" y="5968991"/>
            <a:ext cx="821865" cy="774199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4287115603"/>
      </p:ext>
    </p:extLst>
  </p:cSld>
  <p:clrMapOvr>
    <a:masterClrMapping/>
  </p:clrMapOvr>
  <p:transition spd="med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Infographics_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948737-D49C-4148-8ECF-403717F827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2730" y="503097"/>
            <a:ext cx="11292073" cy="837432"/>
          </a:xfr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BCE6036-BFCF-4DEC-9848-0BA80662A5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AB35E2-F186-4C4C-A33C-9F40F1D9DFA5}" type="datetimeFigureOut">
              <a:rPr lang="en-US" smtClean="0"/>
              <a:t>6/18/2021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1856A01-CD0E-4B46-B2FD-C76B589E41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7F1C75F-E24F-46F5-A5CA-B8DB687752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B513E7-4515-4082-A960-D4704025B30C}" type="slidenum">
              <a:rPr lang="en-US" smtClean="0"/>
              <a:t>‹N›</a:t>
            </a:fld>
            <a:endParaRPr lang="en-US"/>
          </a:p>
        </p:txBody>
      </p:sp>
      <p:sp>
        <p:nvSpPr>
          <p:cNvPr id="8" name="Chart Placeholder 6">
            <a:extLst>
              <a:ext uri="{FF2B5EF4-FFF2-40B4-BE49-F238E27FC236}">
                <a16:creationId xmlns:a16="http://schemas.microsoft.com/office/drawing/2014/main" id="{91AE1877-C3FE-4C35-A87E-D739D87E54EA}"/>
              </a:ext>
            </a:extLst>
          </p:cNvPr>
          <p:cNvSpPr>
            <a:spLocks noGrp="1"/>
          </p:cNvSpPr>
          <p:nvPr>
            <p:ph type="chart" sz="quarter" idx="14"/>
          </p:nvPr>
        </p:nvSpPr>
        <p:spPr>
          <a:xfrm>
            <a:off x="452730" y="1632858"/>
            <a:ext cx="11292073" cy="4201297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9911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1_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6E8161-8C76-4B39-AD5C-B7F791CD38D7}" type="datetimeFigureOut">
              <a:rPr lang="it-IT" smtClean="0"/>
              <a:t>18/06/2021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146225-B19B-4014-BC77-DF4B52B9E005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6304429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8200" y="467269"/>
            <a:ext cx="10515600" cy="590931"/>
          </a:xfrm>
          <a:noFill/>
        </p:spPr>
        <p:txBody>
          <a:bodyPr wrap="square" rtlCol="0">
            <a:spAutoFit/>
          </a:bodyPr>
          <a:lstStyle>
            <a:lvl1pPr>
              <a:defRPr lang="it-IT" sz="3600" b="1">
                <a:solidFill>
                  <a:srgbClr val="0064B7"/>
                </a:solidFill>
                <a:latin typeface="Titillium Web" panose="00000500000000000000" pitchFamily="2" charset="0"/>
                <a:ea typeface="+mn-ea"/>
                <a:cs typeface="+mn-cs"/>
              </a:defRPr>
            </a:lvl1pPr>
          </a:lstStyle>
          <a:p>
            <a:pPr marL="0" lvl="0"/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 hasCustomPrompt="1"/>
          </p:nvPr>
        </p:nvSpPr>
        <p:spPr>
          <a:xfrm>
            <a:off x="838200" y="1577806"/>
            <a:ext cx="10515600" cy="4351338"/>
          </a:xfrm>
        </p:spPr>
        <p:txBody>
          <a:bodyPr anchor="ctr"/>
          <a:lstStyle>
            <a:lvl1pPr>
              <a:defRPr>
                <a:solidFill>
                  <a:srgbClr val="0064B7"/>
                </a:solidFill>
                <a:latin typeface="Titillium Web" panose="00000500000000000000"/>
              </a:defRPr>
            </a:lvl1pPr>
            <a:lvl2pPr>
              <a:defRPr>
                <a:solidFill>
                  <a:srgbClr val="0064B7"/>
                </a:solidFill>
                <a:latin typeface="Titillium Web" panose="00000500000000000000"/>
              </a:defRPr>
            </a:lvl2pPr>
            <a:lvl3pPr>
              <a:defRPr>
                <a:solidFill>
                  <a:srgbClr val="0064B7"/>
                </a:solidFill>
                <a:latin typeface="Titillium Web" panose="00000500000000000000"/>
              </a:defRPr>
            </a:lvl3pPr>
            <a:lvl4pPr>
              <a:defRPr>
                <a:solidFill>
                  <a:srgbClr val="0064B7"/>
                </a:solidFill>
                <a:latin typeface="Titillium Web" panose="00000500000000000000"/>
              </a:defRPr>
            </a:lvl4pPr>
            <a:lvl5pPr>
              <a:defRPr>
                <a:solidFill>
                  <a:srgbClr val="0064B7"/>
                </a:solidFill>
                <a:latin typeface="Titillium Web" panose="00000500000000000000"/>
              </a:defRPr>
            </a:lvl5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173B44-B3C8-4047-8844-C47D3CFD0A56}" type="datetimeFigureOut">
              <a:rPr lang="it-IT" smtClean="0"/>
              <a:t>18/06/2021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854D30-785F-4995-9BC1-C7BF7CC0876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42337182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igura a mano libera 10"/>
          <p:cNvSpPr/>
          <p:nvPr userDrawn="1"/>
        </p:nvSpPr>
        <p:spPr>
          <a:xfrm>
            <a:off x="-8466" y="5528734"/>
            <a:ext cx="12213166" cy="1348317"/>
          </a:xfrm>
          <a:custGeom>
            <a:avLst/>
            <a:gdLst>
              <a:gd name="connsiteX0" fmla="*/ 0 w 9160329"/>
              <a:gd name="connsiteY0" fmla="*/ 1033813 h 1050142"/>
              <a:gd name="connsiteX1" fmla="*/ 6188529 w 9160329"/>
              <a:gd name="connsiteY1" fmla="*/ 666421 h 1050142"/>
              <a:gd name="connsiteX2" fmla="*/ 9160329 w 9160329"/>
              <a:gd name="connsiteY2" fmla="*/ 5113 h 1050142"/>
              <a:gd name="connsiteX3" fmla="*/ 9152165 w 9160329"/>
              <a:gd name="connsiteY3" fmla="*/ 1050142 h 1050142"/>
              <a:gd name="connsiteX4" fmla="*/ 0 w 9160329"/>
              <a:gd name="connsiteY4" fmla="*/ 1033813 h 10501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60329" h="1050142">
                <a:moveTo>
                  <a:pt x="0" y="1033813"/>
                </a:moveTo>
                <a:cubicBezTo>
                  <a:pt x="2330904" y="935842"/>
                  <a:pt x="4661808" y="837871"/>
                  <a:pt x="6188529" y="666421"/>
                </a:cubicBezTo>
                <a:cubicBezTo>
                  <a:pt x="7715250" y="494971"/>
                  <a:pt x="8666390" y="-58840"/>
                  <a:pt x="9160329" y="5113"/>
                </a:cubicBezTo>
                <a:cubicBezTo>
                  <a:pt x="9157608" y="353456"/>
                  <a:pt x="9154886" y="701799"/>
                  <a:pt x="9152165" y="1050142"/>
                </a:cubicBezTo>
                <a:lnTo>
                  <a:pt x="0" y="1033813"/>
                </a:lnTo>
                <a:close/>
              </a:path>
            </a:pathLst>
          </a:custGeom>
          <a:solidFill>
            <a:srgbClr val="C00000"/>
          </a:solidFill>
          <a:ln w="63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it-IT" sz="2400"/>
          </a:p>
        </p:txBody>
      </p:sp>
      <p:pic>
        <p:nvPicPr>
          <p:cNvPr id="6" name="Immagine 11"/>
          <p:cNvPicPr>
            <a:picLocks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5453" y="5753100"/>
            <a:ext cx="768348" cy="7196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7" name="Connettore 1 14"/>
          <p:cNvCxnSpPr/>
          <p:nvPr userDrawn="1"/>
        </p:nvCxnSpPr>
        <p:spPr>
          <a:xfrm>
            <a:off x="1102785" y="3901017"/>
            <a:ext cx="10081684" cy="0"/>
          </a:xfrm>
          <a:prstGeom prst="line">
            <a:avLst/>
          </a:prstGeom>
          <a:ln w="254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Connettore 1 15"/>
          <p:cNvCxnSpPr/>
          <p:nvPr userDrawn="1"/>
        </p:nvCxnSpPr>
        <p:spPr>
          <a:xfrm>
            <a:off x="1102785" y="2565400"/>
            <a:ext cx="10081684" cy="0"/>
          </a:xfrm>
          <a:prstGeom prst="line">
            <a:avLst/>
          </a:prstGeom>
          <a:ln w="254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Segnaposto testo 2"/>
          <p:cNvSpPr>
            <a:spLocks noGrp="1"/>
          </p:cNvSpPr>
          <p:nvPr>
            <p:ph type="body" idx="1"/>
          </p:nvPr>
        </p:nvSpPr>
        <p:spPr>
          <a:xfrm>
            <a:off x="962405" y="4245092"/>
            <a:ext cx="10363200" cy="960107"/>
          </a:xfrm>
        </p:spPr>
        <p:txBody>
          <a:bodyPr>
            <a:normAutofit/>
          </a:bodyPr>
          <a:lstStyle>
            <a:lvl1pPr marL="0" indent="0" algn="l">
              <a:lnSpc>
                <a:spcPct val="150000"/>
              </a:lnSpc>
              <a:spcBef>
                <a:spcPts val="0"/>
              </a:spcBef>
              <a:buNone/>
              <a:defRPr sz="2133"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defRPr>
            </a:lvl1pPr>
            <a:lvl2pPr marL="609593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9185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3pPr>
            <a:lvl4pPr marL="1828777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4pPr>
            <a:lvl5pPr marL="2438370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5pPr>
            <a:lvl6pPr marL="3047962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6pPr>
            <a:lvl7pPr marL="3657555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7pPr>
            <a:lvl8pPr marL="4267147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8pPr>
            <a:lvl9pPr marL="4876738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17" name="Segnaposto testo 2"/>
          <p:cNvSpPr>
            <a:spLocks noGrp="1"/>
          </p:cNvSpPr>
          <p:nvPr>
            <p:ph type="body" idx="10"/>
          </p:nvPr>
        </p:nvSpPr>
        <p:spPr>
          <a:xfrm>
            <a:off x="1136399" y="2555670"/>
            <a:ext cx="10048169" cy="594681"/>
          </a:xfrm>
        </p:spPr>
        <p:txBody>
          <a:bodyPr>
            <a:normAutofit/>
          </a:bodyPr>
          <a:lstStyle>
            <a:lvl1pPr marL="0" indent="0" algn="l">
              <a:buNone/>
              <a:defRPr sz="2400">
                <a:solidFill>
                  <a:srgbClr val="C00000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defRPr>
            </a:lvl1pPr>
            <a:lvl2pPr marL="609593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9185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3pPr>
            <a:lvl4pPr marL="1828777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4pPr>
            <a:lvl5pPr marL="2438370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5pPr>
            <a:lvl6pPr marL="3047962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6pPr>
            <a:lvl7pPr marL="3657555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7pPr>
            <a:lvl8pPr marL="4267147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8pPr>
            <a:lvl9pPr marL="4876738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18" name="Segnaposto testo 2"/>
          <p:cNvSpPr>
            <a:spLocks noGrp="1"/>
          </p:cNvSpPr>
          <p:nvPr>
            <p:ph type="body" idx="11"/>
          </p:nvPr>
        </p:nvSpPr>
        <p:spPr>
          <a:xfrm>
            <a:off x="597245" y="191592"/>
            <a:ext cx="11067374" cy="1944216"/>
          </a:xfrm>
        </p:spPr>
        <p:txBody>
          <a:bodyPr>
            <a:normAutofit/>
          </a:bodyPr>
          <a:lstStyle>
            <a:lvl1pPr marL="0" indent="0" algn="ctr">
              <a:lnSpc>
                <a:spcPct val="150000"/>
              </a:lnSpc>
              <a:spcBef>
                <a:spcPts val="800"/>
              </a:spcBef>
              <a:buNone/>
              <a:defRPr sz="2667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defRPr>
            </a:lvl1pPr>
            <a:lvl2pPr marL="609593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9185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3pPr>
            <a:lvl4pPr marL="1828777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4pPr>
            <a:lvl5pPr marL="2438370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5pPr>
            <a:lvl6pPr marL="3047962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6pPr>
            <a:lvl7pPr marL="3657555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7pPr>
            <a:lvl8pPr marL="4267147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8pPr>
            <a:lvl9pPr marL="4876738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</p:spTree>
    <p:extLst>
      <p:ext uri="{BB962C8B-B14F-4D97-AF65-F5344CB8AC3E}">
        <p14:creationId xmlns:p14="http://schemas.microsoft.com/office/powerpoint/2010/main" val="407358509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Connettore 1 7"/>
          <p:cNvCxnSpPr/>
          <p:nvPr userDrawn="1"/>
        </p:nvCxnSpPr>
        <p:spPr>
          <a:xfrm>
            <a:off x="1013884" y="6483351"/>
            <a:ext cx="10219268" cy="0"/>
          </a:xfrm>
          <a:prstGeom prst="line">
            <a:avLst/>
          </a:prstGeom>
          <a:ln w="254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576000" y="1364771"/>
            <a:ext cx="10972800" cy="4872541"/>
          </a:xfrm>
        </p:spPr>
        <p:txBody>
          <a:bodyPr>
            <a:normAutofit/>
          </a:bodyPr>
          <a:lstStyle>
            <a:lvl1pPr marL="0" indent="0">
              <a:spcBef>
                <a:spcPts val="400"/>
              </a:spcBef>
              <a:spcAft>
                <a:spcPts val="400"/>
              </a:spcAft>
              <a:buNone/>
              <a:defRPr sz="2667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defRPr>
            </a:lvl1pPr>
            <a:lvl2pPr marL="359828" indent="-243415">
              <a:spcBef>
                <a:spcPts val="400"/>
              </a:spcBef>
              <a:spcAft>
                <a:spcPts val="400"/>
              </a:spcAft>
              <a:buFont typeface="Arial" panose="020B0604020202020204" pitchFamily="34" charset="0"/>
              <a:buChar char="•"/>
              <a:defRPr sz="240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defRPr>
            </a:lvl2pPr>
            <a:lvl3pPr marL="601126" indent="-241297">
              <a:spcBef>
                <a:spcPts val="400"/>
              </a:spcBef>
              <a:spcAft>
                <a:spcPts val="400"/>
              </a:spcAft>
              <a:buFont typeface="Arial" panose="020B0604020202020204" pitchFamily="34" charset="0"/>
              <a:buChar char="-"/>
              <a:defRPr sz="2133" baseline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defRPr>
            </a:lvl3pPr>
            <a:lvl4pPr marL="960954" indent="-351363">
              <a:spcBef>
                <a:spcPts val="400"/>
              </a:spcBef>
              <a:spcAft>
                <a:spcPts val="400"/>
              </a:spcAft>
              <a:buFont typeface="Wingdings" panose="05000000000000000000" pitchFamily="2" charset="2"/>
              <a:buChar char="ü"/>
              <a:defRPr sz="1867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defRPr>
            </a:lvl4pPr>
            <a:lvl5pPr>
              <a:defRPr sz="2133">
                <a:latin typeface="HelvLight" pitchFamily="2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Primo livello puntato</a:t>
            </a:r>
          </a:p>
          <a:p>
            <a:pPr lvl="2"/>
            <a:r>
              <a:rPr lang="it-IT"/>
              <a:t>Secondo livello puntato</a:t>
            </a:r>
          </a:p>
          <a:p>
            <a:pPr lvl="3"/>
            <a:r>
              <a:rPr lang="it-IT"/>
              <a:t>Terzo livello puntato</a:t>
            </a:r>
          </a:p>
        </p:txBody>
      </p:sp>
      <p:sp>
        <p:nvSpPr>
          <p:cNvPr id="10" name="Titolo 1"/>
          <p:cNvSpPr>
            <a:spLocks noGrp="1"/>
          </p:cNvSpPr>
          <p:nvPr>
            <p:ph type="ctrTitle"/>
          </p:nvPr>
        </p:nvSpPr>
        <p:spPr>
          <a:xfrm>
            <a:off x="56766" y="55723"/>
            <a:ext cx="12079040" cy="955256"/>
          </a:xfrm>
          <a:solidFill>
            <a:srgbClr val="C00000"/>
          </a:solidFill>
        </p:spPr>
        <p:txBody>
          <a:bodyPr>
            <a:normAutofit/>
          </a:bodyPr>
          <a:lstStyle>
            <a:lvl1pPr algn="l">
              <a:defRPr sz="2933">
                <a:solidFill>
                  <a:schemeClr val="bg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defRPr>
            </a:lvl1pPr>
          </a:lstStyle>
          <a:p>
            <a:r>
              <a:rPr lang="it-IT"/>
              <a:t>Fare clic per modificare lo stile del titolo</a:t>
            </a:r>
          </a:p>
        </p:txBody>
      </p:sp>
    </p:spTree>
    <p:extLst>
      <p:ext uri="{BB962C8B-B14F-4D97-AF65-F5344CB8AC3E}">
        <p14:creationId xmlns:p14="http://schemas.microsoft.com/office/powerpoint/2010/main" val="30875986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olo 1"/>
          <p:cNvSpPr>
            <a:spLocks noGrp="1"/>
          </p:cNvSpPr>
          <p:nvPr>
            <p:ph type="ctrTitle"/>
          </p:nvPr>
        </p:nvSpPr>
        <p:spPr>
          <a:xfrm>
            <a:off x="56766" y="55723"/>
            <a:ext cx="12079040" cy="955256"/>
          </a:xfrm>
          <a:solidFill>
            <a:srgbClr val="C00000"/>
          </a:solidFill>
        </p:spPr>
        <p:txBody>
          <a:bodyPr>
            <a:normAutofit/>
          </a:bodyPr>
          <a:lstStyle>
            <a:lvl1pPr algn="l">
              <a:defRPr sz="2933">
                <a:solidFill>
                  <a:schemeClr val="bg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defRPr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5" name="Segnaposto contenuto 2"/>
          <p:cNvSpPr>
            <a:spLocks noGrp="1"/>
          </p:cNvSpPr>
          <p:nvPr>
            <p:ph idx="1"/>
          </p:nvPr>
        </p:nvSpPr>
        <p:spPr>
          <a:xfrm>
            <a:off x="576000" y="1364771"/>
            <a:ext cx="10972800" cy="4872541"/>
          </a:xfrm>
        </p:spPr>
        <p:txBody>
          <a:bodyPr>
            <a:normAutofit/>
          </a:bodyPr>
          <a:lstStyle>
            <a:lvl1pPr marL="0" indent="0">
              <a:buNone/>
              <a:defRPr sz="2667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defRPr>
            </a:lvl1pPr>
            <a:lvl2pPr marL="476244" indent="-359828">
              <a:buFont typeface="Arial" panose="020B0604020202020204" pitchFamily="34" charset="0"/>
              <a:buChar char="•"/>
              <a:defRPr sz="240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defRPr>
            </a:lvl2pPr>
            <a:lvl3pPr marL="740823" indent="-380995">
              <a:defRPr lang="it-IT" sz="2133" kern="1200" baseline="0" dirty="0" smtClean="0">
                <a:solidFill>
                  <a:schemeClr val="tx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defRPr>
            </a:lvl3pPr>
            <a:lvl4pPr marL="990587" indent="-380995">
              <a:defRPr lang="it-IT" sz="1867" kern="1200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>
              <a:defRPr sz="2133">
                <a:latin typeface="HelvLight" pitchFamily="2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Primo livello puntato</a:t>
            </a:r>
          </a:p>
          <a:p>
            <a:pPr lvl="2"/>
            <a:r>
              <a:rPr lang="it-IT"/>
              <a:t>Secondo livello puntato</a:t>
            </a:r>
          </a:p>
          <a:p>
            <a:pPr lvl="3"/>
            <a:r>
              <a:rPr lang="it-IT"/>
              <a:t>Terzo livello puntato</a:t>
            </a:r>
          </a:p>
        </p:txBody>
      </p:sp>
    </p:spTree>
    <p:extLst>
      <p:ext uri="{BB962C8B-B14F-4D97-AF65-F5344CB8AC3E}">
        <p14:creationId xmlns:p14="http://schemas.microsoft.com/office/powerpoint/2010/main" val="68041078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Connettore 1 14"/>
          <p:cNvCxnSpPr/>
          <p:nvPr userDrawn="1"/>
        </p:nvCxnSpPr>
        <p:spPr>
          <a:xfrm>
            <a:off x="1013884" y="6483351"/>
            <a:ext cx="10219268" cy="0"/>
          </a:xfrm>
          <a:prstGeom prst="line">
            <a:avLst/>
          </a:prstGeom>
          <a:ln w="254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Immagine 15"/>
          <p:cNvPicPr>
            <a:picLocks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935" y="6165851"/>
            <a:ext cx="624418" cy="6244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609601" y="1340769"/>
            <a:ext cx="5386917" cy="639763"/>
          </a:xfrm>
        </p:spPr>
        <p:txBody>
          <a:bodyPr anchor="b">
            <a:noAutofit/>
          </a:bodyPr>
          <a:lstStyle>
            <a:lvl1pPr marL="0" indent="0">
              <a:buNone/>
              <a:defRPr sz="2667" b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defRPr>
            </a:lvl1pPr>
            <a:lvl2pPr marL="609593" indent="0">
              <a:buNone/>
              <a:defRPr sz="2667" b="1"/>
            </a:lvl2pPr>
            <a:lvl3pPr marL="1219185" indent="0">
              <a:buNone/>
              <a:defRPr sz="2400" b="1"/>
            </a:lvl3pPr>
            <a:lvl4pPr marL="1828777" indent="0">
              <a:buNone/>
              <a:defRPr sz="2133" b="1"/>
            </a:lvl4pPr>
            <a:lvl5pPr marL="2438370" indent="0">
              <a:buNone/>
              <a:defRPr sz="2133" b="1"/>
            </a:lvl5pPr>
            <a:lvl6pPr marL="3047962" indent="0">
              <a:buNone/>
              <a:defRPr sz="2133" b="1"/>
            </a:lvl6pPr>
            <a:lvl7pPr marL="3657555" indent="0">
              <a:buNone/>
              <a:defRPr sz="2133" b="1"/>
            </a:lvl7pPr>
            <a:lvl8pPr marL="4267147" indent="0">
              <a:buNone/>
              <a:defRPr sz="2133" b="1"/>
            </a:lvl8pPr>
            <a:lvl9pPr marL="4876738" indent="0">
              <a:buNone/>
              <a:defRPr sz="2133" b="1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609601" y="2174875"/>
            <a:ext cx="5386917" cy="3951288"/>
          </a:xfrm>
        </p:spPr>
        <p:txBody>
          <a:bodyPr>
            <a:normAutofit/>
          </a:bodyPr>
          <a:lstStyle>
            <a:lvl1pPr>
              <a:defRPr sz="2667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defRPr>
            </a:lvl1pPr>
            <a:lvl2pPr marL="359828" indent="-258231">
              <a:buFont typeface="Arial" panose="020B0604020202020204" pitchFamily="34" charset="0"/>
              <a:buChar char="•"/>
              <a:defRPr sz="240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defRPr>
            </a:lvl2pPr>
            <a:lvl3pPr marL="601126" indent="-241297">
              <a:buFont typeface="Arial" panose="020B0604020202020204" pitchFamily="34" charset="0"/>
              <a:buChar char="-"/>
              <a:defRPr sz="2133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defRPr>
            </a:lvl3pPr>
            <a:lvl4pPr marL="840307" indent="-239182">
              <a:buFont typeface="Arial" panose="020B0604020202020204" pitchFamily="34" charset="0"/>
              <a:buChar char="•"/>
              <a:defRPr sz="1867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defRPr>
            </a:lvl4pPr>
            <a:lvl5pPr>
              <a:defRPr sz="1867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defRPr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Primo livello puntato</a:t>
            </a:r>
          </a:p>
          <a:p>
            <a:pPr lvl="2"/>
            <a:r>
              <a:rPr lang="it-IT"/>
              <a:t>Secondo livello puntato</a:t>
            </a:r>
          </a:p>
          <a:p>
            <a:pPr lvl="3"/>
            <a:r>
              <a:rPr lang="it-IT"/>
              <a:t>Terzo livello puntato</a:t>
            </a:r>
          </a:p>
          <a:p>
            <a:pPr lvl="0"/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6193370" y="1340769"/>
            <a:ext cx="5389033" cy="639763"/>
          </a:xfrm>
        </p:spPr>
        <p:txBody>
          <a:bodyPr anchor="b">
            <a:noAutofit/>
          </a:bodyPr>
          <a:lstStyle>
            <a:lvl1pPr marL="0" indent="0">
              <a:buNone/>
              <a:defRPr sz="2667" b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defRPr>
            </a:lvl1pPr>
            <a:lvl2pPr marL="609593" indent="0">
              <a:buNone/>
              <a:defRPr sz="2667" b="1"/>
            </a:lvl2pPr>
            <a:lvl3pPr marL="1219185" indent="0">
              <a:buNone/>
              <a:defRPr sz="2400" b="1"/>
            </a:lvl3pPr>
            <a:lvl4pPr marL="1828777" indent="0">
              <a:buNone/>
              <a:defRPr sz="2133" b="1"/>
            </a:lvl4pPr>
            <a:lvl5pPr marL="2438370" indent="0">
              <a:buNone/>
              <a:defRPr sz="2133" b="1"/>
            </a:lvl5pPr>
            <a:lvl6pPr marL="3047962" indent="0">
              <a:buNone/>
              <a:defRPr sz="2133" b="1"/>
            </a:lvl6pPr>
            <a:lvl7pPr marL="3657555" indent="0">
              <a:buNone/>
              <a:defRPr sz="2133" b="1"/>
            </a:lvl7pPr>
            <a:lvl8pPr marL="4267147" indent="0">
              <a:buNone/>
              <a:defRPr sz="2133" b="1"/>
            </a:lvl8pPr>
            <a:lvl9pPr marL="4876738" indent="0">
              <a:buNone/>
              <a:defRPr sz="2133" b="1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6193370" y="2174875"/>
            <a:ext cx="5389033" cy="3951288"/>
          </a:xfrm>
        </p:spPr>
        <p:txBody>
          <a:bodyPr>
            <a:normAutofit/>
          </a:bodyPr>
          <a:lstStyle>
            <a:lvl1pPr>
              <a:defRPr sz="2667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defRPr>
            </a:lvl1pPr>
            <a:lvl2pPr marL="482594" indent="-380995">
              <a:defRPr lang="it-IT" sz="2400" kern="1200" dirty="0">
                <a:solidFill>
                  <a:schemeClr val="tx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defRPr>
            </a:lvl2pPr>
            <a:lvl3pPr marL="740823" indent="-380995">
              <a:defRPr lang="it-IT" sz="2133" kern="1200" dirty="0">
                <a:solidFill>
                  <a:schemeClr val="tx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defRPr>
            </a:lvl3pPr>
            <a:lvl4pPr marL="982121" indent="-380995" algn="l" defTabSz="1219185" rtl="0" eaLnBrk="1" latinLnBrk="0" hangingPunct="1">
              <a:spcBef>
                <a:spcPct val="20000"/>
              </a:spcBef>
              <a:buFont typeface="Arial" panose="020B0604020202020204" pitchFamily="34" charset="0"/>
              <a:defRPr lang="it-IT" sz="1867" kern="1200" dirty="0">
                <a:solidFill>
                  <a:schemeClr val="tx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defRPr>
            </a:lvl4pPr>
            <a:lvl5pPr marL="2438370" indent="0">
              <a:buNone/>
              <a:defRPr sz="1867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defRPr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Primo livello</a:t>
            </a:r>
          </a:p>
          <a:p>
            <a:pPr lvl="2"/>
            <a:r>
              <a:rPr lang="it-IT"/>
              <a:t>Secondo livello</a:t>
            </a:r>
          </a:p>
          <a:p>
            <a:pPr lvl="3"/>
            <a:r>
              <a:rPr lang="it-IT"/>
              <a:t>Terzo livello</a:t>
            </a:r>
          </a:p>
        </p:txBody>
      </p:sp>
      <p:sp>
        <p:nvSpPr>
          <p:cNvPr id="10" name="Titolo 1"/>
          <p:cNvSpPr>
            <a:spLocks noGrp="1"/>
          </p:cNvSpPr>
          <p:nvPr>
            <p:ph type="ctrTitle"/>
          </p:nvPr>
        </p:nvSpPr>
        <p:spPr>
          <a:xfrm>
            <a:off x="56766" y="55723"/>
            <a:ext cx="12079040" cy="955256"/>
          </a:xfrm>
          <a:solidFill>
            <a:srgbClr val="C00000"/>
          </a:solidFill>
        </p:spPr>
        <p:txBody>
          <a:bodyPr>
            <a:normAutofit/>
          </a:bodyPr>
          <a:lstStyle>
            <a:lvl1pPr algn="l">
              <a:defRPr sz="2933">
                <a:solidFill>
                  <a:schemeClr val="bg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defRPr>
            </a:lvl1pPr>
          </a:lstStyle>
          <a:p>
            <a:r>
              <a:rPr lang="it-IT"/>
              <a:t>Fare clic per modificare lo stile del titolo</a:t>
            </a:r>
          </a:p>
        </p:txBody>
      </p:sp>
    </p:spTree>
    <p:extLst>
      <p:ext uri="{BB962C8B-B14F-4D97-AF65-F5344CB8AC3E}">
        <p14:creationId xmlns:p14="http://schemas.microsoft.com/office/powerpoint/2010/main" val="124387958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Connettore 1 14"/>
          <p:cNvCxnSpPr/>
          <p:nvPr userDrawn="1"/>
        </p:nvCxnSpPr>
        <p:spPr>
          <a:xfrm>
            <a:off x="1013884" y="6483351"/>
            <a:ext cx="10219268" cy="0"/>
          </a:xfrm>
          <a:prstGeom prst="line">
            <a:avLst/>
          </a:prstGeom>
          <a:ln w="254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Immagine 15"/>
          <p:cNvPicPr>
            <a:picLocks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935" y="6165851"/>
            <a:ext cx="624418" cy="6244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609601" y="1316767"/>
            <a:ext cx="5386917" cy="4809397"/>
          </a:xfrm>
        </p:spPr>
        <p:txBody>
          <a:bodyPr>
            <a:normAutofit/>
          </a:bodyPr>
          <a:lstStyle>
            <a:lvl1pPr>
              <a:defRPr sz="2667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defRPr>
            </a:lvl1pPr>
            <a:lvl2pPr marL="359828" indent="-258231">
              <a:buFont typeface="Arial" panose="020B0604020202020204" pitchFamily="34" charset="0"/>
              <a:buChar char="•"/>
              <a:defRPr sz="240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defRPr>
            </a:lvl2pPr>
            <a:lvl3pPr marL="601126" indent="-241297">
              <a:buFont typeface="Arial" panose="020B0604020202020204" pitchFamily="34" charset="0"/>
              <a:buChar char="-"/>
              <a:defRPr sz="2133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defRPr>
            </a:lvl3pPr>
            <a:lvl4pPr marL="840307" indent="-239182">
              <a:buFont typeface="Arial" panose="020B0604020202020204" pitchFamily="34" charset="0"/>
              <a:buChar char="•"/>
              <a:defRPr sz="1867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defRPr>
            </a:lvl4pPr>
            <a:lvl5pPr>
              <a:defRPr sz="1867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defRPr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Primo livello puntato</a:t>
            </a:r>
          </a:p>
          <a:p>
            <a:pPr lvl="2"/>
            <a:r>
              <a:rPr lang="it-IT"/>
              <a:t>Secondo livello puntato</a:t>
            </a:r>
          </a:p>
          <a:p>
            <a:pPr lvl="3"/>
            <a:r>
              <a:rPr lang="it-IT"/>
              <a:t>Terzo livello puntato</a:t>
            </a:r>
          </a:p>
          <a:p>
            <a:pPr lvl="0"/>
            <a:endParaRPr lang="it-IT"/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6193370" y="1316767"/>
            <a:ext cx="5389033" cy="4809397"/>
          </a:xfrm>
        </p:spPr>
        <p:txBody>
          <a:bodyPr>
            <a:normAutofit/>
          </a:bodyPr>
          <a:lstStyle>
            <a:lvl1pPr>
              <a:defRPr sz="2667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defRPr>
            </a:lvl1pPr>
            <a:lvl2pPr marL="482594" indent="-380995">
              <a:defRPr lang="it-IT" sz="2400" kern="1200" dirty="0">
                <a:solidFill>
                  <a:schemeClr val="tx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defRPr>
            </a:lvl2pPr>
            <a:lvl3pPr marL="740823" indent="-380995">
              <a:defRPr lang="it-IT" sz="2133" kern="1200" dirty="0">
                <a:solidFill>
                  <a:schemeClr val="tx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defRPr>
            </a:lvl3pPr>
            <a:lvl4pPr marL="982121" indent="-380995" algn="l" defTabSz="1219185" rtl="0" eaLnBrk="1" latinLnBrk="0" hangingPunct="1">
              <a:spcBef>
                <a:spcPct val="20000"/>
              </a:spcBef>
              <a:buFont typeface="Arial" panose="020B0604020202020204" pitchFamily="34" charset="0"/>
              <a:defRPr lang="it-IT" sz="1867" kern="1200" dirty="0">
                <a:solidFill>
                  <a:schemeClr val="tx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defRPr>
            </a:lvl4pPr>
            <a:lvl5pPr marL="2438370" indent="0">
              <a:buNone/>
              <a:defRPr sz="1867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defRPr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Primo livello</a:t>
            </a:r>
          </a:p>
          <a:p>
            <a:pPr lvl="2"/>
            <a:r>
              <a:rPr lang="it-IT"/>
              <a:t>Secondo livello</a:t>
            </a:r>
          </a:p>
          <a:p>
            <a:pPr lvl="3"/>
            <a:r>
              <a:rPr lang="it-IT"/>
              <a:t>Terzo livello</a:t>
            </a:r>
          </a:p>
        </p:txBody>
      </p:sp>
      <p:sp>
        <p:nvSpPr>
          <p:cNvPr id="10" name="Titolo 1"/>
          <p:cNvSpPr>
            <a:spLocks noGrp="1"/>
          </p:cNvSpPr>
          <p:nvPr>
            <p:ph type="ctrTitle"/>
          </p:nvPr>
        </p:nvSpPr>
        <p:spPr>
          <a:xfrm>
            <a:off x="56766" y="55723"/>
            <a:ext cx="12079040" cy="955256"/>
          </a:xfrm>
          <a:solidFill>
            <a:srgbClr val="C00000"/>
          </a:solidFill>
        </p:spPr>
        <p:txBody>
          <a:bodyPr>
            <a:normAutofit/>
          </a:bodyPr>
          <a:lstStyle>
            <a:lvl1pPr algn="l">
              <a:defRPr sz="2933">
                <a:solidFill>
                  <a:schemeClr val="bg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defRPr>
            </a:lvl1pPr>
          </a:lstStyle>
          <a:p>
            <a:r>
              <a:rPr lang="it-IT"/>
              <a:t>Fare clic per modificare lo stile del titolo</a:t>
            </a:r>
          </a:p>
        </p:txBody>
      </p:sp>
    </p:spTree>
    <p:extLst>
      <p:ext uri="{BB962C8B-B14F-4D97-AF65-F5344CB8AC3E}">
        <p14:creationId xmlns:p14="http://schemas.microsoft.com/office/powerpoint/2010/main" val="13746758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>
                <a:solidFill>
                  <a:srgbClr val="0064B7"/>
                </a:solidFill>
                <a:latin typeface="Titillium Web" panose="00000500000000000000"/>
              </a:defRPr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rgbClr val="0064B7"/>
                </a:solidFill>
                <a:latin typeface="Titillium Web" panose="0000050000000000000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173B44-B3C8-4047-8844-C47D3CFD0A56}" type="datetimeFigureOut">
              <a:rPr lang="it-IT" smtClean="0"/>
              <a:t>18/06/2021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854D30-785F-4995-9BC1-C7BF7CC0876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9313750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0064B7"/>
                </a:solidFill>
              </a:defRPr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195613"/>
          </a:xfrm>
        </p:spPr>
        <p:txBody>
          <a:bodyPr/>
          <a:lstStyle>
            <a:lvl1pPr>
              <a:defRPr>
                <a:solidFill>
                  <a:srgbClr val="0064B7"/>
                </a:solidFill>
              </a:defRPr>
            </a:lvl1pPr>
            <a:lvl2pPr>
              <a:defRPr>
                <a:solidFill>
                  <a:srgbClr val="0064B7"/>
                </a:solidFill>
              </a:defRPr>
            </a:lvl2pPr>
            <a:lvl3pPr>
              <a:defRPr>
                <a:solidFill>
                  <a:srgbClr val="0064B7"/>
                </a:solidFill>
              </a:defRPr>
            </a:lvl3pPr>
            <a:lvl4pPr>
              <a:defRPr>
                <a:solidFill>
                  <a:srgbClr val="0064B7"/>
                </a:solidFill>
              </a:defRPr>
            </a:lvl4pPr>
            <a:lvl5pPr>
              <a:defRPr>
                <a:solidFill>
                  <a:srgbClr val="0064B7"/>
                </a:solidFill>
              </a:defRPr>
            </a:lvl5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195613"/>
          </a:xfrm>
        </p:spPr>
        <p:txBody>
          <a:bodyPr/>
          <a:lstStyle>
            <a:lvl1pPr>
              <a:defRPr>
                <a:solidFill>
                  <a:srgbClr val="0064B7"/>
                </a:solidFill>
              </a:defRPr>
            </a:lvl1pPr>
            <a:lvl2pPr>
              <a:defRPr>
                <a:solidFill>
                  <a:srgbClr val="0064B7"/>
                </a:solidFill>
              </a:defRPr>
            </a:lvl2pPr>
            <a:lvl3pPr>
              <a:defRPr>
                <a:solidFill>
                  <a:srgbClr val="0064B7"/>
                </a:solidFill>
              </a:defRPr>
            </a:lvl3pPr>
            <a:lvl4pPr>
              <a:defRPr>
                <a:solidFill>
                  <a:srgbClr val="0064B7"/>
                </a:solidFill>
              </a:defRPr>
            </a:lvl4pPr>
            <a:lvl5pPr>
              <a:defRPr>
                <a:solidFill>
                  <a:srgbClr val="0064B7"/>
                </a:solidFill>
              </a:defRPr>
            </a:lvl5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173B44-B3C8-4047-8844-C47D3CFD0A56}" type="datetimeFigureOut">
              <a:rPr lang="it-IT" smtClean="0"/>
              <a:t>18/06/2021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854D30-785F-4995-9BC1-C7BF7CC0876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0783620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>
            <a:lvl1pPr>
              <a:defRPr>
                <a:solidFill>
                  <a:srgbClr val="0064B7"/>
                </a:solidFill>
              </a:defRPr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rgbClr val="0064B7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490283"/>
          </a:xfrm>
        </p:spPr>
        <p:txBody>
          <a:bodyPr/>
          <a:lstStyle>
            <a:lvl1pPr>
              <a:defRPr>
                <a:solidFill>
                  <a:srgbClr val="0064B7"/>
                </a:solidFill>
              </a:defRPr>
            </a:lvl1pPr>
            <a:lvl2pPr>
              <a:defRPr>
                <a:solidFill>
                  <a:srgbClr val="0064B7"/>
                </a:solidFill>
              </a:defRPr>
            </a:lvl2pPr>
            <a:lvl3pPr>
              <a:defRPr>
                <a:solidFill>
                  <a:srgbClr val="0064B7"/>
                </a:solidFill>
              </a:defRPr>
            </a:lvl3pPr>
            <a:lvl4pPr>
              <a:defRPr>
                <a:solidFill>
                  <a:srgbClr val="0064B7"/>
                </a:solidFill>
              </a:defRPr>
            </a:lvl4pPr>
            <a:lvl5pPr>
              <a:defRPr>
                <a:solidFill>
                  <a:srgbClr val="0064B7"/>
                </a:solidFill>
              </a:defRPr>
            </a:lvl5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rgbClr val="0064B7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490283"/>
          </a:xfrm>
        </p:spPr>
        <p:txBody>
          <a:bodyPr/>
          <a:lstStyle>
            <a:lvl1pPr>
              <a:defRPr>
                <a:solidFill>
                  <a:srgbClr val="0064B7"/>
                </a:solidFill>
              </a:defRPr>
            </a:lvl1pPr>
            <a:lvl2pPr>
              <a:defRPr>
                <a:solidFill>
                  <a:srgbClr val="0064B7"/>
                </a:solidFill>
              </a:defRPr>
            </a:lvl2pPr>
            <a:lvl3pPr>
              <a:defRPr>
                <a:solidFill>
                  <a:srgbClr val="0064B7"/>
                </a:solidFill>
              </a:defRPr>
            </a:lvl3pPr>
            <a:lvl4pPr>
              <a:defRPr>
                <a:solidFill>
                  <a:srgbClr val="0064B7"/>
                </a:solidFill>
              </a:defRPr>
            </a:lvl4pPr>
            <a:lvl5pPr>
              <a:defRPr>
                <a:solidFill>
                  <a:srgbClr val="0064B7"/>
                </a:solidFill>
              </a:defRPr>
            </a:lvl5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173B44-B3C8-4047-8844-C47D3CFD0A56}" type="datetimeFigureOut">
              <a:rPr lang="it-IT" smtClean="0"/>
              <a:t>18/06/2021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854D30-785F-4995-9BC1-C7BF7CC0876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0849656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0064B7"/>
                </a:solidFill>
              </a:defRPr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173B44-B3C8-4047-8844-C47D3CFD0A56}" type="datetimeFigureOut">
              <a:rPr lang="it-IT" smtClean="0"/>
              <a:t>18/06/2021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854D30-785F-4995-9BC1-C7BF7CC0876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4429420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173B44-B3C8-4047-8844-C47D3CFD0A56}" type="datetimeFigureOut">
              <a:rPr lang="it-IT" smtClean="0"/>
              <a:t>18/06/2021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854D30-785F-4995-9BC1-C7BF7CC0876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5076878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3_Layout personalizza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4EA57196-BBC0-43C5-A8A6-0FF3A87C72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0064B7"/>
                </a:solidFill>
              </a:defRPr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data 2">
            <a:extLst>
              <a:ext uri="{FF2B5EF4-FFF2-40B4-BE49-F238E27FC236}">
                <a16:creationId xmlns:a16="http://schemas.microsoft.com/office/drawing/2014/main" id="{E9609631-D1E9-4B9A-9B7A-79A765E058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173B44-B3C8-4047-8844-C47D3CFD0A56}" type="datetimeFigureOut">
              <a:rPr lang="it-IT" smtClean="0"/>
              <a:t>18/06/2021</a:t>
            </a:fld>
            <a:endParaRPr lang="it-IT"/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2E0CBD1B-BFD1-4376-8B79-31137024FC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it-IT"/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A53A0D04-0F15-466A-B181-738CF14A59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854D30-785F-4995-9BC1-C7BF7CC0876F}" type="slidenum">
              <a:rPr lang="it-IT" smtClean="0"/>
              <a:t>‹N›</a:t>
            </a:fld>
            <a:endParaRPr lang="it-IT"/>
          </a:p>
        </p:txBody>
      </p:sp>
      <p:pic>
        <p:nvPicPr>
          <p:cNvPr id="6" name="Immagine 5">
            <a:extLst>
              <a:ext uri="{FF2B5EF4-FFF2-40B4-BE49-F238E27FC236}">
                <a16:creationId xmlns:a16="http://schemas.microsoft.com/office/drawing/2014/main" id="{12B9F147-ED2B-4031-96DE-F19F671B019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78132" y="5890292"/>
            <a:ext cx="1035733" cy="154364"/>
          </a:xfrm>
          <a:prstGeom prst="rect">
            <a:avLst/>
          </a:prstGeom>
        </p:spPr>
      </p:pic>
      <p:pic>
        <p:nvPicPr>
          <p:cNvPr id="9" name="Immagine 8">
            <a:extLst>
              <a:ext uri="{FF2B5EF4-FFF2-40B4-BE49-F238E27FC236}">
                <a16:creationId xmlns:a16="http://schemas.microsoft.com/office/drawing/2014/main" id="{973EDB3A-0DDF-4AAA-A25F-BFCA794F2B7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1415" y="2341419"/>
            <a:ext cx="7749171" cy="1892453"/>
          </a:xfrm>
          <a:prstGeom prst="rect">
            <a:avLst/>
          </a:prstGeom>
        </p:spPr>
      </p:pic>
      <p:sp>
        <p:nvSpPr>
          <p:cNvPr id="10" name="CasellaDiTesto 9">
            <a:extLst>
              <a:ext uri="{FF2B5EF4-FFF2-40B4-BE49-F238E27FC236}">
                <a16:creationId xmlns:a16="http://schemas.microsoft.com/office/drawing/2014/main" id="{83A6B85E-2EC3-412D-BB39-5DFA353327B1}"/>
              </a:ext>
            </a:extLst>
          </p:cNvPr>
          <p:cNvSpPr txBox="1"/>
          <p:nvPr/>
        </p:nvSpPr>
        <p:spPr>
          <a:xfrm>
            <a:off x="4992971" y="5176897"/>
            <a:ext cx="220605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600" b="1">
                <a:solidFill>
                  <a:schemeClr val="tx1">
                    <a:lumMod val="75000"/>
                    <a:lumOff val="25000"/>
                  </a:schemeClr>
                </a:solidFill>
                <a:latin typeface="Titillium Web" panose="00000500000000000000" pitchFamily="2" charset="0"/>
              </a:rPr>
              <a:t>www.iss.it/presidenza</a:t>
            </a:r>
          </a:p>
        </p:txBody>
      </p:sp>
    </p:spTree>
    <p:extLst>
      <p:ext uri="{BB962C8B-B14F-4D97-AF65-F5344CB8AC3E}">
        <p14:creationId xmlns:p14="http://schemas.microsoft.com/office/powerpoint/2010/main" val="41002340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Titolo 24">
            <a:extLst>
              <a:ext uri="{FF2B5EF4-FFF2-40B4-BE49-F238E27FC236}">
                <a16:creationId xmlns:a16="http://schemas.microsoft.com/office/drawing/2014/main" id="{B8185497-E866-402E-B374-1D2B58FA2C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5580" y="984035"/>
            <a:ext cx="5334769" cy="1982158"/>
          </a:xfrm>
        </p:spPr>
        <p:txBody>
          <a:bodyPr/>
          <a:lstStyle>
            <a:lvl1pPr>
              <a:defRPr>
                <a:solidFill>
                  <a:srgbClr val="0064B7"/>
                </a:solidFill>
              </a:defRPr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27" name="Segnaposto testo 26">
            <a:extLst>
              <a:ext uri="{FF2B5EF4-FFF2-40B4-BE49-F238E27FC236}">
                <a16:creationId xmlns:a16="http://schemas.microsoft.com/office/drawing/2014/main" id="{E16CD90B-6D6A-49F1-AC78-C54A85E9811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237288" y="984250"/>
            <a:ext cx="4986337" cy="1981200"/>
          </a:xfrm>
        </p:spPr>
        <p:txBody>
          <a:bodyPr anchor="ctr"/>
          <a:lstStyle>
            <a:lvl1pPr>
              <a:defRPr>
                <a:solidFill>
                  <a:srgbClr val="0064B7"/>
                </a:solidFill>
              </a:defRPr>
            </a:lvl1pPr>
            <a:lvl2pPr>
              <a:defRPr>
                <a:solidFill>
                  <a:srgbClr val="0064B7"/>
                </a:solidFill>
              </a:defRPr>
            </a:lvl2pPr>
            <a:lvl3pPr>
              <a:defRPr>
                <a:solidFill>
                  <a:srgbClr val="0064B7"/>
                </a:solidFill>
              </a:defRPr>
            </a:lvl3pPr>
            <a:lvl4pPr>
              <a:defRPr>
                <a:solidFill>
                  <a:srgbClr val="0064B7"/>
                </a:solidFill>
              </a:defRPr>
            </a:lvl4pPr>
            <a:lvl5pPr>
              <a:defRPr>
                <a:solidFill>
                  <a:srgbClr val="0064B7"/>
                </a:solidFill>
              </a:defRPr>
            </a:lvl5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26" name="CasellaDiTesto 25">
            <a:extLst>
              <a:ext uri="{FF2B5EF4-FFF2-40B4-BE49-F238E27FC236}">
                <a16:creationId xmlns:a16="http://schemas.microsoft.com/office/drawing/2014/main" id="{D7912AA1-087C-4574-A4DD-942B62F12FEC}"/>
              </a:ext>
            </a:extLst>
          </p:cNvPr>
          <p:cNvSpPr txBox="1"/>
          <p:nvPr/>
        </p:nvSpPr>
        <p:spPr>
          <a:xfrm>
            <a:off x="1715002" y="3992661"/>
            <a:ext cx="210719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600" err="1">
                <a:latin typeface="Titillium Web" panose="00000500000000000000" pitchFamily="2" charset="0"/>
              </a:rPr>
              <a:t>Lorem</a:t>
            </a:r>
            <a:r>
              <a:rPr lang="it-IT" sz="1600">
                <a:latin typeface="Titillium Web" panose="00000500000000000000" pitchFamily="2" charset="0"/>
              </a:rPr>
              <a:t> </a:t>
            </a:r>
            <a:r>
              <a:rPr lang="it-IT" sz="1600" b="1" err="1">
                <a:latin typeface="Titillium Web" panose="00000500000000000000" pitchFamily="2" charset="0"/>
              </a:rPr>
              <a:t>ipsum</a:t>
            </a:r>
            <a:r>
              <a:rPr lang="it-IT" sz="1600" b="1">
                <a:latin typeface="Titillium Web" panose="00000500000000000000" pitchFamily="2" charset="0"/>
              </a:rPr>
              <a:t> </a:t>
            </a:r>
            <a:r>
              <a:rPr lang="it-IT" sz="1600" b="1" err="1">
                <a:latin typeface="Titillium Web" panose="00000500000000000000" pitchFamily="2" charset="0"/>
              </a:rPr>
              <a:t>dolor</a:t>
            </a:r>
            <a:r>
              <a:rPr lang="it-IT" sz="1600" b="1">
                <a:latin typeface="Titillium Web" panose="00000500000000000000" pitchFamily="2" charset="0"/>
              </a:rPr>
              <a:t> </a:t>
            </a:r>
            <a:r>
              <a:rPr lang="it-IT" sz="1600" b="1" err="1">
                <a:latin typeface="Titillium Web" panose="00000500000000000000" pitchFamily="2" charset="0"/>
              </a:rPr>
              <a:t>sit</a:t>
            </a:r>
            <a:r>
              <a:rPr lang="it-IT" sz="1600" b="1">
                <a:latin typeface="Titillium Web" panose="00000500000000000000" pitchFamily="2" charset="0"/>
              </a:rPr>
              <a:t> </a:t>
            </a:r>
            <a:r>
              <a:rPr lang="it-IT" sz="1600" err="1">
                <a:latin typeface="Titillium Web" panose="00000500000000000000" pitchFamily="2" charset="0"/>
              </a:rPr>
              <a:t>amet</a:t>
            </a:r>
            <a:r>
              <a:rPr lang="it-IT" sz="1600">
                <a:latin typeface="Titillium Web" panose="00000500000000000000" pitchFamily="2" charset="0"/>
              </a:rPr>
              <a:t>, </a:t>
            </a:r>
            <a:r>
              <a:rPr lang="it-IT" sz="1600" err="1">
                <a:latin typeface="Titillium Web" panose="00000500000000000000" pitchFamily="2" charset="0"/>
              </a:rPr>
              <a:t>consectetuer</a:t>
            </a:r>
            <a:r>
              <a:rPr lang="it-IT" sz="1600">
                <a:latin typeface="Titillium Web" panose="00000500000000000000" pitchFamily="2" charset="0"/>
              </a:rPr>
              <a:t> </a:t>
            </a:r>
            <a:r>
              <a:rPr lang="it-IT" sz="1600" err="1">
                <a:latin typeface="Titillium Web" panose="00000500000000000000" pitchFamily="2" charset="0"/>
              </a:rPr>
              <a:t>adipiscing</a:t>
            </a:r>
            <a:r>
              <a:rPr lang="it-IT" sz="1600">
                <a:latin typeface="Titillium Web" panose="00000500000000000000" pitchFamily="2" charset="0"/>
              </a:rPr>
              <a:t> </a:t>
            </a:r>
            <a:r>
              <a:rPr lang="it-IT" sz="1600" err="1">
                <a:latin typeface="Titillium Web" panose="00000500000000000000" pitchFamily="2" charset="0"/>
              </a:rPr>
              <a:t>elit</a:t>
            </a:r>
            <a:r>
              <a:rPr lang="it-IT" sz="1600">
                <a:latin typeface="Titillium Web" panose="00000500000000000000" pitchFamily="2" charset="0"/>
              </a:rPr>
              <a:t>. </a:t>
            </a:r>
          </a:p>
        </p:txBody>
      </p:sp>
      <p:sp>
        <p:nvSpPr>
          <p:cNvPr id="28" name="Rettangolo 27">
            <a:extLst>
              <a:ext uri="{FF2B5EF4-FFF2-40B4-BE49-F238E27FC236}">
                <a16:creationId xmlns:a16="http://schemas.microsoft.com/office/drawing/2014/main" id="{BD4DF02C-9F98-4E92-907B-389017C0D711}"/>
              </a:ext>
            </a:extLst>
          </p:cNvPr>
          <p:cNvSpPr/>
          <p:nvPr/>
        </p:nvSpPr>
        <p:spPr>
          <a:xfrm>
            <a:off x="384544" y="3992661"/>
            <a:ext cx="1231603" cy="848498"/>
          </a:xfrm>
          <a:prstGeom prst="rect">
            <a:avLst/>
          </a:prstGeom>
          <a:solidFill>
            <a:srgbClr val="D3E4F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9" name="Rettangolo 28">
            <a:extLst>
              <a:ext uri="{FF2B5EF4-FFF2-40B4-BE49-F238E27FC236}">
                <a16:creationId xmlns:a16="http://schemas.microsoft.com/office/drawing/2014/main" id="{8BE9A3E2-5695-4DE2-8855-314FB84C22FD}"/>
              </a:ext>
            </a:extLst>
          </p:cNvPr>
          <p:cNvSpPr/>
          <p:nvPr/>
        </p:nvSpPr>
        <p:spPr>
          <a:xfrm>
            <a:off x="384544" y="3992661"/>
            <a:ext cx="45719" cy="848498"/>
          </a:xfrm>
          <a:prstGeom prst="rect">
            <a:avLst/>
          </a:prstGeom>
          <a:solidFill>
            <a:srgbClr val="0064B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30" name="CasellaDiTesto 29">
            <a:extLst>
              <a:ext uri="{FF2B5EF4-FFF2-40B4-BE49-F238E27FC236}">
                <a16:creationId xmlns:a16="http://schemas.microsoft.com/office/drawing/2014/main" id="{15C31F66-1E85-4A11-88EB-34FC2551AECA}"/>
              </a:ext>
            </a:extLst>
          </p:cNvPr>
          <p:cNvSpPr txBox="1"/>
          <p:nvPr/>
        </p:nvSpPr>
        <p:spPr>
          <a:xfrm>
            <a:off x="654325" y="4101184"/>
            <a:ext cx="76595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4000" b="1">
                <a:solidFill>
                  <a:srgbClr val="0064B7"/>
                </a:solidFill>
                <a:latin typeface="Titillium Web" panose="00000500000000000000" pitchFamily="2" charset="0"/>
              </a:rPr>
              <a:t>35</a:t>
            </a:r>
          </a:p>
        </p:txBody>
      </p:sp>
      <p:sp>
        <p:nvSpPr>
          <p:cNvPr id="31" name="CasellaDiTesto 30">
            <a:extLst>
              <a:ext uri="{FF2B5EF4-FFF2-40B4-BE49-F238E27FC236}">
                <a16:creationId xmlns:a16="http://schemas.microsoft.com/office/drawing/2014/main" id="{7D4EE0A4-9A6C-420E-8B1F-0C74CE4D9482}"/>
              </a:ext>
            </a:extLst>
          </p:cNvPr>
          <p:cNvSpPr txBox="1"/>
          <p:nvPr/>
        </p:nvSpPr>
        <p:spPr>
          <a:xfrm>
            <a:off x="5523522" y="4010162"/>
            <a:ext cx="204968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600" err="1">
                <a:latin typeface="Titillium Web" panose="00000500000000000000" pitchFamily="2" charset="0"/>
              </a:rPr>
              <a:t>Lorem</a:t>
            </a:r>
            <a:r>
              <a:rPr lang="it-IT" sz="1600">
                <a:latin typeface="Titillium Web" panose="00000500000000000000" pitchFamily="2" charset="0"/>
              </a:rPr>
              <a:t> </a:t>
            </a:r>
            <a:r>
              <a:rPr lang="it-IT" sz="1600" err="1">
                <a:latin typeface="Titillium Web" panose="00000500000000000000" pitchFamily="2" charset="0"/>
              </a:rPr>
              <a:t>ipsum</a:t>
            </a:r>
            <a:r>
              <a:rPr lang="it-IT" sz="1600">
                <a:latin typeface="Titillium Web" panose="00000500000000000000" pitchFamily="2" charset="0"/>
              </a:rPr>
              <a:t> </a:t>
            </a:r>
            <a:r>
              <a:rPr lang="it-IT" sz="1600" err="1">
                <a:latin typeface="Titillium Web" panose="00000500000000000000" pitchFamily="2" charset="0"/>
              </a:rPr>
              <a:t>dolor</a:t>
            </a:r>
            <a:r>
              <a:rPr lang="it-IT" sz="1600">
                <a:latin typeface="Titillium Web" panose="00000500000000000000" pitchFamily="2" charset="0"/>
              </a:rPr>
              <a:t> </a:t>
            </a:r>
            <a:r>
              <a:rPr lang="it-IT" sz="1600" err="1">
                <a:latin typeface="Titillium Web" panose="00000500000000000000" pitchFamily="2" charset="0"/>
              </a:rPr>
              <a:t>sit</a:t>
            </a:r>
            <a:r>
              <a:rPr lang="it-IT" sz="1600">
                <a:latin typeface="Titillium Web" panose="00000500000000000000" pitchFamily="2" charset="0"/>
              </a:rPr>
              <a:t> </a:t>
            </a:r>
            <a:r>
              <a:rPr lang="it-IT" sz="1600" err="1">
                <a:latin typeface="Titillium Web" panose="00000500000000000000" pitchFamily="2" charset="0"/>
              </a:rPr>
              <a:t>amet</a:t>
            </a:r>
            <a:r>
              <a:rPr lang="it-IT" sz="1600">
                <a:latin typeface="Titillium Web" panose="00000500000000000000" pitchFamily="2" charset="0"/>
              </a:rPr>
              <a:t>, </a:t>
            </a:r>
            <a:r>
              <a:rPr lang="it-IT" sz="1600" b="1" err="1">
                <a:latin typeface="Titillium Web" panose="00000500000000000000" pitchFamily="2" charset="0"/>
              </a:rPr>
              <a:t>consectetuer</a:t>
            </a:r>
            <a:r>
              <a:rPr lang="it-IT" sz="1600" b="1">
                <a:latin typeface="Titillium Web" panose="00000500000000000000" pitchFamily="2" charset="0"/>
              </a:rPr>
              <a:t> </a:t>
            </a:r>
            <a:r>
              <a:rPr lang="it-IT" sz="1600" b="1" err="1">
                <a:latin typeface="Titillium Web" panose="00000500000000000000" pitchFamily="2" charset="0"/>
              </a:rPr>
              <a:t>adipiscing</a:t>
            </a:r>
            <a:r>
              <a:rPr lang="it-IT" sz="1600" b="1">
                <a:latin typeface="Titillium Web" panose="00000500000000000000" pitchFamily="2" charset="0"/>
              </a:rPr>
              <a:t> </a:t>
            </a:r>
            <a:r>
              <a:rPr lang="it-IT" sz="1600" b="1" err="1">
                <a:latin typeface="Titillium Web" panose="00000500000000000000" pitchFamily="2" charset="0"/>
              </a:rPr>
              <a:t>elit</a:t>
            </a:r>
            <a:r>
              <a:rPr lang="it-IT" sz="1600" b="1">
                <a:latin typeface="Titillium Web" panose="00000500000000000000" pitchFamily="2" charset="0"/>
              </a:rPr>
              <a:t>. </a:t>
            </a:r>
          </a:p>
        </p:txBody>
      </p:sp>
      <p:sp>
        <p:nvSpPr>
          <p:cNvPr id="32" name="Rettangolo 31">
            <a:extLst>
              <a:ext uri="{FF2B5EF4-FFF2-40B4-BE49-F238E27FC236}">
                <a16:creationId xmlns:a16="http://schemas.microsoft.com/office/drawing/2014/main" id="{E14AF680-D735-479B-BA02-668D7BA81EAA}"/>
              </a:ext>
            </a:extLst>
          </p:cNvPr>
          <p:cNvSpPr/>
          <p:nvPr/>
        </p:nvSpPr>
        <p:spPr>
          <a:xfrm>
            <a:off x="4193064" y="4010162"/>
            <a:ext cx="1231603" cy="848498"/>
          </a:xfrm>
          <a:prstGeom prst="rect">
            <a:avLst/>
          </a:prstGeom>
          <a:solidFill>
            <a:srgbClr val="D3E4F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33" name="Rettangolo 32">
            <a:extLst>
              <a:ext uri="{FF2B5EF4-FFF2-40B4-BE49-F238E27FC236}">
                <a16:creationId xmlns:a16="http://schemas.microsoft.com/office/drawing/2014/main" id="{7D38E78A-6AA6-4E48-B229-AF827C9B03A2}"/>
              </a:ext>
            </a:extLst>
          </p:cNvPr>
          <p:cNvSpPr/>
          <p:nvPr/>
        </p:nvSpPr>
        <p:spPr>
          <a:xfrm>
            <a:off x="4193064" y="4010162"/>
            <a:ext cx="45719" cy="848498"/>
          </a:xfrm>
          <a:prstGeom prst="rect">
            <a:avLst/>
          </a:prstGeom>
          <a:solidFill>
            <a:srgbClr val="0064B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34" name="CasellaDiTesto 33">
            <a:extLst>
              <a:ext uri="{FF2B5EF4-FFF2-40B4-BE49-F238E27FC236}">
                <a16:creationId xmlns:a16="http://schemas.microsoft.com/office/drawing/2014/main" id="{56142170-A8EC-42C2-828A-278587E34359}"/>
              </a:ext>
            </a:extLst>
          </p:cNvPr>
          <p:cNvSpPr txBox="1"/>
          <p:nvPr/>
        </p:nvSpPr>
        <p:spPr>
          <a:xfrm>
            <a:off x="4289848" y="4118685"/>
            <a:ext cx="108539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4000" b="1">
                <a:solidFill>
                  <a:srgbClr val="0064B7"/>
                </a:solidFill>
                <a:latin typeface="Titillium Web" panose="00000500000000000000" pitchFamily="2" charset="0"/>
              </a:rPr>
              <a:t>174</a:t>
            </a:r>
          </a:p>
        </p:txBody>
      </p:sp>
      <p:sp>
        <p:nvSpPr>
          <p:cNvPr id="35" name="CasellaDiTesto 34">
            <a:extLst>
              <a:ext uri="{FF2B5EF4-FFF2-40B4-BE49-F238E27FC236}">
                <a16:creationId xmlns:a16="http://schemas.microsoft.com/office/drawing/2014/main" id="{9CE8A269-66D5-48D6-B48B-A76CD40F83CA}"/>
              </a:ext>
            </a:extLst>
          </p:cNvPr>
          <p:cNvSpPr txBox="1"/>
          <p:nvPr/>
        </p:nvSpPr>
        <p:spPr>
          <a:xfrm>
            <a:off x="9333520" y="4010162"/>
            <a:ext cx="214178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600" err="1">
                <a:latin typeface="Titillium Web" panose="00000500000000000000" pitchFamily="2" charset="0"/>
              </a:rPr>
              <a:t>Lorem</a:t>
            </a:r>
            <a:r>
              <a:rPr lang="it-IT" sz="1600">
                <a:latin typeface="Titillium Web" panose="00000500000000000000" pitchFamily="2" charset="0"/>
              </a:rPr>
              <a:t> </a:t>
            </a:r>
            <a:r>
              <a:rPr lang="it-IT" sz="1600" err="1">
                <a:latin typeface="Titillium Web" panose="00000500000000000000" pitchFamily="2" charset="0"/>
              </a:rPr>
              <a:t>ipsum</a:t>
            </a:r>
            <a:r>
              <a:rPr lang="it-IT" sz="1600">
                <a:latin typeface="Titillium Web" panose="00000500000000000000" pitchFamily="2" charset="0"/>
              </a:rPr>
              <a:t> </a:t>
            </a:r>
            <a:r>
              <a:rPr lang="it-IT" sz="1600" err="1">
                <a:latin typeface="Titillium Web" panose="00000500000000000000" pitchFamily="2" charset="0"/>
              </a:rPr>
              <a:t>dolor</a:t>
            </a:r>
            <a:r>
              <a:rPr lang="it-IT" sz="1600">
                <a:latin typeface="Titillium Web" panose="00000500000000000000" pitchFamily="2" charset="0"/>
              </a:rPr>
              <a:t> </a:t>
            </a:r>
            <a:r>
              <a:rPr lang="it-IT" sz="1600" b="1" err="1">
                <a:latin typeface="Titillium Web" panose="00000500000000000000" pitchFamily="2" charset="0"/>
              </a:rPr>
              <a:t>sit</a:t>
            </a:r>
            <a:r>
              <a:rPr lang="it-IT" sz="1600" b="1">
                <a:latin typeface="Titillium Web" panose="00000500000000000000" pitchFamily="2" charset="0"/>
              </a:rPr>
              <a:t> </a:t>
            </a:r>
            <a:r>
              <a:rPr lang="it-IT" sz="1600" b="1" err="1">
                <a:latin typeface="Titillium Web" panose="00000500000000000000" pitchFamily="2" charset="0"/>
              </a:rPr>
              <a:t>amet</a:t>
            </a:r>
            <a:r>
              <a:rPr lang="it-IT" sz="1600">
                <a:latin typeface="Titillium Web" panose="00000500000000000000" pitchFamily="2" charset="0"/>
              </a:rPr>
              <a:t>, </a:t>
            </a:r>
            <a:r>
              <a:rPr lang="it-IT" sz="1600" err="1">
                <a:latin typeface="Titillium Web" panose="00000500000000000000" pitchFamily="2" charset="0"/>
              </a:rPr>
              <a:t>consectetuer</a:t>
            </a:r>
            <a:r>
              <a:rPr lang="it-IT" sz="1600">
                <a:latin typeface="Titillium Web" panose="00000500000000000000" pitchFamily="2" charset="0"/>
              </a:rPr>
              <a:t> </a:t>
            </a:r>
            <a:r>
              <a:rPr lang="it-IT" sz="1600" err="1">
                <a:latin typeface="Titillium Web" panose="00000500000000000000" pitchFamily="2" charset="0"/>
              </a:rPr>
              <a:t>adipiscing</a:t>
            </a:r>
            <a:r>
              <a:rPr lang="it-IT" sz="1600">
                <a:latin typeface="Titillium Web" panose="00000500000000000000" pitchFamily="2" charset="0"/>
              </a:rPr>
              <a:t> </a:t>
            </a:r>
            <a:r>
              <a:rPr lang="it-IT" sz="1600" err="1">
                <a:latin typeface="Titillium Web" panose="00000500000000000000" pitchFamily="2" charset="0"/>
              </a:rPr>
              <a:t>elit</a:t>
            </a:r>
            <a:r>
              <a:rPr lang="it-IT" sz="1600">
                <a:latin typeface="Titillium Web" panose="00000500000000000000" pitchFamily="2" charset="0"/>
              </a:rPr>
              <a:t>. </a:t>
            </a:r>
          </a:p>
        </p:txBody>
      </p:sp>
      <p:sp>
        <p:nvSpPr>
          <p:cNvPr id="36" name="Rettangolo 35">
            <a:extLst>
              <a:ext uri="{FF2B5EF4-FFF2-40B4-BE49-F238E27FC236}">
                <a16:creationId xmlns:a16="http://schemas.microsoft.com/office/drawing/2014/main" id="{BDA1E352-C409-4850-9349-BB1C62A0E037}"/>
              </a:ext>
            </a:extLst>
          </p:cNvPr>
          <p:cNvSpPr/>
          <p:nvPr/>
        </p:nvSpPr>
        <p:spPr>
          <a:xfrm>
            <a:off x="8003062" y="4010162"/>
            <a:ext cx="1231603" cy="848498"/>
          </a:xfrm>
          <a:prstGeom prst="rect">
            <a:avLst/>
          </a:prstGeom>
          <a:solidFill>
            <a:srgbClr val="D3E4F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37" name="Rettangolo 36">
            <a:extLst>
              <a:ext uri="{FF2B5EF4-FFF2-40B4-BE49-F238E27FC236}">
                <a16:creationId xmlns:a16="http://schemas.microsoft.com/office/drawing/2014/main" id="{77EE0E81-ED1D-4932-8B08-E4E52965E034}"/>
              </a:ext>
            </a:extLst>
          </p:cNvPr>
          <p:cNvSpPr/>
          <p:nvPr/>
        </p:nvSpPr>
        <p:spPr>
          <a:xfrm>
            <a:off x="8003062" y="4010162"/>
            <a:ext cx="45719" cy="848498"/>
          </a:xfrm>
          <a:prstGeom prst="rect">
            <a:avLst/>
          </a:prstGeom>
          <a:solidFill>
            <a:srgbClr val="0064B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38" name="CasellaDiTesto 37">
            <a:extLst>
              <a:ext uri="{FF2B5EF4-FFF2-40B4-BE49-F238E27FC236}">
                <a16:creationId xmlns:a16="http://schemas.microsoft.com/office/drawing/2014/main" id="{A7B3104F-6049-424D-B92F-0E462B20A0AE}"/>
              </a:ext>
            </a:extLst>
          </p:cNvPr>
          <p:cNvSpPr txBox="1"/>
          <p:nvPr/>
        </p:nvSpPr>
        <p:spPr>
          <a:xfrm>
            <a:off x="8114684" y="4118685"/>
            <a:ext cx="108702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4000" b="1">
                <a:solidFill>
                  <a:srgbClr val="0064B7"/>
                </a:solidFill>
                <a:latin typeface="Titillium Web" panose="00000500000000000000" pitchFamily="2" charset="0"/>
              </a:rPr>
              <a:t>25%</a:t>
            </a:r>
          </a:p>
        </p:txBody>
      </p:sp>
    </p:spTree>
    <p:extLst>
      <p:ext uri="{BB962C8B-B14F-4D97-AF65-F5344CB8AC3E}">
        <p14:creationId xmlns:p14="http://schemas.microsoft.com/office/powerpoint/2010/main" val="15638541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1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2.xml"/><Relationship Id="rId7" Type="http://schemas.openxmlformats.org/officeDocument/2006/relationships/tags" Target="../tags/tag1.xml"/><Relationship Id="rId2" Type="http://schemas.openxmlformats.org/officeDocument/2006/relationships/slideLayout" Target="../slideLayouts/slideLayout21.xml"/><Relationship Id="rId1" Type="http://schemas.openxmlformats.org/officeDocument/2006/relationships/slideLayout" Target="../slideLayouts/slideLayout20.xml"/><Relationship Id="rId6" Type="http://schemas.openxmlformats.org/officeDocument/2006/relationships/theme" Target="../theme/theme2.xml"/><Relationship Id="rId5" Type="http://schemas.openxmlformats.org/officeDocument/2006/relationships/slideLayout" Target="../slideLayouts/slideLayout24.xml"/><Relationship Id="rId4" Type="http://schemas.openxmlformats.org/officeDocument/2006/relationships/slideLayout" Target="../slideLayouts/slideLayout2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D173B44-B3C8-4047-8844-C47D3CFD0A56}" type="datetimeFigureOut">
              <a:rPr lang="it-IT" smtClean="0"/>
              <a:t>18/06/2021</a:t>
            </a:fld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5854D30-785F-4995-9BC1-C7BF7CC0876F}" type="slidenum">
              <a:rPr lang="it-IT" smtClean="0"/>
              <a:t>‹N›</a:t>
            </a:fld>
            <a:endParaRPr lang="it-IT"/>
          </a:p>
        </p:txBody>
      </p:sp>
      <p:sp>
        <p:nvSpPr>
          <p:cNvPr id="11" name="Rettangolo 3">
            <a:extLst>
              <a:ext uri="{FF2B5EF4-FFF2-40B4-BE49-F238E27FC236}">
                <a16:creationId xmlns:a16="http://schemas.microsoft.com/office/drawing/2014/main" id="{22D29EE3-B82B-4F6C-A2FB-DAFFAC3AC6F2}"/>
              </a:ext>
            </a:extLst>
          </p:cNvPr>
          <p:cNvSpPr/>
          <p:nvPr/>
        </p:nvSpPr>
        <p:spPr>
          <a:xfrm flipH="1">
            <a:off x="0" y="5999584"/>
            <a:ext cx="12192000" cy="858416"/>
          </a:xfrm>
          <a:custGeom>
            <a:avLst/>
            <a:gdLst>
              <a:gd name="connsiteX0" fmla="*/ 0 w 12192000"/>
              <a:gd name="connsiteY0" fmla="*/ 0 h 858416"/>
              <a:gd name="connsiteX1" fmla="*/ 12192000 w 12192000"/>
              <a:gd name="connsiteY1" fmla="*/ 0 h 858416"/>
              <a:gd name="connsiteX2" fmla="*/ 12192000 w 12192000"/>
              <a:gd name="connsiteY2" fmla="*/ 858416 h 858416"/>
              <a:gd name="connsiteX3" fmla="*/ 0 w 12192000"/>
              <a:gd name="connsiteY3" fmla="*/ 858416 h 858416"/>
              <a:gd name="connsiteX4" fmla="*/ 0 w 12192000"/>
              <a:gd name="connsiteY4" fmla="*/ 0 h 858416"/>
              <a:gd name="connsiteX0" fmla="*/ 0 w 12192000"/>
              <a:gd name="connsiteY0" fmla="*/ 204716 h 858416"/>
              <a:gd name="connsiteX1" fmla="*/ 12192000 w 12192000"/>
              <a:gd name="connsiteY1" fmla="*/ 0 h 858416"/>
              <a:gd name="connsiteX2" fmla="*/ 12192000 w 12192000"/>
              <a:gd name="connsiteY2" fmla="*/ 858416 h 858416"/>
              <a:gd name="connsiteX3" fmla="*/ 0 w 12192000"/>
              <a:gd name="connsiteY3" fmla="*/ 858416 h 858416"/>
              <a:gd name="connsiteX4" fmla="*/ 0 w 12192000"/>
              <a:gd name="connsiteY4" fmla="*/ 204716 h 8584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192000" h="858416">
                <a:moveTo>
                  <a:pt x="0" y="204716"/>
                </a:moveTo>
                <a:lnTo>
                  <a:pt x="12192000" y="0"/>
                </a:lnTo>
                <a:lnTo>
                  <a:pt x="12192000" y="858416"/>
                </a:lnTo>
                <a:lnTo>
                  <a:pt x="0" y="858416"/>
                </a:lnTo>
                <a:lnTo>
                  <a:pt x="0" y="204716"/>
                </a:lnTo>
                <a:close/>
              </a:path>
            </a:pathLst>
          </a:custGeom>
          <a:solidFill>
            <a:srgbClr val="0064B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2" name="Rettangolo 3">
            <a:extLst>
              <a:ext uri="{FF2B5EF4-FFF2-40B4-BE49-F238E27FC236}">
                <a16:creationId xmlns:a16="http://schemas.microsoft.com/office/drawing/2014/main" id="{D589462E-62ED-469A-9EE9-BB40EC5F11DA}"/>
              </a:ext>
            </a:extLst>
          </p:cNvPr>
          <p:cNvSpPr/>
          <p:nvPr/>
        </p:nvSpPr>
        <p:spPr>
          <a:xfrm>
            <a:off x="0" y="5999585"/>
            <a:ext cx="12192000" cy="858416"/>
          </a:xfrm>
          <a:custGeom>
            <a:avLst/>
            <a:gdLst>
              <a:gd name="connsiteX0" fmla="*/ 0 w 12192000"/>
              <a:gd name="connsiteY0" fmla="*/ 0 h 858416"/>
              <a:gd name="connsiteX1" fmla="*/ 12192000 w 12192000"/>
              <a:gd name="connsiteY1" fmla="*/ 0 h 858416"/>
              <a:gd name="connsiteX2" fmla="*/ 12192000 w 12192000"/>
              <a:gd name="connsiteY2" fmla="*/ 858416 h 858416"/>
              <a:gd name="connsiteX3" fmla="*/ 0 w 12192000"/>
              <a:gd name="connsiteY3" fmla="*/ 858416 h 858416"/>
              <a:gd name="connsiteX4" fmla="*/ 0 w 12192000"/>
              <a:gd name="connsiteY4" fmla="*/ 0 h 858416"/>
              <a:gd name="connsiteX0" fmla="*/ 0 w 12192000"/>
              <a:gd name="connsiteY0" fmla="*/ 204716 h 858416"/>
              <a:gd name="connsiteX1" fmla="*/ 12192000 w 12192000"/>
              <a:gd name="connsiteY1" fmla="*/ 0 h 858416"/>
              <a:gd name="connsiteX2" fmla="*/ 12192000 w 12192000"/>
              <a:gd name="connsiteY2" fmla="*/ 858416 h 858416"/>
              <a:gd name="connsiteX3" fmla="*/ 0 w 12192000"/>
              <a:gd name="connsiteY3" fmla="*/ 858416 h 858416"/>
              <a:gd name="connsiteX4" fmla="*/ 0 w 12192000"/>
              <a:gd name="connsiteY4" fmla="*/ 204716 h 8584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192000" h="858416">
                <a:moveTo>
                  <a:pt x="0" y="204716"/>
                </a:moveTo>
                <a:lnTo>
                  <a:pt x="12192000" y="0"/>
                </a:lnTo>
                <a:lnTo>
                  <a:pt x="12192000" y="858416"/>
                </a:lnTo>
                <a:lnTo>
                  <a:pt x="0" y="858416"/>
                </a:lnTo>
                <a:lnTo>
                  <a:pt x="0" y="204716"/>
                </a:lnTo>
                <a:close/>
              </a:path>
            </a:pathLst>
          </a:custGeom>
          <a:solidFill>
            <a:srgbClr val="F7F7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17" name="Immagine 16">
            <a:extLst>
              <a:ext uri="{FF2B5EF4-FFF2-40B4-BE49-F238E27FC236}">
                <a16:creationId xmlns:a16="http://schemas.microsoft.com/office/drawing/2014/main" id="{D33E33D3-3556-4EEA-9B8B-317A4F577536}"/>
              </a:ext>
            </a:extLst>
          </p:cNvPr>
          <p:cNvPicPr>
            <a:picLocks noChangeAspect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4545" y="6351611"/>
            <a:ext cx="1035733" cy="154364"/>
          </a:xfrm>
          <a:prstGeom prst="rect">
            <a:avLst/>
          </a:prstGeom>
        </p:spPr>
      </p:pic>
      <p:sp>
        <p:nvSpPr>
          <p:cNvPr id="18" name="CasellaDiTesto 17">
            <a:extLst>
              <a:ext uri="{FF2B5EF4-FFF2-40B4-BE49-F238E27FC236}">
                <a16:creationId xmlns:a16="http://schemas.microsoft.com/office/drawing/2014/main" id="{6F12AE9D-01B0-4E8F-A767-3A01A1EB8D14}"/>
              </a:ext>
            </a:extLst>
          </p:cNvPr>
          <p:cNvSpPr txBox="1"/>
          <p:nvPr/>
        </p:nvSpPr>
        <p:spPr>
          <a:xfrm>
            <a:off x="1616148" y="6259516"/>
            <a:ext cx="220605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600" b="1">
                <a:solidFill>
                  <a:schemeClr val="tx1">
                    <a:lumMod val="75000"/>
                    <a:lumOff val="25000"/>
                  </a:schemeClr>
                </a:solidFill>
                <a:latin typeface="Titillium Web" panose="00000500000000000000" pitchFamily="2" charset="0"/>
              </a:rPr>
              <a:t>www.iss.it/presidenza</a:t>
            </a:r>
          </a:p>
        </p:txBody>
      </p:sp>
      <p:pic>
        <p:nvPicPr>
          <p:cNvPr id="13" name="Immagine 12">
            <a:extLst>
              <a:ext uri="{FF2B5EF4-FFF2-40B4-BE49-F238E27FC236}">
                <a16:creationId xmlns:a16="http://schemas.microsoft.com/office/drawing/2014/main" id="{A4CE4033-A1BC-433B-BD0C-AAC0034C5EDF}"/>
              </a:ext>
            </a:extLst>
          </p:cNvPr>
          <p:cNvPicPr>
            <a:picLocks noChangeAspect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28855" y="6150002"/>
            <a:ext cx="1478152" cy="5575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38191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76" r:id="rId7"/>
    <p:sldLayoutId id="2147483667" r:id="rId8"/>
    <p:sldLayoutId id="2147483668" r:id="rId9"/>
    <p:sldLayoutId id="2147483669" r:id="rId10"/>
    <p:sldLayoutId id="2147483670" r:id="rId11"/>
    <p:sldLayoutId id="2147483671" r:id="rId12"/>
    <p:sldLayoutId id="2147483672" r:id="rId13"/>
    <p:sldLayoutId id="2147483673" r:id="rId14"/>
    <p:sldLayoutId id="2147483674" r:id="rId15"/>
    <p:sldLayoutId id="2147483675" r:id="rId16"/>
    <p:sldLayoutId id="2147483773" r:id="rId17"/>
    <p:sldLayoutId id="2147483774" r:id="rId18"/>
    <p:sldLayoutId id="2147483775" r:id="rId19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rgbClr val="0064B7"/>
          </a:solidFill>
          <a:latin typeface="Titillium Web" panose="0000050000000000000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rgbClr val="0064B7"/>
          </a:solidFill>
          <a:latin typeface="Titillium Web" panose="0000050000000000000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rgbClr val="0064B7"/>
          </a:solidFill>
          <a:latin typeface="Titillium Web" panose="0000050000000000000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rgbClr val="0064B7"/>
          </a:solidFill>
          <a:latin typeface="Titillium Web" panose="0000050000000000000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0064B7"/>
          </a:solidFill>
          <a:latin typeface="Titillium Web" panose="0000050000000000000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0064B7"/>
          </a:solidFill>
          <a:latin typeface="Titillium Web" panose="0000050000000000000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Segnaposto titolo 1"/>
          <p:cNvSpPr>
            <a:spLocks noGrp="1"/>
          </p:cNvSpPr>
          <p:nvPr>
            <p:ph type="title"/>
          </p:nvPr>
        </p:nvSpPr>
        <p:spPr bwMode="auto">
          <a:xfrm>
            <a:off x="609600" y="275167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it-IT" altLang="it-IT"/>
              <a:t>Fare clic per modificare lo stile del titolo</a:t>
            </a:r>
          </a:p>
        </p:txBody>
      </p:sp>
      <p:sp>
        <p:nvSpPr>
          <p:cNvPr id="1027" name="Segnaposto testo 2"/>
          <p:cNvSpPr>
            <a:spLocks noGrp="1"/>
          </p:cNvSpPr>
          <p:nvPr>
            <p:ph type="body" idx="1"/>
          </p:nvPr>
        </p:nvSpPr>
        <p:spPr bwMode="auto">
          <a:xfrm>
            <a:off x="609600" y="1600202"/>
            <a:ext cx="10972800" cy="45254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it-IT" altLang="it-IT"/>
              <a:t>Fare clic per modificare stili del testo dello schema</a:t>
            </a:r>
          </a:p>
          <a:p>
            <a:pPr lvl="1"/>
            <a:r>
              <a:rPr lang="it-IT" altLang="it-IT"/>
              <a:t>Secondo livello</a:t>
            </a:r>
          </a:p>
          <a:p>
            <a:pPr lvl="2"/>
            <a:r>
              <a:rPr lang="it-IT" altLang="it-IT"/>
              <a:t>Terzo livello</a:t>
            </a:r>
          </a:p>
          <a:p>
            <a:pPr lvl="3"/>
            <a:r>
              <a:rPr lang="it-IT" altLang="it-IT"/>
              <a:t>Quarto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61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6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1ED0E8A1-491B-4E4A-ABD6-CB3956071AD3}" type="datetime1">
              <a:rPr lang="it-IT"/>
              <a:pPr>
                <a:defRPr/>
              </a:pPr>
              <a:t>18/06/2021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61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6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6183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600" smtClean="0">
                <a:solidFill>
                  <a:srgbClr val="898989"/>
                </a:solidFill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D30DA2B5-E2F8-42AE-BCAE-7525DE44EE77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  <p:custDataLst>
      <p:tags r:id="rId7"/>
    </p:custDataLst>
    <p:extLst>
      <p:ext uri="{BB962C8B-B14F-4D97-AF65-F5344CB8AC3E}">
        <p14:creationId xmlns:p14="http://schemas.microsoft.com/office/powerpoint/2010/main" val="26635878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8" r:id="rId1"/>
    <p:sldLayoutId id="2147483769" r:id="rId2"/>
    <p:sldLayoutId id="2147483770" r:id="rId3"/>
    <p:sldLayoutId id="2147483771" r:id="rId4"/>
    <p:sldLayoutId id="2147483772" r:id="rId5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2933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2933">
          <a:solidFill>
            <a:schemeClr val="tx1"/>
          </a:solidFill>
          <a:latin typeface="Arial" panose="020B0604020202020204" pitchFamily="34" charset="0"/>
          <a:cs typeface="Arial" panose="020B060402020202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2933">
          <a:solidFill>
            <a:schemeClr val="tx1"/>
          </a:solidFill>
          <a:latin typeface="Arial" panose="020B0604020202020204" pitchFamily="34" charset="0"/>
          <a:cs typeface="Arial" panose="020B060402020202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2933">
          <a:solidFill>
            <a:schemeClr val="tx1"/>
          </a:solidFill>
          <a:latin typeface="Arial" panose="020B0604020202020204" pitchFamily="34" charset="0"/>
          <a:cs typeface="Arial" panose="020B060402020202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2933">
          <a:solidFill>
            <a:schemeClr val="tx1"/>
          </a:solidFill>
          <a:latin typeface="Arial" panose="020B0604020202020204" pitchFamily="34" charset="0"/>
          <a:cs typeface="Arial" panose="020B0604020202020204" pitchFamily="34" charset="0"/>
        </a:defRPr>
      </a:lvl5pPr>
      <a:lvl6pPr marL="609593" algn="ctr" rtl="0" fontAlgn="base">
        <a:spcBef>
          <a:spcPct val="0"/>
        </a:spcBef>
        <a:spcAft>
          <a:spcPct val="0"/>
        </a:spcAft>
        <a:defRPr sz="2933">
          <a:solidFill>
            <a:schemeClr val="tx1"/>
          </a:solidFill>
          <a:latin typeface="Arial" panose="020B0604020202020204" pitchFamily="34" charset="0"/>
          <a:cs typeface="Arial" panose="020B0604020202020204" pitchFamily="34" charset="0"/>
        </a:defRPr>
      </a:lvl6pPr>
      <a:lvl7pPr marL="1219185" algn="ctr" rtl="0" fontAlgn="base">
        <a:spcBef>
          <a:spcPct val="0"/>
        </a:spcBef>
        <a:spcAft>
          <a:spcPct val="0"/>
        </a:spcAft>
        <a:defRPr sz="2933">
          <a:solidFill>
            <a:schemeClr val="tx1"/>
          </a:solidFill>
          <a:latin typeface="Arial" panose="020B0604020202020204" pitchFamily="34" charset="0"/>
          <a:cs typeface="Arial" panose="020B0604020202020204" pitchFamily="34" charset="0"/>
        </a:defRPr>
      </a:lvl7pPr>
      <a:lvl8pPr marL="1828777" algn="ctr" rtl="0" fontAlgn="base">
        <a:spcBef>
          <a:spcPct val="0"/>
        </a:spcBef>
        <a:spcAft>
          <a:spcPct val="0"/>
        </a:spcAft>
        <a:defRPr sz="2933">
          <a:solidFill>
            <a:schemeClr val="tx1"/>
          </a:solidFill>
          <a:latin typeface="Arial" panose="020B0604020202020204" pitchFamily="34" charset="0"/>
          <a:cs typeface="Arial" panose="020B0604020202020204" pitchFamily="34" charset="0"/>
        </a:defRPr>
      </a:lvl8pPr>
      <a:lvl9pPr marL="2438370" algn="ctr" rtl="0" fontAlgn="base">
        <a:spcBef>
          <a:spcPct val="0"/>
        </a:spcBef>
        <a:spcAft>
          <a:spcPct val="0"/>
        </a:spcAft>
        <a:defRPr sz="2933">
          <a:solidFill>
            <a:schemeClr val="tx1"/>
          </a:solidFill>
          <a:latin typeface="Arial" panose="020B0604020202020204" pitchFamily="34" charset="0"/>
          <a:cs typeface="Arial" panose="020B0604020202020204" pitchFamily="34" charset="0"/>
        </a:defRPr>
      </a:lvl9pPr>
    </p:titleStyle>
    <p:bodyStyle>
      <a:lvl1pPr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defRPr sz="2667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990587" indent="-380995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523982" indent="-304797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133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2133573" indent="-304797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1867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743165" indent="-304797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667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3352758" indent="-304797" algn="l" defTabSz="1219185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350" indent="-304797" algn="l" defTabSz="1219185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943" indent="-304797" algn="l" defTabSz="1219185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535" indent="-304797" algn="l" defTabSz="1219185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12191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93" algn="l" defTabSz="12191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85" algn="l" defTabSz="12191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77" algn="l" defTabSz="12191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70" algn="l" defTabSz="12191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62" algn="l" defTabSz="12191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55" algn="l" defTabSz="12191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147" algn="l" defTabSz="12191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738" algn="l" defTabSz="12191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9.xml"/><Relationship Id="rId4" Type="http://schemas.openxmlformats.org/officeDocument/2006/relationships/image" Target="../media/image1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9.xml"/><Relationship Id="rId4" Type="http://schemas.openxmlformats.org/officeDocument/2006/relationships/image" Target="../media/image2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9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9.xml"/><Relationship Id="rId4" Type="http://schemas.openxmlformats.org/officeDocument/2006/relationships/image" Target="../media/image2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9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9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emf"/><Relationship Id="rId1" Type="http://schemas.openxmlformats.org/officeDocument/2006/relationships/slideLayout" Target="../slideLayouts/slideLayout19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9.xml"/><Relationship Id="rId4" Type="http://schemas.openxmlformats.org/officeDocument/2006/relationships/image" Target="../media/image27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9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9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9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9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19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19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19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9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9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9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9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9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621E2B89-6D01-4DB5-9B5E-6F5B4700097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681163"/>
            <a:ext cx="9144000" cy="2387600"/>
          </a:xfrm>
        </p:spPr>
        <p:txBody>
          <a:bodyPr>
            <a:normAutofit fontScale="90000"/>
          </a:bodyPr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it-IT" b="0">
                <a:latin typeface="+mj-lt"/>
              </a:rPr>
              <a:t>Epidemia COVID-19</a:t>
            </a:r>
            <a:endParaRPr lang="en-US" b="0">
              <a:latin typeface="+mj-lt"/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it-IT" b="0">
              <a:latin typeface="+mj-lt"/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it-IT">
                <a:latin typeface="+mj-lt"/>
              </a:rPr>
              <a:t>Monitoraggio del rischio </a:t>
            </a:r>
          </a:p>
        </p:txBody>
      </p:sp>
      <p:sp>
        <p:nvSpPr>
          <p:cNvPr id="5" name="CasellaDiTesto 4">
            <a:extLst>
              <a:ext uri="{FF2B5EF4-FFF2-40B4-BE49-F238E27FC236}">
                <a16:creationId xmlns:a16="http://schemas.microsoft.com/office/drawing/2014/main" id="{46CACB40-1D35-4B23-9DDA-FC2EA55726B7}"/>
              </a:ext>
            </a:extLst>
          </p:cNvPr>
          <p:cNvSpPr txBox="1"/>
          <p:nvPr/>
        </p:nvSpPr>
        <p:spPr>
          <a:xfrm>
            <a:off x="3731657" y="5312971"/>
            <a:ext cx="5205685" cy="56457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35719" tIns="35719" rIns="35719" bIns="35719" numCol="1" spcCol="38100" rtlCol="0" anchor="ctr">
            <a:spAutoFit/>
          </a:bodyPr>
          <a:lstStyle/>
          <a:p>
            <a:pPr algn="ctr" defTabSz="914411">
              <a:defRPr/>
            </a:pPr>
            <a:r>
              <a:rPr lang="en-GB" sz="1600" i="1">
                <a:solidFill>
                  <a:srgbClr val="E7E6E6">
                    <a:lumMod val="50000"/>
                  </a:srgbClr>
                </a:solidFill>
                <a:latin typeface="Raleway" panose="020B0003030101060003" pitchFamily="34" charset="0"/>
              </a:rPr>
              <a:t>Silvio Brusaferro</a:t>
            </a:r>
          </a:p>
          <a:p>
            <a:pPr algn="ctr" defTabSz="914411">
              <a:defRPr/>
            </a:pPr>
            <a:r>
              <a:rPr lang="en-GB" sz="1600" i="1">
                <a:solidFill>
                  <a:srgbClr val="E7E6E6">
                    <a:lumMod val="50000"/>
                  </a:srgbClr>
                </a:solidFill>
                <a:latin typeface="Raleway" panose="020B0003030101060003" pitchFamily="34" charset="0"/>
              </a:rPr>
              <a:t>Istituto Superiore di Sanità</a:t>
            </a:r>
          </a:p>
        </p:txBody>
      </p:sp>
      <p:sp>
        <p:nvSpPr>
          <p:cNvPr id="9" name="Segnaposto testo 7">
            <a:extLst>
              <a:ext uri="{FF2B5EF4-FFF2-40B4-BE49-F238E27FC236}">
                <a16:creationId xmlns:a16="http://schemas.microsoft.com/office/drawing/2014/main" id="{02D42140-243D-4064-9F67-4AB0E0B3DB7E}"/>
              </a:ext>
            </a:extLst>
          </p:cNvPr>
          <p:cNvSpPr txBox="1">
            <a:spLocks/>
          </p:cNvSpPr>
          <p:nvPr/>
        </p:nvSpPr>
        <p:spPr>
          <a:xfrm>
            <a:off x="562313" y="242417"/>
            <a:ext cx="11067374" cy="1944216"/>
          </a:xfrm>
          <a:prstGeom prst="rect">
            <a:avLst/>
          </a:prstGeom>
        </p:spPr>
        <p:txBody>
          <a:bodyPr lIns="91440" tIns="45720" rIns="91440" bIns="45720" anchor="t"/>
          <a:lstStyle>
            <a:defPPr>
              <a:defRPr lang="it-IT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it-IT" sz="2400" dirty="0">
                <a:solidFill>
                  <a:srgbClr val="0064B7"/>
                </a:solidFill>
                <a:latin typeface="+mj-lt"/>
                <a:ea typeface="+mj-ea"/>
                <a:cs typeface="+mj-cs"/>
              </a:rPr>
              <a:t>18 giugno 2021</a:t>
            </a:r>
          </a:p>
        </p:txBody>
      </p:sp>
    </p:spTree>
    <p:extLst>
      <p:ext uri="{BB962C8B-B14F-4D97-AF65-F5344CB8AC3E}">
        <p14:creationId xmlns:p14="http://schemas.microsoft.com/office/powerpoint/2010/main" val="63870130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" name="Immagine 398">
            <a:extLst>
              <a:ext uri="{FF2B5EF4-FFF2-40B4-BE49-F238E27FC236}">
                <a16:creationId xmlns:a16="http://schemas.microsoft.com/office/drawing/2014/main" id="{408FAF7B-3E24-4147-A339-0F24F3F2B93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7349" t="43383" r="2101" b="47062"/>
          <a:stretch/>
        </p:blipFill>
        <p:spPr>
          <a:xfrm>
            <a:off x="107156" y="832769"/>
            <a:ext cx="11977687" cy="618889"/>
          </a:xfrm>
          <a:prstGeom prst="rect">
            <a:avLst/>
          </a:prstGeom>
        </p:spPr>
      </p:pic>
      <p:sp>
        <p:nvSpPr>
          <p:cNvPr id="401" name="CasellaDiTesto 400">
            <a:extLst>
              <a:ext uri="{FF2B5EF4-FFF2-40B4-BE49-F238E27FC236}">
                <a16:creationId xmlns:a16="http://schemas.microsoft.com/office/drawing/2014/main" id="{16053171-C31C-4D11-AE2F-9FDFDF10335C}"/>
              </a:ext>
            </a:extLst>
          </p:cNvPr>
          <p:cNvSpPr txBox="1"/>
          <p:nvPr/>
        </p:nvSpPr>
        <p:spPr>
          <a:xfrm>
            <a:off x="503721" y="796917"/>
            <a:ext cx="5123518" cy="6155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it-IT" b="1" dirty="0">
                <a:solidFill>
                  <a:schemeClr val="bg1"/>
                </a:solidFill>
              </a:rPr>
              <a:t>Età mediana </a:t>
            </a:r>
            <a:r>
              <a:rPr lang="it-IT" b="1" dirty="0">
                <a:solidFill>
                  <a:srgbClr val="FFFF00"/>
                </a:solidFill>
              </a:rPr>
              <a:t>alla diagnosi </a:t>
            </a:r>
            <a:r>
              <a:rPr lang="it-IT" b="1" dirty="0">
                <a:solidFill>
                  <a:schemeClr val="bg1"/>
                </a:solidFill>
              </a:rPr>
              <a:t>in lieve diminuzione </a:t>
            </a:r>
          </a:p>
          <a:p>
            <a:pPr algn="ctr"/>
            <a:r>
              <a:rPr lang="it-IT" sz="1600" b="1" dirty="0">
                <a:solidFill>
                  <a:schemeClr val="bg1"/>
                </a:solidFill>
              </a:rPr>
              <a:t>(</a:t>
            </a:r>
            <a:r>
              <a:rPr lang="it-IT" sz="1600" b="1" dirty="0">
                <a:solidFill>
                  <a:srgbClr val="FFFF00"/>
                </a:solidFill>
              </a:rPr>
              <a:t>37 anni </a:t>
            </a:r>
            <a:r>
              <a:rPr lang="it-IT" sz="1600" b="1" dirty="0">
                <a:solidFill>
                  <a:schemeClr val="bg1"/>
                </a:solidFill>
              </a:rPr>
              <a:t>ultima settimana - </a:t>
            </a:r>
            <a:r>
              <a:rPr lang="it-IT" sz="1600" b="1" dirty="0">
                <a:solidFill>
                  <a:srgbClr val="FFFF00"/>
                </a:solidFill>
              </a:rPr>
              <a:t>38 anni </a:t>
            </a:r>
            <a:r>
              <a:rPr lang="it-IT" sz="1600" b="1" dirty="0">
                <a:solidFill>
                  <a:schemeClr val="bg1"/>
                </a:solidFill>
              </a:rPr>
              <a:t>settimana precedente)</a:t>
            </a:r>
          </a:p>
        </p:txBody>
      </p:sp>
      <p:sp>
        <p:nvSpPr>
          <p:cNvPr id="403" name="Titolo 1">
            <a:extLst>
              <a:ext uri="{FF2B5EF4-FFF2-40B4-BE49-F238E27FC236}">
                <a16:creationId xmlns:a16="http://schemas.microsoft.com/office/drawing/2014/main" id="{93A4A4BE-1CB9-45C8-88C1-39811BDDB89B}"/>
              </a:ext>
            </a:extLst>
          </p:cNvPr>
          <p:cNvSpPr txBox="1">
            <a:spLocks/>
          </p:cNvSpPr>
          <p:nvPr/>
        </p:nvSpPr>
        <p:spPr>
          <a:xfrm>
            <a:off x="107156" y="-13367"/>
            <a:ext cx="11977687" cy="84613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IT" sz="3300" b="1">
                <a:solidFill>
                  <a:srgbClr val="0064B7"/>
                </a:solidFill>
                <a:latin typeface="+mn-lt"/>
                <a:ea typeface="+mn-ea"/>
                <a:cs typeface="+mn-cs"/>
              </a:rPr>
              <a:t>Caratteristiche della popolazione affetta</a:t>
            </a:r>
            <a:endParaRPr lang="it-CH" sz="3300" b="1">
              <a:solidFill>
                <a:srgbClr val="0064B7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Rettangolo 3">
            <a:extLst>
              <a:ext uri="{FF2B5EF4-FFF2-40B4-BE49-F238E27FC236}">
                <a16:creationId xmlns:a16="http://schemas.microsoft.com/office/drawing/2014/main" id="{2DCFA4DA-349F-499B-91AD-489061B64D70}"/>
              </a:ext>
            </a:extLst>
          </p:cNvPr>
          <p:cNvSpPr/>
          <p:nvPr/>
        </p:nvSpPr>
        <p:spPr>
          <a:xfrm>
            <a:off x="10633" y="5115194"/>
            <a:ext cx="988828" cy="40310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4" name="Rettangolo 13">
            <a:extLst>
              <a:ext uri="{FF2B5EF4-FFF2-40B4-BE49-F238E27FC236}">
                <a16:creationId xmlns:a16="http://schemas.microsoft.com/office/drawing/2014/main" id="{0E14D591-3201-4FF3-9EBB-FDEC6E0BA835}"/>
              </a:ext>
            </a:extLst>
          </p:cNvPr>
          <p:cNvSpPr/>
          <p:nvPr/>
        </p:nvSpPr>
        <p:spPr>
          <a:xfrm>
            <a:off x="7542078" y="6604084"/>
            <a:ext cx="2775119" cy="25391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sz="1050" b="1" dirty="0">
                <a:solidFill>
                  <a:srgbClr val="333333"/>
                </a:solidFill>
              </a:rPr>
              <a:t>Data di ultimo aggiornamento</a:t>
            </a:r>
            <a:r>
              <a:rPr lang="it-IT" sz="1050" dirty="0">
                <a:solidFill>
                  <a:srgbClr val="333333"/>
                </a:solidFill>
              </a:rPr>
              <a:t>: 16 giugno </a:t>
            </a:r>
            <a:r>
              <a:rPr lang="it-IT" sz="1050" b="0" i="0" dirty="0">
                <a:solidFill>
                  <a:srgbClr val="333333"/>
                </a:solidFill>
                <a:effectLst/>
              </a:rPr>
              <a:t>2021</a:t>
            </a:r>
            <a:endParaRPr lang="it-IT" sz="1050" dirty="0"/>
          </a:p>
        </p:txBody>
      </p:sp>
      <p:sp>
        <p:nvSpPr>
          <p:cNvPr id="13" name="CasellaDiTesto 12">
            <a:extLst>
              <a:ext uri="{FF2B5EF4-FFF2-40B4-BE49-F238E27FC236}">
                <a16:creationId xmlns:a16="http://schemas.microsoft.com/office/drawing/2014/main" id="{554E332B-B8F7-4701-866A-AC42FD114FBE}"/>
              </a:ext>
            </a:extLst>
          </p:cNvPr>
          <p:cNvSpPr txBox="1"/>
          <p:nvPr/>
        </p:nvSpPr>
        <p:spPr>
          <a:xfrm>
            <a:off x="6608068" y="809618"/>
            <a:ext cx="5123518" cy="89255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it-IT" b="1" dirty="0">
                <a:solidFill>
                  <a:schemeClr val="bg1"/>
                </a:solidFill>
              </a:rPr>
              <a:t>Età mediana </a:t>
            </a:r>
            <a:r>
              <a:rPr lang="it-IT" b="1" dirty="0">
                <a:solidFill>
                  <a:srgbClr val="FFFF00"/>
                </a:solidFill>
              </a:rPr>
              <a:t>al primo ricovero </a:t>
            </a:r>
            <a:r>
              <a:rPr lang="it-IT" b="1" dirty="0">
                <a:solidFill>
                  <a:schemeClr val="bg1"/>
                </a:solidFill>
              </a:rPr>
              <a:t>in diminuzione</a:t>
            </a:r>
          </a:p>
          <a:p>
            <a:pPr algn="ctr"/>
            <a:r>
              <a:rPr lang="it-IT" sz="1600" b="1" dirty="0">
                <a:solidFill>
                  <a:schemeClr val="bg1"/>
                </a:solidFill>
              </a:rPr>
              <a:t>(</a:t>
            </a:r>
            <a:r>
              <a:rPr lang="it-IT" sz="1600" b="1" dirty="0">
                <a:solidFill>
                  <a:srgbClr val="FFFF00"/>
                </a:solidFill>
              </a:rPr>
              <a:t>55 anni </a:t>
            </a:r>
            <a:r>
              <a:rPr lang="it-IT" sz="1600" b="1" dirty="0">
                <a:solidFill>
                  <a:schemeClr val="bg1"/>
                </a:solidFill>
              </a:rPr>
              <a:t>ultima settimana - </a:t>
            </a:r>
            <a:r>
              <a:rPr lang="it-IT" sz="1600" b="1" dirty="0">
                <a:solidFill>
                  <a:srgbClr val="FFFF00"/>
                </a:solidFill>
              </a:rPr>
              <a:t>56 anni</a:t>
            </a:r>
            <a:r>
              <a:rPr lang="it-IT" sz="1600" b="1" dirty="0">
                <a:solidFill>
                  <a:schemeClr val="bg1"/>
                </a:solidFill>
              </a:rPr>
              <a:t> settimana precedente)</a:t>
            </a:r>
          </a:p>
          <a:p>
            <a:pPr algn="ctr"/>
            <a:endParaRPr lang="it-IT" b="1" dirty="0">
              <a:solidFill>
                <a:schemeClr val="bg1"/>
              </a:solidFill>
            </a:endParaRPr>
          </a:p>
        </p:txBody>
      </p:sp>
      <p:sp>
        <p:nvSpPr>
          <p:cNvPr id="16" name="CasellaDiTesto 15">
            <a:extLst>
              <a:ext uri="{FF2B5EF4-FFF2-40B4-BE49-F238E27FC236}">
                <a16:creationId xmlns:a16="http://schemas.microsoft.com/office/drawing/2014/main" id="{CDC99868-E17F-4FEB-80B2-4FE14F096589}"/>
              </a:ext>
            </a:extLst>
          </p:cNvPr>
          <p:cNvSpPr txBox="1"/>
          <p:nvPr/>
        </p:nvSpPr>
        <p:spPr>
          <a:xfrm>
            <a:off x="6096000" y="5518297"/>
            <a:ext cx="6134100" cy="28828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</a:pPr>
            <a:r>
              <a:rPr lang="it-IT" sz="1200" b="1" cap="small">
                <a:solidFill>
                  <a:srgbClr val="44546A"/>
                </a:solidFill>
                <a:effectLst/>
                <a:latin typeface="Raleway" panose="020B0503030101060003" pitchFamily="34" charset="0"/>
                <a:ea typeface="Times New Roman" panose="02020603050405020304" pitchFamily="18" charset="0"/>
              </a:rPr>
              <a:t>età mediana dei casi di COVID-19 </a:t>
            </a:r>
            <a:r>
              <a:rPr lang="it-IT" sz="1200" b="1" u="sng" cap="small">
                <a:solidFill>
                  <a:srgbClr val="44546A"/>
                </a:solidFill>
                <a:effectLst/>
                <a:latin typeface="Raleway" panose="020B0503030101060003" pitchFamily="34" charset="0"/>
                <a:ea typeface="Times New Roman" panose="02020603050405020304" pitchFamily="18" charset="0"/>
              </a:rPr>
              <a:t>al primo ricovero</a:t>
            </a:r>
            <a:r>
              <a:rPr lang="it-IT" sz="1200" b="1" cap="small">
                <a:solidFill>
                  <a:srgbClr val="44546A"/>
                </a:solidFill>
                <a:effectLst/>
                <a:latin typeface="Raleway" panose="020B0503030101060003" pitchFamily="34" charset="0"/>
                <a:ea typeface="Times New Roman" panose="02020603050405020304" pitchFamily="18" charset="0"/>
              </a:rPr>
              <a:t> in Italia per settimana di diagnosi</a:t>
            </a:r>
            <a:endParaRPr lang="it-IT" sz="1400" b="1" cap="small">
              <a:solidFill>
                <a:srgbClr val="44546A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8" name="CasellaDiTesto 17">
            <a:extLst>
              <a:ext uri="{FF2B5EF4-FFF2-40B4-BE49-F238E27FC236}">
                <a16:creationId xmlns:a16="http://schemas.microsoft.com/office/drawing/2014/main" id="{AB586D56-F8DC-4882-ABD6-72CD07C0C625}"/>
              </a:ext>
            </a:extLst>
          </p:cNvPr>
          <p:cNvSpPr txBox="1"/>
          <p:nvPr/>
        </p:nvSpPr>
        <p:spPr>
          <a:xfrm>
            <a:off x="107156" y="5518297"/>
            <a:ext cx="6151880" cy="28828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</a:pPr>
            <a:r>
              <a:rPr lang="it-IT" sz="1200" b="1" cap="small">
                <a:solidFill>
                  <a:srgbClr val="44546A"/>
                </a:solidFill>
                <a:effectLst/>
                <a:latin typeface="Raleway" panose="020B0503030101060003" pitchFamily="34" charset="0"/>
                <a:ea typeface="Times New Roman" panose="02020603050405020304" pitchFamily="18" charset="0"/>
              </a:rPr>
              <a:t>età mediana dei casi di COVID-19 </a:t>
            </a:r>
            <a:r>
              <a:rPr lang="it-IT" sz="1200" b="1" u="sng" cap="small">
                <a:solidFill>
                  <a:srgbClr val="44546A"/>
                </a:solidFill>
                <a:effectLst/>
                <a:latin typeface="Raleway" panose="020B0503030101060003" pitchFamily="34" charset="0"/>
                <a:ea typeface="Times New Roman" panose="02020603050405020304" pitchFamily="18" charset="0"/>
              </a:rPr>
              <a:t>diagnosticati</a:t>
            </a:r>
            <a:r>
              <a:rPr lang="it-IT" sz="1200" b="1" cap="small">
                <a:solidFill>
                  <a:srgbClr val="44546A"/>
                </a:solidFill>
                <a:effectLst/>
                <a:latin typeface="Raleway" panose="020B0503030101060003" pitchFamily="34" charset="0"/>
                <a:ea typeface="Times New Roman" panose="02020603050405020304" pitchFamily="18" charset="0"/>
              </a:rPr>
              <a:t> in Italia per settimana di diagnosi</a:t>
            </a:r>
            <a:endParaRPr lang="it-IT" sz="1400" b="1" cap="small">
              <a:solidFill>
                <a:srgbClr val="44546A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3074" name="Picture 2">
            <a:extLst>
              <a:ext uri="{FF2B5EF4-FFF2-40B4-BE49-F238E27FC236}">
                <a16:creationId xmlns:a16="http://schemas.microsoft.com/office/drawing/2014/main" id="{7E60F015-66A7-4F9F-AE2F-EE7892608A9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222" y="1955780"/>
            <a:ext cx="6028515" cy="32882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>
            <a:extLst>
              <a:ext uri="{FF2B5EF4-FFF2-40B4-BE49-F238E27FC236}">
                <a16:creationId xmlns:a16="http://schemas.microsoft.com/office/drawing/2014/main" id="{2D212214-A5B2-4C90-82B1-179F60A52DC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93066" y="1899514"/>
            <a:ext cx="6234830" cy="34007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0874097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" name="Immagine 398">
            <a:extLst>
              <a:ext uri="{FF2B5EF4-FFF2-40B4-BE49-F238E27FC236}">
                <a16:creationId xmlns:a16="http://schemas.microsoft.com/office/drawing/2014/main" id="{408FAF7B-3E24-4147-A339-0F24F3F2B93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7349" t="43383" r="2101" b="47062"/>
          <a:stretch/>
        </p:blipFill>
        <p:spPr>
          <a:xfrm>
            <a:off x="107156" y="832769"/>
            <a:ext cx="11977687" cy="618889"/>
          </a:xfrm>
          <a:prstGeom prst="rect">
            <a:avLst/>
          </a:prstGeom>
        </p:spPr>
      </p:pic>
      <p:sp>
        <p:nvSpPr>
          <p:cNvPr id="401" name="CasellaDiTesto 400">
            <a:extLst>
              <a:ext uri="{FF2B5EF4-FFF2-40B4-BE49-F238E27FC236}">
                <a16:creationId xmlns:a16="http://schemas.microsoft.com/office/drawing/2014/main" id="{16053171-C31C-4D11-AE2F-9FDFDF10335C}"/>
              </a:ext>
            </a:extLst>
          </p:cNvPr>
          <p:cNvSpPr txBox="1"/>
          <p:nvPr/>
        </p:nvSpPr>
        <p:spPr>
          <a:xfrm>
            <a:off x="62758" y="788786"/>
            <a:ext cx="6308411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b="1" dirty="0">
                <a:solidFill>
                  <a:schemeClr val="bg1"/>
                </a:solidFill>
              </a:rPr>
              <a:t>Età mediana </a:t>
            </a:r>
            <a:r>
              <a:rPr lang="it-IT" b="1" dirty="0">
                <a:solidFill>
                  <a:srgbClr val="FFFF00"/>
                </a:solidFill>
              </a:rPr>
              <a:t>all’ingresso in terapia intensiva</a:t>
            </a:r>
            <a:endParaRPr lang="it-IT" b="1" dirty="0">
              <a:solidFill>
                <a:schemeClr val="bg1"/>
              </a:solidFill>
            </a:endParaRPr>
          </a:p>
          <a:p>
            <a:pPr algn="ctr"/>
            <a:r>
              <a:rPr lang="it-IT" sz="1600" b="1" dirty="0">
                <a:solidFill>
                  <a:schemeClr val="bg1"/>
                </a:solidFill>
              </a:rPr>
              <a:t>(</a:t>
            </a:r>
            <a:r>
              <a:rPr lang="it-IT" sz="1600" b="1" dirty="0">
                <a:solidFill>
                  <a:srgbClr val="FFFF00"/>
                </a:solidFill>
              </a:rPr>
              <a:t>61 anni </a:t>
            </a:r>
            <a:r>
              <a:rPr lang="it-IT" sz="1600" b="1" dirty="0">
                <a:solidFill>
                  <a:schemeClr val="bg1"/>
                </a:solidFill>
              </a:rPr>
              <a:t>ultima settimana - </a:t>
            </a:r>
            <a:r>
              <a:rPr lang="it-IT" sz="1600" b="1" dirty="0">
                <a:solidFill>
                  <a:srgbClr val="FFFF00"/>
                </a:solidFill>
              </a:rPr>
              <a:t>67 anni </a:t>
            </a:r>
            <a:r>
              <a:rPr lang="it-IT" sz="1600" b="1" dirty="0">
                <a:solidFill>
                  <a:schemeClr val="bg1"/>
                </a:solidFill>
              </a:rPr>
              <a:t>settimana precedente)</a:t>
            </a:r>
          </a:p>
        </p:txBody>
      </p:sp>
      <p:sp>
        <p:nvSpPr>
          <p:cNvPr id="403" name="Titolo 1">
            <a:extLst>
              <a:ext uri="{FF2B5EF4-FFF2-40B4-BE49-F238E27FC236}">
                <a16:creationId xmlns:a16="http://schemas.microsoft.com/office/drawing/2014/main" id="{93A4A4BE-1CB9-45C8-88C1-39811BDDB89B}"/>
              </a:ext>
            </a:extLst>
          </p:cNvPr>
          <p:cNvSpPr txBox="1">
            <a:spLocks/>
          </p:cNvSpPr>
          <p:nvPr/>
        </p:nvSpPr>
        <p:spPr>
          <a:xfrm>
            <a:off x="107156" y="-13367"/>
            <a:ext cx="11977687" cy="84613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IT" sz="3300" b="1">
                <a:solidFill>
                  <a:srgbClr val="0064B7"/>
                </a:solidFill>
                <a:latin typeface="+mn-lt"/>
                <a:ea typeface="+mn-ea"/>
                <a:cs typeface="+mn-cs"/>
              </a:rPr>
              <a:t>Caratteristiche</a:t>
            </a:r>
            <a:r>
              <a:rPr lang="it-IT" sz="3300" b="1">
                <a:solidFill>
                  <a:srgbClr val="0064B7"/>
                </a:solidFill>
                <a:latin typeface="Titillium Web" panose="00000500000000000000" pitchFamily="2" charset="0"/>
                <a:ea typeface="+mn-ea"/>
                <a:cs typeface="+mn-cs"/>
              </a:rPr>
              <a:t> </a:t>
            </a:r>
            <a:r>
              <a:rPr lang="it-IT" sz="3300" b="1">
                <a:solidFill>
                  <a:srgbClr val="0064B7"/>
                </a:solidFill>
                <a:latin typeface="+mn-lt"/>
                <a:ea typeface="+mn-ea"/>
                <a:cs typeface="+mn-cs"/>
              </a:rPr>
              <a:t>della</a:t>
            </a:r>
            <a:r>
              <a:rPr lang="it-IT" sz="3300" b="1">
                <a:solidFill>
                  <a:srgbClr val="0064B7"/>
                </a:solidFill>
                <a:latin typeface="Titillium Web" panose="00000500000000000000" pitchFamily="2" charset="0"/>
                <a:ea typeface="+mn-ea"/>
                <a:cs typeface="+mn-cs"/>
              </a:rPr>
              <a:t> popolazione affetta</a:t>
            </a:r>
            <a:endParaRPr lang="it-CH" sz="3300" b="1">
              <a:solidFill>
                <a:srgbClr val="0064B7"/>
              </a:solidFill>
              <a:latin typeface="Titillium Web" panose="00000500000000000000" pitchFamily="2" charset="0"/>
              <a:ea typeface="+mn-ea"/>
              <a:cs typeface="+mn-cs"/>
            </a:endParaRPr>
          </a:p>
        </p:txBody>
      </p:sp>
      <p:sp>
        <p:nvSpPr>
          <p:cNvPr id="4" name="Rettangolo 3">
            <a:extLst>
              <a:ext uri="{FF2B5EF4-FFF2-40B4-BE49-F238E27FC236}">
                <a16:creationId xmlns:a16="http://schemas.microsoft.com/office/drawing/2014/main" id="{2DCFA4DA-349F-499B-91AD-489061B64D70}"/>
              </a:ext>
            </a:extLst>
          </p:cNvPr>
          <p:cNvSpPr/>
          <p:nvPr/>
        </p:nvSpPr>
        <p:spPr>
          <a:xfrm>
            <a:off x="10633" y="5115194"/>
            <a:ext cx="988828" cy="40310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4" name="Rettangolo 13">
            <a:extLst>
              <a:ext uri="{FF2B5EF4-FFF2-40B4-BE49-F238E27FC236}">
                <a16:creationId xmlns:a16="http://schemas.microsoft.com/office/drawing/2014/main" id="{0E14D591-3201-4FF3-9EBB-FDEC6E0BA835}"/>
              </a:ext>
            </a:extLst>
          </p:cNvPr>
          <p:cNvSpPr/>
          <p:nvPr/>
        </p:nvSpPr>
        <p:spPr>
          <a:xfrm>
            <a:off x="7542078" y="6604084"/>
            <a:ext cx="2775119" cy="25391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sz="1050" b="1" dirty="0">
                <a:solidFill>
                  <a:srgbClr val="333333"/>
                </a:solidFill>
              </a:rPr>
              <a:t>Data di ultimo aggiornamento</a:t>
            </a:r>
            <a:r>
              <a:rPr lang="it-IT" sz="1050" dirty="0">
                <a:solidFill>
                  <a:srgbClr val="333333"/>
                </a:solidFill>
              </a:rPr>
              <a:t>: 16 giugno </a:t>
            </a:r>
            <a:r>
              <a:rPr lang="it-IT" sz="1050" b="0" i="0" dirty="0">
                <a:solidFill>
                  <a:srgbClr val="333333"/>
                </a:solidFill>
                <a:effectLst/>
              </a:rPr>
              <a:t>2021</a:t>
            </a:r>
            <a:endParaRPr lang="it-IT" sz="1050" dirty="0"/>
          </a:p>
        </p:txBody>
      </p:sp>
      <p:sp>
        <p:nvSpPr>
          <p:cNvPr id="13" name="CasellaDiTesto 12">
            <a:extLst>
              <a:ext uri="{FF2B5EF4-FFF2-40B4-BE49-F238E27FC236}">
                <a16:creationId xmlns:a16="http://schemas.microsoft.com/office/drawing/2014/main" id="{554E332B-B8F7-4701-866A-AC42FD114FBE}"/>
              </a:ext>
            </a:extLst>
          </p:cNvPr>
          <p:cNvSpPr txBox="1"/>
          <p:nvPr/>
        </p:nvSpPr>
        <p:spPr>
          <a:xfrm>
            <a:off x="6588031" y="809618"/>
            <a:ext cx="5163593" cy="89255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it-IT" b="1" dirty="0">
                <a:solidFill>
                  <a:schemeClr val="bg1"/>
                </a:solidFill>
              </a:rPr>
              <a:t>Età mediana </a:t>
            </a:r>
            <a:r>
              <a:rPr lang="it-IT" b="1" dirty="0">
                <a:solidFill>
                  <a:srgbClr val="FFFF00"/>
                </a:solidFill>
              </a:rPr>
              <a:t>al decesso </a:t>
            </a:r>
            <a:r>
              <a:rPr lang="it-IT" b="1" dirty="0">
                <a:solidFill>
                  <a:schemeClr val="bg1"/>
                </a:solidFill>
              </a:rPr>
              <a:t>in diminuzione</a:t>
            </a:r>
          </a:p>
          <a:p>
            <a:pPr algn="ctr"/>
            <a:r>
              <a:rPr lang="it-IT" sz="1600" b="1" dirty="0">
                <a:solidFill>
                  <a:schemeClr val="bg1"/>
                </a:solidFill>
              </a:rPr>
              <a:t>(</a:t>
            </a:r>
            <a:r>
              <a:rPr lang="it-IT" sz="1600" b="1" dirty="0">
                <a:solidFill>
                  <a:srgbClr val="FFFF00"/>
                </a:solidFill>
              </a:rPr>
              <a:t>78 anni </a:t>
            </a:r>
            <a:r>
              <a:rPr lang="it-IT" sz="1600" b="1" dirty="0">
                <a:solidFill>
                  <a:schemeClr val="bg1"/>
                </a:solidFill>
              </a:rPr>
              <a:t>ultima settimana – </a:t>
            </a:r>
            <a:r>
              <a:rPr lang="it-IT" sz="1600" b="1" dirty="0">
                <a:solidFill>
                  <a:srgbClr val="FFFF00"/>
                </a:solidFill>
              </a:rPr>
              <a:t>75 anni</a:t>
            </a:r>
            <a:r>
              <a:rPr lang="it-IT" sz="1600" b="1" dirty="0">
                <a:solidFill>
                  <a:schemeClr val="bg1"/>
                </a:solidFill>
              </a:rPr>
              <a:t> settimana precedente)</a:t>
            </a:r>
          </a:p>
          <a:p>
            <a:pPr algn="ctr"/>
            <a:endParaRPr lang="it-IT" b="1" dirty="0">
              <a:solidFill>
                <a:schemeClr val="bg1"/>
              </a:solidFill>
            </a:endParaRPr>
          </a:p>
        </p:txBody>
      </p:sp>
      <p:sp>
        <p:nvSpPr>
          <p:cNvPr id="16" name="CasellaDiTesto 15">
            <a:extLst>
              <a:ext uri="{FF2B5EF4-FFF2-40B4-BE49-F238E27FC236}">
                <a16:creationId xmlns:a16="http://schemas.microsoft.com/office/drawing/2014/main" id="{CDC99868-E17F-4FEB-80B2-4FE14F096589}"/>
              </a:ext>
            </a:extLst>
          </p:cNvPr>
          <p:cNvSpPr txBox="1"/>
          <p:nvPr/>
        </p:nvSpPr>
        <p:spPr>
          <a:xfrm>
            <a:off x="6266763" y="5514690"/>
            <a:ext cx="6134100" cy="28828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</a:pPr>
            <a:r>
              <a:rPr lang="it-IT" sz="1200" b="1" cap="small">
                <a:solidFill>
                  <a:srgbClr val="44546A"/>
                </a:solidFill>
                <a:effectLst/>
                <a:latin typeface="Raleway" panose="020B0503030101060003" pitchFamily="34" charset="0"/>
                <a:ea typeface="Times New Roman" panose="02020603050405020304" pitchFamily="18" charset="0"/>
              </a:rPr>
              <a:t>età mediana dei casi di COVID-19 </a:t>
            </a:r>
            <a:r>
              <a:rPr lang="it-IT" sz="1200" b="1" u="sng" cap="small">
                <a:solidFill>
                  <a:srgbClr val="44546A"/>
                </a:solidFill>
                <a:effectLst/>
                <a:latin typeface="Raleway" panose="020B0503030101060003" pitchFamily="34" charset="0"/>
                <a:ea typeface="Times New Roman" panose="02020603050405020304" pitchFamily="18" charset="0"/>
              </a:rPr>
              <a:t>al decesso</a:t>
            </a:r>
            <a:r>
              <a:rPr lang="it-IT" sz="1200" b="1" cap="small">
                <a:solidFill>
                  <a:srgbClr val="44546A"/>
                </a:solidFill>
                <a:effectLst/>
                <a:latin typeface="Raleway" panose="020B0503030101060003" pitchFamily="34" charset="0"/>
                <a:ea typeface="Times New Roman" panose="02020603050405020304" pitchFamily="18" charset="0"/>
              </a:rPr>
              <a:t> in Italia per settimana di diagnosi</a:t>
            </a:r>
            <a:endParaRPr lang="it-IT" sz="1400" b="1" cap="small">
              <a:solidFill>
                <a:srgbClr val="44546A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8" name="CasellaDiTesto 17">
            <a:extLst>
              <a:ext uri="{FF2B5EF4-FFF2-40B4-BE49-F238E27FC236}">
                <a16:creationId xmlns:a16="http://schemas.microsoft.com/office/drawing/2014/main" id="{AB586D56-F8DC-4882-ABD6-72CD07C0C625}"/>
              </a:ext>
            </a:extLst>
          </p:cNvPr>
          <p:cNvSpPr txBox="1"/>
          <p:nvPr/>
        </p:nvSpPr>
        <p:spPr>
          <a:xfrm>
            <a:off x="62758" y="5481409"/>
            <a:ext cx="6151880" cy="50000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</a:pPr>
            <a:r>
              <a:rPr lang="it-IT" sz="1200" b="1" cap="small">
                <a:solidFill>
                  <a:srgbClr val="44546A"/>
                </a:solidFill>
                <a:effectLst/>
                <a:latin typeface="Raleway" panose="020B0503030101060003" pitchFamily="34" charset="0"/>
                <a:ea typeface="Times New Roman" panose="02020603050405020304" pitchFamily="18" charset="0"/>
              </a:rPr>
              <a:t>età mediana dei casi di COVID-19 </a:t>
            </a:r>
            <a:r>
              <a:rPr lang="it-IT" sz="1200" b="1" u="sng" cap="small">
                <a:solidFill>
                  <a:srgbClr val="44546A"/>
                </a:solidFill>
                <a:effectLst/>
                <a:latin typeface="Raleway" panose="020B0503030101060003" pitchFamily="34" charset="0"/>
                <a:ea typeface="Times New Roman" panose="02020603050405020304" pitchFamily="18" charset="0"/>
              </a:rPr>
              <a:t>all’ingresso in terapia intensiva</a:t>
            </a:r>
            <a:r>
              <a:rPr lang="it-IT" sz="1200" b="1" cap="small">
                <a:solidFill>
                  <a:srgbClr val="44546A"/>
                </a:solidFill>
                <a:effectLst/>
                <a:latin typeface="Raleway" panose="020B0503030101060003" pitchFamily="34" charset="0"/>
                <a:ea typeface="Times New Roman" panose="02020603050405020304" pitchFamily="18" charset="0"/>
              </a:rPr>
              <a:t> in Italia per settimana di diagnosi</a:t>
            </a:r>
            <a:endParaRPr lang="it-IT" sz="1400" b="1" cap="small">
              <a:solidFill>
                <a:srgbClr val="44546A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4098" name="Picture 2">
            <a:extLst>
              <a:ext uri="{FF2B5EF4-FFF2-40B4-BE49-F238E27FC236}">
                <a16:creationId xmlns:a16="http://schemas.microsoft.com/office/drawing/2014/main" id="{E59BA362-1C0A-4831-A256-AB6CFD6B112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156" y="1742806"/>
            <a:ext cx="6025932" cy="3286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>
            <a:extLst>
              <a:ext uri="{FF2B5EF4-FFF2-40B4-BE49-F238E27FC236}">
                <a16:creationId xmlns:a16="http://schemas.microsoft.com/office/drawing/2014/main" id="{EB864B21-2A9B-4748-92FA-839FA3CABFD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5999" y="1723624"/>
            <a:ext cx="6025931" cy="3286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8231051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>
            <a:extLst>
              <a:ext uri="{FF2B5EF4-FFF2-40B4-BE49-F238E27FC236}">
                <a16:creationId xmlns:a16="http://schemas.microsoft.com/office/drawing/2014/main" id="{0370EC78-7BFD-4BDE-A775-6B71E5B2695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7519" y="1658524"/>
            <a:ext cx="11700519" cy="43968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Immagine 2">
            <a:extLst>
              <a:ext uri="{FF2B5EF4-FFF2-40B4-BE49-F238E27FC236}">
                <a16:creationId xmlns:a16="http://schemas.microsoft.com/office/drawing/2014/main" id="{D6CF0C2F-190D-4D16-8F23-DFF3AA7EC69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7349" t="43258" r="2101" b="47061"/>
          <a:stretch/>
        </p:blipFill>
        <p:spPr>
          <a:xfrm>
            <a:off x="107156" y="933182"/>
            <a:ext cx="11977687" cy="725343"/>
          </a:xfrm>
          <a:prstGeom prst="rect">
            <a:avLst/>
          </a:prstGeom>
        </p:spPr>
      </p:pic>
      <p:sp>
        <p:nvSpPr>
          <p:cNvPr id="8" name="Titolo 1">
            <a:extLst>
              <a:ext uri="{FF2B5EF4-FFF2-40B4-BE49-F238E27FC236}">
                <a16:creationId xmlns:a16="http://schemas.microsoft.com/office/drawing/2014/main" id="{8B640771-1CA8-49D3-8E45-4652ED05C075}"/>
              </a:ext>
            </a:extLst>
          </p:cNvPr>
          <p:cNvSpPr txBox="1">
            <a:spLocks/>
          </p:cNvSpPr>
          <p:nvPr/>
        </p:nvSpPr>
        <p:spPr>
          <a:xfrm>
            <a:off x="107156" y="-13367"/>
            <a:ext cx="11977687" cy="84613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IT" sz="3300" b="1">
                <a:solidFill>
                  <a:srgbClr val="0064B7"/>
                </a:solidFill>
                <a:latin typeface="+mn-lt"/>
                <a:ea typeface="+mn-ea"/>
                <a:cs typeface="+mn-cs"/>
              </a:rPr>
              <a:t>Tasso d’incidenza per fascia d’età a livello nazionale </a:t>
            </a:r>
          </a:p>
          <a:p>
            <a:r>
              <a:rPr lang="it-IT" sz="2400" b="1">
                <a:solidFill>
                  <a:srgbClr val="0064B7"/>
                </a:solidFill>
                <a:latin typeface="+mn-lt"/>
                <a:ea typeface="+mn-ea"/>
                <a:cs typeface="+mn-cs"/>
              </a:rPr>
              <a:t>(dall’inizio del 2021)</a:t>
            </a:r>
            <a:endParaRPr lang="it-CH" sz="2400" b="1">
              <a:solidFill>
                <a:srgbClr val="0064B7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2" name="CasellaDiTesto 11">
            <a:extLst>
              <a:ext uri="{FF2B5EF4-FFF2-40B4-BE49-F238E27FC236}">
                <a16:creationId xmlns:a16="http://schemas.microsoft.com/office/drawing/2014/main" id="{E67561EA-9DCA-44CA-9EB2-193CCEB9DC3F}"/>
              </a:ext>
            </a:extLst>
          </p:cNvPr>
          <p:cNvSpPr txBox="1"/>
          <p:nvPr/>
        </p:nvSpPr>
        <p:spPr>
          <a:xfrm>
            <a:off x="107155" y="982331"/>
            <a:ext cx="12191999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b="1">
                <a:solidFill>
                  <a:schemeClr val="bg1"/>
                </a:solidFill>
              </a:rPr>
              <a:t>Incidenza </a:t>
            </a:r>
            <a:r>
              <a:rPr lang="it-IT" b="1">
                <a:solidFill>
                  <a:srgbClr val="FFFF00"/>
                </a:solidFill>
              </a:rPr>
              <a:t>in diminuzione </a:t>
            </a:r>
            <a:r>
              <a:rPr lang="it-IT" b="1">
                <a:solidFill>
                  <a:schemeClr val="bg1"/>
                </a:solidFill>
              </a:rPr>
              <a:t>nell’ultimo periodo in tutte le fasce d’età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145B01CE-1844-4B8C-AFD9-86C8CF39203B}"/>
              </a:ext>
            </a:extLst>
          </p:cNvPr>
          <p:cNvSpPr txBox="1"/>
          <p:nvPr/>
        </p:nvSpPr>
        <p:spPr>
          <a:xfrm>
            <a:off x="2602268" y="1749942"/>
            <a:ext cx="141683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b="1" dirty="0"/>
              <a:t>Cambio definizione di </a:t>
            </a:r>
            <a:r>
              <a:rPr lang="en-US" sz="800" b="1" dirty="0" err="1"/>
              <a:t>caso</a:t>
            </a:r>
            <a:endParaRPr lang="en-US" sz="800" b="1" dirty="0"/>
          </a:p>
        </p:txBody>
      </p:sp>
      <p:sp>
        <p:nvSpPr>
          <p:cNvPr id="9" name="Rettangolo 8">
            <a:extLst>
              <a:ext uri="{FF2B5EF4-FFF2-40B4-BE49-F238E27FC236}">
                <a16:creationId xmlns:a16="http://schemas.microsoft.com/office/drawing/2014/main" id="{8BEE0528-BDB3-476A-A5AE-FFCF40657A6E}"/>
              </a:ext>
            </a:extLst>
          </p:cNvPr>
          <p:cNvSpPr/>
          <p:nvPr/>
        </p:nvSpPr>
        <p:spPr>
          <a:xfrm>
            <a:off x="7542078" y="6604084"/>
            <a:ext cx="2877711" cy="25391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sz="1050" b="1" dirty="0">
                <a:solidFill>
                  <a:srgbClr val="333333"/>
                </a:solidFill>
                <a:latin typeface="Source Sans Pro"/>
              </a:rPr>
              <a:t>Data di ultimo aggiornamento</a:t>
            </a:r>
            <a:r>
              <a:rPr lang="it-IT" sz="1050" dirty="0">
                <a:solidFill>
                  <a:srgbClr val="333333"/>
                </a:solidFill>
                <a:latin typeface="Source Sans Pro"/>
              </a:rPr>
              <a:t>: 16 giugno </a:t>
            </a:r>
            <a:r>
              <a:rPr lang="it-IT" sz="1050" b="0" i="0" dirty="0">
                <a:solidFill>
                  <a:srgbClr val="333333"/>
                </a:solidFill>
                <a:effectLst/>
                <a:latin typeface="Source Sans Pro" panose="020B0503030403020204" pitchFamily="34" charset="0"/>
              </a:rPr>
              <a:t>2021</a:t>
            </a:r>
            <a:endParaRPr lang="it-IT" sz="1050" dirty="0"/>
          </a:p>
        </p:txBody>
      </p:sp>
    </p:spTree>
    <p:extLst>
      <p:ext uri="{BB962C8B-B14F-4D97-AF65-F5344CB8AC3E}">
        <p14:creationId xmlns:p14="http://schemas.microsoft.com/office/powerpoint/2010/main" val="408927277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>
            <a:extLst>
              <a:ext uri="{FF2B5EF4-FFF2-40B4-BE49-F238E27FC236}">
                <a16:creationId xmlns:a16="http://schemas.microsoft.com/office/drawing/2014/main" id="{D6CF0C2F-190D-4D16-8F23-DFF3AA7EC69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7348" t="43258" r="1018" b="47061"/>
          <a:stretch/>
        </p:blipFill>
        <p:spPr>
          <a:xfrm>
            <a:off x="107156" y="933182"/>
            <a:ext cx="12191999" cy="725343"/>
          </a:xfrm>
          <a:prstGeom prst="rect">
            <a:avLst/>
          </a:prstGeom>
        </p:spPr>
      </p:pic>
      <p:sp>
        <p:nvSpPr>
          <p:cNvPr id="8" name="Titolo 1">
            <a:extLst>
              <a:ext uri="{FF2B5EF4-FFF2-40B4-BE49-F238E27FC236}">
                <a16:creationId xmlns:a16="http://schemas.microsoft.com/office/drawing/2014/main" id="{8B640771-1CA8-49D3-8E45-4652ED05C075}"/>
              </a:ext>
            </a:extLst>
          </p:cNvPr>
          <p:cNvSpPr txBox="1">
            <a:spLocks/>
          </p:cNvSpPr>
          <p:nvPr/>
        </p:nvSpPr>
        <p:spPr>
          <a:xfrm>
            <a:off x="0" y="87045"/>
            <a:ext cx="12191997" cy="84613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IT" sz="2800" b="1">
                <a:solidFill>
                  <a:srgbClr val="0064B7"/>
                </a:solidFill>
                <a:latin typeface="+mn-lt"/>
                <a:ea typeface="+mn-ea"/>
                <a:cs typeface="+mn-cs"/>
              </a:rPr>
              <a:t>Tasso d’incidenza nazionale &lt;60 anni vs 60-69 anni vs 70-79 anni vs &gt;=80 anni </a:t>
            </a:r>
          </a:p>
        </p:txBody>
      </p:sp>
      <p:sp>
        <p:nvSpPr>
          <p:cNvPr id="13" name="CasellaDiTesto 12">
            <a:extLst>
              <a:ext uri="{FF2B5EF4-FFF2-40B4-BE49-F238E27FC236}">
                <a16:creationId xmlns:a16="http://schemas.microsoft.com/office/drawing/2014/main" id="{7780F09A-8C13-46D7-B8B7-38CB5D9E7742}"/>
              </a:ext>
            </a:extLst>
          </p:cNvPr>
          <p:cNvSpPr txBox="1"/>
          <p:nvPr/>
        </p:nvSpPr>
        <p:spPr>
          <a:xfrm>
            <a:off x="107156" y="1111187"/>
            <a:ext cx="1158192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b="1">
                <a:solidFill>
                  <a:schemeClr val="bg1"/>
                </a:solidFill>
              </a:rPr>
              <a:t>Trend in calo per gli &lt;60 anni, 60-69 anni, 70-79 anni e &gt;=80 anni</a:t>
            </a:r>
          </a:p>
        </p:txBody>
      </p:sp>
      <p:sp>
        <p:nvSpPr>
          <p:cNvPr id="10" name="Rettangolo 9">
            <a:extLst>
              <a:ext uri="{FF2B5EF4-FFF2-40B4-BE49-F238E27FC236}">
                <a16:creationId xmlns:a16="http://schemas.microsoft.com/office/drawing/2014/main" id="{CCE4DD68-A09F-4842-96F9-A65223F5DE02}"/>
              </a:ext>
            </a:extLst>
          </p:cNvPr>
          <p:cNvSpPr/>
          <p:nvPr/>
        </p:nvSpPr>
        <p:spPr>
          <a:xfrm>
            <a:off x="7542078" y="6604084"/>
            <a:ext cx="2877711" cy="25391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sz="1050" b="1" dirty="0">
                <a:solidFill>
                  <a:srgbClr val="333333"/>
                </a:solidFill>
                <a:latin typeface="Source Sans Pro"/>
              </a:rPr>
              <a:t>Data di ultimo aggiornamento</a:t>
            </a:r>
            <a:r>
              <a:rPr lang="it-IT" sz="1050" dirty="0">
                <a:solidFill>
                  <a:srgbClr val="333333"/>
                </a:solidFill>
                <a:latin typeface="Source Sans Pro"/>
              </a:rPr>
              <a:t>: 16 giugno </a:t>
            </a:r>
            <a:r>
              <a:rPr lang="it-IT" sz="1050" b="0" i="0" dirty="0">
                <a:solidFill>
                  <a:srgbClr val="333333"/>
                </a:solidFill>
                <a:effectLst/>
                <a:latin typeface="Source Sans Pro" panose="020B0503030403020204" pitchFamily="34" charset="0"/>
              </a:rPr>
              <a:t>2021</a:t>
            </a:r>
            <a:endParaRPr lang="it-IT" sz="1050" dirty="0"/>
          </a:p>
        </p:txBody>
      </p:sp>
      <p:pic>
        <p:nvPicPr>
          <p:cNvPr id="6146" name="Picture 2">
            <a:extLst>
              <a:ext uri="{FF2B5EF4-FFF2-40B4-BE49-F238E27FC236}">
                <a16:creationId xmlns:a16="http://schemas.microsoft.com/office/drawing/2014/main" id="{1BE95E48-5E43-4DF3-9F21-8D55781DDA9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996" y="1658524"/>
            <a:ext cx="11581924" cy="43929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8470166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>
            <a:extLst>
              <a:ext uri="{FF2B5EF4-FFF2-40B4-BE49-F238E27FC236}">
                <a16:creationId xmlns:a16="http://schemas.microsoft.com/office/drawing/2014/main" id="{D6CF0C2F-190D-4D16-8F23-DFF3AA7EC69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7348" t="43258" r="1018" b="47061"/>
          <a:stretch/>
        </p:blipFill>
        <p:spPr>
          <a:xfrm>
            <a:off x="107156" y="933182"/>
            <a:ext cx="12191999" cy="725343"/>
          </a:xfrm>
          <a:prstGeom prst="rect">
            <a:avLst/>
          </a:prstGeom>
        </p:spPr>
      </p:pic>
      <p:sp>
        <p:nvSpPr>
          <p:cNvPr id="8" name="Titolo 1">
            <a:extLst>
              <a:ext uri="{FF2B5EF4-FFF2-40B4-BE49-F238E27FC236}">
                <a16:creationId xmlns:a16="http://schemas.microsoft.com/office/drawing/2014/main" id="{8B640771-1CA8-49D3-8E45-4652ED05C075}"/>
              </a:ext>
            </a:extLst>
          </p:cNvPr>
          <p:cNvSpPr txBox="1">
            <a:spLocks/>
          </p:cNvSpPr>
          <p:nvPr/>
        </p:nvSpPr>
        <p:spPr>
          <a:xfrm>
            <a:off x="0" y="182295"/>
            <a:ext cx="12191997" cy="84613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IT" sz="3200" b="1">
                <a:solidFill>
                  <a:srgbClr val="0064B7"/>
                </a:solidFill>
                <a:latin typeface="+mn-lt"/>
                <a:ea typeface="+mn-ea"/>
                <a:cs typeface="+mn-cs"/>
              </a:rPr>
              <a:t>Tasso d’incidenza nazionale per fascia d’età popolazione in eta’ scolare </a:t>
            </a:r>
            <a:r>
              <a:rPr lang="it-IT" sz="2400" b="1">
                <a:solidFill>
                  <a:srgbClr val="0064B7"/>
                </a:solidFill>
                <a:latin typeface="+mn-lt"/>
                <a:ea typeface="+mn-ea"/>
                <a:cs typeface="+mn-cs"/>
              </a:rPr>
              <a:t>(dall’inizio del 2021)</a:t>
            </a:r>
            <a:endParaRPr lang="it-CH" sz="2400" b="1">
              <a:solidFill>
                <a:srgbClr val="0064B7"/>
              </a:solidFill>
              <a:latin typeface="+mn-lt"/>
              <a:ea typeface="+mn-ea"/>
              <a:cs typeface="+mn-cs"/>
            </a:endParaRPr>
          </a:p>
          <a:p>
            <a:endParaRPr lang="it-IT" sz="2400" b="1">
              <a:solidFill>
                <a:schemeClr val="accent2">
                  <a:lumMod val="50000"/>
                </a:schemeClr>
              </a:solidFill>
              <a:latin typeface="+mn-lt"/>
            </a:endParaRPr>
          </a:p>
        </p:txBody>
      </p:sp>
      <p:sp>
        <p:nvSpPr>
          <p:cNvPr id="12" name="CasellaDiTesto 11">
            <a:extLst>
              <a:ext uri="{FF2B5EF4-FFF2-40B4-BE49-F238E27FC236}">
                <a16:creationId xmlns:a16="http://schemas.microsoft.com/office/drawing/2014/main" id="{08A306B0-5E1A-436C-A527-237B2B5A8AC6}"/>
              </a:ext>
            </a:extLst>
          </p:cNvPr>
          <p:cNvSpPr txBox="1"/>
          <p:nvPr/>
        </p:nvSpPr>
        <p:spPr>
          <a:xfrm>
            <a:off x="258551" y="1076905"/>
            <a:ext cx="1039992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b="1" dirty="0">
                <a:solidFill>
                  <a:schemeClr val="bg1"/>
                </a:solidFill>
              </a:rPr>
              <a:t>Situazione in continuo miglioramento nella popolazione di età 0-18 anni</a:t>
            </a:r>
          </a:p>
        </p:txBody>
      </p:sp>
      <p:sp>
        <p:nvSpPr>
          <p:cNvPr id="10" name="Rettangolo 9">
            <a:extLst>
              <a:ext uri="{FF2B5EF4-FFF2-40B4-BE49-F238E27FC236}">
                <a16:creationId xmlns:a16="http://schemas.microsoft.com/office/drawing/2014/main" id="{4DFE8ED7-1B61-44F4-9764-A429FA6F4AA4}"/>
              </a:ext>
            </a:extLst>
          </p:cNvPr>
          <p:cNvSpPr/>
          <p:nvPr/>
        </p:nvSpPr>
        <p:spPr>
          <a:xfrm>
            <a:off x="7542078" y="6604084"/>
            <a:ext cx="2877711" cy="25391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sz="1050" b="1" dirty="0">
                <a:solidFill>
                  <a:srgbClr val="333333"/>
                </a:solidFill>
                <a:latin typeface="Source Sans Pro"/>
              </a:rPr>
              <a:t>Data di ultimo aggiornamento</a:t>
            </a:r>
            <a:r>
              <a:rPr lang="it-IT" sz="1050" dirty="0">
                <a:solidFill>
                  <a:srgbClr val="333333"/>
                </a:solidFill>
                <a:latin typeface="Source Sans Pro"/>
              </a:rPr>
              <a:t>: 16 giugno </a:t>
            </a:r>
            <a:r>
              <a:rPr lang="it-IT" sz="1050" b="0" i="0" dirty="0">
                <a:solidFill>
                  <a:srgbClr val="333333"/>
                </a:solidFill>
                <a:effectLst/>
                <a:latin typeface="Source Sans Pro" panose="020B0503030403020204" pitchFamily="34" charset="0"/>
              </a:rPr>
              <a:t>2021</a:t>
            </a:r>
            <a:endParaRPr lang="it-IT" sz="1050" dirty="0"/>
          </a:p>
        </p:txBody>
      </p:sp>
      <p:pic>
        <p:nvPicPr>
          <p:cNvPr id="7170" name="Picture 2">
            <a:extLst>
              <a:ext uri="{FF2B5EF4-FFF2-40B4-BE49-F238E27FC236}">
                <a16:creationId xmlns:a16="http://schemas.microsoft.com/office/drawing/2014/main" id="{E7B3FF94-8A5A-4510-B312-8D6745035FF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6880" y="1658525"/>
            <a:ext cx="11611052" cy="43632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9659920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>
            <a:extLst>
              <a:ext uri="{FF2B5EF4-FFF2-40B4-BE49-F238E27FC236}">
                <a16:creationId xmlns:a16="http://schemas.microsoft.com/office/drawing/2014/main" id="{D6CF0C2F-190D-4D16-8F23-DFF3AA7EC69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7348" t="43258" r="1018" b="47061"/>
          <a:stretch/>
        </p:blipFill>
        <p:spPr>
          <a:xfrm>
            <a:off x="107156" y="933182"/>
            <a:ext cx="12191999" cy="725343"/>
          </a:xfrm>
          <a:prstGeom prst="rect">
            <a:avLst/>
          </a:prstGeom>
        </p:spPr>
      </p:pic>
      <p:sp>
        <p:nvSpPr>
          <p:cNvPr id="8" name="Titolo 1">
            <a:extLst>
              <a:ext uri="{FF2B5EF4-FFF2-40B4-BE49-F238E27FC236}">
                <a16:creationId xmlns:a16="http://schemas.microsoft.com/office/drawing/2014/main" id="{8B640771-1CA8-49D3-8E45-4652ED05C075}"/>
              </a:ext>
            </a:extLst>
          </p:cNvPr>
          <p:cNvSpPr txBox="1">
            <a:spLocks/>
          </p:cNvSpPr>
          <p:nvPr/>
        </p:nvSpPr>
        <p:spPr>
          <a:xfrm>
            <a:off x="258551" y="26648"/>
            <a:ext cx="12191997" cy="84613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IT" sz="2400" b="1">
                <a:solidFill>
                  <a:srgbClr val="0064B7"/>
                </a:solidFill>
                <a:latin typeface="+mn-lt"/>
                <a:ea typeface="+mn-ea"/>
                <a:cs typeface="+mn-cs"/>
              </a:rPr>
              <a:t>Proporzione di casi di COVID-19 (per 100.000 Ab) provenienti da altra Regione/PA o stato estero sul totale dei casi diagnosticati da ciascuna Regione/PA negli ultimi 14gg</a:t>
            </a:r>
            <a:endParaRPr lang="it-IT" sz="2400" b="1">
              <a:solidFill>
                <a:schemeClr val="accent2">
                  <a:lumMod val="50000"/>
                </a:schemeClr>
              </a:solidFill>
              <a:latin typeface="+mn-lt"/>
            </a:endParaRPr>
          </a:p>
        </p:txBody>
      </p:sp>
      <p:sp>
        <p:nvSpPr>
          <p:cNvPr id="12" name="CasellaDiTesto 11">
            <a:extLst>
              <a:ext uri="{FF2B5EF4-FFF2-40B4-BE49-F238E27FC236}">
                <a16:creationId xmlns:a16="http://schemas.microsoft.com/office/drawing/2014/main" id="{08A306B0-5E1A-436C-A527-237B2B5A8AC6}"/>
              </a:ext>
            </a:extLst>
          </p:cNvPr>
          <p:cNvSpPr txBox="1"/>
          <p:nvPr/>
        </p:nvSpPr>
        <p:spPr>
          <a:xfrm>
            <a:off x="258551" y="1076905"/>
            <a:ext cx="1039992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b="1">
                <a:solidFill>
                  <a:schemeClr val="bg1"/>
                </a:solidFill>
              </a:rPr>
              <a:t>Ancora limitata la proporzione dei casi con esposizione fuori dall’ Italia o fuori Regione/PA.</a:t>
            </a:r>
          </a:p>
        </p:txBody>
      </p:sp>
      <p:sp>
        <p:nvSpPr>
          <p:cNvPr id="10" name="Rettangolo 9">
            <a:extLst>
              <a:ext uri="{FF2B5EF4-FFF2-40B4-BE49-F238E27FC236}">
                <a16:creationId xmlns:a16="http://schemas.microsoft.com/office/drawing/2014/main" id="{4DFE8ED7-1B61-44F4-9764-A429FA6F4AA4}"/>
              </a:ext>
            </a:extLst>
          </p:cNvPr>
          <p:cNvSpPr/>
          <p:nvPr/>
        </p:nvSpPr>
        <p:spPr>
          <a:xfrm>
            <a:off x="7542078" y="6604084"/>
            <a:ext cx="2877711" cy="25391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sz="1050" b="1" dirty="0">
                <a:solidFill>
                  <a:srgbClr val="333333"/>
                </a:solidFill>
                <a:latin typeface="Source Sans Pro"/>
              </a:rPr>
              <a:t>Data di ultimo aggiornamento</a:t>
            </a:r>
            <a:r>
              <a:rPr lang="it-IT" sz="1050" dirty="0">
                <a:solidFill>
                  <a:srgbClr val="333333"/>
                </a:solidFill>
                <a:latin typeface="Source Sans Pro"/>
              </a:rPr>
              <a:t>: 16 giugno </a:t>
            </a:r>
            <a:r>
              <a:rPr lang="it-IT" sz="1050" b="0" i="0" dirty="0">
                <a:solidFill>
                  <a:srgbClr val="333333"/>
                </a:solidFill>
                <a:effectLst/>
                <a:latin typeface="Source Sans Pro" panose="020B0503030403020204" pitchFamily="34" charset="0"/>
              </a:rPr>
              <a:t>2021</a:t>
            </a:r>
            <a:endParaRPr lang="it-IT" sz="1050" dirty="0"/>
          </a:p>
        </p:txBody>
      </p:sp>
      <p:pic>
        <p:nvPicPr>
          <p:cNvPr id="8194" name="Picture 2">
            <a:extLst>
              <a:ext uri="{FF2B5EF4-FFF2-40B4-BE49-F238E27FC236}">
                <a16:creationId xmlns:a16="http://schemas.microsoft.com/office/drawing/2014/main" id="{595A8A37-5A08-4C8C-A36E-A8381A79A4D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064"/>
          <a:stretch/>
        </p:blipFill>
        <p:spPr bwMode="auto">
          <a:xfrm>
            <a:off x="193040" y="1658525"/>
            <a:ext cx="12016096" cy="44222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4914787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CasellaDiTesto 169">
            <a:extLst>
              <a:ext uri="{FF2B5EF4-FFF2-40B4-BE49-F238E27FC236}">
                <a16:creationId xmlns:a16="http://schemas.microsoft.com/office/drawing/2014/main" id="{9F928B8A-3EB1-4DF1-BFCE-1A2F9A1160CD}"/>
              </a:ext>
            </a:extLst>
          </p:cNvPr>
          <p:cNvSpPr txBox="1"/>
          <p:nvPr/>
        </p:nvSpPr>
        <p:spPr>
          <a:xfrm>
            <a:off x="0" y="54932"/>
            <a:ext cx="11743660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it-IT" sz="2400" b="1" dirty="0">
                <a:solidFill>
                  <a:srgbClr val="0064B7"/>
                </a:solidFill>
              </a:rPr>
              <a:t>STIMA DELL’RT MEDIO14gg PER REGIONE/PA BASATO SU INIZIO SINTOMI FINO TRA IL 26 MAGGIO E L’8 GIUGNO 2021, CALCOLATO IL 16/06/2021</a:t>
            </a:r>
          </a:p>
        </p:txBody>
      </p:sp>
      <p:sp>
        <p:nvSpPr>
          <p:cNvPr id="5" name="Rettangolo 4">
            <a:extLst>
              <a:ext uri="{FF2B5EF4-FFF2-40B4-BE49-F238E27FC236}">
                <a16:creationId xmlns:a16="http://schemas.microsoft.com/office/drawing/2014/main" id="{A5BE4D16-0C7B-441B-894E-231233E4FE0D}"/>
              </a:ext>
            </a:extLst>
          </p:cNvPr>
          <p:cNvSpPr/>
          <p:nvPr/>
        </p:nvSpPr>
        <p:spPr>
          <a:xfrm>
            <a:off x="7510328" y="6604084"/>
            <a:ext cx="2877711" cy="25391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sz="1050" b="1" dirty="0">
                <a:solidFill>
                  <a:srgbClr val="333333"/>
                </a:solidFill>
                <a:latin typeface="Source Sans Pro"/>
              </a:rPr>
              <a:t>Data di ultimo aggiornamento</a:t>
            </a:r>
            <a:r>
              <a:rPr lang="it-IT" sz="1050" dirty="0">
                <a:solidFill>
                  <a:srgbClr val="333333"/>
                </a:solidFill>
                <a:latin typeface="Source Sans Pro"/>
              </a:rPr>
              <a:t>: 16 giugno </a:t>
            </a:r>
            <a:r>
              <a:rPr lang="it-IT" sz="1050" b="0" i="0" dirty="0">
                <a:solidFill>
                  <a:srgbClr val="333333"/>
                </a:solidFill>
                <a:effectLst/>
                <a:latin typeface="Source Sans Pro" panose="020B0503030403020204" pitchFamily="34" charset="0"/>
              </a:rPr>
              <a:t>2021</a:t>
            </a:r>
            <a:endParaRPr lang="it-IT" sz="1050" dirty="0"/>
          </a:p>
        </p:txBody>
      </p:sp>
      <p:pic>
        <p:nvPicPr>
          <p:cNvPr id="2" name="Immagine 1">
            <a:extLst>
              <a:ext uri="{FF2B5EF4-FFF2-40B4-BE49-F238E27FC236}">
                <a16:creationId xmlns:a16="http://schemas.microsoft.com/office/drawing/2014/main" id="{90BA0998-EDDE-496F-9804-CA57C7D9B48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17710" y="747445"/>
            <a:ext cx="7189990" cy="5287596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>
            <a:extLst>
              <a:ext uri="{FF2B5EF4-FFF2-40B4-BE49-F238E27FC236}">
                <a16:creationId xmlns:a16="http://schemas.microsoft.com/office/drawing/2014/main" id="{D6CF0C2F-190D-4D16-8F23-DFF3AA7EC69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7348" t="43258" r="1868" b="47061"/>
          <a:stretch/>
        </p:blipFill>
        <p:spPr>
          <a:xfrm>
            <a:off x="71550" y="734441"/>
            <a:ext cx="12023753" cy="725343"/>
          </a:xfrm>
          <a:prstGeom prst="rect">
            <a:avLst/>
          </a:prstGeom>
        </p:spPr>
      </p:pic>
      <p:sp>
        <p:nvSpPr>
          <p:cNvPr id="8" name="Titolo 1">
            <a:extLst>
              <a:ext uri="{FF2B5EF4-FFF2-40B4-BE49-F238E27FC236}">
                <a16:creationId xmlns:a16="http://schemas.microsoft.com/office/drawing/2014/main" id="{8B640771-1CA8-49D3-8E45-4652ED05C075}"/>
              </a:ext>
            </a:extLst>
          </p:cNvPr>
          <p:cNvSpPr txBox="1">
            <a:spLocks/>
          </p:cNvSpPr>
          <p:nvPr/>
        </p:nvSpPr>
        <p:spPr>
          <a:xfrm>
            <a:off x="117616" y="0"/>
            <a:ext cx="11977687" cy="84613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IT" sz="3600" b="1">
                <a:solidFill>
                  <a:srgbClr val="0064B7"/>
                </a:solidFill>
                <a:latin typeface="+mn-lt"/>
                <a:ea typeface="+mn-ea"/>
                <a:cs typeface="+mn-cs"/>
              </a:rPr>
              <a:t>Ricoveri</a:t>
            </a:r>
            <a:endParaRPr lang="it-CH" sz="3600" b="1">
              <a:solidFill>
                <a:srgbClr val="0064B7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0" name="CasellaDiTesto 9">
            <a:extLst>
              <a:ext uri="{FF2B5EF4-FFF2-40B4-BE49-F238E27FC236}">
                <a16:creationId xmlns:a16="http://schemas.microsoft.com/office/drawing/2014/main" id="{6989A8CF-7FF4-430B-A079-D422B97F2635}"/>
              </a:ext>
            </a:extLst>
          </p:cNvPr>
          <p:cNvSpPr txBox="1"/>
          <p:nvPr/>
        </p:nvSpPr>
        <p:spPr>
          <a:xfrm>
            <a:off x="107156" y="863022"/>
            <a:ext cx="119776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>
                <a:solidFill>
                  <a:schemeClr val="bg1"/>
                </a:solidFill>
              </a:rPr>
              <a:t>Ricoveri in area medica e in terapia intensiva in diminuzione da molte settimane</a:t>
            </a:r>
          </a:p>
        </p:txBody>
      </p:sp>
      <p:sp>
        <p:nvSpPr>
          <p:cNvPr id="15" name="Rettangolo 14">
            <a:extLst>
              <a:ext uri="{FF2B5EF4-FFF2-40B4-BE49-F238E27FC236}">
                <a16:creationId xmlns:a16="http://schemas.microsoft.com/office/drawing/2014/main" id="{3E3A4368-B111-41D7-8D65-82AACB8F455E}"/>
              </a:ext>
            </a:extLst>
          </p:cNvPr>
          <p:cNvSpPr/>
          <p:nvPr/>
        </p:nvSpPr>
        <p:spPr>
          <a:xfrm>
            <a:off x="7510328" y="6604084"/>
            <a:ext cx="2775119" cy="25391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sz="1050" b="1" dirty="0">
                <a:solidFill>
                  <a:srgbClr val="333333"/>
                </a:solidFill>
              </a:rPr>
              <a:t>Data di ultimo aggiornamento</a:t>
            </a:r>
            <a:r>
              <a:rPr lang="it-IT" sz="1050" dirty="0">
                <a:solidFill>
                  <a:srgbClr val="333333"/>
                </a:solidFill>
              </a:rPr>
              <a:t>: 15 giugno </a:t>
            </a:r>
            <a:r>
              <a:rPr lang="it-IT" sz="1050" b="0" i="0" dirty="0">
                <a:solidFill>
                  <a:srgbClr val="333333"/>
                </a:solidFill>
                <a:effectLst/>
              </a:rPr>
              <a:t>2021</a:t>
            </a:r>
            <a:endParaRPr lang="it-IT" sz="1050" dirty="0"/>
          </a:p>
        </p:txBody>
      </p:sp>
      <p:sp>
        <p:nvSpPr>
          <p:cNvPr id="16" name="CasellaDiTesto 15">
            <a:extLst>
              <a:ext uri="{FF2B5EF4-FFF2-40B4-BE49-F238E27FC236}">
                <a16:creationId xmlns:a16="http://schemas.microsoft.com/office/drawing/2014/main" id="{7EA5631F-2D2D-4E25-A928-E391BCDBC63B}"/>
              </a:ext>
            </a:extLst>
          </p:cNvPr>
          <p:cNvSpPr txBox="1"/>
          <p:nvPr/>
        </p:nvSpPr>
        <p:spPr>
          <a:xfrm>
            <a:off x="217886" y="5338629"/>
            <a:ext cx="6132908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sz="1800" b="1" dirty="0">
                <a:solidFill>
                  <a:srgbClr val="0064B7"/>
                </a:solidFill>
                <a:ea typeface="+mn-ea"/>
                <a:cs typeface="+mn-cs"/>
              </a:rPr>
              <a:t>Occupazione posti letto in area medica </a:t>
            </a:r>
          </a:p>
          <a:p>
            <a:r>
              <a:rPr lang="it-IT" b="1" dirty="0">
                <a:solidFill>
                  <a:srgbClr val="FF0000"/>
                </a:solidFill>
              </a:rPr>
              <a:t>6% ultima settimana – 8% settimana precedente</a:t>
            </a:r>
            <a:endParaRPr lang="it-CH" sz="1800" b="1" dirty="0">
              <a:solidFill>
                <a:srgbClr val="FF0000"/>
              </a:solidFill>
              <a:ea typeface="+mn-ea"/>
              <a:cs typeface="+mn-cs"/>
            </a:endParaRPr>
          </a:p>
        </p:txBody>
      </p:sp>
      <p:sp>
        <p:nvSpPr>
          <p:cNvPr id="17" name="CasellaDiTesto 16">
            <a:extLst>
              <a:ext uri="{FF2B5EF4-FFF2-40B4-BE49-F238E27FC236}">
                <a16:creationId xmlns:a16="http://schemas.microsoft.com/office/drawing/2014/main" id="{6D52B808-778D-4398-9188-264DA5CC3C04}"/>
              </a:ext>
            </a:extLst>
          </p:cNvPr>
          <p:cNvSpPr txBox="1"/>
          <p:nvPr/>
        </p:nvSpPr>
        <p:spPr>
          <a:xfrm>
            <a:off x="6568680" y="5338628"/>
            <a:ext cx="6132908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sz="1800" b="1" dirty="0">
                <a:solidFill>
                  <a:srgbClr val="0064B7"/>
                </a:solidFill>
                <a:ea typeface="+mn-ea"/>
                <a:cs typeface="+mn-cs"/>
              </a:rPr>
              <a:t>Occupazione posti letto in terapia intensiva </a:t>
            </a:r>
          </a:p>
          <a:p>
            <a:r>
              <a:rPr lang="it-IT" b="1" dirty="0">
                <a:solidFill>
                  <a:srgbClr val="FF0000"/>
                </a:solidFill>
              </a:rPr>
              <a:t>6% ultima settimana – 8% settimana precedente</a:t>
            </a:r>
            <a:endParaRPr lang="it-CH" sz="1800" b="1" dirty="0">
              <a:solidFill>
                <a:srgbClr val="FF0000"/>
              </a:solidFill>
              <a:ea typeface="+mn-ea"/>
              <a:cs typeface="+mn-cs"/>
            </a:endParaRPr>
          </a:p>
        </p:txBody>
      </p:sp>
      <p:pic>
        <p:nvPicPr>
          <p:cNvPr id="7" name="Immagine 6">
            <a:extLst>
              <a:ext uri="{FF2B5EF4-FFF2-40B4-BE49-F238E27FC236}">
                <a16:creationId xmlns:a16="http://schemas.microsoft.com/office/drawing/2014/main" id="{E8D438AE-8F1F-4A0F-951F-F37CC9DBAAE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478" r="3103"/>
          <a:stretch/>
        </p:blipFill>
        <p:spPr>
          <a:xfrm>
            <a:off x="6304281" y="1528659"/>
            <a:ext cx="5603240" cy="3809969"/>
          </a:xfrm>
          <a:prstGeom prst="rect">
            <a:avLst/>
          </a:prstGeom>
        </p:spPr>
      </p:pic>
      <p:pic>
        <p:nvPicPr>
          <p:cNvPr id="12" name="Immagine 11">
            <a:extLst>
              <a:ext uri="{FF2B5EF4-FFF2-40B4-BE49-F238E27FC236}">
                <a16:creationId xmlns:a16="http://schemas.microsoft.com/office/drawing/2014/main" id="{DFA4CA99-B3E6-491F-A6DF-E3048FD3C216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713"/>
          <a:stretch/>
        </p:blipFill>
        <p:spPr>
          <a:xfrm>
            <a:off x="25400" y="1709507"/>
            <a:ext cx="6413684" cy="35306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420795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>
            <a:extLst>
              <a:ext uri="{FF2B5EF4-FFF2-40B4-BE49-F238E27FC236}">
                <a16:creationId xmlns:a16="http://schemas.microsoft.com/office/drawing/2014/main" id="{71B7A1A9-40FC-4B1A-BC71-6C2C2DFC8700}"/>
              </a:ext>
            </a:extLst>
          </p:cNvPr>
          <p:cNvSpPr txBox="1"/>
          <p:nvPr/>
        </p:nvSpPr>
        <p:spPr>
          <a:xfrm>
            <a:off x="2772227" y="2757714"/>
            <a:ext cx="7010401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4800" dirty="0">
                <a:solidFill>
                  <a:srgbClr val="0064B7"/>
                </a:solidFill>
              </a:rPr>
              <a:t>Vaccinazioni somministrate al 16/06/2021 e loro impatto</a:t>
            </a:r>
          </a:p>
        </p:txBody>
      </p:sp>
      <p:sp>
        <p:nvSpPr>
          <p:cNvPr id="4" name="CasellaDiTesto 3">
            <a:extLst>
              <a:ext uri="{FF2B5EF4-FFF2-40B4-BE49-F238E27FC236}">
                <a16:creationId xmlns:a16="http://schemas.microsoft.com/office/drawing/2014/main" id="{EB83E4BA-6C2E-456F-894A-63A27B475E4D}"/>
              </a:ext>
            </a:extLst>
          </p:cNvPr>
          <p:cNvSpPr txBox="1"/>
          <p:nvPr/>
        </p:nvSpPr>
        <p:spPr>
          <a:xfrm>
            <a:off x="7130824" y="5649397"/>
            <a:ext cx="6096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/>
              <a:t>https://github.com/italia/covid19-opendata-vaccini</a:t>
            </a:r>
          </a:p>
        </p:txBody>
      </p:sp>
    </p:spTree>
    <p:extLst>
      <p:ext uri="{BB962C8B-B14F-4D97-AF65-F5344CB8AC3E}">
        <p14:creationId xmlns:p14="http://schemas.microsoft.com/office/powerpoint/2010/main" val="328469763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olo 1">
            <a:extLst>
              <a:ext uri="{FF2B5EF4-FFF2-40B4-BE49-F238E27FC236}">
                <a16:creationId xmlns:a16="http://schemas.microsoft.com/office/drawing/2014/main" id="{84B1574A-A0EE-483B-BA94-A42631AE5E2D}"/>
              </a:ext>
            </a:extLst>
          </p:cNvPr>
          <p:cNvSpPr txBox="1">
            <a:spLocks/>
          </p:cNvSpPr>
          <p:nvPr/>
        </p:nvSpPr>
        <p:spPr>
          <a:xfrm>
            <a:off x="107156" y="36648"/>
            <a:ext cx="11977687" cy="84613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IT" sz="3600" b="1" dirty="0">
                <a:solidFill>
                  <a:srgbClr val="0064B7"/>
                </a:solidFill>
                <a:latin typeface="+mn-lt"/>
                <a:ea typeface="+mn-ea"/>
                <a:cs typeface="+mn-cs"/>
              </a:rPr>
              <a:t>Numero di prime e seconde dosi di vaccino somministrate giornalmente dal 27/12/2020 al 16/06/2021</a:t>
            </a:r>
            <a:endParaRPr lang="it-CH" sz="3600" b="1" dirty="0">
              <a:solidFill>
                <a:srgbClr val="0064B7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7" name="Rettangolo 6">
            <a:extLst>
              <a:ext uri="{FF2B5EF4-FFF2-40B4-BE49-F238E27FC236}">
                <a16:creationId xmlns:a16="http://schemas.microsoft.com/office/drawing/2014/main" id="{BB41598A-F012-4C10-A84D-A023851AA4BE}"/>
              </a:ext>
            </a:extLst>
          </p:cNvPr>
          <p:cNvSpPr/>
          <p:nvPr/>
        </p:nvSpPr>
        <p:spPr>
          <a:xfrm>
            <a:off x="7426917" y="6604084"/>
            <a:ext cx="2877711" cy="25391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sz="1050" b="1" dirty="0">
                <a:solidFill>
                  <a:srgbClr val="333333"/>
                </a:solidFill>
                <a:latin typeface="Source Sans Pro"/>
              </a:rPr>
              <a:t>Data di ultimo aggiornamento</a:t>
            </a:r>
            <a:r>
              <a:rPr lang="it-IT" sz="1050" dirty="0">
                <a:solidFill>
                  <a:srgbClr val="333333"/>
                </a:solidFill>
                <a:latin typeface="Source Sans Pro"/>
              </a:rPr>
              <a:t>: 16 giugno 2021</a:t>
            </a:r>
            <a:endParaRPr lang="it-IT" sz="1050" dirty="0"/>
          </a:p>
        </p:txBody>
      </p:sp>
      <p:pic>
        <p:nvPicPr>
          <p:cNvPr id="9218" name="Picture 2">
            <a:extLst>
              <a:ext uri="{FF2B5EF4-FFF2-40B4-BE49-F238E27FC236}">
                <a16:creationId xmlns:a16="http://schemas.microsoft.com/office/drawing/2014/main" id="{7EE373DB-FE4E-46B0-9488-ED5A39553A7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520" y="882785"/>
            <a:ext cx="11348720" cy="51261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7341774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CB1B61BF-A947-4954-A436-4A06BF08890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298406"/>
            <a:ext cx="10515600" cy="4351338"/>
          </a:xfrm>
        </p:spPr>
        <p:txBody>
          <a:bodyPr/>
          <a:lstStyle/>
          <a:p>
            <a:pPr marL="0" indent="0" algn="ctr">
              <a:buNone/>
            </a:pPr>
            <a:r>
              <a:rPr lang="it-IT" sz="4000">
                <a:latin typeface="+mn-lt"/>
              </a:rPr>
              <a:t>Situazione epidemiologica in Europa</a:t>
            </a:r>
          </a:p>
          <a:p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38800386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olo 1">
            <a:extLst>
              <a:ext uri="{FF2B5EF4-FFF2-40B4-BE49-F238E27FC236}">
                <a16:creationId xmlns:a16="http://schemas.microsoft.com/office/drawing/2014/main" id="{B178C63C-B970-4C15-BCC0-282233919EFC}"/>
              </a:ext>
            </a:extLst>
          </p:cNvPr>
          <p:cNvSpPr txBox="1">
            <a:spLocks/>
          </p:cNvSpPr>
          <p:nvPr/>
        </p:nvSpPr>
        <p:spPr>
          <a:xfrm>
            <a:off x="-62919" y="-10850"/>
            <a:ext cx="11977687" cy="84613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it-IT" sz="3600" b="1">
                <a:solidFill>
                  <a:srgbClr val="0064B7"/>
                </a:solidFill>
                <a:latin typeface="+mn-lt"/>
                <a:ea typeface="+mn-ea"/>
                <a:cs typeface="+mn-cs"/>
              </a:rPr>
              <a:t>Percentuale copertura vaccinale</a:t>
            </a:r>
            <a:endParaRPr lang="it-CH" sz="3600" b="1">
              <a:solidFill>
                <a:srgbClr val="0064B7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7" name="Rettangolo 6">
            <a:extLst>
              <a:ext uri="{FF2B5EF4-FFF2-40B4-BE49-F238E27FC236}">
                <a16:creationId xmlns:a16="http://schemas.microsoft.com/office/drawing/2014/main" id="{8F6B297D-B5AA-451B-B145-561C7ED1C3E1}"/>
              </a:ext>
            </a:extLst>
          </p:cNvPr>
          <p:cNvSpPr/>
          <p:nvPr/>
        </p:nvSpPr>
        <p:spPr>
          <a:xfrm>
            <a:off x="7426917" y="6604084"/>
            <a:ext cx="2877711" cy="25391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sz="1050" b="1" dirty="0">
                <a:solidFill>
                  <a:srgbClr val="333333"/>
                </a:solidFill>
                <a:latin typeface="Source Sans Pro"/>
              </a:rPr>
              <a:t>Data di ultimo aggiornamento</a:t>
            </a:r>
            <a:r>
              <a:rPr lang="it-IT" sz="1050" dirty="0">
                <a:solidFill>
                  <a:srgbClr val="333333"/>
                </a:solidFill>
                <a:latin typeface="Source Sans Pro"/>
              </a:rPr>
              <a:t>: 16 giugno 2021</a:t>
            </a:r>
            <a:endParaRPr lang="it-IT" sz="1050" dirty="0"/>
          </a:p>
        </p:txBody>
      </p:sp>
      <p:pic>
        <p:nvPicPr>
          <p:cNvPr id="11266" name="Picture 2">
            <a:extLst>
              <a:ext uri="{FF2B5EF4-FFF2-40B4-BE49-F238E27FC236}">
                <a16:creationId xmlns:a16="http://schemas.microsoft.com/office/drawing/2014/main" id="{2BD0DDBF-84E4-4009-BC07-049A44D3E38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408" y="623888"/>
            <a:ext cx="11770360" cy="53165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3542547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olo 1">
            <a:extLst>
              <a:ext uri="{FF2B5EF4-FFF2-40B4-BE49-F238E27FC236}">
                <a16:creationId xmlns:a16="http://schemas.microsoft.com/office/drawing/2014/main" id="{DF99F7A1-4079-4F99-92D2-88F6C340E580}"/>
              </a:ext>
            </a:extLst>
          </p:cNvPr>
          <p:cNvSpPr txBox="1">
            <a:spLocks/>
          </p:cNvSpPr>
          <p:nvPr/>
        </p:nvSpPr>
        <p:spPr>
          <a:xfrm>
            <a:off x="107156" y="136803"/>
            <a:ext cx="11977687" cy="84613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it-IT" sz="2800" b="1">
                <a:solidFill>
                  <a:srgbClr val="0064B7"/>
                </a:solidFill>
                <a:latin typeface="Titillium Web" panose="00000500000000000000" pitchFamily="2" charset="0"/>
                <a:ea typeface="+mn-ea"/>
                <a:cs typeface="+mn-cs"/>
              </a:rPr>
              <a:t>Rapporto tra </a:t>
            </a:r>
            <a:r>
              <a:rPr lang="it-IT" sz="2800" b="1" u="sng">
                <a:solidFill>
                  <a:srgbClr val="0064B7"/>
                </a:solidFill>
                <a:latin typeface="Titillium Web" panose="00000500000000000000" pitchFamily="2" charset="0"/>
                <a:ea typeface="+mn-ea"/>
                <a:cs typeface="+mn-cs"/>
              </a:rPr>
              <a:t>l’incidenza settimanale</a:t>
            </a:r>
            <a:r>
              <a:rPr lang="it-IT" sz="2800" b="1">
                <a:solidFill>
                  <a:srgbClr val="0064B7"/>
                </a:solidFill>
                <a:latin typeface="Titillium Web" panose="00000500000000000000" pitchFamily="2" charset="0"/>
                <a:ea typeface="+mn-ea"/>
                <a:cs typeface="+mn-cs"/>
              </a:rPr>
              <a:t> nei soggetti </a:t>
            </a:r>
            <a:r>
              <a:rPr lang="it-IT" sz="2800" b="1">
                <a:solidFill>
                  <a:srgbClr val="FF0000"/>
                </a:solidFill>
                <a:latin typeface="Titillium Web" panose="00000500000000000000" pitchFamily="2" charset="0"/>
                <a:ea typeface="+mn-ea"/>
                <a:cs typeface="+mn-cs"/>
              </a:rPr>
              <a:t>≥60 anni vs &lt;60 anni </a:t>
            </a:r>
            <a:r>
              <a:rPr lang="it-IT" sz="2800" b="1">
                <a:solidFill>
                  <a:srgbClr val="0064B7"/>
                </a:solidFill>
                <a:latin typeface="+mn-lt"/>
                <a:ea typeface="+mn-ea"/>
                <a:cs typeface="+mn-cs"/>
              </a:rPr>
              <a:t>SINTOMATICI</a:t>
            </a:r>
            <a:r>
              <a:rPr lang="it-IT" sz="2800" b="1">
                <a:solidFill>
                  <a:srgbClr val="0064B7"/>
                </a:solidFill>
                <a:latin typeface="Titillium Web" panose="00000500000000000000" pitchFamily="2" charset="0"/>
                <a:ea typeface="+mn-ea"/>
                <a:cs typeface="+mn-cs"/>
              </a:rPr>
              <a:t> e la copertura vaccinale nei soggetti ≥60 anni (</a:t>
            </a:r>
            <a:r>
              <a:rPr lang="it-IT" sz="2400" b="1">
                <a:solidFill>
                  <a:srgbClr val="0064B7"/>
                </a:solidFill>
                <a:latin typeface="Titillium Web" panose="00000500000000000000" pitchFamily="2" charset="0"/>
                <a:ea typeface="+mn-ea"/>
                <a:cs typeface="+mn-cs"/>
              </a:rPr>
              <a:t>15gg dopo prima dose</a:t>
            </a:r>
            <a:r>
              <a:rPr lang="it-IT" sz="2800" b="1">
                <a:solidFill>
                  <a:srgbClr val="0064B7"/>
                </a:solidFill>
                <a:latin typeface="Titillium Web" panose="00000500000000000000" pitchFamily="2" charset="0"/>
                <a:ea typeface="+mn-ea"/>
                <a:cs typeface="+mn-cs"/>
              </a:rPr>
              <a:t>)</a:t>
            </a:r>
            <a:endParaRPr lang="it-CH" sz="3600" b="1">
              <a:solidFill>
                <a:srgbClr val="0064B7"/>
              </a:solidFill>
              <a:latin typeface="Titillium Web" panose="00000500000000000000" pitchFamily="2" charset="0"/>
              <a:ea typeface="+mn-ea"/>
              <a:cs typeface="+mn-cs"/>
            </a:endParaRPr>
          </a:p>
        </p:txBody>
      </p:sp>
      <p:sp>
        <p:nvSpPr>
          <p:cNvPr id="5" name="Rettangolo 4">
            <a:extLst>
              <a:ext uri="{FF2B5EF4-FFF2-40B4-BE49-F238E27FC236}">
                <a16:creationId xmlns:a16="http://schemas.microsoft.com/office/drawing/2014/main" id="{3211B9B5-8A70-417F-A88B-25D192511FD7}"/>
              </a:ext>
            </a:extLst>
          </p:cNvPr>
          <p:cNvSpPr/>
          <p:nvPr/>
        </p:nvSpPr>
        <p:spPr>
          <a:xfrm>
            <a:off x="7426917" y="6604084"/>
            <a:ext cx="2877711" cy="25391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sz="1050" b="1" dirty="0">
                <a:solidFill>
                  <a:srgbClr val="333333"/>
                </a:solidFill>
                <a:latin typeface="Source Sans Pro"/>
              </a:rPr>
              <a:t>Data di ultimo aggiornamento</a:t>
            </a:r>
            <a:r>
              <a:rPr lang="it-IT" sz="1050" dirty="0">
                <a:solidFill>
                  <a:srgbClr val="333333"/>
                </a:solidFill>
                <a:latin typeface="Source Sans Pro"/>
              </a:rPr>
              <a:t>: 16 giugno 2021</a:t>
            </a:r>
            <a:endParaRPr lang="it-IT" sz="1050" dirty="0"/>
          </a:p>
        </p:txBody>
      </p:sp>
      <p:pic>
        <p:nvPicPr>
          <p:cNvPr id="21506" name="Picture 2">
            <a:extLst>
              <a:ext uri="{FF2B5EF4-FFF2-40B4-BE49-F238E27FC236}">
                <a16:creationId xmlns:a16="http://schemas.microsoft.com/office/drawing/2014/main" id="{15D4ED51-805D-4743-ABC8-655C3317D01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404"/>
          <a:stretch/>
        </p:blipFill>
        <p:spPr bwMode="auto">
          <a:xfrm>
            <a:off x="0" y="1315720"/>
            <a:ext cx="12192000" cy="47818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1277250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>
            <a:extLst>
              <a:ext uri="{FF2B5EF4-FFF2-40B4-BE49-F238E27FC236}">
                <a16:creationId xmlns:a16="http://schemas.microsoft.com/office/drawing/2014/main" id="{9C5684AA-D81A-4583-8055-695536C7BE7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691"/>
          <a:stretch/>
        </p:blipFill>
        <p:spPr bwMode="auto">
          <a:xfrm>
            <a:off x="0" y="1224280"/>
            <a:ext cx="12192000" cy="48733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itolo 1">
            <a:extLst>
              <a:ext uri="{FF2B5EF4-FFF2-40B4-BE49-F238E27FC236}">
                <a16:creationId xmlns:a16="http://schemas.microsoft.com/office/drawing/2014/main" id="{DF99F7A1-4079-4F99-92D2-88F6C340E580}"/>
              </a:ext>
            </a:extLst>
          </p:cNvPr>
          <p:cNvSpPr txBox="1">
            <a:spLocks/>
          </p:cNvSpPr>
          <p:nvPr/>
        </p:nvSpPr>
        <p:spPr>
          <a:xfrm>
            <a:off x="-107421" y="213003"/>
            <a:ext cx="12197821" cy="84613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it-IT" sz="2800" b="1">
                <a:solidFill>
                  <a:srgbClr val="0064B7"/>
                </a:solidFill>
                <a:latin typeface="+mn-lt"/>
                <a:ea typeface="+mn-ea"/>
                <a:cs typeface="+mn-cs"/>
              </a:rPr>
              <a:t>Rapporto tra il tasso di </a:t>
            </a:r>
            <a:r>
              <a:rPr lang="it-IT" sz="2800" b="1" u="sng">
                <a:solidFill>
                  <a:srgbClr val="0064B7"/>
                </a:solidFill>
                <a:latin typeface="+mn-lt"/>
                <a:ea typeface="+mn-ea"/>
                <a:cs typeface="+mn-cs"/>
              </a:rPr>
              <a:t>ospedalizzazione settimanale</a:t>
            </a:r>
            <a:r>
              <a:rPr lang="it-IT" sz="2800" b="1">
                <a:solidFill>
                  <a:srgbClr val="0064B7"/>
                </a:solidFill>
                <a:latin typeface="+mn-lt"/>
                <a:ea typeface="+mn-ea"/>
                <a:cs typeface="+mn-cs"/>
              </a:rPr>
              <a:t> nei soggetti </a:t>
            </a:r>
            <a:r>
              <a:rPr lang="it-IT" sz="2800" b="1">
                <a:solidFill>
                  <a:srgbClr val="FF0000"/>
                </a:solidFill>
                <a:latin typeface="+mn-lt"/>
                <a:ea typeface="+mn-ea"/>
                <a:cs typeface="+mn-cs"/>
              </a:rPr>
              <a:t>≥60 anni vs &lt;60 anni</a:t>
            </a:r>
            <a:r>
              <a:rPr lang="it-IT" sz="2800" b="1">
                <a:solidFill>
                  <a:srgbClr val="0064B7"/>
                </a:solidFill>
                <a:latin typeface="+mn-lt"/>
                <a:ea typeface="+mn-ea"/>
                <a:cs typeface="+mn-cs"/>
              </a:rPr>
              <a:t> e la copertura vaccinale nei soggetti ≥60 anni (</a:t>
            </a:r>
            <a:r>
              <a:rPr lang="it-IT" sz="2400" b="1">
                <a:solidFill>
                  <a:srgbClr val="0064B7"/>
                </a:solidFill>
                <a:latin typeface="+mn-lt"/>
                <a:ea typeface="+mn-ea"/>
                <a:cs typeface="+mn-cs"/>
              </a:rPr>
              <a:t>21gg dopo prima dose</a:t>
            </a:r>
            <a:r>
              <a:rPr lang="it-IT" sz="2800" b="1">
                <a:solidFill>
                  <a:srgbClr val="0064B7"/>
                </a:solidFill>
                <a:latin typeface="+mn-lt"/>
                <a:ea typeface="+mn-ea"/>
                <a:cs typeface="+mn-cs"/>
              </a:rPr>
              <a:t>)</a:t>
            </a:r>
            <a:endParaRPr lang="it-CH" sz="2800" b="1">
              <a:solidFill>
                <a:srgbClr val="0064B7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5" name="Rettangolo 4">
            <a:extLst>
              <a:ext uri="{FF2B5EF4-FFF2-40B4-BE49-F238E27FC236}">
                <a16:creationId xmlns:a16="http://schemas.microsoft.com/office/drawing/2014/main" id="{D81C9D6A-4C9F-4B2E-8104-BAF3242D464C}"/>
              </a:ext>
            </a:extLst>
          </p:cNvPr>
          <p:cNvSpPr/>
          <p:nvPr/>
        </p:nvSpPr>
        <p:spPr>
          <a:xfrm>
            <a:off x="10642600" y="1208956"/>
            <a:ext cx="511175" cy="3830320"/>
          </a:xfrm>
          <a:prstGeom prst="rect">
            <a:avLst/>
          </a:prstGeom>
          <a:solidFill>
            <a:schemeClr val="bg1">
              <a:lumMod val="75000"/>
              <a:alpha val="33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6" name="Rettangolo 5">
            <a:extLst>
              <a:ext uri="{FF2B5EF4-FFF2-40B4-BE49-F238E27FC236}">
                <a16:creationId xmlns:a16="http://schemas.microsoft.com/office/drawing/2014/main" id="{CC29F4B3-41F4-40EA-9E73-CE33F4E636A9}"/>
              </a:ext>
            </a:extLst>
          </p:cNvPr>
          <p:cNvSpPr/>
          <p:nvPr/>
        </p:nvSpPr>
        <p:spPr>
          <a:xfrm>
            <a:off x="7426917" y="6604084"/>
            <a:ext cx="2877711" cy="25391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sz="1050" b="1" dirty="0">
                <a:solidFill>
                  <a:srgbClr val="333333"/>
                </a:solidFill>
                <a:latin typeface="Source Sans Pro"/>
              </a:rPr>
              <a:t>Data di ultimo aggiornamento</a:t>
            </a:r>
            <a:r>
              <a:rPr lang="it-IT" sz="1050" dirty="0">
                <a:solidFill>
                  <a:srgbClr val="333333"/>
                </a:solidFill>
                <a:latin typeface="Source Sans Pro"/>
              </a:rPr>
              <a:t>: 16 giugno 2021</a:t>
            </a:r>
            <a:endParaRPr lang="it-IT" sz="1050" dirty="0"/>
          </a:p>
        </p:txBody>
      </p:sp>
    </p:spTree>
    <p:extLst>
      <p:ext uri="{BB962C8B-B14F-4D97-AF65-F5344CB8AC3E}">
        <p14:creationId xmlns:p14="http://schemas.microsoft.com/office/powerpoint/2010/main" val="89366398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>
            <a:extLst>
              <a:ext uri="{FF2B5EF4-FFF2-40B4-BE49-F238E27FC236}">
                <a16:creationId xmlns:a16="http://schemas.microsoft.com/office/drawing/2014/main" id="{217E4C9B-F332-40BE-B6F9-5DF05679568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548"/>
          <a:stretch/>
        </p:blipFill>
        <p:spPr bwMode="auto">
          <a:xfrm>
            <a:off x="0" y="1270000"/>
            <a:ext cx="12192000" cy="48275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itolo 1">
            <a:extLst>
              <a:ext uri="{FF2B5EF4-FFF2-40B4-BE49-F238E27FC236}">
                <a16:creationId xmlns:a16="http://schemas.microsoft.com/office/drawing/2014/main" id="{DF99F7A1-4079-4F99-92D2-88F6C340E580}"/>
              </a:ext>
            </a:extLst>
          </p:cNvPr>
          <p:cNvSpPr txBox="1">
            <a:spLocks/>
          </p:cNvSpPr>
          <p:nvPr/>
        </p:nvSpPr>
        <p:spPr>
          <a:xfrm>
            <a:off x="-109591" y="151331"/>
            <a:ext cx="12411181" cy="84613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it-IT" sz="2800" b="1">
                <a:solidFill>
                  <a:srgbClr val="0064B7"/>
                </a:solidFill>
                <a:latin typeface="+mn-lt"/>
                <a:ea typeface="+mn-ea"/>
                <a:cs typeface="+mn-cs"/>
              </a:rPr>
              <a:t>Rapporto tra il tasso di ricovero in </a:t>
            </a:r>
            <a:r>
              <a:rPr lang="it-IT" sz="2800" b="1" u="sng">
                <a:solidFill>
                  <a:srgbClr val="0064B7"/>
                </a:solidFill>
                <a:latin typeface="+mn-lt"/>
                <a:ea typeface="+mn-ea"/>
                <a:cs typeface="+mn-cs"/>
              </a:rPr>
              <a:t>terapia intensiva settimanale </a:t>
            </a:r>
            <a:r>
              <a:rPr lang="it-IT" sz="2800" b="1">
                <a:solidFill>
                  <a:srgbClr val="0064B7"/>
                </a:solidFill>
                <a:latin typeface="+mn-lt"/>
                <a:ea typeface="+mn-ea"/>
                <a:cs typeface="+mn-cs"/>
              </a:rPr>
              <a:t>nei soggetti </a:t>
            </a:r>
            <a:r>
              <a:rPr lang="it-IT" sz="2800" b="1">
                <a:solidFill>
                  <a:srgbClr val="FF0000"/>
                </a:solidFill>
                <a:latin typeface="+mn-lt"/>
                <a:ea typeface="+mn-ea"/>
                <a:cs typeface="+mn-cs"/>
              </a:rPr>
              <a:t>≥60 anni vs &lt;60 anni </a:t>
            </a:r>
            <a:r>
              <a:rPr lang="it-IT" sz="2800" b="1">
                <a:solidFill>
                  <a:srgbClr val="0064B7"/>
                </a:solidFill>
                <a:latin typeface="+mn-lt"/>
                <a:ea typeface="+mn-ea"/>
                <a:cs typeface="+mn-cs"/>
              </a:rPr>
              <a:t>e la copertura vaccinale nei soggetti ≥60 anni (</a:t>
            </a:r>
            <a:r>
              <a:rPr lang="it-IT" sz="2400" b="1">
                <a:solidFill>
                  <a:srgbClr val="0064B7"/>
                </a:solidFill>
                <a:latin typeface="+mn-lt"/>
                <a:ea typeface="+mn-ea"/>
                <a:cs typeface="+mn-cs"/>
              </a:rPr>
              <a:t>21gg dopo prima dose</a:t>
            </a:r>
            <a:r>
              <a:rPr lang="it-IT" sz="2800" b="1">
                <a:solidFill>
                  <a:srgbClr val="0064B7"/>
                </a:solidFill>
                <a:latin typeface="+mn-lt"/>
                <a:ea typeface="+mn-ea"/>
                <a:cs typeface="+mn-cs"/>
              </a:rPr>
              <a:t>)</a:t>
            </a:r>
            <a:endParaRPr lang="it-CH" sz="2400" b="1">
              <a:solidFill>
                <a:srgbClr val="0064B7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5" name="Rettangolo 4">
            <a:extLst>
              <a:ext uri="{FF2B5EF4-FFF2-40B4-BE49-F238E27FC236}">
                <a16:creationId xmlns:a16="http://schemas.microsoft.com/office/drawing/2014/main" id="{E3937190-4C7F-4D17-9D7B-98E7FDB601AB}"/>
              </a:ext>
            </a:extLst>
          </p:cNvPr>
          <p:cNvSpPr/>
          <p:nvPr/>
        </p:nvSpPr>
        <p:spPr>
          <a:xfrm>
            <a:off x="10612120" y="1037442"/>
            <a:ext cx="542925" cy="3830320"/>
          </a:xfrm>
          <a:prstGeom prst="rect">
            <a:avLst/>
          </a:prstGeom>
          <a:solidFill>
            <a:schemeClr val="bg1">
              <a:lumMod val="75000"/>
              <a:alpha val="33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6" name="Rettangolo 5">
            <a:extLst>
              <a:ext uri="{FF2B5EF4-FFF2-40B4-BE49-F238E27FC236}">
                <a16:creationId xmlns:a16="http://schemas.microsoft.com/office/drawing/2014/main" id="{BA5B12A3-AAAC-4C4C-9C32-B70F21856395}"/>
              </a:ext>
            </a:extLst>
          </p:cNvPr>
          <p:cNvSpPr/>
          <p:nvPr/>
        </p:nvSpPr>
        <p:spPr>
          <a:xfrm>
            <a:off x="7426917" y="6604084"/>
            <a:ext cx="2877711" cy="25391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sz="1050" b="1" dirty="0">
                <a:solidFill>
                  <a:srgbClr val="333333"/>
                </a:solidFill>
                <a:latin typeface="Source Sans Pro"/>
              </a:rPr>
              <a:t>Data di ultimo aggiornamento</a:t>
            </a:r>
            <a:r>
              <a:rPr lang="it-IT" sz="1050" dirty="0">
                <a:solidFill>
                  <a:srgbClr val="333333"/>
                </a:solidFill>
                <a:latin typeface="Source Sans Pro"/>
              </a:rPr>
              <a:t>: 16 giugno 2021</a:t>
            </a:r>
            <a:endParaRPr lang="it-IT" sz="1050" dirty="0"/>
          </a:p>
        </p:txBody>
      </p:sp>
    </p:spTree>
    <p:extLst>
      <p:ext uri="{BB962C8B-B14F-4D97-AF65-F5344CB8AC3E}">
        <p14:creationId xmlns:p14="http://schemas.microsoft.com/office/powerpoint/2010/main" val="221899367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>
            <a:extLst>
              <a:ext uri="{FF2B5EF4-FFF2-40B4-BE49-F238E27FC236}">
                <a16:creationId xmlns:a16="http://schemas.microsoft.com/office/drawing/2014/main" id="{EE312111-34AD-4A60-AA92-007A784F737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311"/>
          <a:stretch/>
        </p:blipFill>
        <p:spPr bwMode="auto">
          <a:xfrm>
            <a:off x="0" y="1203960"/>
            <a:ext cx="12192000" cy="48936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itolo 1">
            <a:extLst>
              <a:ext uri="{FF2B5EF4-FFF2-40B4-BE49-F238E27FC236}">
                <a16:creationId xmlns:a16="http://schemas.microsoft.com/office/drawing/2014/main" id="{DF99F7A1-4079-4F99-92D2-88F6C340E580}"/>
              </a:ext>
            </a:extLst>
          </p:cNvPr>
          <p:cNvSpPr txBox="1">
            <a:spLocks/>
          </p:cNvSpPr>
          <p:nvPr/>
        </p:nvSpPr>
        <p:spPr>
          <a:xfrm>
            <a:off x="746" y="238403"/>
            <a:ext cx="11977687" cy="84613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it-IT" sz="2800" b="1" dirty="0">
                <a:solidFill>
                  <a:srgbClr val="0064B7"/>
                </a:solidFill>
                <a:latin typeface="+mn-lt"/>
                <a:ea typeface="+mn-ea"/>
                <a:cs typeface="+mn-cs"/>
              </a:rPr>
              <a:t>Rapporto tra il </a:t>
            </a:r>
            <a:r>
              <a:rPr lang="it-IT" sz="2800" b="1" u="sng" dirty="0">
                <a:solidFill>
                  <a:srgbClr val="0064B7"/>
                </a:solidFill>
                <a:latin typeface="+mn-lt"/>
                <a:ea typeface="+mn-ea"/>
                <a:cs typeface="+mn-cs"/>
              </a:rPr>
              <a:t>tasso di mortalità settimanale</a:t>
            </a:r>
            <a:r>
              <a:rPr lang="it-IT" sz="2800" b="1" dirty="0">
                <a:solidFill>
                  <a:srgbClr val="0064B7"/>
                </a:solidFill>
                <a:latin typeface="+mn-lt"/>
                <a:ea typeface="+mn-ea"/>
                <a:cs typeface="+mn-cs"/>
              </a:rPr>
              <a:t> nei soggetti </a:t>
            </a:r>
            <a:r>
              <a:rPr lang="it-IT" sz="2800" b="1" dirty="0">
                <a:solidFill>
                  <a:srgbClr val="FF0000"/>
                </a:solidFill>
                <a:latin typeface="+mn-lt"/>
                <a:ea typeface="+mn-ea"/>
                <a:cs typeface="+mn-cs"/>
              </a:rPr>
              <a:t>≥60 anni vs &lt;60 anni</a:t>
            </a:r>
            <a:r>
              <a:rPr lang="it-IT" sz="2800" b="1" dirty="0">
                <a:solidFill>
                  <a:srgbClr val="0064B7"/>
                </a:solidFill>
                <a:latin typeface="+mn-lt"/>
                <a:ea typeface="+mn-ea"/>
                <a:cs typeface="+mn-cs"/>
              </a:rPr>
              <a:t> e la copertura vaccinale nei soggetti ≥60 anni (</a:t>
            </a:r>
            <a:r>
              <a:rPr lang="it-IT" sz="2400" b="1" dirty="0">
                <a:solidFill>
                  <a:srgbClr val="0064B7"/>
                </a:solidFill>
                <a:latin typeface="+mn-lt"/>
                <a:ea typeface="+mn-ea"/>
                <a:cs typeface="+mn-cs"/>
              </a:rPr>
              <a:t>28gg dopo prima dose</a:t>
            </a:r>
            <a:r>
              <a:rPr lang="it-IT" sz="2800" b="1" dirty="0">
                <a:solidFill>
                  <a:srgbClr val="0064B7"/>
                </a:solidFill>
                <a:latin typeface="+mn-lt"/>
                <a:ea typeface="+mn-ea"/>
                <a:cs typeface="+mn-cs"/>
              </a:rPr>
              <a:t>)</a:t>
            </a:r>
            <a:endParaRPr lang="it-CH" sz="2800" b="1" dirty="0">
              <a:solidFill>
                <a:srgbClr val="0064B7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Rettangolo 1">
            <a:extLst>
              <a:ext uri="{FF2B5EF4-FFF2-40B4-BE49-F238E27FC236}">
                <a16:creationId xmlns:a16="http://schemas.microsoft.com/office/drawing/2014/main" id="{A1B6487B-93AC-4DB2-8DD9-45123730B9B6}"/>
              </a:ext>
            </a:extLst>
          </p:cNvPr>
          <p:cNvSpPr/>
          <p:nvPr/>
        </p:nvSpPr>
        <p:spPr>
          <a:xfrm>
            <a:off x="10033000" y="1084540"/>
            <a:ext cx="910589" cy="3830320"/>
          </a:xfrm>
          <a:prstGeom prst="rect">
            <a:avLst/>
          </a:prstGeom>
          <a:solidFill>
            <a:schemeClr val="bg1">
              <a:lumMod val="75000"/>
              <a:alpha val="33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6" name="Rettangolo 5">
            <a:extLst>
              <a:ext uri="{FF2B5EF4-FFF2-40B4-BE49-F238E27FC236}">
                <a16:creationId xmlns:a16="http://schemas.microsoft.com/office/drawing/2014/main" id="{BF80E84E-1478-4008-9CE0-5E04ACEF7E9D}"/>
              </a:ext>
            </a:extLst>
          </p:cNvPr>
          <p:cNvSpPr/>
          <p:nvPr/>
        </p:nvSpPr>
        <p:spPr>
          <a:xfrm>
            <a:off x="7426917" y="6604084"/>
            <a:ext cx="2877711" cy="25391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sz="1050" b="1" dirty="0">
                <a:solidFill>
                  <a:srgbClr val="333333"/>
                </a:solidFill>
                <a:latin typeface="Source Sans Pro"/>
              </a:rPr>
              <a:t>Data di ultimo aggiornamento</a:t>
            </a:r>
            <a:r>
              <a:rPr lang="it-IT" sz="1050" dirty="0">
                <a:solidFill>
                  <a:srgbClr val="333333"/>
                </a:solidFill>
                <a:latin typeface="Source Sans Pro"/>
              </a:rPr>
              <a:t>: 16 giugno 2021</a:t>
            </a:r>
            <a:endParaRPr lang="it-IT" sz="1050" dirty="0"/>
          </a:p>
        </p:txBody>
      </p:sp>
    </p:spTree>
    <p:extLst>
      <p:ext uri="{BB962C8B-B14F-4D97-AF65-F5344CB8AC3E}">
        <p14:creationId xmlns:p14="http://schemas.microsoft.com/office/powerpoint/2010/main" val="244778457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itolo 3">
            <a:extLst>
              <a:ext uri="{FF2B5EF4-FFF2-40B4-BE49-F238E27FC236}">
                <a16:creationId xmlns:a16="http://schemas.microsoft.com/office/drawing/2014/main" id="{15F5E56C-8A46-4E65-887D-0869EACBE9A3}"/>
              </a:ext>
            </a:extLst>
          </p:cNvPr>
          <p:cNvSpPr txBox="1">
            <a:spLocks/>
          </p:cNvSpPr>
          <p:nvPr/>
        </p:nvSpPr>
        <p:spPr>
          <a:xfrm>
            <a:off x="399804" y="1204557"/>
            <a:ext cx="11792196" cy="2976345"/>
          </a:xfrm>
          <a:prstGeom prst="rect">
            <a:avLst/>
          </a:prstGeom>
        </p:spPr>
        <p:txBody>
          <a:bodyPr vert="horz" lIns="91440" tIns="45721" rIns="91440" bIns="45721" rtlCol="0" anchor="ctr">
            <a:normAutofit fontScale="55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8600" b="1" dirty="0">
                <a:solidFill>
                  <a:srgbClr val="0064B7"/>
                </a:solidFill>
                <a:latin typeface="Titillium Web" panose="00000500000000000000"/>
              </a:rPr>
              <a:t>Analisi del </a:t>
            </a:r>
            <a:r>
              <a:rPr lang="en-US" sz="8600" b="1" dirty="0" err="1">
                <a:solidFill>
                  <a:srgbClr val="0064B7"/>
                </a:solidFill>
                <a:latin typeface="Titillium Web" panose="00000500000000000000"/>
              </a:rPr>
              <a:t>rischio</a:t>
            </a:r>
            <a:r>
              <a:rPr lang="en-US" sz="8600" b="1" dirty="0">
                <a:solidFill>
                  <a:srgbClr val="0064B7"/>
                </a:solidFill>
                <a:latin typeface="Titillium Web" panose="00000500000000000000"/>
              </a:rPr>
              <a:t> e scenario per Regione/PA</a:t>
            </a:r>
          </a:p>
          <a:p>
            <a:endParaRPr lang="en-US" sz="6601" dirty="0">
              <a:solidFill>
                <a:schemeClr val="accent2"/>
              </a:solidFill>
            </a:endParaRPr>
          </a:p>
          <a:p>
            <a:endParaRPr lang="en-US" sz="3200" dirty="0"/>
          </a:p>
          <a:p>
            <a:endParaRPr lang="en-US" sz="3200" dirty="0"/>
          </a:p>
          <a:p>
            <a:r>
              <a:rPr lang="en-US" sz="5100" dirty="0"/>
              <a:t>7 – 13 giugno2021 (16 </a:t>
            </a:r>
            <a:r>
              <a:rPr lang="en-US" sz="5100" dirty="0" err="1"/>
              <a:t>giugno</a:t>
            </a:r>
            <a:r>
              <a:rPr lang="en-US" sz="5100" dirty="0"/>
              <a:t> 2021), </a:t>
            </a:r>
          </a:p>
          <a:p>
            <a:r>
              <a:rPr lang="en-US" sz="5100" dirty="0" err="1"/>
              <a:t>analisi</a:t>
            </a:r>
            <a:r>
              <a:rPr lang="en-US" sz="5100" dirty="0"/>
              <a:t> </a:t>
            </a:r>
            <a:r>
              <a:rPr lang="en-US" sz="5100" dirty="0" err="1"/>
              <a:t>dell’occupazione</a:t>
            </a:r>
            <a:r>
              <a:rPr lang="en-US" sz="5100" dirty="0"/>
              <a:t> </a:t>
            </a:r>
            <a:r>
              <a:rPr lang="en-US" sz="5100" dirty="0" err="1"/>
              <a:t>dei</a:t>
            </a:r>
            <a:r>
              <a:rPr lang="en-US" sz="5100" dirty="0"/>
              <a:t> PL </a:t>
            </a:r>
            <a:r>
              <a:rPr lang="en-US" sz="5100" dirty="0" err="1"/>
              <a:t>attivi</a:t>
            </a:r>
            <a:r>
              <a:rPr lang="en-US" sz="5100" dirty="0"/>
              <a:t> </a:t>
            </a:r>
            <a:r>
              <a:rPr lang="en-US" sz="5100" dirty="0" err="1"/>
              <a:t>aggiornata</a:t>
            </a:r>
            <a:r>
              <a:rPr lang="en-US" sz="5100" dirty="0"/>
              <a:t> al 15 </a:t>
            </a:r>
            <a:r>
              <a:rPr lang="en-US" sz="5100" dirty="0" err="1"/>
              <a:t>giugno</a:t>
            </a:r>
            <a:r>
              <a:rPr lang="en-US" sz="5100" dirty="0"/>
              <a:t> 2021</a:t>
            </a:r>
          </a:p>
          <a:p>
            <a:endParaRPr lang="en-US" sz="3200" b="1" dirty="0">
              <a:solidFill>
                <a:schemeClr val="accent2"/>
              </a:solidFill>
            </a:endParaRPr>
          </a:p>
          <a:p>
            <a:r>
              <a:rPr lang="en-US" sz="5100" b="1" dirty="0">
                <a:solidFill>
                  <a:srgbClr val="0064B7"/>
                </a:solidFill>
                <a:latin typeface="Titillium Web" panose="00000500000000000000"/>
              </a:rPr>
              <a:t>Fonte: </a:t>
            </a:r>
            <a:r>
              <a:rPr lang="en-US" sz="5100" b="1" dirty="0" err="1">
                <a:solidFill>
                  <a:srgbClr val="0064B7"/>
                </a:solidFill>
                <a:latin typeface="Titillium Web" panose="00000500000000000000"/>
              </a:rPr>
              <a:t>Cabina</a:t>
            </a:r>
            <a:r>
              <a:rPr lang="en-US" sz="5100" b="1" dirty="0">
                <a:solidFill>
                  <a:srgbClr val="0064B7"/>
                </a:solidFill>
                <a:latin typeface="Titillium Web" panose="00000500000000000000"/>
              </a:rPr>
              <a:t> di Regia</a:t>
            </a:r>
          </a:p>
          <a:p>
            <a:endParaRPr lang="en-US" sz="6000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166923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>
            <a:extLst>
              <a:ext uri="{FF2B5EF4-FFF2-40B4-BE49-F238E27FC236}">
                <a16:creationId xmlns:a16="http://schemas.microsoft.com/office/drawing/2014/main" id="{2D49CB5A-C292-49BC-9855-99015FB4525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7386"/>
            <a:ext cx="12192000" cy="59938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77862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sellaDiTesto 4">
            <a:extLst>
              <a:ext uri="{FF2B5EF4-FFF2-40B4-BE49-F238E27FC236}">
                <a16:creationId xmlns:a16="http://schemas.microsoft.com/office/drawing/2014/main" id="{DF970081-94DA-4076-80A9-CF7BC0ABB794}"/>
              </a:ext>
            </a:extLst>
          </p:cNvPr>
          <p:cNvSpPr txBox="1"/>
          <p:nvPr/>
        </p:nvSpPr>
        <p:spPr>
          <a:xfrm>
            <a:off x="199117" y="57882"/>
            <a:ext cx="11640457" cy="112287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it-IT" sz="3200" b="1" dirty="0">
                <a:solidFill>
                  <a:srgbClr val="0064B7"/>
                </a:solidFill>
              </a:rPr>
              <a:t>Indicatori decisionali </a:t>
            </a:r>
            <a:r>
              <a:rPr lang="it-IT" sz="3200" dirty="0">
                <a:solidFill>
                  <a:srgbClr val="0064B7"/>
                </a:solidFill>
              </a:rPr>
              <a:t>come da Decreto Legge del 18 maggio 2021 n.65 articolo 13 </a:t>
            </a:r>
            <a:r>
              <a:rPr lang="it-IT" sz="3200" b="1" dirty="0">
                <a:solidFill>
                  <a:srgbClr val="0064B7"/>
                </a:solidFill>
              </a:rPr>
              <a:t>- Aggiornamento del 17/06/2021</a:t>
            </a:r>
            <a:endParaRPr lang="it-IT" sz="2800" b="1" dirty="0">
              <a:solidFill>
                <a:srgbClr val="0064B7"/>
              </a:solidFill>
            </a:endParaRPr>
          </a:p>
        </p:txBody>
      </p:sp>
      <p:sp>
        <p:nvSpPr>
          <p:cNvPr id="7" name="CasellaDiTesto 6">
            <a:extLst>
              <a:ext uri="{FF2B5EF4-FFF2-40B4-BE49-F238E27FC236}">
                <a16:creationId xmlns:a16="http://schemas.microsoft.com/office/drawing/2014/main" id="{A727683D-90F9-4D4F-8251-D78070C7B321}"/>
              </a:ext>
            </a:extLst>
          </p:cNvPr>
          <p:cNvSpPr txBox="1"/>
          <p:nvPr/>
        </p:nvSpPr>
        <p:spPr>
          <a:xfrm>
            <a:off x="5130800" y="6125420"/>
            <a:ext cx="6096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spcBef>
                <a:spcPts val="600"/>
              </a:spcBef>
              <a:spcAft>
                <a:spcPts val="600"/>
              </a:spcAft>
            </a:pPr>
            <a:r>
              <a:rPr lang="it-IT" sz="1800" b="1">
                <a:solidFill>
                  <a:srgbClr val="0064B7"/>
                </a:solidFill>
              </a:rPr>
              <a:t>Fonte dati: Ministero della Salute / Protezione Civile</a:t>
            </a:r>
          </a:p>
        </p:txBody>
      </p:sp>
      <p:pic>
        <p:nvPicPr>
          <p:cNvPr id="4" name="Immagine 3">
            <a:extLst>
              <a:ext uri="{FF2B5EF4-FFF2-40B4-BE49-F238E27FC236}">
                <a16:creationId xmlns:a16="http://schemas.microsoft.com/office/drawing/2014/main" id="{F8C96CE9-BFF5-49B7-B60A-CA79FCAFF4F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3150"/>
          <a:stretch/>
        </p:blipFill>
        <p:spPr>
          <a:xfrm>
            <a:off x="1936004" y="1127476"/>
            <a:ext cx="9093552" cy="49177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644535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sellaDiTesto 2">
            <a:extLst>
              <a:ext uri="{FF2B5EF4-FFF2-40B4-BE49-F238E27FC236}">
                <a16:creationId xmlns:a16="http://schemas.microsoft.com/office/drawing/2014/main" id="{46B1FEDA-143A-4056-8586-6BEC18D7A754}"/>
              </a:ext>
            </a:extLst>
          </p:cNvPr>
          <p:cNvSpPr txBox="1"/>
          <p:nvPr/>
        </p:nvSpPr>
        <p:spPr>
          <a:xfrm>
            <a:off x="979130" y="315902"/>
            <a:ext cx="1027127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it-IT" sz="4000" b="1" dirty="0">
                <a:solidFill>
                  <a:srgbClr val="0064B7"/>
                </a:solidFill>
              </a:rPr>
              <a:t>Headline della Cabina di Regia (18 giugno 2021)</a:t>
            </a:r>
          </a:p>
        </p:txBody>
      </p:sp>
      <p:sp>
        <p:nvSpPr>
          <p:cNvPr id="5" name="CasellaDiTesto 4">
            <a:extLst>
              <a:ext uri="{FF2B5EF4-FFF2-40B4-BE49-F238E27FC236}">
                <a16:creationId xmlns:a16="http://schemas.microsoft.com/office/drawing/2014/main" id="{5F26179B-384E-4627-BB7A-4C2502F0CF78}"/>
              </a:ext>
            </a:extLst>
          </p:cNvPr>
          <p:cNvSpPr txBox="1"/>
          <p:nvPr/>
        </p:nvSpPr>
        <p:spPr>
          <a:xfrm>
            <a:off x="413224" y="1939509"/>
            <a:ext cx="11126565" cy="369331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tabLst>
                <a:tab pos="6070600" algn="l"/>
              </a:tabLst>
            </a:pPr>
            <a:r>
              <a:rPr lang="it-IT" sz="1800" i="1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L’incidenza, sia sull’intero territorio nazionale che in tutte le regioni/PPAA, continua a diminuire ed è in tutte le Regioni/PPAA sotto il 50 per 100.000 abitanti ogni 7 giorni. L’effettuazione di attività di tracciamento sistematico possono consentire una gestione basata sul contenimento ovvero sull’identificazione dei casi e sul tracciamento dei loro contatti.</a:t>
            </a:r>
            <a:endParaRPr lang="it-IT" sz="1800" dirty="0">
              <a:effectLst/>
              <a:latin typeface="Tahoma" panose="020B0604030504040204" pitchFamily="34" charset="0"/>
              <a:ea typeface="Tahoma" panose="020B060403050404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tabLst>
                <a:tab pos="6070600" algn="l"/>
              </a:tabLst>
            </a:pPr>
            <a:r>
              <a:rPr lang="it-IT" sz="1800" i="1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 </a:t>
            </a:r>
            <a:endParaRPr lang="it-IT" sz="1800" dirty="0">
              <a:effectLst/>
              <a:latin typeface="Tahoma" panose="020B0604030504040204" pitchFamily="34" charset="0"/>
              <a:ea typeface="Tahoma" panose="020B060403050404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tabLst>
                <a:tab pos="6070600" algn="l"/>
              </a:tabLst>
            </a:pPr>
            <a:r>
              <a:rPr lang="it-IT" sz="1800" i="1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La pressione sui servizi ospedalieri si conferma al di sotto della soglia critica in tutte le Regioni/PA e la stima dell’indice di trasmissibilità Rt medio calcolato sui casi sintomatici è stabilmente al di sotto della soglia epidemica.</a:t>
            </a:r>
            <a:endParaRPr lang="it-IT" sz="1800" dirty="0">
              <a:effectLst/>
              <a:latin typeface="Tahoma" panose="020B0604030504040204" pitchFamily="34" charset="0"/>
              <a:ea typeface="Tahoma" panose="020B0604030504040204" pitchFamily="34" charset="0"/>
              <a:cs typeface="Times New Roman" panose="02020603050405020304" pitchFamily="18" charset="0"/>
            </a:endParaRPr>
          </a:p>
          <a:p>
            <a:pPr algn="just">
              <a:tabLst>
                <a:tab pos="6070600" algn="l"/>
              </a:tabLst>
            </a:pPr>
            <a:r>
              <a:rPr lang="it-IT" sz="1800" i="1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 </a:t>
            </a:r>
            <a:endParaRPr lang="it-IT" sz="1800" dirty="0">
              <a:effectLst/>
              <a:latin typeface="Tahoma" panose="020B0604030504040204" pitchFamily="34" charset="0"/>
              <a:ea typeface="Tahoma" panose="020B060403050404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4125479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sellaDiTesto 2">
            <a:extLst>
              <a:ext uri="{FF2B5EF4-FFF2-40B4-BE49-F238E27FC236}">
                <a16:creationId xmlns:a16="http://schemas.microsoft.com/office/drawing/2014/main" id="{46B1FEDA-143A-4056-8586-6BEC18D7A754}"/>
              </a:ext>
            </a:extLst>
          </p:cNvPr>
          <p:cNvSpPr txBox="1"/>
          <p:nvPr/>
        </p:nvSpPr>
        <p:spPr>
          <a:xfrm>
            <a:off x="979130" y="315902"/>
            <a:ext cx="1027127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it-IT" sz="4000" b="1" dirty="0">
                <a:solidFill>
                  <a:srgbClr val="0064B7"/>
                </a:solidFill>
              </a:rPr>
              <a:t>Headline della Cabina di Regia (18 giugno 2021)</a:t>
            </a:r>
          </a:p>
        </p:txBody>
      </p:sp>
      <p:sp>
        <p:nvSpPr>
          <p:cNvPr id="4" name="CasellaDiTesto 3">
            <a:extLst>
              <a:ext uri="{FF2B5EF4-FFF2-40B4-BE49-F238E27FC236}">
                <a16:creationId xmlns:a16="http://schemas.microsoft.com/office/drawing/2014/main" id="{1FEA83EC-E6C6-4C5A-9441-7A94518254EA}"/>
              </a:ext>
            </a:extLst>
          </p:cNvPr>
          <p:cNvSpPr txBox="1"/>
          <p:nvPr/>
        </p:nvSpPr>
        <p:spPr>
          <a:xfrm>
            <a:off x="450755" y="1475737"/>
            <a:ext cx="11328021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spcBef>
                <a:spcPts val="1200"/>
              </a:spcBef>
              <a:spcAft>
                <a:spcPts val="600"/>
              </a:spcAft>
            </a:pPr>
            <a:r>
              <a:rPr lang="it-IT" sz="3600" i="1" dirty="0">
                <a:ea typeface="Tahoma" panose="020B0604030504040204" pitchFamily="34" charset="0"/>
                <a:cs typeface="Times New Roman" panose="02020603050405020304" pitchFamily="18" charset="0"/>
              </a:rPr>
              <a:t> </a:t>
            </a:r>
            <a:endParaRPr lang="it-IT" sz="2400" b="1" dirty="0">
              <a:effectLst/>
              <a:latin typeface="Tahoma" panose="020B0604030504040204" pitchFamily="34" charset="0"/>
              <a:ea typeface="MS Gothic" panose="020B0609070205080204" pitchFamily="49" charset="-128"/>
              <a:cs typeface="Times New Roman" panose="02020603050405020304" pitchFamily="18" charset="0"/>
            </a:endParaRPr>
          </a:p>
        </p:txBody>
      </p:sp>
      <p:sp>
        <p:nvSpPr>
          <p:cNvPr id="5" name="CasellaDiTesto 4">
            <a:extLst>
              <a:ext uri="{FF2B5EF4-FFF2-40B4-BE49-F238E27FC236}">
                <a16:creationId xmlns:a16="http://schemas.microsoft.com/office/drawing/2014/main" id="{5F26179B-384E-4627-BB7A-4C2502F0CF78}"/>
              </a:ext>
            </a:extLst>
          </p:cNvPr>
          <p:cNvSpPr txBox="1"/>
          <p:nvPr/>
        </p:nvSpPr>
        <p:spPr>
          <a:xfrm>
            <a:off x="413224" y="1939509"/>
            <a:ext cx="11126565" cy="369331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tabLst>
                <a:tab pos="6070600" algn="l"/>
              </a:tabLst>
            </a:pPr>
            <a:r>
              <a:rPr lang="it-IT" sz="1800" i="1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Vengono segnalati anche in Italia focolai di varianti del virus SARS-CoV-2, come la variante delta, che presentano una maggiore trasmissibilità e/o la potenzialità di eludere parzialmente la risposta immunitaria. La circolazione di queste varianti ha portato ad un inatteso aumento dei casi in altri paesi europei con alta copertura vaccinale, pertanto è opportuno realizzare un capillare tracciamento e sequenziamento dei casi. </a:t>
            </a:r>
            <a:endParaRPr lang="it-IT" sz="1800" dirty="0">
              <a:effectLst/>
              <a:latin typeface="Tahoma" panose="020B0604030504040204" pitchFamily="34" charset="0"/>
              <a:ea typeface="Tahoma" panose="020B060403050404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tabLst>
                <a:tab pos="6070600" algn="l"/>
              </a:tabLst>
            </a:pPr>
            <a:r>
              <a:rPr lang="it-IT" sz="1800" i="1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 </a:t>
            </a:r>
            <a:endParaRPr lang="it-IT" sz="1800" dirty="0">
              <a:effectLst/>
              <a:latin typeface="Tahoma" panose="020B0604030504040204" pitchFamily="34" charset="0"/>
              <a:ea typeface="Tahoma" panose="020B060403050404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tabLst>
                <a:tab pos="6070600" algn="l"/>
              </a:tabLst>
            </a:pPr>
            <a:r>
              <a:rPr lang="it-IT" sz="1800" i="1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Il raggiungimento di una elevata copertura vaccinale ed il completamento dei cicli di vaccinazione rappresenta uno strumento indispensabile ai fini della prevenzione di ulteriori recrudescenze di episodi pandemici.</a:t>
            </a:r>
            <a:endParaRPr lang="it-IT" sz="1800" dirty="0">
              <a:effectLst/>
              <a:latin typeface="Tahoma" panose="020B0604030504040204" pitchFamily="34" charset="0"/>
              <a:ea typeface="Tahoma" panose="020B0604030504040204" pitchFamily="34" charset="0"/>
              <a:cs typeface="Times New Roman" panose="02020603050405020304" pitchFamily="18" charset="0"/>
            </a:endParaRPr>
          </a:p>
          <a:p>
            <a:pPr algn="just">
              <a:tabLst>
                <a:tab pos="6070600" algn="l"/>
              </a:tabLst>
            </a:pPr>
            <a:r>
              <a:rPr lang="it-IT" sz="1800" i="1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 </a:t>
            </a:r>
            <a:endParaRPr lang="it-IT" sz="1800" dirty="0">
              <a:effectLst/>
              <a:latin typeface="Tahoma" panose="020B0604030504040204" pitchFamily="34" charset="0"/>
              <a:ea typeface="Tahoma" panose="020B060403050404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3822838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olo 1">
            <a:extLst>
              <a:ext uri="{FF2B5EF4-FFF2-40B4-BE49-F238E27FC236}">
                <a16:creationId xmlns:a16="http://schemas.microsoft.com/office/drawing/2014/main" id="{2ADA2595-C5A4-43A4-857A-01FF2AA3A0B8}"/>
              </a:ext>
            </a:extLst>
          </p:cNvPr>
          <p:cNvSpPr txBox="1">
            <a:spLocks/>
          </p:cNvSpPr>
          <p:nvPr/>
        </p:nvSpPr>
        <p:spPr>
          <a:xfrm>
            <a:off x="315785" y="-42306"/>
            <a:ext cx="11977687" cy="84613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IT" sz="2400" b="1">
                <a:solidFill>
                  <a:srgbClr val="0064B7"/>
                </a:solidFill>
                <a:latin typeface="+mn-lt"/>
                <a:ea typeface="+mn-ea"/>
                <a:cs typeface="+mn-cs"/>
              </a:rPr>
              <a:t>Casi notificati al Centro Europeo per la Prevenzione ed il Controllo delle Malattie (ECDC)</a:t>
            </a:r>
            <a:endParaRPr lang="it-CH" sz="2400" b="1">
              <a:solidFill>
                <a:srgbClr val="0064B7"/>
              </a:solidFill>
              <a:latin typeface="+mn-lt"/>
              <a:ea typeface="+mn-ea"/>
              <a:cs typeface="+mn-cs"/>
            </a:endParaRPr>
          </a:p>
        </p:txBody>
      </p:sp>
      <p:pic>
        <p:nvPicPr>
          <p:cNvPr id="7" name="Immagine 6">
            <a:extLst>
              <a:ext uri="{FF2B5EF4-FFF2-40B4-BE49-F238E27FC236}">
                <a16:creationId xmlns:a16="http://schemas.microsoft.com/office/drawing/2014/main" id="{101ED99D-6B2F-48AA-B1B2-2CCE8E0B336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7348" t="43288" r="1943" b="47061"/>
          <a:stretch/>
        </p:blipFill>
        <p:spPr>
          <a:xfrm>
            <a:off x="40114" y="682526"/>
            <a:ext cx="12009119" cy="625042"/>
          </a:xfrm>
          <a:prstGeom prst="rect">
            <a:avLst/>
          </a:prstGeom>
        </p:spPr>
      </p:pic>
      <p:sp>
        <p:nvSpPr>
          <p:cNvPr id="9" name="CasellaDiTesto 8">
            <a:extLst>
              <a:ext uri="{FF2B5EF4-FFF2-40B4-BE49-F238E27FC236}">
                <a16:creationId xmlns:a16="http://schemas.microsoft.com/office/drawing/2014/main" id="{40DEF99D-39EE-4972-9CC8-4D3B2A43FCF0}"/>
              </a:ext>
            </a:extLst>
          </p:cNvPr>
          <p:cNvSpPr txBox="1"/>
          <p:nvPr/>
        </p:nvSpPr>
        <p:spPr>
          <a:xfrm>
            <a:off x="142767" y="827541"/>
            <a:ext cx="701967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000" b="1">
                <a:solidFill>
                  <a:schemeClr val="bg1"/>
                </a:solidFill>
              </a:rPr>
              <a:t>La situazione italiana riflette l’epidemiologia di altri paesi UE/SEE</a:t>
            </a:r>
          </a:p>
        </p:txBody>
      </p:sp>
      <p:sp>
        <p:nvSpPr>
          <p:cNvPr id="10" name="CasellaDiTesto 1">
            <a:extLst>
              <a:ext uri="{FF2B5EF4-FFF2-40B4-BE49-F238E27FC236}">
                <a16:creationId xmlns:a16="http://schemas.microsoft.com/office/drawing/2014/main" id="{A67F56C2-50A4-4508-B251-4D6155B47E4E}"/>
              </a:ext>
            </a:extLst>
          </p:cNvPr>
          <p:cNvSpPr txBox="1"/>
          <p:nvPr/>
        </p:nvSpPr>
        <p:spPr>
          <a:xfrm>
            <a:off x="8574912" y="4960259"/>
            <a:ext cx="3718560" cy="600164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it-IT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 sz="1100" dirty="0"/>
              <a:t>https://www.ecdc.europa.eu/en/covid-19/situation-updates/weekly-maps-coordinated-restriction-free-movement</a:t>
            </a:r>
          </a:p>
        </p:txBody>
      </p:sp>
      <p:pic>
        <p:nvPicPr>
          <p:cNvPr id="4" name="Immagine 3">
            <a:extLst>
              <a:ext uri="{FF2B5EF4-FFF2-40B4-BE49-F238E27FC236}">
                <a16:creationId xmlns:a16="http://schemas.microsoft.com/office/drawing/2014/main" id="{DF5497D0-27DE-443C-A78D-DC8685BC6A6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23368" y="1279267"/>
            <a:ext cx="5431353" cy="47726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337986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B22B2FF5-4F76-5741-A91F-00C3A4D84F1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r"/>
            <a:r>
              <a:rPr lang="it-IT" dirty="0"/>
              <a:t>Grazie.</a:t>
            </a:r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475C934A-30C2-8741-9652-0E6FCA856348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89049171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0A5554CB-8779-44BC-8170-14C8B0EA57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0520" y="272290"/>
            <a:ext cx="11795760" cy="590931"/>
          </a:xfrm>
        </p:spPr>
        <p:txBody>
          <a:bodyPr/>
          <a:lstStyle/>
          <a:p>
            <a:r>
              <a:rPr lang="it-IT" dirty="0">
                <a:latin typeface="+mn-lt"/>
              </a:rPr>
              <a:t>Andamento incidenza (14 gg) in alcuni paesi europei (ECDC)</a:t>
            </a:r>
          </a:p>
        </p:txBody>
      </p:sp>
      <p:sp>
        <p:nvSpPr>
          <p:cNvPr id="7" name="Rettangolo 6">
            <a:extLst>
              <a:ext uri="{FF2B5EF4-FFF2-40B4-BE49-F238E27FC236}">
                <a16:creationId xmlns:a16="http://schemas.microsoft.com/office/drawing/2014/main" id="{AEC6BB40-894F-49A6-9E3F-6B3F46916377}"/>
              </a:ext>
            </a:extLst>
          </p:cNvPr>
          <p:cNvSpPr/>
          <p:nvPr/>
        </p:nvSpPr>
        <p:spPr>
          <a:xfrm>
            <a:off x="7201837" y="6604084"/>
            <a:ext cx="2775119" cy="25391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sz="1050" b="1" dirty="0">
                <a:solidFill>
                  <a:srgbClr val="333333"/>
                </a:solidFill>
              </a:rPr>
              <a:t>Data di ultimo aggiornamento</a:t>
            </a:r>
            <a:r>
              <a:rPr lang="it-IT" sz="1050" dirty="0">
                <a:solidFill>
                  <a:srgbClr val="333333"/>
                </a:solidFill>
              </a:rPr>
              <a:t>: 14 giugno </a:t>
            </a:r>
            <a:r>
              <a:rPr lang="it-IT" sz="1050" b="0" i="0" dirty="0">
                <a:solidFill>
                  <a:srgbClr val="333333"/>
                </a:solidFill>
                <a:effectLst/>
              </a:rPr>
              <a:t>2021</a:t>
            </a:r>
            <a:endParaRPr lang="it-IT" sz="1050" dirty="0"/>
          </a:p>
        </p:txBody>
      </p:sp>
      <p:pic>
        <p:nvPicPr>
          <p:cNvPr id="8" name="Segnaposto contenuto 7">
            <a:extLst>
              <a:ext uri="{FF2B5EF4-FFF2-40B4-BE49-F238E27FC236}">
                <a16:creationId xmlns:a16="http://schemas.microsoft.com/office/drawing/2014/main" id="{E42262D6-7707-4EA6-A69A-E31876F7578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575" y="1290358"/>
            <a:ext cx="11747462" cy="4458993"/>
          </a:xfrm>
        </p:spPr>
      </p:pic>
    </p:spTree>
    <p:extLst>
      <p:ext uri="{BB962C8B-B14F-4D97-AF65-F5344CB8AC3E}">
        <p14:creationId xmlns:p14="http://schemas.microsoft.com/office/powerpoint/2010/main" val="98640981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>
            <a:extLst>
              <a:ext uri="{FF2B5EF4-FFF2-40B4-BE49-F238E27FC236}">
                <a16:creationId xmlns:a16="http://schemas.microsoft.com/office/drawing/2014/main" id="{71B7A1A9-40FC-4B1A-BC71-6C2C2DFC8700}"/>
              </a:ext>
            </a:extLst>
          </p:cNvPr>
          <p:cNvSpPr txBox="1"/>
          <p:nvPr/>
        </p:nvSpPr>
        <p:spPr>
          <a:xfrm>
            <a:off x="1689826" y="2711994"/>
            <a:ext cx="881234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4800" dirty="0">
                <a:solidFill>
                  <a:srgbClr val="0064B7"/>
                </a:solidFill>
              </a:rPr>
              <a:t>Situazione epidemiologica in Italia</a:t>
            </a:r>
          </a:p>
        </p:txBody>
      </p:sp>
    </p:spTree>
    <p:extLst>
      <p:ext uri="{BB962C8B-B14F-4D97-AF65-F5344CB8AC3E}">
        <p14:creationId xmlns:p14="http://schemas.microsoft.com/office/powerpoint/2010/main" val="416179155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911FAC7D-D035-4629-A122-3DDA6E630666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0" y="52388"/>
            <a:ext cx="12192000" cy="846137"/>
          </a:xfrm>
        </p:spPr>
        <p:txBody>
          <a:bodyPr>
            <a:noAutofit/>
          </a:bodyPr>
          <a:lstStyle/>
          <a:p>
            <a:r>
              <a:rPr lang="it-IT" sz="3300">
                <a:latin typeface="+mn-lt"/>
                <a:ea typeface="+mn-ea"/>
                <a:cs typeface="+mn-cs"/>
              </a:rPr>
              <a:t>Casi notificati al sistema di Sorveglianza integrata COVID-19 in Italia</a:t>
            </a:r>
            <a:endParaRPr lang="it-CH" sz="3300">
              <a:latin typeface="+mn-lt"/>
              <a:ea typeface="+mn-ea"/>
              <a:cs typeface="+mn-cs"/>
            </a:endParaRPr>
          </a:p>
        </p:txBody>
      </p:sp>
      <p:sp>
        <p:nvSpPr>
          <p:cNvPr id="4" name="Rettangolo 3"/>
          <p:cNvSpPr/>
          <p:nvPr/>
        </p:nvSpPr>
        <p:spPr>
          <a:xfrm>
            <a:off x="7201837" y="6604084"/>
            <a:ext cx="2813591" cy="25391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sz="1050" b="1" dirty="0">
                <a:solidFill>
                  <a:srgbClr val="333333"/>
                </a:solidFill>
                <a:latin typeface="Source Sans Pro"/>
              </a:rPr>
              <a:t>Data di ultimo </a:t>
            </a:r>
            <a:r>
              <a:rPr lang="it-IT" sz="1050" b="1" dirty="0">
                <a:solidFill>
                  <a:srgbClr val="333333"/>
                </a:solidFill>
              </a:rPr>
              <a:t>aggiornamento</a:t>
            </a:r>
            <a:r>
              <a:rPr lang="it-IT" sz="1050" dirty="0">
                <a:solidFill>
                  <a:srgbClr val="333333"/>
                </a:solidFill>
                <a:latin typeface="Source Sans Pro"/>
              </a:rPr>
              <a:t>: 16 giugno</a:t>
            </a:r>
            <a:r>
              <a:rPr lang="it-IT" sz="1050" dirty="0">
                <a:solidFill>
                  <a:srgbClr val="333333"/>
                </a:solidFill>
                <a:latin typeface="Source Sans Pro" panose="020B0503030403020204" pitchFamily="34" charset="0"/>
              </a:rPr>
              <a:t> </a:t>
            </a:r>
            <a:r>
              <a:rPr lang="it-IT" sz="1050" b="0" i="0" dirty="0">
                <a:solidFill>
                  <a:srgbClr val="333333"/>
                </a:solidFill>
                <a:effectLst/>
                <a:latin typeface="Source Sans Pro" panose="020B0503030403020204" pitchFamily="34" charset="0"/>
              </a:rPr>
              <a:t>2021</a:t>
            </a:r>
            <a:endParaRPr lang="it-IT" sz="1050" dirty="0"/>
          </a:p>
        </p:txBody>
      </p:sp>
      <p:sp>
        <p:nvSpPr>
          <p:cNvPr id="1585" name="tx518">
            <a:extLst>
              <a:ext uri="{FF2B5EF4-FFF2-40B4-BE49-F238E27FC236}">
                <a16:creationId xmlns:a16="http://schemas.microsoft.com/office/drawing/2014/main" id="{B374878D-D46B-4E60-810D-1DCD9E98C08C}"/>
              </a:ext>
            </a:extLst>
          </p:cNvPr>
          <p:cNvSpPr/>
          <p:nvPr/>
        </p:nvSpPr>
        <p:spPr>
          <a:xfrm>
            <a:off x="9041243" y="2334906"/>
            <a:ext cx="1567160" cy="92397"/>
          </a:xfrm>
          <a:prstGeom prst="rect">
            <a:avLst/>
          </a:prstGeom>
          <a:noFill/>
        </p:spPr>
        <p:txBody>
          <a:bodyPr wrap="none" lIns="0" tIns="0" rIns="0" bIns="0" anchor="ctr" anchorCtr="1"/>
          <a:lstStyle/>
          <a:p>
            <a:pPr marL="0" marR="0" indent="0" algn="l">
              <a:lnSpc>
                <a:spcPts val="1000"/>
              </a:lnSpc>
              <a:spcBef>
                <a:spcPts val="0"/>
              </a:spcBef>
              <a:spcAft>
                <a:spcPts val="0"/>
              </a:spcAft>
            </a:pPr>
            <a:endParaRPr sz="1400">
              <a:solidFill>
                <a:srgbClr val="000000">
                  <a:alpha val="100000"/>
                </a:srgbClr>
              </a:solidFill>
              <a:latin typeface="Arial"/>
              <a:cs typeface="Arial"/>
            </a:endParaRPr>
          </a:p>
        </p:txBody>
      </p:sp>
      <p:pic>
        <p:nvPicPr>
          <p:cNvPr id="6" name="Immagine 5">
            <a:extLst>
              <a:ext uri="{FF2B5EF4-FFF2-40B4-BE49-F238E27FC236}">
                <a16:creationId xmlns:a16="http://schemas.microsoft.com/office/drawing/2014/main" id="{770F6CD2-734A-4BDE-B3EF-870C070C9B3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86337"/>
            <a:ext cx="12192000" cy="48853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515783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tangolo 3">
            <a:extLst>
              <a:ext uri="{FF2B5EF4-FFF2-40B4-BE49-F238E27FC236}">
                <a16:creationId xmlns:a16="http://schemas.microsoft.com/office/drawing/2014/main" id="{B3270578-6B2D-4AFF-A567-63DA67997770}"/>
              </a:ext>
            </a:extLst>
          </p:cNvPr>
          <p:cNvSpPr/>
          <p:nvPr/>
        </p:nvSpPr>
        <p:spPr>
          <a:xfrm>
            <a:off x="2122966" y="5497966"/>
            <a:ext cx="988828" cy="40310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6" name="Immagine 5">
            <a:extLst>
              <a:ext uri="{FF2B5EF4-FFF2-40B4-BE49-F238E27FC236}">
                <a16:creationId xmlns:a16="http://schemas.microsoft.com/office/drawing/2014/main" id="{BCD8B1B4-145A-41CF-92AB-322EA28BBBA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7348" t="43258" r="2630" b="47869"/>
          <a:stretch/>
        </p:blipFill>
        <p:spPr>
          <a:xfrm>
            <a:off x="96525" y="382271"/>
            <a:ext cx="11873080" cy="574660"/>
          </a:xfrm>
          <a:prstGeom prst="rect">
            <a:avLst/>
          </a:prstGeom>
        </p:spPr>
      </p:pic>
      <p:sp>
        <p:nvSpPr>
          <p:cNvPr id="8" name="CasellaDiTesto 7">
            <a:extLst>
              <a:ext uri="{FF2B5EF4-FFF2-40B4-BE49-F238E27FC236}">
                <a16:creationId xmlns:a16="http://schemas.microsoft.com/office/drawing/2014/main" id="{30D2BD75-176A-45F8-A3B1-71B284903107}"/>
              </a:ext>
            </a:extLst>
          </p:cNvPr>
          <p:cNvSpPr txBox="1"/>
          <p:nvPr/>
        </p:nvSpPr>
        <p:spPr>
          <a:xfrm>
            <a:off x="96525" y="458835"/>
            <a:ext cx="11923072" cy="6924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900" b="1">
                <a:solidFill>
                  <a:schemeClr val="bg1"/>
                </a:solidFill>
              </a:rPr>
              <a:t>Casi in </a:t>
            </a:r>
            <a:r>
              <a:rPr lang="it-IT" sz="1900" b="1">
                <a:solidFill>
                  <a:srgbClr val="FFFF00"/>
                </a:solidFill>
              </a:rPr>
              <a:t>diminuzione</a:t>
            </a:r>
            <a:r>
              <a:rPr lang="it-IT" sz="1900" b="1">
                <a:solidFill>
                  <a:schemeClr val="bg1"/>
                </a:solidFill>
              </a:rPr>
              <a:t> in tutte le Regioni/PPAA e </a:t>
            </a:r>
            <a:r>
              <a:rPr lang="it-IT" sz="1900" b="1">
                <a:solidFill>
                  <a:srgbClr val="FFFF00"/>
                </a:solidFill>
              </a:rPr>
              <a:t>nuovi casi </a:t>
            </a:r>
            <a:r>
              <a:rPr lang="it-IT" sz="1900" b="1">
                <a:solidFill>
                  <a:schemeClr val="bg1"/>
                </a:solidFill>
              </a:rPr>
              <a:t>presenti su tutto il territorio nazionale negli ultimi 14 giorni</a:t>
            </a:r>
          </a:p>
          <a:p>
            <a:endParaRPr lang="it-IT" sz="2000" b="1">
              <a:solidFill>
                <a:schemeClr val="bg1"/>
              </a:solidFill>
            </a:endParaRPr>
          </a:p>
        </p:txBody>
      </p:sp>
      <p:sp>
        <p:nvSpPr>
          <p:cNvPr id="9" name="CasellaDiTesto 8">
            <a:extLst>
              <a:ext uri="{FF2B5EF4-FFF2-40B4-BE49-F238E27FC236}">
                <a16:creationId xmlns:a16="http://schemas.microsoft.com/office/drawing/2014/main" id="{9062F9CD-CE96-4997-888D-12FBC44B69AD}"/>
              </a:ext>
            </a:extLst>
          </p:cNvPr>
          <p:cNvSpPr txBox="1"/>
          <p:nvPr/>
        </p:nvSpPr>
        <p:spPr>
          <a:xfrm>
            <a:off x="186232" y="5614456"/>
            <a:ext cx="5815269" cy="6001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sz="1100" b="0" i="1" dirty="0">
                <a:solidFill>
                  <a:srgbClr val="404040"/>
                </a:solidFill>
                <a:effectLst/>
              </a:rPr>
              <a:t>CONFRONTO TRA IL </a:t>
            </a:r>
            <a:r>
              <a:rPr lang="it-IT" sz="1100" b="1" i="1" dirty="0">
                <a:solidFill>
                  <a:srgbClr val="404040"/>
                </a:solidFill>
                <a:effectLst/>
              </a:rPr>
              <a:t>NUMERO CASI DI COVID-19 (PER 100.000 AB) </a:t>
            </a:r>
            <a:r>
              <a:rPr lang="it-IT" sz="1100" b="0" i="1" dirty="0">
                <a:solidFill>
                  <a:srgbClr val="404040"/>
                </a:solidFill>
                <a:effectLst/>
              </a:rPr>
              <a:t>DIAGNOSTICATI IN ITALIA </a:t>
            </a:r>
          </a:p>
          <a:p>
            <a:r>
              <a:rPr lang="it-IT" sz="1100" b="0" i="1" dirty="0">
                <a:solidFill>
                  <a:srgbClr val="404040"/>
                </a:solidFill>
                <a:effectLst/>
              </a:rPr>
              <a:t>PER REGIONE NEL PERIODO</a:t>
            </a:r>
            <a:r>
              <a:rPr lang="it-IT" sz="1100" i="1" dirty="0">
                <a:solidFill>
                  <a:srgbClr val="404040"/>
                </a:solidFill>
              </a:rPr>
              <a:t> </a:t>
            </a:r>
            <a:r>
              <a:rPr lang="it-IT" sz="1100" b="0" i="1" dirty="0">
                <a:solidFill>
                  <a:srgbClr val="404040"/>
                </a:solidFill>
                <a:effectLst/>
                <a:latin typeface="Lato"/>
              </a:rPr>
              <a:t> 31/5-13/6/2021 </a:t>
            </a:r>
            <a:r>
              <a:rPr lang="it-IT" sz="1100" i="1" dirty="0">
                <a:solidFill>
                  <a:srgbClr val="404040"/>
                </a:solidFill>
              </a:rPr>
              <a:t>E</a:t>
            </a:r>
            <a:r>
              <a:rPr lang="it-IT" sz="1100" b="0" i="1" dirty="0">
                <a:solidFill>
                  <a:srgbClr val="404040"/>
                </a:solidFill>
                <a:effectLst/>
                <a:latin typeface="Lato"/>
              </a:rPr>
              <a:t> 17/5-30/5/2021</a:t>
            </a:r>
            <a:endParaRPr lang="it-IT" sz="1100" i="1" dirty="0">
              <a:solidFill>
                <a:srgbClr val="404040"/>
              </a:solidFill>
            </a:endParaRPr>
          </a:p>
          <a:p>
            <a:endParaRPr lang="it-IT" sz="1100" i="1" dirty="0">
              <a:solidFill>
                <a:srgbClr val="404040"/>
              </a:solidFill>
            </a:endParaRPr>
          </a:p>
        </p:txBody>
      </p:sp>
      <p:sp>
        <p:nvSpPr>
          <p:cNvPr id="12" name="Rettangolo 11">
            <a:extLst>
              <a:ext uri="{FF2B5EF4-FFF2-40B4-BE49-F238E27FC236}">
                <a16:creationId xmlns:a16="http://schemas.microsoft.com/office/drawing/2014/main" id="{18F6E711-2254-4141-BE58-0F57B0672905}"/>
              </a:ext>
            </a:extLst>
          </p:cNvPr>
          <p:cNvSpPr/>
          <p:nvPr/>
        </p:nvSpPr>
        <p:spPr>
          <a:xfrm>
            <a:off x="7201837" y="6604084"/>
            <a:ext cx="2917786" cy="25391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sz="1050" b="1" dirty="0">
                <a:solidFill>
                  <a:srgbClr val="333333"/>
                </a:solidFill>
                <a:latin typeface="Source Sans Pro"/>
              </a:rPr>
              <a:t>Data di ultimo aggiornamento: </a:t>
            </a:r>
            <a:r>
              <a:rPr lang="it-IT" sz="1050" dirty="0">
                <a:solidFill>
                  <a:srgbClr val="333333"/>
                </a:solidFill>
                <a:latin typeface="Source Sans Pro"/>
              </a:rPr>
              <a:t>16  giugno</a:t>
            </a:r>
            <a:r>
              <a:rPr lang="it-IT" sz="1050" dirty="0">
                <a:solidFill>
                  <a:srgbClr val="333333"/>
                </a:solidFill>
                <a:latin typeface="Source Sans Pro" panose="020B0503030403020204" pitchFamily="34" charset="0"/>
              </a:rPr>
              <a:t> </a:t>
            </a:r>
            <a:r>
              <a:rPr lang="it-IT" sz="1050" b="0" i="0" dirty="0">
                <a:solidFill>
                  <a:srgbClr val="333333"/>
                </a:solidFill>
                <a:effectLst/>
                <a:latin typeface="Source Sans Pro" panose="020B0503030403020204" pitchFamily="34" charset="0"/>
              </a:rPr>
              <a:t>2021</a:t>
            </a:r>
            <a:endParaRPr lang="it-IT" sz="1050" dirty="0"/>
          </a:p>
        </p:txBody>
      </p:sp>
      <p:pic>
        <p:nvPicPr>
          <p:cNvPr id="13" name="Immagine 12">
            <a:extLst>
              <a:ext uri="{FF2B5EF4-FFF2-40B4-BE49-F238E27FC236}">
                <a16:creationId xmlns:a16="http://schemas.microsoft.com/office/drawing/2014/main" id="{A4DFE791-69A8-40CF-B72A-7545B243B408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35581" t="88502" r="27442" b="5839"/>
          <a:stretch/>
        </p:blipFill>
        <p:spPr>
          <a:xfrm>
            <a:off x="6832163" y="5701652"/>
            <a:ext cx="4905259" cy="398834"/>
          </a:xfrm>
          <a:prstGeom prst="rect">
            <a:avLst/>
          </a:prstGeom>
        </p:spPr>
      </p:pic>
      <p:pic>
        <p:nvPicPr>
          <p:cNvPr id="3" name="Picture 2" descr="CASI DI COVID-19 DIAGNOSTICATI IN ITALIA PER COMUNE DI DOMICILIO/RESIDENZA (COMUNI CON ALMENO UN CASO) - PERIODO:  31/5-13/6/2021">
            <a:extLst>
              <a:ext uri="{FF2B5EF4-FFF2-40B4-BE49-F238E27FC236}">
                <a16:creationId xmlns:a16="http://schemas.microsoft.com/office/drawing/2014/main" id="{BBCD8190-D3BF-42E4-9D3F-B19A094BD4F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389" t="6690" r="25000" b="8370"/>
          <a:stretch/>
        </p:blipFill>
        <p:spPr bwMode="auto">
          <a:xfrm>
            <a:off x="6295373" y="1105394"/>
            <a:ext cx="3688080" cy="46421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CasellaDiTesto 13">
            <a:extLst>
              <a:ext uri="{FF2B5EF4-FFF2-40B4-BE49-F238E27FC236}">
                <a16:creationId xmlns:a16="http://schemas.microsoft.com/office/drawing/2014/main" id="{8BF81A5E-2A90-47EA-81D4-4846FC63FCC2}"/>
              </a:ext>
            </a:extLst>
          </p:cNvPr>
          <p:cNvSpPr txBox="1"/>
          <p:nvPr/>
        </p:nvSpPr>
        <p:spPr>
          <a:xfrm>
            <a:off x="9386258" y="1312399"/>
            <a:ext cx="2749862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sz="2400" dirty="0">
                <a:solidFill>
                  <a:srgbClr val="0064B7"/>
                </a:solidFill>
              </a:rPr>
              <a:t>3.655 comuni</a:t>
            </a:r>
            <a:r>
              <a:rPr lang="it-IT" b="1" dirty="0">
                <a:solidFill>
                  <a:srgbClr val="FF0000"/>
                </a:solidFill>
              </a:rPr>
              <a:t> con almeno un caso nelle ultime due settimane </a:t>
            </a:r>
          </a:p>
          <a:p>
            <a:endParaRPr lang="it-IT" b="1" dirty="0">
              <a:solidFill>
                <a:srgbClr val="FF0000"/>
              </a:solidFill>
            </a:endParaRPr>
          </a:p>
          <a:p>
            <a:r>
              <a:rPr lang="it-IT" sz="2400" dirty="0">
                <a:solidFill>
                  <a:srgbClr val="0064B7"/>
                </a:solidFill>
              </a:rPr>
              <a:t>3.981 comuni </a:t>
            </a:r>
            <a:r>
              <a:rPr lang="it-IT" b="1" dirty="0">
                <a:solidFill>
                  <a:srgbClr val="FF0000"/>
                </a:solidFill>
              </a:rPr>
              <a:t>nelle due settimane precedenti </a:t>
            </a:r>
            <a:endParaRPr lang="it-CH" sz="1800" b="1" dirty="0">
              <a:solidFill>
                <a:srgbClr val="FF0000"/>
              </a:solidFill>
              <a:ea typeface="+mn-ea"/>
              <a:cs typeface="+mn-cs"/>
            </a:endParaRPr>
          </a:p>
        </p:txBody>
      </p:sp>
      <p:pic>
        <p:nvPicPr>
          <p:cNvPr id="1030" name="Picture 6" descr="CONFRONTO TRA IL NUMERO CASI DI COVID-19 (PER 100.000 AB) DIAGNOSTICATI IN ITALIA PER REGIONE NEL PERIODO 31/5-13/6/2021 E 17/5-30/5/2021">
            <a:extLst>
              <a:ext uri="{FF2B5EF4-FFF2-40B4-BE49-F238E27FC236}">
                <a16:creationId xmlns:a16="http://schemas.microsoft.com/office/drawing/2014/main" id="{64131CDD-BEC0-44B1-AF0E-171773C0D0C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" y="956931"/>
            <a:ext cx="6269585" cy="47021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705541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tangolo 3">
            <a:extLst>
              <a:ext uri="{FF2B5EF4-FFF2-40B4-BE49-F238E27FC236}">
                <a16:creationId xmlns:a16="http://schemas.microsoft.com/office/drawing/2014/main" id="{FF1C2585-0A71-4012-BAC2-8ADB897BB890}"/>
              </a:ext>
            </a:extLst>
          </p:cNvPr>
          <p:cNvSpPr/>
          <p:nvPr/>
        </p:nvSpPr>
        <p:spPr>
          <a:xfrm>
            <a:off x="1038446" y="234849"/>
            <a:ext cx="988828" cy="40310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8" name="Rettangolo 7"/>
          <p:cNvSpPr/>
          <p:nvPr/>
        </p:nvSpPr>
        <p:spPr>
          <a:xfrm>
            <a:off x="-511791" y="80799"/>
            <a:ext cx="1277322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sz="2400" b="1" dirty="0">
                <a:solidFill>
                  <a:srgbClr val="0064B7"/>
                </a:solidFill>
              </a:rPr>
              <a:t>N. assoluto e incidenza casi diagnosticati tra </a:t>
            </a:r>
            <a:r>
              <a:rPr lang="it-IT" sz="2400" b="1" dirty="0">
                <a:solidFill>
                  <a:srgbClr val="002060"/>
                </a:solidFill>
              </a:rPr>
              <a:t>7-13/6</a:t>
            </a:r>
            <a:r>
              <a:rPr lang="it-IT" sz="2400" b="1" dirty="0">
                <a:solidFill>
                  <a:srgbClr val="0064B7"/>
                </a:solidFill>
              </a:rPr>
              <a:t> per Regione/PA (</a:t>
            </a:r>
            <a:r>
              <a:rPr lang="it-IT" b="1" u="sng" dirty="0">
                <a:solidFill>
                  <a:srgbClr val="0064B7"/>
                </a:solidFill>
              </a:rPr>
              <a:t>FONTE ISS</a:t>
            </a:r>
            <a:r>
              <a:rPr lang="it-IT" sz="2400" b="1" dirty="0">
                <a:solidFill>
                  <a:srgbClr val="0064B7"/>
                </a:solidFill>
              </a:rPr>
              <a:t>), tra</a:t>
            </a:r>
          </a:p>
          <a:p>
            <a:pPr algn="ctr"/>
            <a:r>
              <a:rPr lang="it-IT" sz="2400" b="1" dirty="0">
                <a:solidFill>
                  <a:srgbClr val="002060"/>
                </a:solidFill>
              </a:rPr>
              <a:t>11-17/6</a:t>
            </a:r>
            <a:r>
              <a:rPr lang="it-IT" sz="2400" b="1" dirty="0">
                <a:solidFill>
                  <a:srgbClr val="0064B7"/>
                </a:solidFill>
              </a:rPr>
              <a:t>, tamponi e % positività (</a:t>
            </a:r>
            <a:r>
              <a:rPr lang="it-IT" b="1" u="sng" dirty="0">
                <a:solidFill>
                  <a:srgbClr val="0064B7"/>
                </a:solidFill>
              </a:rPr>
              <a:t>FONTE MINISTERO DELLA SALUTE</a:t>
            </a:r>
            <a:r>
              <a:rPr lang="it-IT" sz="2400" b="1" dirty="0">
                <a:solidFill>
                  <a:srgbClr val="0064B7"/>
                </a:solidFill>
              </a:rPr>
              <a:t>)</a:t>
            </a:r>
          </a:p>
        </p:txBody>
      </p:sp>
      <p:sp>
        <p:nvSpPr>
          <p:cNvPr id="9" name="Rettangolo 8">
            <a:extLst>
              <a:ext uri="{FF2B5EF4-FFF2-40B4-BE49-F238E27FC236}">
                <a16:creationId xmlns:a16="http://schemas.microsoft.com/office/drawing/2014/main" id="{B651B0AB-0AAB-423E-831A-20DE43440746}"/>
              </a:ext>
            </a:extLst>
          </p:cNvPr>
          <p:cNvSpPr/>
          <p:nvPr/>
        </p:nvSpPr>
        <p:spPr>
          <a:xfrm>
            <a:off x="7288197" y="6604084"/>
            <a:ext cx="2775119" cy="25391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sz="1050" b="1" dirty="0">
                <a:solidFill>
                  <a:srgbClr val="333333"/>
                </a:solidFill>
              </a:rPr>
              <a:t>Data di ultimo aggiornamento</a:t>
            </a:r>
            <a:r>
              <a:rPr lang="it-IT" sz="1050" dirty="0">
                <a:solidFill>
                  <a:srgbClr val="333333"/>
                </a:solidFill>
              </a:rPr>
              <a:t>: 17 giugno </a:t>
            </a:r>
            <a:r>
              <a:rPr lang="it-IT" sz="1050" b="0" i="0" dirty="0">
                <a:solidFill>
                  <a:srgbClr val="333333"/>
                </a:solidFill>
                <a:effectLst/>
              </a:rPr>
              <a:t>2021</a:t>
            </a:r>
            <a:endParaRPr lang="it-IT" sz="1050" dirty="0"/>
          </a:p>
        </p:txBody>
      </p:sp>
      <p:sp>
        <p:nvSpPr>
          <p:cNvPr id="10" name="CasellaDiTesto 9">
            <a:extLst>
              <a:ext uri="{FF2B5EF4-FFF2-40B4-BE49-F238E27FC236}">
                <a16:creationId xmlns:a16="http://schemas.microsoft.com/office/drawing/2014/main" id="{6CB34C7B-1657-4093-A000-65C808582215}"/>
              </a:ext>
            </a:extLst>
          </p:cNvPr>
          <p:cNvSpPr txBox="1"/>
          <p:nvPr/>
        </p:nvSpPr>
        <p:spPr>
          <a:xfrm>
            <a:off x="7391441" y="6019795"/>
            <a:ext cx="2706190" cy="34406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it-IT" sz="1600">
                <a:solidFill>
                  <a:srgbClr val="0064B7"/>
                </a:solidFill>
                <a:latin typeface="+mj-lt"/>
              </a:rPr>
              <a:t>Popolazione: ISTAT al 1/1/2021</a:t>
            </a:r>
          </a:p>
        </p:txBody>
      </p:sp>
      <p:pic>
        <p:nvPicPr>
          <p:cNvPr id="3" name="Immagine 2">
            <a:extLst>
              <a:ext uri="{FF2B5EF4-FFF2-40B4-BE49-F238E27FC236}">
                <a16:creationId xmlns:a16="http://schemas.microsoft.com/office/drawing/2014/main" id="{136B907C-77FE-4EF3-A6BA-E88C6B8A484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44885" y="887179"/>
            <a:ext cx="7818431" cy="50836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982245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1E8D08C5-EF5A-4AB1-86FA-F3DD49EF194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40764" y="-768561"/>
            <a:ext cx="8904810" cy="2247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899829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it-IT" altLang="it-IT" sz="2400" b="1" dirty="0">
                <a:solidFill>
                  <a:srgbClr val="0064B7"/>
                </a:solidFill>
              </a:rPr>
              <a:t>Incidenza per 100.000 e percentuale positività 7gg nel periodo</a:t>
            </a:r>
            <a:r>
              <a:rPr lang="it-IT" sz="2400" b="1" dirty="0">
                <a:solidFill>
                  <a:srgbClr val="0064B7"/>
                </a:solidFill>
              </a:rPr>
              <a:t>: </a:t>
            </a:r>
          </a:p>
          <a:p>
            <a:pPr algn="ctr"/>
            <a:r>
              <a:rPr lang="it-IT" sz="2400" b="1" dirty="0">
                <a:solidFill>
                  <a:srgbClr val="0064B7"/>
                </a:solidFill>
              </a:rPr>
              <a:t> 11/6/2021-17/6/2021- Fonte: </a:t>
            </a:r>
            <a:r>
              <a:rPr lang="it-IT" sz="2400" b="1" dirty="0" err="1">
                <a:solidFill>
                  <a:srgbClr val="0064B7"/>
                </a:solidFill>
              </a:rPr>
              <a:t>Mds</a:t>
            </a:r>
            <a:r>
              <a:rPr lang="it-IT" sz="2400" b="1" dirty="0">
                <a:solidFill>
                  <a:srgbClr val="0064B7"/>
                </a:solidFill>
              </a:rPr>
              <a:t>/PC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t-IT" altLang="it-IT" sz="3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6" name="Rectangle 3">
            <a:extLst>
              <a:ext uri="{FF2B5EF4-FFF2-40B4-BE49-F238E27FC236}">
                <a16:creationId xmlns:a16="http://schemas.microsoft.com/office/drawing/2014/main" id="{F5D30506-D32B-4AE7-8997-8F62432BFF65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5667375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it-IT" sz="11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ahoma" panose="020B0604030504040204" pitchFamily="34" charset="0"/>
                <a:cs typeface="Times New Roman" panose="02020603050405020304" pitchFamily="18" charset="0"/>
              </a:rPr>
              <a:t/>
            </a:r>
            <a:br>
              <a:rPr kumimoji="0" lang="en-US" altLang="it-IT" sz="11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ahoma" panose="020B0604030504040204" pitchFamily="34" charset="0"/>
                <a:cs typeface="Times New Roman" panose="02020603050405020304" pitchFamily="18" charset="0"/>
              </a:rPr>
            </a:br>
            <a:endParaRPr kumimoji="0" lang="en-US" altLang="it-IT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7" name="Immagine 6">
            <a:extLst>
              <a:ext uri="{FF2B5EF4-FFF2-40B4-BE49-F238E27FC236}">
                <a16:creationId xmlns:a16="http://schemas.microsoft.com/office/drawing/2014/main" id="{053FEFB7-3543-4E86-8EB2-DBE55AF94764}"/>
              </a:ext>
            </a:extLst>
          </p:cNvPr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81200" y="822960"/>
            <a:ext cx="8229600" cy="521208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118481515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heme/theme1.xml><?xml version="1.0" encoding="utf-8"?>
<a:theme xmlns:a="http://schemas.openxmlformats.org/drawingml/2006/main" name="presidenz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idenza" id="{D413CCC6-6FDF-48FB-AFB5-EF01A5117BCE}" vid="{8C8DDC9F-EAEB-4901-AB1E-45017EF08236}"/>
    </a:ext>
  </a:extLst>
</a:theme>
</file>

<file path=ppt/theme/theme2.xml><?xml version="1.0" encoding="utf-8"?>
<a:theme xmlns:a="http://schemas.openxmlformats.org/drawingml/2006/main" name="7_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5B63E7C816413449BE19C5D0687882B0" ma:contentTypeVersion="14" ma:contentTypeDescription="Creare un nuovo documento." ma:contentTypeScope="" ma:versionID="9d3c919990654082d909781a2c02d3fb">
  <xsd:schema xmlns:xsd="http://www.w3.org/2001/XMLSchema" xmlns:xs="http://www.w3.org/2001/XMLSchema" xmlns:p="http://schemas.microsoft.com/office/2006/metadata/properties" xmlns:ns3="3ec210cc-1385-4d77-bddf-45fa57c2a2bb" xmlns:ns4="57d7c0e4-8645-47b2-9061-8f723220d9b7" targetNamespace="http://schemas.microsoft.com/office/2006/metadata/properties" ma:root="true" ma:fieldsID="54e9748e58e4db3cb62675a12a402278" ns3:_="" ns4:_="">
    <xsd:import namespace="3ec210cc-1385-4d77-bddf-45fa57c2a2bb"/>
    <xsd:import namespace="57d7c0e4-8645-47b2-9061-8f723220d9b7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KeyPoints" minOccurs="0"/>
                <xsd:element ref="ns3:MediaServiceKeyPoints" minOccurs="0"/>
                <xsd:element ref="ns3:MediaServiceAutoTags" minOccurs="0"/>
                <xsd:element ref="ns3:MediaServiceGenerationTime" minOccurs="0"/>
                <xsd:element ref="ns3:MediaServiceEventHashCode" minOccurs="0"/>
                <xsd:element ref="ns3:MediaServiceOCR" minOccurs="0"/>
                <xsd:element ref="ns3:MediaServiceDateTaken" minOccurs="0"/>
                <xsd:element ref="ns3:MediaServiceLocation" minOccurs="0"/>
                <xsd:element ref="ns4:SharedWithUsers" minOccurs="0"/>
                <xsd:element ref="ns4:SharedWithDetails" minOccurs="0"/>
                <xsd:element ref="ns4:SharingHintHash" minOccurs="0"/>
                <xsd:element ref="ns3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ec210cc-1385-4d77-bddf-45fa57c2a2bb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6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  <xsd:element name="MediaLengthInSeconds" ma:index="21" nillable="true" ma:displayName="Length (seconds)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7d7c0e4-8645-47b2-9061-8f723220d9b7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Condiviso con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Condiviso con dettagli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20" nillable="true" ma:displayName="Hash suggerimento condivisione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i contenuto"/>
        <xsd:element ref="dc:title" minOccurs="0" maxOccurs="1" ma:index="4" ma:displayName="Tito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174F7D4C-B545-486A-B9DB-B73742289FEB}">
  <ds:schemaRefs>
    <ds:schemaRef ds:uri="http://purl.org/dc/elements/1.1/"/>
    <ds:schemaRef ds:uri="http://purl.org/dc/dcmitype/"/>
    <ds:schemaRef ds:uri="http://schemas.microsoft.com/office/2006/documentManagement/types"/>
    <ds:schemaRef ds:uri="http://schemas.openxmlformats.org/package/2006/metadata/core-properties"/>
    <ds:schemaRef ds:uri="http://schemas.microsoft.com/office/infopath/2007/PartnerControls"/>
    <ds:schemaRef ds:uri="http://purl.org/dc/terms/"/>
    <ds:schemaRef ds:uri="http://www.w3.org/XML/1998/namespace"/>
    <ds:schemaRef ds:uri="http://schemas.microsoft.com/office/2006/metadata/properties"/>
    <ds:schemaRef ds:uri="57d7c0e4-8645-47b2-9061-8f723220d9b7"/>
    <ds:schemaRef ds:uri="3ec210cc-1385-4d77-bddf-45fa57c2a2bb"/>
  </ds:schemaRefs>
</ds:datastoreItem>
</file>

<file path=customXml/itemProps2.xml><?xml version="1.0" encoding="utf-8"?>
<ds:datastoreItem xmlns:ds="http://schemas.openxmlformats.org/officeDocument/2006/customXml" ds:itemID="{A5B310BE-C1F3-45CB-98B0-47FA7EE14373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F5389E12-DCD5-49B8-8329-50E71C3DBD4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3ec210cc-1385-4d77-bddf-45fa57c2a2bb"/>
    <ds:schemaRef ds:uri="57d7c0e4-8645-47b2-9061-8f723220d9b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presidenza</Template>
  <TotalTime>581</TotalTime>
  <Words>1088</Words>
  <Application>Microsoft Office PowerPoint</Application>
  <PresentationFormat>Widescreen</PresentationFormat>
  <Paragraphs>107</Paragraphs>
  <Slides>30</Slides>
  <Notes>3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13</vt:i4>
      </vt:variant>
      <vt:variant>
        <vt:lpstr>Tema</vt:lpstr>
      </vt:variant>
      <vt:variant>
        <vt:i4>2</vt:i4>
      </vt:variant>
      <vt:variant>
        <vt:lpstr>Titoli diapositive</vt:lpstr>
      </vt:variant>
      <vt:variant>
        <vt:i4>30</vt:i4>
      </vt:variant>
    </vt:vector>
  </HeadingPairs>
  <TitlesOfParts>
    <vt:vector size="45" baseType="lpstr">
      <vt:lpstr>MS Gothic</vt:lpstr>
      <vt:lpstr>Arial</vt:lpstr>
      <vt:lpstr>Calibri</vt:lpstr>
      <vt:lpstr>Calibri Light</vt:lpstr>
      <vt:lpstr>HelvLight</vt:lpstr>
      <vt:lpstr>Lato</vt:lpstr>
      <vt:lpstr>Raleway</vt:lpstr>
      <vt:lpstr>Source Sans Pro</vt:lpstr>
      <vt:lpstr>Tahoma</vt:lpstr>
      <vt:lpstr>Times New Roman</vt:lpstr>
      <vt:lpstr>Titillium Web</vt:lpstr>
      <vt:lpstr>Verdana</vt:lpstr>
      <vt:lpstr>Wingdings</vt:lpstr>
      <vt:lpstr>presidenza</vt:lpstr>
      <vt:lpstr>7_Tema di Office</vt:lpstr>
      <vt:lpstr>Epidemia COVID-19  Monitoraggio del rischio </vt:lpstr>
      <vt:lpstr>Presentazione standard di PowerPoint</vt:lpstr>
      <vt:lpstr>Presentazione standard di PowerPoint</vt:lpstr>
      <vt:lpstr>Andamento incidenza (14 gg) in alcuni paesi europei (ECDC)</vt:lpstr>
      <vt:lpstr>Presentazione standard di PowerPoint</vt:lpstr>
      <vt:lpstr>Casi notificati al sistema di Sorveglianza integrata COVID-19 in Italia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Grazie.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AA</dc:creator>
  <cp:lastModifiedBy>De Vecchis Daniela</cp:lastModifiedBy>
  <cp:revision>5</cp:revision>
  <dcterms:created xsi:type="dcterms:W3CDTF">2020-11-10T09:16:54Z</dcterms:created>
  <dcterms:modified xsi:type="dcterms:W3CDTF">2021-06-18T11:43:11Z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0x0101005B63E7C816413449BE19C5D0687882B0</vt:lpwstr>
  </property>
</Properties>
</file>