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7" r:id="rId5"/>
  </p:sldMasterIdLst>
  <p:notesMasterIdLst>
    <p:notesMasterId r:id="rId34"/>
  </p:notesMasterIdLst>
  <p:sldIdLst>
    <p:sldId id="262" r:id="rId6"/>
    <p:sldId id="263" r:id="rId7"/>
    <p:sldId id="264" r:id="rId8"/>
    <p:sldId id="265" r:id="rId9"/>
    <p:sldId id="1290" r:id="rId10"/>
    <p:sldId id="272" r:id="rId11"/>
    <p:sldId id="1143" r:id="rId12"/>
    <p:sldId id="1368" r:id="rId13"/>
    <p:sldId id="1374" r:id="rId14"/>
    <p:sldId id="1307" r:id="rId15"/>
    <p:sldId id="1344" r:id="rId16"/>
    <p:sldId id="1382" r:id="rId17"/>
    <p:sldId id="1383" r:id="rId18"/>
    <p:sldId id="1384" r:id="rId19"/>
    <p:sldId id="1387" r:id="rId20"/>
    <p:sldId id="1375" r:id="rId21"/>
    <p:sldId id="1308" r:id="rId22"/>
    <p:sldId id="1378" r:id="rId23"/>
    <p:sldId id="1278" r:id="rId24"/>
    <p:sldId id="1283" r:id="rId25"/>
    <p:sldId id="1397" r:id="rId26"/>
    <p:sldId id="1400" r:id="rId27"/>
    <p:sldId id="1399" r:id="rId28"/>
    <p:sldId id="1389" r:id="rId29"/>
    <p:sldId id="1390" r:id="rId30"/>
    <p:sldId id="1391" r:id="rId31"/>
    <p:sldId id="1392" r:id="rId32"/>
    <p:sldId id="1398"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o Urdiales Alberto" initials="MUA" lastIdx="1" clrIdx="0">
    <p:extLst>
      <p:ext uri="{19B8F6BF-5375-455C-9EA6-DF929625EA0E}">
        <p15:presenceInfo xmlns:p15="http://schemas.microsoft.com/office/powerpoint/2012/main" userId="S::alberto.mateourdiales@iss.it::c247f04b-9e0b-4257-8bb5-2e16d304bc91" providerId="AD"/>
      </p:ext>
    </p:extLst>
  </p:cmAuthor>
  <p:cmAuthor id="2" name="Del Manso Martina" initials="DMM" lastIdx="1" clrIdx="1">
    <p:extLst>
      <p:ext uri="{19B8F6BF-5375-455C-9EA6-DF929625EA0E}">
        <p15:presenceInfo xmlns:p15="http://schemas.microsoft.com/office/powerpoint/2012/main" userId="S::martina.delmanso@iss.it::513a9d34-6994-41b9-901c-f28dde9905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7"/>
    <a:srgbClr val="D3E4F3"/>
    <a:srgbClr val="0066CC"/>
    <a:srgbClr val="F7F7F7"/>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1"/>
  </p:normalViewPr>
  <p:slideViewPr>
    <p:cSldViewPr snapToGrid="0">
      <p:cViewPr varScale="1">
        <p:scale>
          <a:sx n="109" d="100"/>
          <a:sy n="109" d="100"/>
        </p:scale>
        <p:origin x="636" y="10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BCD49-B6F6-48F3-8C05-FD59FFE46DBD}" type="datetimeFigureOut">
              <a:rPr lang="it-IT"/>
              <a:t>19/11/2021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A4D38-D582-4376-ABC6-6BBE0702E13E}" type="slidenum">
              <a:rPr lang="it-IT"/>
              <a:t>‹N›</a:t>
            </a:fld>
            <a:endParaRPr lang="it-IT"/>
          </a:p>
        </p:txBody>
      </p:sp>
    </p:spTree>
    <p:extLst>
      <p:ext uri="{BB962C8B-B14F-4D97-AF65-F5344CB8AC3E}">
        <p14:creationId xmlns:p14="http://schemas.microsoft.com/office/powerpoint/2010/main" val="331319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11</a:t>
            </a:fld>
            <a:endParaRPr lang="it-IT"/>
          </a:p>
        </p:txBody>
      </p:sp>
    </p:spTree>
    <p:extLst>
      <p:ext uri="{BB962C8B-B14F-4D97-AF65-F5344CB8AC3E}">
        <p14:creationId xmlns:p14="http://schemas.microsoft.com/office/powerpoint/2010/main" val="367504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65A4D38-D582-4376-ABC6-6BBE0702E13E}" type="slidenum">
              <a:rPr lang="it-IT" smtClean="0"/>
              <a:t>23</a:t>
            </a:fld>
            <a:endParaRPr lang="it-IT"/>
          </a:p>
        </p:txBody>
      </p:sp>
    </p:spTree>
    <p:extLst>
      <p:ext uri="{BB962C8B-B14F-4D97-AF65-F5344CB8AC3E}">
        <p14:creationId xmlns:p14="http://schemas.microsoft.com/office/powerpoint/2010/main" val="24664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26</a:t>
            </a:fld>
            <a:endParaRPr lang="it-IT"/>
          </a:p>
        </p:txBody>
      </p:sp>
    </p:spTree>
    <p:extLst>
      <p:ext uri="{BB962C8B-B14F-4D97-AF65-F5344CB8AC3E}">
        <p14:creationId xmlns:p14="http://schemas.microsoft.com/office/powerpoint/2010/main" val="413832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27</a:t>
            </a:fld>
            <a:endParaRPr lang="it-IT"/>
          </a:p>
        </p:txBody>
      </p:sp>
    </p:spTree>
    <p:extLst>
      <p:ext uri="{BB962C8B-B14F-4D97-AF65-F5344CB8AC3E}">
        <p14:creationId xmlns:p14="http://schemas.microsoft.com/office/powerpoint/2010/main" val="69830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19/11/2021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9305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1630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19/11/2021</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25441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19/11/2021</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66136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19/11/2021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8581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19/11/2021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71449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19/11/2021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821370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19/11/2021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6199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42871156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11/19/2021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99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19/11/2021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63044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19/11/2021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23371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19/11/2021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93137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19/11/2021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7836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19/11/2021</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96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19/11/2021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4294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19/11/2021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0768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19/11/2021</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41002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elit.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156385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ags" Target="../tags/tag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19/11/2021</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129381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773" r:id="rId17"/>
    <p:sldLayoutId id="2147483774" r:id="rId18"/>
    <p:sldLayoutId id="2147483775"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19/11/2021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7"/>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a:latin typeface="+mj-lt"/>
              </a:rPr>
              <a:t>Epidemia COVID-19</a:t>
            </a:r>
            <a:endParaRPr lang="en-US" b="0">
              <a:latin typeface="+mj-lt"/>
            </a:endParaRPr>
          </a:p>
          <a:p>
            <a:pPr>
              <a:lnSpc>
                <a:spcPct val="100000"/>
              </a:lnSpc>
              <a:spcBef>
                <a:spcPts val="0"/>
              </a:spcBef>
            </a:pPr>
            <a:endParaRPr lang="it-IT" b="0">
              <a:latin typeface="+mj-lt"/>
            </a:endParaRPr>
          </a:p>
          <a:p>
            <a:pPr>
              <a:lnSpc>
                <a:spcPct val="100000"/>
              </a:lnSpc>
              <a:spcBef>
                <a:spcPts val="0"/>
              </a:spcBef>
            </a:pPr>
            <a:r>
              <a:rPr lang="it-IT">
                <a:latin typeface="+mj-lt"/>
              </a:rPr>
              <a:t>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rgbClr val="0064B7"/>
                </a:solidFill>
                <a:latin typeface="+mj-lt"/>
                <a:ea typeface="+mj-ea"/>
                <a:cs typeface="+mj-cs"/>
              </a:rPr>
              <a:t>19 novembre 2021</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17612"/>
            <a:ext cx="11743660" cy="830997"/>
          </a:xfrm>
          <a:prstGeom prst="rect">
            <a:avLst/>
          </a:prstGeom>
          <a:noFill/>
        </p:spPr>
        <p:txBody>
          <a:bodyPr wrap="square">
            <a:spAutoFit/>
          </a:bodyPr>
          <a:lstStyle/>
          <a:p>
            <a:pPr algn="ctr"/>
            <a:r>
              <a:rPr lang="it-IT" sz="2400" b="1" dirty="0">
                <a:solidFill>
                  <a:srgbClr val="0064B7"/>
                </a:solidFill>
              </a:rPr>
              <a:t>STIMA DELL’RT MEDIO 14gg PER REGIONE/PA BASATO SU INIZIO SINTOMI FINO AL 9 NOVEMBRE 2021, CALCOLATO IL 17/11/2021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306526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17 novembre </a:t>
            </a:r>
            <a:r>
              <a:rPr lang="it-IT" sz="1050" dirty="0">
                <a:solidFill>
                  <a:srgbClr val="333333"/>
                </a:solidFill>
                <a:latin typeface="Source Sans Pro" panose="020B0503030403020204" pitchFamily="34" charset="0"/>
              </a:rPr>
              <a:t>2021</a:t>
            </a:r>
            <a:endParaRPr lang="it-IT" sz="1050" dirty="0"/>
          </a:p>
        </p:txBody>
      </p:sp>
      <p:pic>
        <p:nvPicPr>
          <p:cNvPr id="3" name="Immagine 2">
            <a:extLst>
              <a:ext uri="{FF2B5EF4-FFF2-40B4-BE49-F238E27FC236}">
                <a16:creationId xmlns:a16="http://schemas.microsoft.com/office/drawing/2014/main" id="{0F34F267-C4B8-4FB6-8AB7-BE1ACB7FC085}"/>
              </a:ext>
            </a:extLst>
          </p:cNvPr>
          <p:cNvPicPr>
            <a:picLocks noChangeAspect="1"/>
          </p:cNvPicPr>
          <p:nvPr/>
        </p:nvPicPr>
        <p:blipFill>
          <a:blip r:embed="rId2"/>
          <a:stretch>
            <a:fillRect/>
          </a:stretch>
        </p:blipFill>
        <p:spPr>
          <a:xfrm>
            <a:off x="2672884" y="817005"/>
            <a:ext cx="7218106" cy="52239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ACE3148-D560-4485-99B0-1C3A6905C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959554" cy="34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5FF1909-305F-45EB-8C0E-BAA41109B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446" y="-12511"/>
            <a:ext cx="5959554" cy="34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A579E1E-4BF3-43EC-9090-7667739D13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71780"/>
            <a:ext cx="5959553" cy="342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2516DD0-0DC8-48DB-B83B-91F9C646F9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2446" y="3471780"/>
            <a:ext cx="5959554" cy="3420000"/>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a:extLst>
              <a:ext uri="{FF2B5EF4-FFF2-40B4-BE49-F238E27FC236}">
                <a16:creationId xmlns:a16="http://schemas.microsoft.com/office/drawing/2014/main" id="{EEBE0766-6175-4832-B3FC-37FD77B2D52C}"/>
              </a:ext>
            </a:extLst>
          </p:cNvPr>
          <p:cNvSpPr txBox="1"/>
          <p:nvPr/>
        </p:nvSpPr>
        <p:spPr>
          <a:xfrm>
            <a:off x="9152488" y="1945982"/>
            <a:ext cx="2768395" cy="369332"/>
          </a:xfrm>
          <a:prstGeom prst="rect">
            <a:avLst/>
          </a:prstGeom>
          <a:solidFill>
            <a:schemeClr val="accent4"/>
          </a:solidFill>
        </p:spPr>
        <p:txBody>
          <a:bodyPr wrap="square">
            <a:spAutoFit/>
          </a:bodyPr>
          <a:lstStyle/>
          <a:p>
            <a:r>
              <a:rPr lang="it-IT" sz="1800" b="1" dirty="0">
                <a:solidFill>
                  <a:srgbClr val="002060"/>
                </a:solidFill>
              </a:rPr>
              <a:t>71 anni </a:t>
            </a:r>
            <a:r>
              <a:rPr lang="it-IT" sz="1800" b="1" dirty="0">
                <a:solidFill>
                  <a:srgbClr val="0070C0"/>
                </a:solidFill>
              </a:rPr>
              <a:t>ultima settimana </a:t>
            </a:r>
            <a:endParaRPr lang="it-IT" dirty="0">
              <a:solidFill>
                <a:srgbClr val="0070C0"/>
              </a:solidFill>
            </a:endParaRPr>
          </a:p>
        </p:txBody>
      </p:sp>
      <p:sp>
        <p:nvSpPr>
          <p:cNvPr id="15" name="CasellaDiTesto 14">
            <a:extLst>
              <a:ext uri="{FF2B5EF4-FFF2-40B4-BE49-F238E27FC236}">
                <a16:creationId xmlns:a16="http://schemas.microsoft.com/office/drawing/2014/main" id="{E53D949B-8A57-41E5-A840-50656630DD22}"/>
              </a:ext>
            </a:extLst>
          </p:cNvPr>
          <p:cNvSpPr txBox="1"/>
          <p:nvPr/>
        </p:nvSpPr>
        <p:spPr>
          <a:xfrm>
            <a:off x="2822118" y="1931400"/>
            <a:ext cx="2654490" cy="369332"/>
          </a:xfrm>
          <a:prstGeom prst="rect">
            <a:avLst/>
          </a:prstGeom>
          <a:solidFill>
            <a:schemeClr val="accent4"/>
          </a:solidFill>
        </p:spPr>
        <p:txBody>
          <a:bodyPr wrap="square">
            <a:spAutoFit/>
          </a:bodyPr>
          <a:lstStyle/>
          <a:p>
            <a:r>
              <a:rPr lang="it-IT" sz="1800" b="1" dirty="0">
                <a:solidFill>
                  <a:srgbClr val="002060"/>
                </a:solidFill>
              </a:rPr>
              <a:t>42 anni </a:t>
            </a:r>
            <a:r>
              <a:rPr lang="it-IT" sz="1800" b="1" dirty="0">
                <a:solidFill>
                  <a:srgbClr val="0070C0"/>
                </a:solidFill>
              </a:rPr>
              <a:t>ultima settimana </a:t>
            </a:r>
            <a:endParaRPr lang="it-IT" dirty="0">
              <a:solidFill>
                <a:srgbClr val="0070C0"/>
              </a:solidFill>
            </a:endParaRPr>
          </a:p>
        </p:txBody>
      </p:sp>
      <p:sp>
        <p:nvSpPr>
          <p:cNvPr id="25" name="CasellaDiTesto 24">
            <a:extLst>
              <a:ext uri="{FF2B5EF4-FFF2-40B4-BE49-F238E27FC236}">
                <a16:creationId xmlns:a16="http://schemas.microsoft.com/office/drawing/2014/main" id="{21A5539F-FBA4-401F-A9BE-76A2DDCD4F49}"/>
              </a:ext>
            </a:extLst>
          </p:cNvPr>
          <p:cNvSpPr txBox="1"/>
          <p:nvPr/>
        </p:nvSpPr>
        <p:spPr>
          <a:xfrm>
            <a:off x="9152488" y="5372600"/>
            <a:ext cx="2913431" cy="369332"/>
          </a:xfrm>
          <a:prstGeom prst="rect">
            <a:avLst/>
          </a:prstGeom>
          <a:solidFill>
            <a:schemeClr val="accent4"/>
          </a:solidFill>
        </p:spPr>
        <p:txBody>
          <a:bodyPr wrap="square">
            <a:spAutoFit/>
          </a:bodyPr>
          <a:lstStyle/>
          <a:p>
            <a:r>
              <a:rPr lang="it-IT" b="1" dirty="0">
                <a:solidFill>
                  <a:srgbClr val="002060"/>
                </a:solidFill>
              </a:rPr>
              <a:t>82</a:t>
            </a:r>
            <a:r>
              <a:rPr lang="it-IT" sz="1800" b="1" dirty="0">
                <a:solidFill>
                  <a:srgbClr val="002060"/>
                </a:solidFill>
              </a:rPr>
              <a:t> anni </a:t>
            </a:r>
            <a:r>
              <a:rPr lang="it-IT" sz="1800" b="1" dirty="0">
                <a:solidFill>
                  <a:srgbClr val="0070C0"/>
                </a:solidFill>
              </a:rPr>
              <a:t>ultima settimana </a:t>
            </a:r>
            <a:endParaRPr lang="it-IT" dirty="0">
              <a:solidFill>
                <a:srgbClr val="0070C0"/>
              </a:solidFill>
            </a:endParaRPr>
          </a:p>
        </p:txBody>
      </p:sp>
      <p:sp>
        <p:nvSpPr>
          <p:cNvPr id="23" name="CasellaDiTesto 22">
            <a:extLst>
              <a:ext uri="{FF2B5EF4-FFF2-40B4-BE49-F238E27FC236}">
                <a16:creationId xmlns:a16="http://schemas.microsoft.com/office/drawing/2014/main" id="{C07526A3-B983-4183-A98F-C9E129811C3B}"/>
              </a:ext>
            </a:extLst>
          </p:cNvPr>
          <p:cNvSpPr txBox="1"/>
          <p:nvPr/>
        </p:nvSpPr>
        <p:spPr>
          <a:xfrm>
            <a:off x="2702499" y="5359884"/>
            <a:ext cx="2938294" cy="369332"/>
          </a:xfrm>
          <a:prstGeom prst="rect">
            <a:avLst/>
          </a:prstGeom>
          <a:solidFill>
            <a:schemeClr val="accent4"/>
          </a:solidFill>
        </p:spPr>
        <p:txBody>
          <a:bodyPr wrap="square">
            <a:spAutoFit/>
          </a:bodyPr>
          <a:lstStyle/>
          <a:p>
            <a:r>
              <a:rPr lang="it-IT" b="1" dirty="0">
                <a:solidFill>
                  <a:srgbClr val="002060"/>
                </a:solidFill>
              </a:rPr>
              <a:t>67</a:t>
            </a:r>
            <a:r>
              <a:rPr lang="it-IT" sz="1800" b="1" dirty="0">
                <a:solidFill>
                  <a:srgbClr val="002060"/>
                </a:solidFill>
              </a:rPr>
              <a:t> anni </a:t>
            </a:r>
            <a:r>
              <a:rPr lang="it-IT" sz="1800" b="1" dirty="0">
                <a:solidFill>
                  <a:srgbClr val="0070C0"/>
                </a:solidFill>
              </a:rPr>
              <a:t>ultima settimana </a:t>
            </a:r>
            <a:endParaRPr lang="it-IT" dirty="0">
              <a:solidFill>
                <a:srgbClr val="0070C0"/>
              </a:solidFill>
            </a:endParaRPr>
          </a:p>
        </p:txBody>
      </p:sp>
      <p:sp>
        <p:nvSpPr>
          <p:cNvPr id="20" name="CasellaDiTesto 19">
            <a:extLst>
              <a:ext uri="{FF2B5EF4-FFF2-40B4-BE49-F238E27FC236}">
                <a16:creationId xmlns:a16="http://schemas.microsoft.com/office/drawing/2014/main" id="{2C0972BC-8124-436E-AE43-16DD8B158456}"/>
              </a:ext>
            </a:extLst>
          </p:cNvPr>
          <p:cNvSpPr txBox="1"/>
          <p:nvPr/>
        </p:nvSpPr>
        <p:spPr>
          <a:xfrm>
            <a:off x="595098" y="3384512"/>
            <a:ext cx="4454040" cy="369332"/>
          </a:xfrm>
          <a:prstGeom prst="rect">
            <a:avLst/>
          </a:prstGeom>
          <a:noFill/>
        </p:spPr>
        <p:txBody>
          <a:bodyPr wrap="none" rtlCol="0">
            <a:spAutoFit/>
          </a:bodyPr>
          <a:lstStyle/>
          <a:p>
            <a:pPr algn="ctr"/>
            <a:r>
              <a:rPr lang="it-IT" b="1">
                <a:solidFill>
                  <a:srgbClr val="FF0000"/>
                </a:solidFill>
              </a:rPr>
              <a:t>Età mediana all’ingresso in terapia intensiva</a:t>
            </a:r>
          </a:p>
        </p:txBody>
      </p:sp>
      <p:sp>
        <p:nvSpPr>
          <p:cNvPr id="401" name="CasellaDiTesto 400">
            <a:extLst>
              <a:ext uri="{FF2B5EF4-FFF2-40B4-BE49-F238E27FC236}">
                <a16:creationId xmlns:a16="http://schemas.microsoft.com/office/drawing/2014/main" id="{16053171-C31C-4D11-AE2F-9FDFDF10335C}"/>
              </a:ext>
            </a:extLst>
          </p:cNvPr>
          <p:cNvSpPr txBox="1"/>
          <p:nvPr/>
        </p:nvSpPr>
        <p:spPr>
          <a:xfrm>
            <a:off x="803627" y="-12511"/>
            <a:ext cx="2613985" cy="369332"/>
          </a:xfrm>
          <a:prstGeom prst="rect">
            <a:avLst/>
          </a:prstGeom>
          <a:noFill/>
        </p:spPr>
        <p:txBody>
          <a:bodyPr wrap="none" rtlCol="0">
            <a:spAutoFit/>
          </a:bodyPr>
          <a:lstStyle/>
          <a:p>
            <a:pPr algn="ctr"/>
            <a:r>
              <a:rPr lang="it-IT" b="1">
                <a:solidFill>
                  <a:srgbClr val="FF0000"/>
                </a:solidFill>
              </a:rPr>
              <a:t>Età mediana alla diagnosi</a:t>
            </a:r>
          </a:p>
        </p:txBody>
      </p:sp>
      <p:sp>
        <p:nvSpPr>
          <p:cNvPr id="17" name="CasellaDiTesto 16">
            <a:extLst>
              <a:ext uri="{FF2B5EF4-FFF2-40B4-BE49-F238E27FC236}">
                <a16:creationId xmlns:a16="http://schemas.microsoft.com/office/drawing/2014/main" id="{BF4A1A64-BFAD-449E-B289-A31E3E316C41}"/>
              </a:ext>
            </a:extLst>
          </p:cNvPr>
          <p:cNvSpPr txBox="1"/>
          <p:nvPr/>
        </p:nvSpPr>
        <p:spPr>
          <a:xfrm>
            <a:off x="7177212" y="-62488"/>
            <a:ext cx="3052822" cy="369332"/>
          </a:xfrm>
          <a:prstGeom prst="rect">
            <a:avLst/>
          </a:prstGeom>
          <a:noFill/>
        </p:spPr>
        <p:txBody>
          <a:bodyPr wrap="none" rtlCol="0">
            <a:spAutoFit/>
          </a:bodyPr>
          <a:lstStyle/>
          <a:p>
            <a:pPr algn="ctr"/>
            <a:r>
              <a:rPr lang="it-IT" b="1">
                <a:solidFill>
                  <a:srgbClr val="FF0000"/>
                </a:solidFill>
              </a:rPr>
              <a:t>Età mediana al primo ricovero</a:t>
            </a:r>
          </a:p>
        </p:txBody>
      </p:sp>
      <p:sp>
        <p:nvSpPr>
          <p:cNvPr id="24" name="CasellaDiTesto 23">
            <a:extLst>
              <a:ext uri="{FF2B5EF4-FFF2-40B4-BE49-F238E27FC236}">
                <a16:creationId xmlns:a16="http://schemas.microsoft.com/office/drawing/2014/main" id="{A8987B2B-EED1-4D6A-A8C6-0896F132F88F}"/>
              </a:ext>
            </a:extLst>
          </p:cNvPr>
          <p:cNvSpPr txBox="1"/>
          <p:nvPr/>
        </p:nvSpPr>
        <p:spPr>
          <a:xfrm>
            <a:off x="7142887" y="3287114"/>
            <a:ext cx="2403992" cy="369332"/>
          </a:xfrm>
          <a:prstGeom prst="rect">
            <a:avLst/>
          </a:prstGeom>
          <a:noFill/>
        </p:spPr>
        <p:txBody>
          <a:bodyPr wrap="none" rtlCol="0">
            <a:spAutoFit/>
          </a:bodyPr>
          <a:lstStyle/>
          <a:p>
            <a:pPr algn="ctr"/>
            <a:r>
              <a:rPr lang="it-IT" b="1">
                <a:solidFill>
                  <a:srgbClr val="FF0000"/>
                </a:solidFill>
              </a:rPr>
              <a:t>Età mediana al decesso</a:t>
            </a:r>
          </a:p>
        </p:txBody>
      </p:sp>
    </p:spTree>
    <p:extLst>
      <p:ext uri="{BB962C8B-B14F-4D97-AF65-F5344CB8AC3E}">
        <p14:creationId xmlns:p14="http://schemas.microsoft.com/office/powerpoint/2010/main" val="221954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dirty="0">
                <a:latin typeface="+mn-lt"/>
              </a:rPr>
              <a:t>Focus sui casi pediatrici</a:t>
            </a:r>
          </a:p>
          <a:p>
            <a:pPr marL="0" indent="0" algn="ctr">
              <a:buNone/>
            </a:pPr>
            <a:endParaRPr lang="it-IT" dirty="0">
              <a:solidFill>
                <a:schemeClr val="tx1"/>
              </a:solidFill>
              <a:latin typeface="+mn-lt"/>
              <a:ea typeface="+mj-ea"/>
              <a:cs typeface="+mj-cs"/>
            </a:endParaRPr>
          </a:p>
          <a:p>
            <a:pPr>
              <a:spcBef>
                <a:spcPts val="200"/>
              </a:spcBef>
            </a:pPr>
            <a:r>
              <a:rPr lang="it-IT" dirty="0">
                <a:solidFill>
                  <a:schemeClr val="tx1"/>
                </a:solidFill>
                <a:latin typeface="+mn-lt"/>
                <a:ea typeface="+mj-ea"/>
                <a:cs typeface="+mj-cs"/>
              </a:rPr>
              <a:t>Periodo di rilevazione: 04/01/2021 - 14/11/2021</a:t>
            </a:r>
          </a:p>
          <a:p>
            <a:pPr>
              <a:spcBef>
                <a:spcPts val="200"/>
              </a:spcBef>
            </a:pPr>
            <a:r>
              <a:rPr lang="it-IT" dirty="0">
                <a:solidFill>
                  <a:schemeClr val="tx1"/>
                </a:solidFill>
                <a:latin typeface="+mn-lt"/>
                <a:ea typeface="+mj-ea"/>
                <a:cs typeface="+mj-cs"/>
              </a:rPr>
              <a:t>Data produzione Report: 18 novembre 2021</a:t>
            </a:r>
          </a:p>
          <a:p>
            <a:pPr>
              <a:spcBef>
                <a:spcPts val="200"/>
              </a:spcBef>
            </a:pPr>
            <a:r>
              <a:rPr lang="it-IT" dirty="0">
                <a:solidFill>
                  <a:schemeClr val="tx1"/>
                </a:solidFill>
                <a:latin typeface="+mn-lt"/>
                <a:ea typeface="+mj-ea"/>
                <a:cs typeface="+mj-cs"/>
              </a:rPr>
              <a:t>Data di aggiornamento dati: 18 novembre 2021</a:t>
            </a:r>
          </a:p>
        </p:txBody>
      </p:sp>
    </p:spTree>
    <p:extLst>
      <p:ext uri="{BB962C8B-B14F-4D97-AF65-F5344CB8AC3E}">
        <p14:creationId xmlns:p14="http://schemas.microsoft.com/office/powerpoint/2010/main" val="36195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a:solidFill>
                  <a:srgbClr val="0064B7"/>
                </a:solidFill>
              </a:rPr>
              <a:t>INCIDENZA PER 100.000 SETTIMANALE CASI CON ETÀ MINORE DI 12 ANNI, CON ETÀ COMPRESA TRA 12 E 19 ANNI  E CON ETÀ MAGGIORE O UGUALE A 20 ANNI</a:t>
            </a:r>
          </a:p>
        </p:txBody>
      </p:sp>
      <p:pic>
        <p:nvPicPr>
          <p:cNvPr id="2" name="Immagine 1">
            <a:extLst>
              <a:ext uri="{FF2B5EF4-FFF2-40B4-BE49-F238E27FC236}">
                <a16:creationId xmlns:a16="http://schemas.microsoft.com/office/drawing/2014/main" id="{AB2B3AE4-0B4F-42EB-8250-3A6937CB6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822" y="1119509"/>
            <a:ext cx="7872870" cy="4498782"/>
          </a:xfrm>
          <a:prstGeom prst="rect">
            <a:avLst/>
          </a:prstGeom>
        </p:spPr>
      </p:pic>
      <p:sp>
        <p:nvSpPr>
          <p:cNvPr id="6" name="Rettangolo 5">
            <a:extLst>
              <a:ext uri="{FF2B5EF4-FFF2-40B4-BE49-F238E27FC236}">
                <a16:creationId xmlns:a16="http://schemas.microsoft.com/office/drawing/2014/main" id="{377DD524-A054-4AD5-82A7-D17EF5D7D724}"/>
              </a:ext>
            </a:extLst>
          </p:cNvPr>
          <p:cNvSpPr/>
          <p:nvPr/>
        </p:nvSpPr>
        <p:spPr>
          <a:xfrm>
            <a:off x="7201837" y="6604084"/>
            <a:ext cx="3047629"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18 novembre </a:t>
            </a:r>
            <a:r>
              <a:rPr lang="it-IT" sz="1050" dirty="0">
                <a:solidFill>
                  <a:srgbClr val="333333"/>
                </a:solidFill>
                <a:latin typeface="Source Sans Pro" panose="020B0503030403020204" pitchFamily="34" charset="0"/>
              </a:rPr>
              <a:t>2021</a:t>
            </a:r>
            <a:endParaRPr lang="it-IT" sz="1050" dirty="0"/>
          </a:p>
        </p:txBody>
      </p:sp>
    </p:spTree>
    <p:extLst>
      <p:ext uri="{BB962C8B-B14F-4D97-AF65-F5344CB8AC3E}">
        <p14:creationId xmlns:p14="http://schemas.microsoft.com/office/powerpoint/2010/main" val="300374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461665"/>
          </a:xfrm>
          <a:prstGeom prst="rect">
            <a:avLst/>
          </a:prstGeom>
          <a:noFill/>
        </p:spPr>
        <p:txBody>
          <a:bodyPr wrap="square">
            <a:spAutoFit/>
          </a:bodyPr>
          <a:lstStyle/>
          <a:p>
            <a:pPr algn="ctr"/>
            <a:r>
              <a:rPr lang="it-IT" sz="2400" b="1">
                <a:solidFill>
                  <a:srgbClr val="0064B7"/>
                </a:solidFill>
              </a:rPr>
              <a:t>VARIAZIONE DELL’ INCIDENZA A 7 E A 14 GIORNI PER FASCIA DI ETÀ</a:t>
            </a:r>
          </a:p>
        </p:txBody>
      </p:sp>
      <p:sp>
        <p:nvSpPr>
          <p:cNvPr id="3" name="Segnaposto contenuto 2">
            <a:extLst>
              <a:ext uri="{FF2B5EF4-FFF2-40B4-BE49-F238E27FC236}">
                <a16:creationId xmlns:a16="http://schemas.microsoft.com/office/drawing/2014/main" id="{F9202BFE-AEF8-41B6-8CF0-35894AEA008E}"/>
              </a:ext>
            </a:extLst>
          </p:cNvPr>
          <p:cNvSpPr>
            <a:spLocks noGrp="1"/>
          </p:cNvSpPr>
          <p:nvPr>
            <p:ph sz="half" idx="1"/>
          </p:nvPr>
        </p:nvSpPr>
        <p:spPr>
          <a:xfrm>
            <a:off x="859971" y="1331193"/>
            <a:ext cx="4971159" cy="543327"/>
          </a:xfrm>
        </p:spPr>
        <p:txBody>
          <a:bodyPr>
            <a:normAutofit/>
          </a:bodyPr>
          <a:lstStyle/>
          <a:p>
            <a:pPr marL="0" indent="0">
              <a:buNone/>
            </a:pPr>
            <a:r>
              <a:rPr lang="it-IT" sz="1600" b="1" dirty="0">
                <a:effectLst/>
                <a:latin typeface="Raleway" pitchFamily="2" charset="0"/>
                <a:ea typeface="Yu Gothic Light" panose="020B0300000000000000" pitchFamily="34" charset="-128"/>
                <a:cs typeface="Times New Roman" panose="02020603050405020304" pitchFamily="18" charset="0"/>
              </a:rPr>
              <a:t>Variazione incidenza a </a:t>
            </a:r>
            <a:r>
              <a:rPr lang="it-IT" sz="1600" b="1" dirty="0">
                <a:solidFill>
                  <a:srgbClr val="FF0000"/>
                </a:solidFill>
                <a:effectLst/>
                <a:latin typeface="Raleway" pitchFamily="2" charset="0"/>
                <a:ea typeface="Yu Gothic Light" panose="020B0300000000000000" pitchFamily="34" charset="-128"/>
                <a:cs typeface="Times New Roman" panose="02020603050405020304" pitchFamily="18" charset="0"/>
              </a:rPr>
              <a:t>7 giorni </a:t>
            </a:r>
            <a:r>
              <a:rPr lang="it-IT" sz="1600" b="1" dirty="0">
                <a:effectLst/>
                <a:latin typeface="Raleway" pitchFamily="2" charset="0"/>
                <a:ea typeface="Yu Gothic Light" panose="020B0300000000000000" pitchFamily="34" charset="-128"/>
                <a:cs typeface="Times New Roman" panose="02020603050405020304" pitchFamily="18" charset="0"/>
              </a:rPr>
              <a:t>per fascia d’età </a:t>
            </a:r>
            <a:r>
              <a:rPr lang="it-IT" sz="1600" b="1" dirty="0">
                <a:latin typeface="Raleway" pitchFamily="2" charset="0"/>
                <a:ea typeface="Yu Gothic Light" panose="020B0300000000000000" pitchFamily="34" charset="-128"/>
                <a:cs typeface="Times New Roman" panose="02020603050405020304" pitchFamily="18" charset="0"/>
              </a:rPr>
              <a:t>(8/11-14/11/2021 e 1/11-7/11/2021)</a:t>
            </a:r>
            <a:endParaRPr lang="it-IT" sz="1600" b="1" dirty="0">
              <a:effectLst/>
              <a:latin typeface="Raleway" pitchFamily="2" charset="0"/>
              <a:ea typeface="Yu Gothic Light" panose="020B0300000000000000" pitchFamily="34" charset="-128"/>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83918E34-D7EB-4A75-9018-E6E918C525F0}"/>
              </a:ext>
            </a:extLst>
          </p:cNvPr>
          <p:cNvSpPr>
            <a:spLocks noGrp="1"/>
          </p:cNvSpPr>
          <p:nvPr>
            <p:ph sz="half" idx="2"/>
          </p:nvPr>
        </p:nvSpPr>
        <p:spPr>
          <a:xfrm>
            <a:off x="6193971" y="1331193"/>
            <a:ext cx="5181600" cy="4195613"/>
          </a:xfrm>
        </p:spPr>
        <p:txBody>
          <a:bodyPr>
            <a:normAutofit/>
          </a:bodyPr>
          <a:lstStyle/>
          <a:p>
            <a:pPr marL="0" indent="0">
              <a:buNone/>
            </a:pPr>
            <a:r>
              <a:rPr lang="it-IT" sz="1600" b="1" dirty="0">
                <a:latin typeface="Raleway" pitchFamily="2" charset="0"/>
                <a:ea typeface="Yu Gothic Light" panose="020B0300000000000000" pitchFamily="34" charset="-128"/>
                <a:cs typeface="Times New Roman" panose="02020603050405020304" pitchFamily="18" charset="0"/>
              </a:rPr>
              <a:t>Variazione incidenza a </a:t>
            </a:r>
            <a:r>
              <a:rPr lang="it-IT" sz="1600" b="1" dirty="0">
                <a:solidFill>
                  <a:srgbClr val="FF0000"/>
                </a:solidFill>
                <a:latin typeface="Raleway" pitchFamily="2" charset="0"/>
                <a:ea typeface="Yu Gothic Light" panose="020B0300000000000000" pitchFamily="34" charset="-128"/>
                <a:cs typeface="Times New Roman" panose="02020603050405020304" pitchFamily="18" charset="0"/>
              </a:rPr>
              <a:t>14 giorni </a:t>
            </a:r>
            <a:r>
              <a:rPr lang="it-IT" sz="1600" b="1" dirty="0">
                <a:latin typeface="Raleway" pitchFamily="2" charset="0"/>
                <a:ea typeface="Yu Gothic Light" panose="020B0300000000000000" pitchFamily="34" charset="-128"/>
                <a:cs typeface="Times New Roman" panose="02020603050405020304" pitchFamily="18" charset="0"/>
              </a:rPr>
              <a:t>per fascia d'età (</a:t>
            </a:r>
            <a:r>
              <a:rPr lang="it-IT" sz="1800" b="1" dirty="0">
                <a:latin typeface="Raleway" pitchFamily="2" charset="0"/>
                <a:ea typeface="Times New Roman" panose="02020603050405020304" pitchFamily="18" charset="0"/>
                <a:cs typeface="Times New Roman" panose="02020603050405020304" pitchFamily="18" charset="0"/>
              </a:rPr>
              <a:t>1/11-14/11/2021 e 18/10-31/10/2021</a:t>
            </a:r>
            <a:r>
              <a:rPr lang="it-IT" sz="1600" b="1" dirty="0">
                <a:latin typeface="Raleway" pitchFamily="2" charset="0"/>
                <a:ea typeface="Yu Gothic Light" panose="020B0300000000000000" pitchFamily="34" charset="-128"/>
                <a:cs typeface="Times New Roman" panose="02020603050405020304" pitchFamily="18" charset="0"/>
              </a:rPr>
              <a:t>)</a:t>
            </a:r>
          </a:p>
        </p:txBody>
      </p:sp>
      <p:pic>
        <p:nvPicPr>
          <p:cNvPr id="8" name="Picture 18">
            <a:extLst>
              <a:ext uri="{FF2B5EF4-FFF2-40B4-BE49-F238E27FC236}">
                <a16:creationId xmlns:a16="http://schemas.microsoft.com/office/drawing/2014/main" id="{8BCCA7EF-A60F-4526-A803-39229500835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76931" y="2041235"/>
            <a:ext cx="5354196" cy="3059541"/>
          </a:xfrm>
          <a:prstGeom prst="rect">
            <a:avLst/>
          </a:prstGeom>
          <a:noFill/>
        </p:spPr>
      </p:pic>
      <p:pic>
        <p:nvPicPr>
          <p:cNvPr id="10" name="Picture 20">
            <a:extLst>
              <a:ext uri="{FF2B5EF4-FFF2-40B4-BE49-F238E27FC236}">
                <a16:creationId xmlns:a16="http://schemas.microsoft.com/office/drawing/2014/main" id="{6991B48E-99F7-4EAD-BE57-76F4A07F13F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96243" y="1974272"/>
            <a:ext cx="5471382" cy="3126504"/>
          </a:xfrm>
          <a:prstGeom prst="rect">
            <a:avLst/>
          </a:prstGeom>
          <a:noFill/>
        </p:spPr>
      </p:pic>
      <p:sp>
        <p:nvSpPr>
          <p:cNvPr id="9" name="Rettangolo 8">
            <a:extLst>
              <a:ext uri="{FF2B5EF4-FFF2-40B4-BE49-F238E27FC236}">
                <a16:creationId xmlns:a16="http://schemas.microsoft.com/office/drawing/2014/main" id="{59132B53-A4F0-4771-8D8B-A2241FAB5485}"/>
              </a:ext>
            </a:extLst>
          </p:cNvPr>
          <p:cNvSpPr/>
          <p:nvPr/>
        </p:nvSpPr>
        <p:spPr>
          <a:xfrm>
            <a:off x="7201837" y="6604084"/>
            <a:ext cx="3047629"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18 novembre </a:t>
            </a:r>
            <a:r>
              <a:rPr lang="it-IT" sz="1050" dirty="0">
                <a:solidFill>
                  <a:srgbClr val="333333"/>
                </a:solidFill>
                <a:latin typeface="Source Sans Pro" panose="020B0503030403020204" pitchFamily="34" charset="0"/>
              </a:rPr>
              <a:t>2021</a:t>
            </a:r>
            <a:endParaRPr lang="it-IT" sz="1050" dirty="0"/>
          </a:p>
        </p:txBody>
      </p:sp>
    </p:spTree>
    <p:extLst>
      <p:ext uri="{BB962C8B-B14F-4D97-AF65-F5344CB8AC3E}">
        <p14:creationId xmlns:p14="http://schemas.microsoft.com/office/powerpoint/2010/main" val="236288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A4366C4-7BAD-4B58-A5AE-DBB3BA9C363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880939" y="1327054"/>
            <a:ext cx="7732289" cy="4418451"/>
          </a:xfrm>
          <a:prstGeom prst="rect">
            <a:avLst/>
          </a:prstGeom>
          <a:noFill/>
        </p:spPr>
      </p:pic>
      <p:sp>
        <p:nvSpPr>
          <p:cNvPr id="4" name="CasellaDiTesto 3">
            <a:extLst>
              <a:ext uri="{FF2B5EF4-FFF2-40B4-BE49-F238E27FC236}">
                <a16:creationId xmlns:a16="http://schemas.microsoft.com/office/drawing/2014/main" id="{D8240E34-B309-4C8D-BE8A-B38C777BAFB7}"/>
              </a:ext>
            </a:extLst>
          </p:cNvPr>
          <p:cNvSpPr txBox="1"/>
          <p:nvPr/>
        </p:nvSpPr>
        <p:spPr>
          <a:xfrm>
            <a:off x="1285374" y="287939"/>
            <a:ext cx="9621252" cy="830997"/>
          </a:xfrm>
          <a:prstGeom prst="rect">
            <a:avLst/>
          </a:prstGeom>
          <a:noFill/>
        </p:spPr>
        <p:txBody>
          <a:bodyPr wrap="square">
            <a:spAutoFit/>
          </a:bodyPr>
          <a:lstStyle/>
          <a:p>
            <a:r>
              <a:rPr lang="it-IT" sz="2400" b="1">
                <a:solidFill>
                  <a:srgbClr val="0064B7"/>
                </a:solidFill>
              </a:rPr>
              <a:t>INCIDENZA RICOVERI PER 100.000 GIORNALIERA PER FASCIA D’ETA’ NELLA POPOLAZIONE 0-19 ANNI</a:t>
            </a:r>
          </a:p>
        </p:txBody>
      </p:sp>
      <p:sp>
        <p:nvSpPr>
          <p:cNvPr id="6" name="Rettangolo 5">
            <a:extLst>
              <a:ext uri="{FF2B5EF4-FFF2-40B4-BE49-F238E27FC236}">
                <a16:creationId xmlns:a16="http://schemas.microsoft.com/office/drawing/2014/main" id="{7FE6A7E2-7A2B-4591-B714-E04AC2DFD4C2}"/>
              </a:ext>
            </a:extLst>
          </p:cNvPr>
          <p:cNvSpPr/>
          <p:nvPr/>
        </p:nvSpPr>
        <p:spPr>
          <a:xfrm>
            <a:off x="7201837" y="6604084"/>
            <a:ext cx="3047629"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18 novembre </a:t>
            </a:r>
            <a:r>
              <a:rPr lang="it-IT" sz="1050" dirty="0">
                <a:solidFill>
                  <a:srgbClr val="333333"/>
                </a:solidFill>
                <a:latin typeface="Source Sans Pro" panose="020B0503030403020204" pitchFamily="34" charset="0"/>
              </a:rPr>
              <a:t>2021</a:t>
            </a:r>
            <a:endParaRPr lang="it-IT" sz="1050" dirty="0"/>
          </a:p>
        </p:txBody>
      </p:sp>
    </p:spTree>
    <p:extLst>
      <p:ext uri="{BB962C8B-B14F-4D97-AF65-F5344CB8AC3E}">
        <p14:creationId xmlns:p14="http://schemas.microsoft.com/office/powerpoint/2010/main" val="1771034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199902" y="1825043"/>
            <a:ext cx="11792196" cy="2976345"/>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err="1">
                <a:solidFill>
                  <a:srgbClr val="0064B7"/>
                </a:solidFill>
                <a:latin typeface="+mn-lt"/>
              </a:rPr>
              <a:t>Monitoraggio</a:t>
            </a:r>
            <a:r>
              <a:rPr lang="en-US" sz="5400" b="1">
                <a:solidFill>
                  <a:srgbClr val="0064B7"/>
                </a:solidFill>
                <a:latin typeface="+mn-lt"/>
              </a:rPr>
              <a:t> </a:t>
            </a:r>
            <a:r>
              <a:rPr lang="en-US" sz="5400" b="1" err="1">
                <a:solidFill>
                  <a:srgbClr val="0064B7"/>
                </a:solidFill>
                <a:latin typeface="+mn-lt"/>
              </a:rPr>
              <a:t>dell’impatto</a:t>
            </a:r>
            <a:r>
              <a:rPr lang="en-US" sz="5400" b="1">
                <a:solidFill>
                  <a:srgbClr val="0064B7"/>
                </a:solidFill>
                <a:latin typeface="+mn-lt"/>
              </a:rPr>
              <a:t> </a:t>
            </a:r>
            <a:r>
              <a:rPr lang="en-US" sz="5400" b="1" err="1">
                <a:solidFill>
                  <a:srgbClr val="0064B7"/>
                </a:solidFill>
                <a:latin typeface="+mn-lt"/>
              </a:rPr>
              <a:t>dell’epidemia</a:t>
            </a:r>
            <a:r>
              <a:rPr lang="en-US" sz="5400" b="1">
                <a:solidFill>
                  <a:srgbClr val="0064B7"/>
                </a:solidFill>
                <a:latin typeface="+mn-lt"/>
              </a:rPr>
              <a:t> sui </a:t>
            </a:r>
            <a:r>
              <a:rPr lang="en-US" sz="5400" b="1" err="1">
                <a:solidFill>
                  <a:srgbClr val="0064B7"/>
                </a:solidFill>
                <a:latin typeface="+mn-lt"/>
              </a:rPr>
              <a:t>servizi</a:t>
            </a:r>
            <a:r>
              <a:rPr lang="en-US" sz="5400" b="1">
                <a:solidFill>
                  <a:srgbClr val="0064B7"/>
                </a:solidFill>
                <a:latin typeface="+mn-lt"/>
              </a:rPr>
              <a:t> </a:t>
            </a:r>
            <a:r>
              <a:rPr lang="en-US" sz="5400" b="1" err="1">
                <a:solidFill>
                  <a:srgbClr val="0064B7"/>
                </a:solidFill>
                <a:latin typeface="+mn-lt"/>
              </a:rPr>
              <a:t>sanitari</a:t>
            </a:r>
            <a:r>
              <a:rPr lang="en-US" sz="5400" b="1">
                <a:solidFill>
                  <a:srgbClr val="0064B7"/>
                </a:solidFill>
                <a:latin typeface="+mn-lt"/>
              </a:rPr>
              <a:t> </a:t>
            </a:r>
            <a:r>
              <a:rPr lang="en-US" sz="5400" b="1" err="1">
                <a:solidFill>
                  <a:srgbClr val="0064B7"/>
                </a:solidFill>
                <a:latin typeface="+mn-lt"/>
              </a:rPr>
              <a:t>ospedalieri</a:t>
            </a:r>
            <a:endParaRPr lang="en-US">
              <a:solidFill>
                <a:schemeClr val="accent2"/>
              </a:solidFill>
              <a:latin typeface="+mn-lt"/>
            </a:endParaRPr>
          </a:p>
          <a:p>
            <a:endParaRPr lang="en-US" sz="1800">
              <a:latin typeface="+mn-lt"/>
            </a:endParaRPr>
          </a:p>
          <a:p>
            <a:endParaRPr lang="en-US" sz="4800">
              <a:solidFill>
                <a:schemeClr val="accent2"/>
              </a:solidFill>
              <a:latin typeface="+mn-lt"/>
            </a:endParaRPr>
          </a:p>
        </p:txBody>
      </p:sp>
    </p:spTree>
    <p:extLst>
      <p:ext uri="{BB962C8B-B14F-4D97-AF65-F5344CB8AC3E}">
        <p14:creationId xmlns:p14="http://schemas.microsoft.com/office/powerpoint/2010/main" val="264248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a:spAutoFit/>
          </a:bodyPr>
          <a:lstStyle/>
          <a:p>
            <a:pPr>
              <a:lnSpc>
                <a:spcPct val="107000"/>
              </a:lnSpc>
              <a:spcAft>
                <a:spcPts val="800"/>
              </a:spcAft>
            </a:pPr>
            <a:r>
              <a:rPr lang="it-IT" sz="3200" b="1" dirty="0">
                <a:solidFill>
                  <a:srgbClr val="0064B7"/>
                </a:solidFill>
              </a:rPr>
              <a:t>Indicatori decisionali </a:t>
            </a:r>
            <a:r>
              <a:rPr lang="it-IT" sz="3200" dirty="0">
                <a:solidFill>
                  <a:srgbClr val="0064B7"/>
                </a:solidFill>
              </a:rPr>
              <a:t>come da Decreto Legge del 18 maggio 2021 n.65 articolo 13 </a:t>
            </a:r>
            <a:r>
              <a:rPr lang="it-IT" sz="3200" b="1" dirty="0">
                <a:solidFill>
                  <a:srgbClr val="0064B7"/>
                </a:solidFill>
              </a:rPr>
              <a:t>- Aggiornamento del 18/11/2021</a:t>
            </a:r>
            <a:endParaRPr lang="it-IT" sz="2800" b="1" dirty="0">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4" name="Tabella 3">
            <a:extLst>
              <a:ext uri="{FF2B5EF4-FFF2-40B4-BE49-F238E27FC236}">
                <a16:creationId xmlns:a16="http://schemas.microsoft.com/office/drawing/2014/main" id="{7E52DAF0-4802-46B0-B1FC-4C61729263BF}"/>
              </a:ext>
            </a:extLst>
          </p:cNvPr>
          <p:cNvGraphicFramePr>
            <a:graphicFrameLocks noGrp="1"/>
          </p:cNvGraphicFramePr>
          <p:nvPr>
            <p:extLst>
              <p:ext uri="{D42A27DB-BD31-4B8C-83A1-F6EECF244321}">
                <p14:modId xmlns:p14="http://schemas.microsoft.com/office/powerpoint/2010/main" val="1698019332"/>
              </p:ext>
            </p:extLst>
          </p:nvPr>
        </p:nvGraphicFramePr>
        <p:xfrm>
          <a:off x="406702" y="1106015"/>
          <a:ext cx="11225286" cy="4716737"/>
        </p:xfrm>
        <a:graphic>
          <a:graphicData uri="http://schemas.openxmlformats.org/drawingml/2006/table">
            <a:tbl>
              <a:tblPr firstRow="1" firstCol="1" bandRow="1"/>
              <a:tblGrid>
                <a:gridCol w="1639433">
                  <a:extLst>
                    <a:ext uri="{9D8B030D-6E8A-4147-A177-3AD203B41FA5}">
                      <a16:colId xmlns:a16="http://schemas.microsoft.com/office/drawing/2014/main" val="4011441120"/>
                    </a:ext>
                  </a:extLst>
                </a:gridCol>
                <a:gridCol w="1806109">
                  <a:extLst>
                    <a:ext uri="{9D8B030D-6E8A-4147-A177-3AD203B41FA5}">
                      <a16:colId xmlns:a16="http://schemas.microsoft.com/office/drawing/2014/main" val="2102752302"/>
                    </a:ext>
                  </a:extLst>
                </a:gridCol>
                <a:gridCol w="1683921">
                  <a:extLst>
                    <a:ext uri="{9D8B030D-6E8A-4147-A177-3AD203B41FA5}">
                      <a16:colId xmlns:a16="http://schemas.microsoft.com/office/drawing/2014/main" val="2764619601"/>
                    </a:ext>
                  </a:extLst>
                </a:gridCol>
                <a:gridCol w="1745015">
                  <a:extLst>
                    <a:ext uri="{9D8B030D-6E8A-4147-A177-3AD203B41FA5}">
                      <a16:colId xmlns:a16="http://schemas.microsoft.com/office/drawing/2014/main" val="1913533220"/>
                    </a:ext>
                  </a:extLst>
                </a:gridCol>
                <a:gridCol w="1850788">
                  <a:extLst>
                    <a:ext uri="{9D8B030D-6E8A-4147-A177-3AD203B41FA5}">
                      <a16:colId xmlns:a16="http://schemas.microsoft.com/office/drawing/2014/main" val="4199570885"/>
                    </a:ext>
                  </a:extLst>
                </a:gridCol>
                <a:gridCol w="2500020">
                  <a:extLst>
                    <a:ext uri="{9D8B030D-6E8A-4147-A177-3AD203B41FA5}">
                      <a16:colId xmlns:a16="http://schemas.microsoft.com/office/drawing/2014/main" val="2365776571"/>
                    </a:ext>
                  </a:extLst>
                </a:gridCol>
              </a:tblGrid>
              <a:tr h="0">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29ottobre - 4 novembre </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5-11 novembre</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Incidenza 7gg/100 000 pop -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12-18 novembre</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18/11/2021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TERAPIA INTENSIVA DA PAZIENTI COVID (DL 23 Luglio 2021 n.105)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18/11/2021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7322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Abruzzo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49,7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74,8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96,0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dirty="0">
                          <a:effectLst/>
                          <a:latin typeface="Calibri" panose="020F0502020204030204" pitchFamily="34" charset="0"/>
                          <a:ea typeface="Calibri" panose="020F0502020204030204" pitchFamily="34" charset="0"/>
                          <a:cs typeface="Times New Roman" panose="02020603050405020304" pitchFamily="18" charset="0"/>
                        </a:rPr>
                        <a:t>6,8%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0308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Basilicata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29,4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36,7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17335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Calabria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52,5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64,8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64,4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37569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Campania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9359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Emilia Romagna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111,7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26111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Friuli Venezia Giulia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289,3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18803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113,0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34349"/>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Liguria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99,6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44797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Lombardia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88,7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729354"/>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112,5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378967"/>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Molise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54,0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88468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Bolzano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406,0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11,3%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3104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Trento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102,8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7458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Piemonte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74,7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72883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Puglia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42883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Sardegna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40,8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57133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Sicilia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67,8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56628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Toscana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71,0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188793"/>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61,6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79762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Valle d'Aosta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174,3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43995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Veneto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166,1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417569"/>
                  </a:ext>
                </a:extLst>
              </a:tr>
              <a:tr h="185317">
                <a:tc>
                  <a:txBody>
                    <a:bodyPr/>
                    <a:lstStyle/>
                    <a:p>
                      <a:pP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ITALIA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Times New Roman" panose="02020603050405020304" pitchFamily="18" charset="0"/>
                        </a:rPr>
                        <a:t>5,3%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607959"/>
                  </a:ext>
                </a:extLst>
              </a:tr>
            </a:tbl>
          </a:graphicData>
        </a:graphic>
      </p:graphicFrame>
    </p:spTree>
    <p:extLst>
      <p:ext uri="{BB962C8B-B14F-4D97-AF65-F5344CB8AC3E}">
        <p14:creationId xmlns:p14="http://schemas.microsoft.com/office/powerpoint/2010/main" val="236644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84B1574A-A0EE-483B-BA94-A42631AE5E2D}"/>
              </a:ext>
            </a:extLst>
          </p:cNvPr>
          <p:cNvSpPr txBox="1">
            <a:spLocks/>
          </p:cNvSpPr>
          <p:nvPr/>
        </p:nvSpPr>
        <p:spPr>
          <a:xfrm>
            <a:off x="107156" y="430594"/>
            <a:ext cx="11977687" cy="7576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a:solidFill>
                  <a:srgbClr val="0064B7"/>
                </a:solidFill>
                <a:latin typeface="+mn-lt"/>
                <a:ea typeface="+mn-ea"/>
                <a:cs typeface="+mn-cs"/>
              </a:rPr>
              <a:t>Occupazione dei posti letto in area medica e terapia intensiva</a:t>
            </a:r>
            <a:endParaRPr lang="it-CH" sz="3200" b="1">
              <a:solidFill>
                <a:srgbClr val="0064B7"/>
              </a:solidFill>
              <a:latin typeface="+mn-lt"/>
              <a:ea typeface="+mn-ea"/>
              <a:cs typeface="+mn-cs"/>
            </a:endParaRPr>
          </a:p>
        </p:txBody>
      </p:sp>
      <p:sp>
        <p:nvSpPr>
          <p:cNvPr id="11" name="CasellaDiTesto 10">
            <a:extLst>
              <a:ext uri="{FF2B5EF4-FFF2-40B4-BE49-F238E27FC236}">
                <a16:creationId xmlns:a16="http://schemas.microsoft.com/office/drawing/2014/main" id="{878E98EE-A440-4627-8CE3-B33A02D4017E}"/>
              </a:ext>
            </a:extLst>
          </p:cNvPr>
          <p:cNvSpPr txBox="1"/>
          <p:nvPr/>
        </p:nvSpPr>
        <p:spPr>
          <a:xfrm>
            <a:off x="478972" y="4194277"/>
            <a:ext cx="11469188" cy="1477328"/>
          </a:xfrm>
          <a:prstGeom prst="rect">
            <a:avLst/>
          </a:prstGeom>
          <a:noFill/>
        </p:spPr>
        <p:txBody>
          <a:bodyPr wrap="square">
            <a:spAutoFit/>
          </a:bodyPr>
          <a:lstStyle/>
          <a:p>
            <a:r>
              <a:rPr lang="en-US" sz="1800" dirty="0">
                <a:effectLst/>
                <a:latin typeface="Arial Narrow" panose="020B0606020202030204" pitchFamily="34" charset="0"/>
                <a:ea typeface="Tahoma" panose="020B0604030504040204" pitchFamily="34" charset="0"/>
              </a:rPr>
              <a:t>Il </a:t>
            </a:r>
            <a:r>
              <a:rPr lang="en-US" sz="1800" dirty="0" err="1">
                <a:effectLst/>
                <a:latin typeface="Arial Narrow" panose="020B0606020202030204" pitchFamily="34" charset="0"/>
                <a:ea typeface="Tahoma" panose="020B0604030504040204" pitchFamily="34" charset="0"/>
              </a:rPr>
              <a:t>tasso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occupazione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terapia</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intensiva</a:t>
            </a:r>
            <a:r>
              <a:rPr lang="en-US" sz="1800" dirty="0">
                <a:effectLst/>
                <a:latin typeface="Arial Narrow" panose="020B0606020202030204" pitchFamily="34" charset="0"/>
                <a:ea typeface="Tahoma" panose="020B0604030504040204" pitchFamily="34" charset="0"/>
              </a:rPr>
              <a:t> </a:t>
            </a:r>
            <a:r>
              <a:rPr lang="en-US" b="1" dirty="0" err="1">
                <a:latin typeface="Arial Narrow" panose="020B0606020202030204" pitchFamily="34" charset="0"/>
                <a:ea typeface="Tahoma" panose="020B0604030504040204" pitchFamily="34" charset="0"/>
              </a:rPr>
              <a:t>aumenta</a:t>
            </a:r>
            <a:r>
              <a:rPr lang="en-US" dirty="0">
                <a:latin typeface="Arial Narrow" panose="020B0606020202030204" pitchFamily="34" charset="0"/>
                <a:ea typeface="Tahoma" panose="020B0604030504040204" pitchFamily="34" charset="0"/>
              </a:rPr>
              <a:t> a</a:t>
            </a:r>
            <a:r>
              <a:rPr lang="en-US" sz="1800" dirty="0">
                <a:effectLst/>
                <a:latin typeface="Arial Narrow" panose="020B0606020202030204" pitchFamily="34" charset="0"/>
                <a:ea typeface="Tahoma" panose="020B0604030504040204" pitchFamily="34" charset="0"/>
              </a:rPr>
              <a:t>l 5,3% (4,6% settimana </a:t>
            </a:r>
            <a:r>
              <a:rPr lang="en-US" sz="1800" dirty="0" err="1">
                <a:effectLst/>
                <a:latin typeface="Arial Narrow" panose="020B0606020202030204" pitchFamily="34" charset="0"/>
                <a:ea typeface="Tahoma" panose="020B0604030504040204" pitchFamily="34" charset="0"/>
              </a:rPr>
              <a:t>precedente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corrispondente</a:t>
            </a:r>
            <a:r>
              <a:rPr lang="en-US" sz="1800" dirty="0">
                <a:effectLst/>
                <a:latin typeface="Arial Narrow" panose="020B0606020202030204" pitchFamily="34" charset="0"/>
                <a:ea typeface="Tahoma" panose="020B0604030504040204" pitchFamily="34" charset="0"/>
              </a:rPr>
              <a:t> ad un </a:t>
            </a:r>
            <a:r>
              <a:rPr lang="en-US" sz="1800" b="1" dirty="0" err="1">
                <a:effectLst/>
                <a:latin typeface="Arial Narrow" panose="020B0606020202030204" pitchFamily="34" charset="0"/>
                <a:ea typeface="Tahoma" panose="020B0604030504040204" pitchFamily="34" charset="0"/>
              </a:rPr>
              <a:t>aumento</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nel</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numero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persone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ricoverate</a:t>
            </a:r>
            <a:r>
              <a:rPr lang="en-US" sz="1800" b="1"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che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passa</a:t>
            </a:r>
            <a:r>
              <a:rPr lang="en-US" sz="1800" b="1" dirty="0">
                <a:effectLst/>
                <a:latin typeface="Arial Narrow" panose="020B0606020202030204" pitchFamily="34" charset="0"/>
                <a:ea typeface="Tahoma" panose="020B0604030504040204" pitchFamily="34" charset="0"/>
              </a:rPr>
              <a:t> </a:t>
            </a:r>
            <a:r>
              <a:rPr lang="en-US" sz="1800" dirty="0">
                <a:effectLst/>
                <a:latin typeface="Arial Narrow" panose="020B0606020202030204" pitchFamily="34" charset="0"/>
                <a:ea typeface="Tahoma" panose="020B0604030504040204" pitchFamily="34" charset="0"/>
              </a:rPr>
              <a:t>da </a:t>
            </a:r>
            <a:r>
              <a:rPr lang="pt-BR" dirty="0">
                <a:latin typeface="Arial Narrow" panose="020B0606020202030204" pitchFamily="34" charset="0"/>
                <a:ea typeface="Tahoma" panose="020B0604030504040204" pitchFamily="34" charset="0"/>
              </a:rPr>
              <a:t>421 (9/11/2021) a 481 (16/11/2021)</a:t>
            </a:r>
          </a:p>
          <a:p>
            <a:endParaRPr lang="en-US" dirty="0">
              <a:latin typeface="Arial Narrow" panose="020B0606020202030204" pitchFamily="34" charset="0"/>
              <a:ea typeface="Tahoma" panose="020B0604030504040204" pitchFamily="34" charset="0"/>
            </a:endParaRPr>
          </a:p>
          <a:p>
            <a:r>
              <a:rPr lang="en-US" sz="1800" dirty="0">
                <a:effectLst/>
                <a:latin typeface="Arial Narrow" panose="020B0606020202030204" pitchFamily="34" charset="0"/>
                <a:ea typeface="Tahoma" panose="020B0604030504040204" pitchFamily="34" charset="0"/>
              </a:rPr>
              <a:t>Il </a:t>
            </a:r>
            <a:r>
              <a:rPr lang="en-US" sz="1800" dirty="0" err="1">
                <a:effectLst/>
                <a:latin typeface="Arial Narrow" panose="020B0606020202030204" pitchFamily="34" charset="0"/>
                <a:ea typeface="Tahoma" panose="020B0604030504040204" pitchFamily="34" charset="0"/>
              </a:rPr>
              <a:t>tasso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occupazione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aree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mediche</a:t>
            </a:r>
            <a:r>
              <a:rPr lang="en-US" sz="1800" dirty="0">
                <a:effectLst/>
                <a:latin typeface="Arial Narrow" panose="020B0606020202030204" pitchFamily="34" charset="0"/>
                <a:ea typeface="Tahoma" panose="020B0604030504040204" pitchFamily="34" charset="0"/>
              </a:rPr>
              <a:t> a </a:t>
            </a:r>
            <a:r>
              <a:rPr lang="en-US" sz="1800" dirty="0" err="1">
                <a:effectLst/>
                <a:latin typeface="Arial Narrow" panose="020B0606020202030204" pitchFamily="34" charset="0"/>
                <a:ea typeface="Tahoma" panose="020B0604030504040204" pitchFamily="34" charset="0"/>
              </a:rPr>
              <a:t>livello</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nazionale</a:t>
            </a:r>
            <a:r>
              <a:rPr lang="en-US" sz="1800" dirty="0">
                <a:effectLst/>
                <a:latin typeface="Arial Narrow" panose="020B0606020202030204" pitchFamily="34" charset="0"/>
                <a:ea typeface="Tahoma" panose="020B0604030504040204" pitchFamily="34" charset="0"/>
              </a:rPr>
              <a:t> </a:t>
            </a:r>
            <a:r>
              <a:rPr lang="en-US" b="1" dirty="0" err="1">
                <a:latin typeface="Arial Narrow" panose="020B0606020202030204" pitchFamily="34" charset="0"/>
                <a:ea typeface="Tahoma" panose="020B0604030504040204" pitchFamily="34" charset="0"/>
              </a:rPr>
              <a:t>aumenta</a:t>
            </a:r>
            <a:r>
              <a:rPr lang="en-US" dirty="0">
                <a:latin typeface="Arial Narrow" panose="020B0606020202030204" pitchFamily="34" charset="0"/>
                <a:ea typeface="Tahoma" panose="020B0604030504040204" pitchFamily="34" charset="0"/>
              </a:rPr>
              <a:t> a</a:t>
            </a:r>
            <a:r>
              <a:rPr lang="en-US" sz="1800" dirty="0">
                <a:effectLst/>
                <a:latin typeface="Arial Narrow" panose="020B0606020202030204" pitchFamily="34" charset="0"/>
                <a:ea typeface="Tahoma" panose="020B0604030504040204" pitchFamily="34" charset="0"/>
              </a:rPr>
              <a:t>l </a:t>
            </a:r>
            <a:r>
              <a:rPr lang="en-US" dirty="0">
                <a:latin typeface="Arial Narrow" panose="020B0606020202030204" pitchFamily="34" charset="0"/>
                <a:ea typeface="Tahoma" panose="020B0604030504040204" pitchFamily="34" charset="0"/>
              </a:rPr>
              <a:t>6,9</a:t>
            </a:r>
            <a:r>
              <a:rPr lang="en-US" sz="1800" dirty="0">
                <a:effectLst/>
                <a:latin typeface="Arial Narrow" panose="020B0606020202030204" pitchFamily="34" charset="0"/>
                <a:ea typeface="Tahoma" panose="020B0604030504040204" pitchFamily="34" charset="0"/>
              </a:rPr>
              <a:t>% (</a:t>
            </a:r>
            <a:r>
              <a:rPr lang="en-US" dirty="0">
                <a:latin typeface="Arial Narrow" panose="020B0606020202030204" pitchFamily="34" charset="0"/>
                <a:ea typeface="Tahoma" panose="020B0604030504040204" pitchFamily="34" charset="0"/>
              </a:rPr>
              <a:t>6</a:t>
            </a:r>
            <a:r>
              <a:rPr lang="en-US" sz="1800" dirty="0">
                <a:effectLst/>
                <a:latin typeface="Arial Narrow" panose="020B0606020202030204" pitchFamily="34" charset="0"/>
                <a:ea typeface="Tahoma" panose="020B0604030504040204" pitchFamily="34" charset="0"/>
              </a:rPr>
              <a:t>% settimana </a:t>
            </a:r>
            <a:r>
              <a:rPr lang="en-US" sz="1800" dirty="0" err="1">
                <a:effectLst/>
                <a:latin typeface="Arial Narrow" panose="020B0606020202030204" pitchFamily="34" charset="0"/>
                <a:ea typeface="Tahoma" panose="020B0604030504040204" pitchFamily="34" charset="0"/>
              </a:rPr>
              <a:t>precedente</a:t>
            </a:r>
            <a:r>
              <a:rPr lang="en-US" sz="1800" dirty="0">
                <a:effectLst/>
                <a:latin typeface="Arial Narrow" panose="020B0606020202030204" pitchFamily="34" charset="0"/>
                <a:ea typeface="Tahoma" panose="020B0604030504040204" pitchFamily="34" charset="0"/>
              </a:rPr>
              <a:t>). Il </a:t>
            </a:r>
            <a:r>
              <a:rPr lang="en-US" sz="1800" dirty="0" err="1">
                <a:effectLst/>
                <a:latin typeface="Arial Narrow" panose="020B0606020202030204" pitchFamily="34" charset="0"/>
                <a:ea typeface="Tahoma" panose="020B0604030504040204" pitchFamily="34" charset="0"/>
              </a:rPr>
              <a:t>numero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persone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ricoverate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queste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aree</a:t>
            </a:r>
            <a:r>
              <a:rPr lang="en-US" sz="1800" dirty="0">
                <a:effectLst/>
                <a:latin typeface="Arial Narrow" panose="020B0606020202030204" pitchFamily="34" charset="0"/>
                <a:ea typeface="Tahoma" panose="020B0604030504040204" pitchFamily="34" charset="0"/>
              </a:rPr>
              <a:t> </a:t>
            </a:r>
            <a:r>
              <a:rPr lang="en-US" sz="1800" b="1" dirty="0">
                <a:effectLst/>
                <a:latin typeface="Arial Narrow" panose="020B0606020202030204" pitchFamily="34" charset="0"/>
                <a:ea typeface="Tahoma" panose="020B0604030504040204" pitchFamily="34" charset="0"/>
              </a:rPr>
              <a:t>è in </a:t>
            </a:r>
            <a:r>
              <a:rPr lang="en-US" sz="1800" b="1" dirty="0" err="1">
                <a:effectLst/>
                <a:latin typeface="Arial Narrow" panose="020B0606020202030204" pitchFamily="34" charset="0"/>
                <a:ea typeface="Tahoma" panose="020B0604030504040204" pitchFamily="34" charset="0"/>
              </a:rPr>
              <a:t>aumento</a:t>
            </a:r>
            <a:r>
              <a:rPr lang="en-US" sz="1800" dirty="0">
                <a:effectLst/>
                <a:latin typeface="Arial Narrow" panose="020B0606020202030204" pitchFamily="34" charset="0"/>
                <a:ea typeface="Tahoma" panose="020B0604030504040204" pitchFamily="34" charset="0"/>
              </a:rPr>
              <a:t> da </a:t>
            </a:r>
            <a:r>
              <a:rPr lang="en-US" dirty="0">
                <a:latin typeface="Arial Narrow" panose="020B0606020202030204" pitchFamily="34" charset="0"/>
                <a:ea typeface="Tahoma" panose="020B0604030504040204" pitchFamily="34" charset="0"/>
              </a:rPr>
              <a:t>3.436 (9/11/2021) a 3.970 (16/11/2021)</a:t>
            </a:r>
            <a:endParaRPr lang="it-IT" dirty="0">
              <a:latin typeface="Arial Narrow" panose="020B0606020202030204" pitchFamily="34" charset="0"/>
            </a:endParaRPr>
          </a:p>
        </p:txBody>
      </p:sp>
      <p:sp>
        <p:nvSpPr>
          <p:cNvPr id="13" name="Rettangolo 12">
            <a:extLst>
              <a:ext uri="{FF2B5EF4-FFF2-40B4-BE49-F238E27FC236}">
                <a16:creationId xmlns:a16="http://schemas.microsoft.com/office/drawing/2014/main" id="{1986040F-CC04-47AC-A299-6C3ED2CD29A5}"/>
              </a:ext>
            </a:extLst>
          </p:cNvPr>
          <p:cNvSpPr/>
          <p:nvPr/>
        </p:nvSpPr>
        <p:spPr>
          <a:xfrm>
            <a:off x="7543959" y="6604084"/>
            <a:ext cx="3001143"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17 novembre </a:t>
            </a:r>
            <a:r>
              <a:rPr lang="it-IT" sz="1050" b="0" i="0" dirty="0">
                <a:solidFill>
                  <a:srgbClr val="333333"/>
                </a:solidFill>
                <a:effectLst/>
                <a:latin typeface="Source Sans Pro" panose="020B0503030403020204" pitchFamily="34" charset="0"/>
              </a:rPr>
              <a:t>2021</a:t>
            </a:r>
            <a:endParaRPr lang="it-IT" sz="1050" dirty="0"/>
          </a:p>
        </p:txBody>
      </p:sp>
      <p:pic>
        <p:nvPicPr>
          <p:cNvPr id="7" name="Immagine 6">
            <a:extLst>
              <a:ext uri="{FF2B5EF4-FFF2-40B4-BE49-F238E27FC236}">
                <a16:creationId xmlns:a16="http://schemas.microsoft.com/office/drawing/2014/main" id="{9EE324BC-94B6-4632-8AAC-BFFF70E71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074821"/>
            <a:ext cx="6131999" cy="2627999"/>
          </a:xfrm>
          <a:prstGeom prst="rect">
            <a:avLst/>
          </a:prstGeom>
          <a:noFill/>
        </p:spPr>
      </p:pic>
      <p:pic>
        <p:nvPicPr>
          <p:cNvPr id="8" name="Immagine 7">
            <a:extLst>
              <a:ext uri="{FF2B5EF4-FFF2-40B4-BE49-F238E27FC236}">
                <a16:creationId xmlns:a16="http://schemas.microsoft.com/office/drawing/2014/main" id="{C3388561-2659-42C4-91FF-162E5D6E9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03758" y="1074821"/>
            <a:ext cx="6131999" cy="2627999"/>
          </a:xfrm>
          <a:prstGeom prst="rect">
            <a:avLst/>
          </a:prstGeom>
          <a:noFill/>
        </p:spPr>
      </p:pic>
    </p:spTree>
    <p:extLst>
      <p:ext uri="{BB962C8B-B14F-4D97-AF65-F5344CB8AC3E}">
        <p14:creationId xmlns:p14="http://schemas.microsoft.com/office/powerpoint/2010/main" val="251220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dirty="0">
                <a:solidFill>
                  <a:srgbClr val="0064B7"/>
                </a:solidFill>
                <a:latin typeface="Arial Narrow" panose="020B0606020202030204" pitchFamily="34" charset="0"/>
              </a:rPr>
              <a:t>Vaccinazioni somministrate al 17/11/2021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6096000" cy="369332"/>
          </a:xfrm>
          <a:prstGeom prst="rect">
            <a:avLst/>
          </a:prstGeom>
          <a:noFill/>
        </p:spPr>
        <p:txBody>
          <a:bodyPr wrap="square">
            <a:spAutoFit/>
          </a:bodyPr>
          <a:lstStyle/>
          <a:p>
            <a:r>
              <a:rPr lang="it-IT"/>
              <a:t>https://github.com/italia/covid19-opendata-vaccini</a:t>
            </a:r>
          </a:p>
        </p:txBody>
      </p:sp>
    </p:spTree>
    <p:extLst>
      <p:ext uri="{BB962C8B-B14F-4D97-AF65-F5344CB8AC3E}">
        <p14:creationId xmlns:p14="http://schemas.microsoft.com/office/powerpoint/2010/main" val="328469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a:latin typeface="+mn-lt"/>
              </a:rPr>
              <a:t>Situazione epidemiologica in Europa</a:t>
            </a:r>
          </a:p>
          <a:p>
            <a:endParaRPr lang="it-IT"/>
          </a:p>
        </p:txBody>
      </p:sp>
    </p:spTree>
    <p:extLst>
      <p:ext uri="{BB962C8B-B14F-4D97-AF65-F5344CB8AC3E}">
        <p14:creationId xmlns:p14="http://schemas.microsoft.com/office/powerpoint/2010/main" val="138800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84B1574A-A0EE-483B-BA94-A42631AE5E2D}"/>
              </a:ext>
            </a:extLst>
          </p:cNvPr>
          <p:cNvSpPr txBox="1">
            <a:spLocks/>
          </p:cNvSpPr>
          <p:nvPr/>
        </p:nvSpPr>
        <p:spPr>
          <a:xfrm>
            <a:off x="107156" y="36648"/>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rgbClr val="0064B7"/>
                </a:solidFill>
                <a:latin typeface="+mn-lt"/>
                <a:ea typeface="+mn-ea"/>
                <a:cs typeface="+mn-cs"/>
              </a:rPr>
              <a:t>Numero di prime e seconde dosi di vaccino somministrate giornalmente dal 27/12/2020 al 17/11/2021</a:t>
            </a:r>
            <a:endParaRPr lang="it-CH" sz="3600" b="1" dirty="0">
              <a:solidFill>
                <a:srgbClr val="0064B7"/>
              </a:solidFill>
              <a:latin typeface="+mn-lt"/>
              <a:ea typeface="+mn-ea"/>
              <a:cs typeface="+mn-cs"/>
            </a:endParaRPr>
          </a:p>
        </p:txBody>
      </p:sp>
      <p:sp>
        <p:nvSpPr>
          <p:cNvPr id="7" name="Rettangolo 6">
            <a:extLst>
              <a:ext uri="{FF2B5EF4-FFF2-40B4-BE49-F238E27FC236}">
                <a16:creationId xmlns:a16="http://schemas.microsoft.com/office/drawing/2014/main" id="{BB41598A-F012-4C10-A84D-A023851AA4BE}"/>
              </a:ext>
            </a:extLst>
          </p:cNvPr>
          <p:cNvSpPr/>
          <p:nvPr/>
        </p:nvSpPr>
        <p:spPr>
          <a:xfrm>
            <a:off x="7426917" y="6604084"/>
            <a:ext cx="306526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17 novembre 2021</a:t>
            </a:r>
            <a:endParaRPr lang="it-IT" sz="1050" dirty="0"/>
          </a:p>
        </p:txBody>
      </p:sp>
      <p:pic>
        <p:nvPicPr>
          <p:cNvPr id="1026" name="Picture 2">
            <a:extLst>
              <a:ext uri="{FF2B5EF4-FFF2-40B4-BE49-F238E27FC236}">
                <a16:creationId xmlns:a16="http://schemas.microsoft.com/office/drawing/2014/main" id="{1CF0AE75-244B-4DEC-B703-FF66513D16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116018"/>
            <a:ext cx="12192000" cy="462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1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29">
            <a:extLst>
              <a:ext uri="{FF2B5EF4-FFF2-40B4-BE49-F238E27FC236}">
                <a16:creationId xmlns:a16="http://schemas.microsoft.com/office/drawing/2014/main" id="{6A6DD858-C8F9-442E-8861-E4E230EF042B}"/>
              </a:ext>
            </a:extLst>
          </p:cNvPr>
          <p:cNvSpPr/>
          <p:nvPr/>
        </p:nvSpPr>
        <p:spPr>
          <a:xfrm>
            <a:off x="52886" y="5191125"/>
            <a:ext cx="12048627" cy="576294"/>
          </a:xfrm>
          <a:prstGeom prst="rect">
            <a:avLst/>
          </a:prstGeom>
          <a:solidFill>
            <a:schemeClr val="bg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Picture 2">
            <a:extLst>
              <a:ext uri="{FF2B5EF4-FFF2-40B4-BE49-F238E27FC236}">
                <a16:creationId xmlns:a16="http://schemas.microsoft.com/office/drawing/2014/main" id="{E309CF84-2140-49C4-9E6C-04C341C26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028"/>
          <a:stretch/>
        </p:blipFill>
        <p:spPr bwMode="auto">
          <a:xfrm>
            <a:off x="409967" y="1213227"/>
            <a:ext cx="11500676" cy="3881098"/>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5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a:solidFill>
                  <a:srgbClr val="0064B7"/>
                </a:solidFill>
                <a:latin typeface="+mn-lt"/>
                <a:ea typeface="+mn-ea"/>
                <a:cs typeface="+mn-cs"/>
              </a:rPr>
              <a:t>Percentuale copertura vaccinale per classe d’età</a:t>
            </a:r>
            <a:endParaRPr lang="it-CH" sz="3600" b="1">
              <a:solidFill>
                <a:srgbClr val="0064B7"/>
              </a:solidFill>
              <a:latin typeface="+mn-lt"/>
              <a:ea typeface="+mn-ea"/>
              <a:cs typeface="+mn-cs"/>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306526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17 novembre 2021</a:t>
            </a:r>
            <a:endParaRPr lang="it-IT" sz="1050" dirty="0"/>
          </a:p>
        </p:txBody>
      </p:sp>
      <p:sp>
        <p:nvSpPr>
          <p:cNvPr id="7" name="CasellaDiTesto 6">
            <a:extLst>
              <a:ext uri="{FF2B5EF4-FFF2-40B4-BE49-F238E27FC236}">
                <a16:creationId xmlns:a16="http://schemas.microsoft.com/office/drawing/2014/main" id="{521C454B-F5E8-4456-B826-7D75278D9657}"/>
              </a:ext>
            </a:extLst>
          </p:cNvPr>
          <p:cNvSpPr txBox="1"/>
          <p:nvPr/>
        </p:nvSpPr>
        <p:spPr>
          <a:xfrm>
            <a:off x="1757000" y="620800"/>
            <a:ext cx="5060272" cy="646331"/>
          </a:xfrm>
          <a:prstGeom prst="rect">
            <a:avLst/>
          </a:prstGeom>
          <a:noFill/>
        </p:spPr>
        <p:txBody>
          <a:bodyPr wrap="square" rtlCol="0">
            <a:spAutoFit/>
          </a:bodyPr>
          <a:lstStyle/>
          <a:p>
            <a:r>
              <a:rPr lang="en-GB" dirty="0"/>
              <a:t>12+ </a:t>
            </a:r>
            <a:r>
              <a:rPr lang="en-GB" dirty="0" err="1"/>
              <a:t>vaccinati</a:t>
            </a:r>
            <a:r>
              <a:rPr lang="en-GB" dirty="0"/>
              <a:t> con </a:t>
            </a:r>
            <a:r>
              <a:rPr lang="en-GB" dirty="0" err="1"/>
              <a:t>ciclo</a:t>
            </a:r>
            <a:r>
              <a:rPr lang="en-GB" dirty="0"/>
              <a:t> </a:t>
            </a:r>
            <a:r>
              <a:rPr lang="en-GB" dirty="0" err="1"/>
              <a:t>completo</a:t>
            </a:r>
            <a:r>
              <a:rPr lang="en-GB" dirty="0"/>
              <a:t>: 84,4%</a:t>
            </a:r>
          </a:p>
          <a:p>
            <a:r>
              <a:rPr lang="en-GB" dirty="0"/>
              <a:t>12+ </a:t>
            </a:r>
            <a:r>
              <a:rPr lang="en-GB" dirty="0" err="1"/>
              <a:t>vaccinati</a:t>
            </a:r>
            <a:r>
              <a:rPr lang="en-GB" dirty="0"/>
              <a:t> con </a:t>
            </a:r>
            <a:r>
              <a:rPr lang="en-GB" dirty="0" err="1"/>
              <a:t>almeno</a:t>
            </a:r>
            <a:r>
              <a:rPr lang="en-GB" dirty="0"/>
              <a:t> una dose: 86,9%</a:t>
            </a:r>
            <a:endParaRPr lang="it-IT" dirty="0"/>
          </a:p>
        </p:txBody>
      </p:sp>
      <p:sp>
        <p:nvSpPr>
          <p:cNvPr id="12" name="CasellaDiTesto 11">
            <a:extLst>
              <a:ext uri="{FF2B5EF4-FFF2-40B4-BE49-F238E27FC236}">
                <a16:creationId xmlns:a16="http://schemas.microsoft.com/office/drawing/2014/main" id="{C38C7F7B-BB50-4EF1-B675-C18FAB25E91D}"/>
              </a:ext>
            </a:extLst>
          </p:cNvPr>
          <p:cNvSpPr txBox="1"/>
          <p:nvPr/>
        </p:nvSpPr>
        <p:spPr>
          <a:xfrm>
            <a:off x="973556" y="5338298"/>
            <a:ext cx="1126958" cy="307777"/>
          </a:xfrm>
          <a:prstGeom prst="rect">
            <a:avLst/>
          </a:prstGeom>
          <a:noFill/>
        </p:spPr>
        <p:txBody>
          <a:bodyPr wrap="square" rtlCol="0">
            <a:spAutoFit/>
          </a:bodyPr>
          <a:lstStyle/>
          <a:p>
            <a:pPr algn="ctr"/>
            <a:r>
              <a:rPr lang="it-IT" sz="1400" b="1" dirty="0">
                <a:solidFill>
                  <a:srgbClr val="FF0000"/>
                </a:solidFill>
              </a:rPr>
              <a:t>1.221.550 </a:t>
            </a:r>
            <a:endParaRPr lang="it-IT" sz="1400" b="1" i="0" u="none" strike="noStrike" dirty="0">
              <a:solidFill>
                <a:srgbClr val="FF0000"/>
              </a:solidFill>
              <a:effectLst/>
              <a:latin typeface="Calibri" panose="020F0502020204030204" pitchFamily="34" charset="0"/>
            </a:endParaRPr>
          </a:p>
        </p:txBody>
      </p:sp>
      <p:sp>
        <p:nvSpPr>
          <p:cNvPr id="14" name="CasellaDiTesto 13">
            <a:extLst>
              <a:ext uri="{FF2B5EF4-FFF2-40B4-BE49-F238E27FC236}">
                <a16:creationId xmlns:a16="http://schemas.microsoft.com/office/drawing/2014/main" id="{FF00E296-1E0E-4583-8D03-84C3410D9996}"/>
              </a:ext>
            </a:extLst>
          </p:cNvPr>
          <p:cNvSpPr txBox="1"/>
          <p:nvPr/>
        </p:nvSpPr>
        <p:spPr>
          <a:xfrm>
            <a:off x="-23314" y="5149516"/>
            <a:ext cx="787822" cy="646331"/>
          </a:xfrm>
          <a:prstGeom prst="rect">
            <a:avLst/>
          </a:prstGeom>
          <a:noFill/>
        </p:spPr>
        <p:txBody>
          <a:bodyPr wrap="square" rtlCol="0">
            <a:spAutoFit/>
          </a:bodyPr>
          <a:lstStyle/>
          <a:p>
            <a:pPr algn="ctr"/>
            <a:r>
              <a:rPr lang="it-IT" sz="1200" b="1" u="none" strike="noStrike" dirty="0">
                <a:solidFill>
                  <a:srgbClr val="FF0000"/>
                </a:solidFill>
                <a:effectLst/>
              </a:rPr>
              <a:t>Soggetti non vaccinati </a:t>
            </a:r>
            <a:endParaRPr lang="it-IT" sz="1200" b="1" i="0" u="none" strike="noStrike" dirty="0">
              <a:solidFill>
                <a:srgbClr val="FF0000"/>
              </a:solidFill>
              <a:effectLst/>
              <a:latin typeface="Calibri" panose="020F0502020204030204" pitchFamily="34" charset="0"/>
            </a:endParaRPr>
          </a:p>
        </p:txBody>
      </p:sp>
      <p:pic>
        <p:nvPicPr>
          <p:cNvPr id="17" name="Immagine 16">
            <a:extLst>
              <a:ext uri="{FF2B5EF4-FFF2-40B4-BE49-F238E27FC236}">
                <a16:creationId xmlns:a16="http://schemas.microsoft.com/office/drawing/2014/main" id="{B91F8911-CBE5-45CB-AD74-E96861BE31E9}"/>
              </a:ext>
            </a:extLst>
          </p:cNvPr>
          <p:cNvPicPr>
            <a:picLocks noChangeAspect="1"/>
          </p:cNvPicPr>
          <p:nvPr/>
        </p:nvPicPr>
        <p:blipFill rotWithShape="1">
          <a:blip r:embed="rId3"/>
          <a:srcRect t="51996" r="2659" b="11684"/>
          <a:stretch/>
        </p:blipFill>
        <p:spPr>
          <a:xfrm>
            <a:off x="6693567" y="5781708"/>
            <a:ext cx="5481049" cy="197254"/>
          </a:xfrm>
          <a:prstGeom prst="rect">
            <a:avLst/>
          </a:prstGeom>
        </p:spPr>
      </p:pic>
      <p:sp>
        <p:nvSpPr>
          <p:cNvPr id="22" name="Freccia a destra 21">
            <a:extLst>
              <a:ext uri="{FF2B5EF4-FFF2-40B4-BE49-F238E27FC236}">
                <a16:creationId xmlns:a16="http://schemas.microsoft.com/office/drawing/2014/main" id="{488C0507-5877-4939-8B89-4AC50A38377F}"/>
              </a:ext>
            </a:extLst>
          </p:cNvPr>
          <p:cNvSpPr/>
          <p:nvPr/>
        </p:nvSpPr>
        <p:spPr>
          <a:xfrm>
            <a:off x="663409" y="5334181"/>
            <a:ext cx="310147" cy="276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1916299F-6F0B-41A0-B266-329199B98D1D}"/>
              </a:ext>
            </a:extLst>
          </p:cNvPr>
          <p:cNvSpPr txBox="1"/>
          <p:nvPr/>
        </p:nvSpPr>
        <p:spPr>
          <a:xfrm>
            <a:off x="3645568" y="5341411"/>
            <a:ext cx="1126958" cy="307777"/>
          </a:xfrm>
          <a:prstGeom prst="rect">
            <a:avLst/>
          </a:prstGeom>
          <a:noFill/>
        </p:spPr>
        <p:txBody>
          <a:bodyPr wrap="square" rtlCol="0">
            <a:spAutoFit/>
          </a:bodyPr>
          <a:lstStyle/>
          <a:p>
            <a:pPr algn="ctr" fontAlgn="b"/>
            <a:r>
              <a:rPr lang="it-IT" sz="1400" b="1" dirty="0">
                <a:solidFill>
                  <a:srgbClr val="FF0000"/>
                </a:solidFill>
              </a:rPr>
              <a:t>1.103.194</a:t>
            </a:r>
          </a:p>
        </p:txBody>
      </p:sp>
      <p:sp>
        <p:nvSpPr>
          <p:cNvPr id="24" name="CasellaDiTesto 23">
            <a:extLst>
              <a:ext uri="{FF2B5EF4-FFF2-40B4-BE49-F238E27FC236}">
                <a16:creationId xmlns:a16="http://schemas.microsoft.com/office/drawing/2014/main" id="{E74C75E4-D3C3-4199-B3B7-E5CE64741945}"/>
              </a:ext>
            </a:extLst>
          </p:cNvPr>
          <p:cNvSpPr txBox="1"/>
          <p:nvPr/>
        </p:nvSpPr>
        <p:spPr>
          <a:xfrm>
            <a:off x="2239879" y="5322418"/>
            <a:ext cx="1126958" cy="307777"/>
          </a:xfrm>
          <a:prstGeom prst="rect">
            <a:avLst/>
          </a:prstGeom>
          <a:noFill/>
        </p:spPr>
        <p:txBody>
          <a:bodyPr wrap="square" rtlCol="0">
            <a:spAutoFit/>
          </a:bodyPr>
          <a:lstStyle/>
          <a:p>
            <a:pPr algn="ctr" fontAlgn="b"/>
            <a:r>
              <a:rPr lang="it-IT" sz="1400" b="1" dirty="0">
                <a:solidFill>
                  <a:srgbClr val="FF0000"/>
                </a:solidFill>
              </a:rPr>
              <a:t>680.344</a:t>
            </a:r>
          </a:p>
        </p:txBody>
      </p:sp>
      <p:sp>
        <p:nvSpPr>
          <p:cNvPr id="25" name="CasellaDiTesto 24">
            <a:extLst>
              <a:ext uri="{FF2B5EF4-FFF2-40B4-BE49-F238E27FC236}">
                <a16:creationId xmlns:a16="http://schemas.microsoft.com/office/drawing/2014/main" id="{2A50A42D-7861-4F67-ABF7-B56D3E1416D8}"/>
              </a:ext>
            </a:extLst>
          </p:cNvPr>
          <p:cNvSpPr txBox="1"/>
          <p:nvPr/>
        </p:nvSpPr>
        <p:spPr>
          <a:xfrm>
            <a:off x="5051257" y="5334287"/>
            <a:ext cx="1126958" cy="307777"/>
          </a:xfrm>
          <a:prstGeom prst="rect">
            <a:avLst/>
          </a:prstGeom>
          <a:noFill/>
        </p:spPr>
        <p:txBody>
          <a:bodyPr wrap="square" rtlCol="0">
            <a:spAutoFit/>
          </a:bodyPr>
          <a:lstStyle/>
          <a:p>
            <a:pPr algn="ctr" fontAlgn="b"/>
            <a:r>
              <a:rPr lang="it-IT" sz="1400" b="1" dirty="0">
                <a:solidFill>
                  <a:srgbClr val="FF0000"/>
                </a:solidFill>
              </a:rPr>
              <a:t>1.451.144</a:t>
            </a:r>
          </a:p>
        </p:txBody>
      </p:sp>
      <p:sp>
        <p:nvSpPr>
          <p:cNvPr id="26" name="CasellaDiTesto 25">
            <a:extLst>
              <a:ext uri="{FF2B5EF4-FFF2-40B4-BE49-F238E27FC236}">
                <a16:creationId xmlns:a16="http://schemas.microsoft.com/office/drawing/2014/main" id="{17B8BD54-C49A-4DF1-BBE2-6315E6CC2BD6}"/>
              </a:ext>
            </a:extLst>
          </p:cNvPr>
          <p:cNvSpPr txBox="1"/>
          <p:nvPr/>
        </p:nvSpPr>
        <p:spPr>
          <a:xfrm>
            <a:off x="7847596" y="5328711"/>
            <a:ext cx="1126958" cy="307777"/>
          </a:xfrm>
          <a:prstGeom prst="rect">
            <a:avLst/>
          </a:prstGeom>
          <a:noFill/>
        </p:spPr>
        <p:txBody>
          <a:bodyPr wrap="square" rtlCol="0">
            <a:spAutoFit/>
          </a:bodyPr>
          <a:lstStyle/>
          <a:p>
            <a:pPr algn="ctr"/>
            <a:r>
              <a:rPr lang="it-IT" sz="1400" b="1" dirty="0">
                <a:solidFill>
                  <a:srgbClr val="FF0000"/>
                </a:solidFill>
              </a:rPr>
              <a:t>746.464</a:t>
            </a:r>
            <a:r>
              <a:rPr lang="it-IT" sz="1400" b="1" u="none" strike="noStrike" dirty="0">
                <a:solidFill>
                  <a:srgbClr val="FF0000"/>
                </a:solidFill>
                <a:effectLst/>
              </a:rPr>
              <a:t> </a:t>
            </a:r>
            <a:endParaRPr lang="it-IT" sz="1400" b="1" i="0" u="none" strike="noStrike" dirty="0">
              <a:solidFill>
                <a:srgbClr val="FF0000"/>
              </a:solidFill>
              <a:effectLst/>
              <a:latin typeface="Calibri" panose="020F0502020204030204" pitchFamily="34" charset="0"/>
            </a:endParaRPr>
          </a:p>
        </p:txBody>
      </p:sp>
      <p:sp>
        <p:nvSpPr>
          <p:cNvPr id="27" name="CasellaDiTesto 26">
            <a:extLst>
              <a:ext uri="{FF2B5EF4-FFF2-40B4-BE49-F238E27FC236}">
                <a16:creationId xmlns:a16="http://schemas.microsoft.com/office/drawing/2014/main" id="{3D620C99-C7B9-49E6-9F1F-B55959BD649D}"/>
              </a:ext>
            </a:extLst>
          </p:cNvPr>
          <p:cNvSpPr txBox="1"/>
          <p:nvPr/>
        </p:nvSpPr>
        <p:spPr>
          <a:xfrm>
            <a:off x="6456946" y="5334181"/>
            <a:ext cx="1126958" cy="307777"/>
          </a:xfrm>
          <a:prstGeom prst="rect">
            <a:avLst/>
          </a:prstGeom>
          <a:noFill/>
        </p:spPr>
        <p:txBody>
          <a:bodyPr wrap="square" rtlCol="0">
            <a:spAutoFit/>
          </a:bodyPr>
          <a:lstStyle/>
          <a:p>
            <a:pPr algn="ctr"/>
            <a:r>
              <a:rPr lang="it-IT" sz="1400" b="1" dirty="0">
                <a:solidFill>
                  <a:srgbClr val="FF0000"/>
                </a:solidFill>
              </a:rPr>
              <a:t>1.233.021</a:t>
            </a:r>
            <a:endParaRPr lang="it-IT" sz="1400" b="1" i="0" u="none" strike="noStrike" dirty="0">
              <a:solidFill>
                <a:srgbClr val="FF0000"/>
              </a:solidFill>
              <a:effectLst/>
              <a:latin typeface="Calibri" panose="020F0502020204030204" pitchFamily="34" charset="0"/>
            </a:endParaRPr>
          </a:p>
        </p:txBody>
      </p:sp>
      <p:sp>
        <p:nvSpPr>
          <p:cNvPr id="28" name="CasellaDiTesto 27">
            <a:extLst>
              <a:ext uri="{FF2B5EF4-FFF2-40B4-BE49-F238E27FC236}">
                <a16:creationId xmlns:a16="http://schemas.microsoft.com/office/drawing/2014/main" id="{E84D0256-A48B-432B-B8ED-89AB73710437}"/>
              </a:ext>
            </a:extLst>
          </p:cNvPr>
          <p:cNvSpPr txBox="1"/>
          <p:nvPr/>
        </p:nvSpPr>
        <p:spPr>
          <a:xfrm>
            <a:off x="10643935" y="5333588"/>
            <a:ext cx="1126958" cy="307777"/>
          </a:xfrm>
          <a:prstGeom prst="rect">
            <a:avLst/>
          </a:prstGeom>
          <a:noFill/>
        </p:spPr>
        <p:txBody>
          <a:bodyPr wrap="square" rtlCol="0">
            <a:spAutoFit/>
          </a:bodyPr>
          <a:lstStyle/>
          <a:p>
            <a:pPr algn="ctr"/>
            <a:r>
              <a:rPr lang="it-IT" sz="1400" b="1" dirty="0">
                <a:solidFill>
                  <a:srgbClr val="FF0000"/>
                </a:solidFill>
              </a:rPr>
              <a:t>212.608</a:t>
            </a:r>
            <a:r>
              <a:rPr lang="it-IT" sz="1400" b="1" u="none" strike="noStrike" dirty="0">
                <a:solidFill>
                  <a:srgbClr val="FF0000"/>
                </a:solidFill>
                <a:effectLst/>
              </a:rPr>
              <a:t> </a:t>
            </a:r>
            <a:endParaRPr lang="it-IT" sz="1400" b="1" i="0" u="none" strike="noStrike" dirty="0">
              <a:solidFill>
                <a:srgbClr val="FF0000"/>
              </a:solidFill>
              <a:effectLst/>
              <a:latin typeface="Calibri" panose="020F0502020204030204" pitchFamily="34" charset="0"/>
            </a:endParaRPr>
          </a:p>
        </p:txBody>
      </p:sp>
      <p:sp>
        <p:nvSpPr>
          <p:cNvPr id="29" name="CasellaDiTesto 28">
            <a:extLst>
              <a:ext uri="{FF2B5EF4-FFF2-40B4-BE49-F238E27FC236}">
                <a16:creationId xmlns:a16="http://schemas.microsoft.com/office/drawing/2014/main" id="{6B0B2A4C-42BF-4626-B2DA-6BCBB944F7F9}"/>
              </a:ext>
            </a:extLst>
          </p:cNvPr>
          <p:cNvSpPr txBox="1"/>
          <p:nvPr/>
        </p:nvSpPr>
        <p:spPr>
          <a:xfrm>
            <a:off x="9253285" y="5328711"/>
            <a:ext cx="1126958" cy="307777"/>
          </a:xfrm>
          <a:prstGeom prst="rect">
            <a:avLst/>
          </a:prstGeom>
          <a:noFill/>
        </p:spPr>
        <p:txBody>
          <a:bodyPr wrap="square" rtlCol="0">
            <a:spAutoFit/>
          </a:bodyPr>
          <a:lstStyle/>
          <a:p>
            <a:pPr algn="ctr" fontAlgn="b"/>
            <a:r>
              <a:rPr lang="it-IT" sz="1400" b="1" dirty="0">
                <a:solidFill>
                  <a:srgbClr val="FF0000"/>
                </a:solidFill>
              </a:rPr>
              <a:t>446.674</a:t>
            </a:r>
          </a:p>
        </p:txBody>
      </p:sp>
    </p:spTree>
    <p:extLst>
      <p:ext uri="{BB962C8B-B14F-4D97-AF65-F5344CB8AC3E}">
        <p14:creationId xmlns:p14="http://schemas.microsoft.com/office/powerpoint/2010/main" val="120816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A1D7235-6DC9-4F26-8980-56FABD8772E6}"/>
              </a:ext>
            </a:extLst>
          </p:cNvPr>
          <p:cNvSpPr txBox="1">
            <a:spLocks/>
          </p:cNvSpPr>
          <p:nvPr/>
        </p:nvSpPr>
        <p:spPr>
          <a:xfrm>
            <a:off x="133734" y="0"/>
            <a:ext cx="11925919" cy="1037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7800" marR="0" lvl="0" indent="0" algn="l" defTabSz="914400" rtl="0" eaLnBrk="1" fontAlgn="auto" latinLnBrk="0" hangingPunct="1">
              <a:lnSpc>
                <a:spcPct val="90000"/>
              </a:lnSpc>
              <a:spcBef>
                <a:spcPct val="0"/>
              </a:spcBef>
              <a:spcAft>
                <a:spcPts val="0"/>
              </a:spcAft>
              <a:buClrTx/>
              <a:buSzTx/>
              <a:buFontTx/>
              <a:buNone/>
              <a:tabLst/>
              <a:defRPr/>
            </a:pPr>
            <a:r>
              <a:rPr lang="it-IT" sz="1800" b="1" cap="small">
                <a:solidFill>
                  <a:srgbClr val="44546A"/>
                </a:solidFill>
                <a:latin typeface="Raleway" pitchFamily="2" charset="0"/>
              </a:rPr>
              <a:t>Stima dell’efficacia nei soggetti vaccinati con ciclo completo rispetto ai non vaccinati per diagnosi, ospedalizzazione, ricoveri in terapia intensiva e decessi, nella popolazione italiana di età &gt; 12 anni, per classe d’età, 04 luglio – 14 novembre 2021</a:t>
            </a:r>
          </a:p>
        </p:txBody>
      </p:sp>
      <p:sp>
        <p:nvSpPr>
          <p:cNvPr id="5" name="CasellaDiTesto 4">
            <a:extLst>
              <a:ext uri="{FF2B5EF4-FFF2-40B4-BE49-F238E27FC236}">
                <a16:creationId xmlns:a16="http://schemas.microsoft.com/office/drawing/2014/main" id="{FFEDA254-651F-4E7C-A6D4-10298A165D9B}"/>
              </a:ext>
            </a:extLst>
          </p:cNvPr>
          <p:cNvSpPr txBox="1"/>
          <p:nvPr/>
        </p:nvSpPr>
        <p:spPr>
          <a:xfrm>
            <a:off x="5899484" y="6307037"/>
            <a:ext cx="4404765" cy="369332"/>
          </a:xfrm>
          <a:prstGeom prst="rect">
            <a:avLst/>
          </a:prstGeom>
          <a:noFill/>
        </p:spPr>
        <p:txBody>
          <a:bodyPr wrap="square">
            <a:spAutoFit/>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PERIODO 5</a:t>
            </a:r>
            <a:r>
              <a:rPr lang="it-IT" b="1">
                <a:solidFill>
                  <a:srgbClr val="0064B7"/>
                </a:solidFill>
                <a:latin typeface="Calibri" panose="020F0502020204030204"/>
              </a:rPr>
              <a:t> APRILE </a:t>
            </a: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 14 NOVEMBRE</a:t>
            </a:r>
            <a:r>
              <a:rPr lang="it-IT" b="1">
                <a:solidFill>
                  <a:srgbClr val="0064B7"/>
                </a:solidFill>
                <a:latin typeface="Calibri" panose="020F0502020204030204"/>
              </a:rPr>
              <a:t> </a:t>
            </a: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2021</a:t>
            </a:r>
            <a:endParaRPr kumimoji="0" lang="it-CH" sz="1800" b="1" i="0" u="none" strike="noStrike" kern="1200" cap="none" spc="0" normalizeH="0" baseline="0" noProof="0">
              <a:ln>
                <a:noFill/>
              </a:ln>
              <a:solidFill>
                <a:srgbClr val="0064B7"/>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FBB42470-B67A-44C8-A1B8-6F565245C164}"/>
              </a:ext>
            </a:extLst>
          </p:cNvPr>
          <p:cNvSpPr txBox="1"/>
          <p:nvPr/>
        </p:nvSpPr>
        <p:spPr>
          <a:xfrm>
            <a:off x="9056914" y="2159871"/>
            <a:ext cx="2656116" cy="2246769"/>
          </a:xfrm>
          <a:prstGeom prst="rect">
            <a:avLst/>
          </a:prstGeom>
          <a:noFill/>
        </p:spPr>
        <p:txBody>
          <a:bodyPr wrap="square" rtlCol="0">
            <a:spAutoFit/>
          </a:bodyPr>
          <a:lstStyle/>
          <a:p>
            <a:r>
              <a:rPr lang="it-IT" sz="2000">
                <a:solidFill>
                  <a:srgbClr val="0064B7"/>
                </a:solidFill>
                <a:latin typeface="Calibri" panose="020F0502020204030204"/>
                <a:ea typeface="+mj-ea"/>
                <a:cs typeface="+mj-cs"/>
              </a:rPr>
              <a:t>Per la fascia 12-39 dato di efficacia vaccinale non disponibile per decessi. Il basso numero di eventi rende la stima poco attendibile. </a:t>
            </a:r>
          </a:p>
        </p:txBody>
      </p:sp>
      <p:pic>
        <p:nvPicPr>
          <p:cNvPr id="7" name="Immagine 6">
            <a:extLst>
              <a:ext uri="{FF2B5EF4-FFF2-40B4-BE49-F238E27FC236}">
                <a16:creationId xmlns:a16="http://schemas.microsoft.com/office/drawing/2014/main" id="{D61D3561-E755-43B5-8D60-C1416A877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008" y="1088256"/>
            <a:ext cx="5958257" cy="4681488"/>
          </a:xfrm>
          <a:prstGeom prst="rect">
            <a:avLst/>
          </a:prstGeom>
        </p:spPr>
      </p:pic>
    </p:spTree>
    <p:extLst>
      <p:ext uri="{BB962C8B-B14F-4D97-AF65-F5344CB8AC3E}">
        <p14:creationId xmlns:p14="http://schemas.microsoft.com/office/powerpoint/2010/main" val="1816305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FEDA254-651F-4E7C-A6D4-10298A165D9B}"/>
              </a:ext>
            </a:extLst>
          </p:cNvPr>
          <p:cNvSpPr txBox="1"/>
          <p:nvPr/>
        </p:nvSpPr>
        <p:spPr>
          <a:xfrm>
            <a:off x="5899484" y="6307037"/>
            <a:ext cx="4404765" cy="369332"/>
          </a:xfrm>
          <a:prstGeom prst="rect">
            <a:avLst/>
          </a:prstGeom>
          <a:noFill/>
        </p:spPr>
        <p:txBody>
          <a:bodyPr wrap="square">
            <a:spAutoFit/>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PERIODO 5</a:t>
            </a:r>
            <a:r>
              <a:rPr lang="it-IT" b="1">
                <a:solidFill>
                  <a:srgbClr val="0064B7"/>
                </a:solidFill>
                <a:latin typeface="Calibri" panose="020F0502020204030204"/>
              </a:rPr>
              <a:t> APRILE </a:t>
            </a: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 14 NOVEMBRE</a:t>
            </a:r>
            <a:r>
              <a:rPr lang="it-IT" b="1">
                <a:solidFill>
                  <a:srgbClr val="0064B7"/>
                </a:solidFill>
                <a:latin typeface="Calibri" panose="020F0502020204030204"/>
              </a:rPr>
              <a:t> </a:t>
            </a: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2021</a:t>
            </a:r>
            <a:endParaRPr kumimoji="0" lang="it-CH" sz="1800" b="1" i="0" u="none" strike="noStrike" kern="1200" cap="none" spc="0" normalizeH="0" baseline="0" noProof="0">
              <a:ln>
                <a:noFill/>
              </a:ln>
              <a:solidFill>
                <a:srgbClr val="0064B7"/>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B5246C89-4ADC-4AAD-A9DF-1C9AD991900A}"/>
              </a:ext>
            </a:extLst>
          </p:cNvPr>
          <p:cNvSpPr txBox="1"/>
          <p:nvPr/>
        </p:nvSpPr>
        <p:spPr>
          <a:xfrm>
            <a:off x="0" y="151245"/>
            <a:ext cx="12115800" cy="1023550"/>
          </a:xfrm>
          <a:prstGeom prst="rect">
            <a:avLst/>
          </a:prstGeom>
          <a:noFill/>
        </p:spPr>
        <p:txBody>
          <a:bodyPr wrap="square">
            <a:spAutoFit/>
          </a:bodyPr>
          <a:lstStyle/>
          <a:p>
            <a:pPr algn="ctr">
              <a:lnSpc>
                <a:spcPct val="115000"/>
              </a:lnSpc>
            </a:pPr>
            <a:r>
              <a:rPr lang="it-IT" b="1" cap="small">
                <a:solidFill>
                  <a:srgbClr val="44546A"/>
                </a:solidFill>
                <a:latin typeface="Raleway" pitchFamily="2" charset="0"/>
                <a:ea typeface="Raleway" pitchFamily="2" charset="0"/>
                <a:cs typeface="Raleway" pitchFamily="2" charset="0"/>
              </a:rPr>
              <a:t>STIMA DELL’EFFICACIA NEI SOGGETTI VACCINATI CON CICLO COMPLETO DA OLTRE DI SEI MESI E DA MENO DI 6 MESI RISPETTO AI NON VACCINATI PER DIAGNOSI E MALATTIA SEVERA, NELLA POPOLAZIONE ITALIANA DI ETÀ &gt; 12 ANNI, PER CLASSE D’ETÀ, NEL PERIODO 05 LUGLIO – 14 NOVEMBRE 2021</a:t>
            </a:r>
            <a:endParaRPr lang="it-IT" sz="1800" b="1" cap="small">
              <a:solidFill>
                <a:srgbClr val="44546A"/>
              </a:solidFill>
              <a:effectLst/>
              <a:latin typeface="Raleway" pitchFamily="2" charset="0"/>
              <a:ea typeface="Raleway" pitchFamily="2" charset="0"/>
              <a:cs typeface="Raleway" pitchFamily="2" charset="0"/>
            </a:endParaRPr>
          </a:p>
        </p:txBody>
      </p:sp>
      <p:graphicFrame>
        <p:nvGraphicFramePr>
          <p:cNvPr id="8" name="Tabella 7">
            <a:extLst>
              <a:ext uri="{FF2B5EF4-FFF2-40B4-BE49-F238E27FC236}">
                <a16:creationId xmlns:a16="http://schemas.microsoft.com/office/drawing/2014/main" id="{6964FB54-A9CB-47E0-A13A-E51F745B3CAB}"/>
              </a:ext>
            </a:extLst>
          </p:cNvPr>
          <p:cNvGraphicFramePr>
            <a:graphicFrameLocks noGrp="1"/>
          </p:cNvGraphicFramePr>
          <p:nvPr/>
        </p:nvGraphicFramePr>
        <p:xfrm>
          <a:off x="6096000" y="1636974"/>
          <a:ext cx="5575935" cy="2367007"/>
        </p:xfrm>
        <a:graphic>
          <a:graphicData uri="http://schemas.openxmlformats.org/drawingml/2006/table">
            <a:tbl>
              <a:tblPr firstRow="1" firstCol="1" bandRow="1"/>
              <a:tblGrid>
                <a:gridCol w="1228165">
                  <a:extLst>
                    <a:ext uri="{9D8B030D-6E8A-4147-A177-3AD203B41FA5}">
                      <a16:colId xmlns:a16="http://schemas.microsoft.com/office/drawing/2014/main" val="3580108301"/>
                    </a:ext>
                  </a:extLst>
                </a:gridCol>
                <a:gridCol w="1476459">
                  <a:extLst>
                    <a:ext uri="{9D8B030D-6E8A-4147-A177-3AD203B41FA5}">
                      <a16:colId xmlns:a16="http://schemas.microsoft.com/office/drawing/2014/main" val="4135173791"/>
                    </a:ext>
                  </a:extLst>
                </a:gridCol>
                <a:gridCol w="1476459">
                  <a:extLst>
                    <a:ext uri="{9D8B030D-6E8A-4147-A177-3AD203B41FA5}">
                      <a16:colId xmlns:a16="http://schemas.microsoft.com/office/drawing/2014/main" val="61725057"/>
                    </a:ext>
                  </a:extLst>
                </a:gridCol>
                <a:gridCol w="1394852">
                  <a:extLst>
                    <a:ext uri="{9D8B030D-6E8A-4147-A177-3AD203B41FA5}">
                      <a16:colId xmlns:a16="http://schemas.microsoft.com/office/drawing/2014/main" val="2378952072"/>
                    </a:ext>
                  </a:extLst>
                </a:gridCol>
              </a:tblGrid>
              <a:tr h="611727">
                <a:tc>
                  <a:txBody>
                    <a:bodyPr/>
                    <a:lstStyle/>
                    <a:p>
                      <a:pPr algn="ctr">
                        <a:lnSpc>
                          <a:spcPct val="115000"/>
                        </a:lnSpc>
                        <a:spcAft>
                          <a:spcPts val="0"/>
                        </a:spcAft>
                      </a:pPr>
                      <a:r>
                        <a:rPr lang="it-IT" sz="11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Gruppo</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1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Fascia di età</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0"/>
                        </a:spcAft>
                      </a:pPr>
                      <a:r>
                        <a:rPr lang="it-IT" sz="11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Vaccinati con ciclo completo entro 6 mesi </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spcAft>
                          <a:spcPts val="0"/>
                        </a:spcAft>
                      </a:pPr>
                      <a:r>
                        <a:rPr lang="it-IT" sz="1100" b="1" cap="small">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Vaccinati con ciclo completo da &gt;6 mesi</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416240"/>
                  </a:ext>
                </a:extLst>
              </a:tr>
              <a:tr h="175528">
                <a:tc rowSpan="5">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Diagnosi di</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Sars-CoV-2</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12-39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79,2 [79,0 - 79,4]</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55,2 [53,8 - 56,6]</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extLst>
                  <a:ext uri="{0D108BD9-81ED-4DB2-BD59-A6C34878D82A}">
                    <a16:rowId xmlns:a16="http://schemas.microsoft.com/office/drawing/2014/main" val="951575175"/>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40-59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70,6 [70,3 - 70,9]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39,5 [37,9 – 41,0]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1825116392"/>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60-79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70,9 [70,4 - 71,4]</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36,7 [34,3 - 39,1]</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2565082762"/>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80,9 [80,2 - 81,5]</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60,5 [58,9 – 62,0]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543166601"/>
                  </a:ext>
                </a:extLst>
              </a:tr>
              <a:tr h="175528">
                <a:tc vMerge="1">
                  <a:txBody>
                    <a:bodyPr/>
                    <a:lstStyle/>
                    <a:p>
                      <a:endParaRPr lang="it-IT"/>
                    </a:p>
                  </a:txBody>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Totale</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74,6 [74,4 - 74,7]</a:t>
                      </a:r>
                      <a:endParaRPr lang="it-IT"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46,8 [46,0 - 47,6]</a:t>
                      </a:r>
                      <a:endParaRPr lang="it-IT"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142496116"/>
                  </a:ext>
                </a:extLst>
              </a:tr>
              <a:tr h="175528">
                <a:tc rowSpan="5">
                  <a:txBody>
                    <a:bodyPr/>
                    <a:lstStyle/>
                    <a:p>
                      <a:pPr algn="ctr">
                        <a:lnSpc>
                          <a:spcPct val="107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Malattia Severa</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12-39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94,9 [94,2 - 95,5]</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81,6 [75,5 - 86,3]</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DCE4"/>
                    </a:solidFill>
                  </a:tcPr>
                </a:tc>
                <a:extLst>
                  <a:ext uri="{0D108BD9-81ED-4DB2-BD59-A6C34878D82A}">
                    <a16:rowId xmlns:a16="http://schemas.microsoft.com/office/drawing/2014/main" val="176940946"/>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40-59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95,0 [94,6 - 95,4]</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87,2 [84,1 - 89,6]</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57195616"/>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60-79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91,7 [91,2 - 92,1]</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78,3 [74,0 - 81,9]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DCE4"/>
                    </a:solidFill>
                  </a:tcPr>
                </a:tc>
                <a:extLst>
                  <a:ext uri="{0D108BD9-81ED-4DB2-BD59-A6C34878D82A}">
                    <a16:rowId xmlns:a16="http://schemas.microsoft.com/office/drawing/2014/main" val="2778127088"/>
                  </a:ext>
                </a:extLst>
              </a:tr>
              <a:tr h="175528">
                <a:tc vMerge="1">
                  <a:txBody>
                    <a:bodyPr/>
                    <a:lstStyle/>
                    <a:p>
                      <a:endParaRPr lang="it-IT"/>
                    </a:p>
                  </a:txBody>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89,3 [88,6 – 90,0]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spcAft>
                          <a:spcPts val="0"/>
                        </a:spcAft>
                      </a:pPr>
                      <a:r>
                        <a:rPr lang="it-IT" sz="100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80,5 [78,5 - 82,4]</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94851452"/>
                  </a:ext>
                </a:extLst>
              </a:tr>
              <a:tr h="175528">
                <a:tc vMerge="1">
                  <a:txBody>
                    <a:bodyPr/>
                    <a:lstStyle/>
                    <a:p>
                      <a:endParaRPr lang="it-IT"/>
                    </a:p>
                  </a:txBody>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Totale</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15000"/>
                        </a:lnSpc>
                        <a:spcAft>
                          <a:spcPts val="0"/>
                        </a:spcAft>
                      </a:pPr>
                      <a:r>
                        <a:rPr lang="it-IT" sz="1000" b="1">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91,8 [91,6 - 92,1]</a:t>
                      </a:r>
                      <a:endParaRPr lang="it-IT"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15000"/>
                        </a:lnSpc>
                        <a:spcAft>
                          <a:spcPts val="0"/>
                        </a:spcAft>
                      </a:pPr>
                      <a:r>
                        <a:rPr lang="it-IT" sz="1000" b="1" dirty="0">
                          <a:solidFill>
                            <a:srgbClr val="44546A"/>
                          </a:solidFill>
                          <a:effectLst/>
                          <a:latin typeface="Raleway" panose="020B0503030101060003" pitchFamily="34" charset="0"/>
                          <a:ea typeface="Times New Roman" panose="02020603050405020304" pitchFamily="18" charset="0"/>
                          <a:cs typeface="Times New Roman" panose="02020603050405020304" pitchFamily="18" charset="0"/>
                        </a:rPr>
                        <a:t>82,1 [80,7 - 83,3]</a:t>
                      </a:r>
                      <a:endParaRPr lang="it-IT"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3634884147"/>
                  </a:ext>
                </a:extLst>
              </a:tr>
            </a:tbl>
          </a:graphicData>
        </a:graphic>
      </p:graphicFrame>
      <p:pic>
        <p:nvPicPr>
          <p:cNvPr id="9" name="Immagine 8">
            <a:extLst>
              <a:ext uri="{FF2B5EF4-FFF2-40B4-BE49-F238E27FC236}">
                <a16:creationId xmlns:a16="http://schemas.microsoft.com/office/drawing/2014/main" id="{E2899074-5F5E-4022-B3CF-77424B336A0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67749" y="1574833"/>
            <a:ext cx="5575935" cy="3900107"/>
          </a:xfrm>
          <a:prstGeom prst="rect">
            <a:avLst/>
          </a:prstGeom>
          <a:noFill/>
          <a:ln>
            <a:noFill/>
          </a:ln>
        </p:spPr>
      </p:pic>
      <p:sp>
        <p:nvSpPr>
          <p:cNvPr id="11" name="CasellaDiTesto 10">
            <a:extLst>
              <a:ext uri="{FF2B5EF4-FFF2-40B4-BE49-F238E27FC236}">
                <a16:creationId xmlns:a16="http://schemas.microsoft.com/office/drawing/2014/main" id="{3982B7D5-7FC1-4805-AA7F-68A753A02A5B}"/>
              </a:ext>
            </a:extLst>
          </p:cNvPr>
          <p:cNvSpPr txBox="1"/>
          <p:nvPr/>
        </p:nvSpPr>
        <p:spPr>
          <a:xfrm>
            <a:off x="6004560" y="4152099"/>
            <a:ext cx="5877648"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solidFill>
                  <a:srgbClr val="44546A"/>
                </a:solidFill>
                <a:effectLst/>
                <a:latin typeface="Raleway" panose="020B0503030101060003" pitchFamily="34" charset="0"/>
                <a:ea typeface="Raleway" panose="020B0503030101060003" pitchFamily="34" charset="0"/>
                <a:cs typeface="Raleway" panose="020B0503030101060003" pitchFamily="34" charset="0"/>
              </a:rPr>
              <a:t>NB.</a:t>
            </a:r>
            <a:r>
              <a:rPr lang="it-IT" sz="1500" dirty="0">
                <a:solidFill>
                  <a:srgbClr val="44546A"/>
                </a:solidFill>
                <a:effectLst/>
                <a:latin typeface="Raleway" panose="020B0503030101060003" pitchFamily="34" charset="0"/>
                <a:ea typeface="Raleway" panose="020B0503030101060003" pitchFamily="34" charset="0"/>
                <a:cs typeface="Raleway" panose="020B0503030101060003" pitchFamily="34" charset="0"/>
              </a:rPr>
              <a:t> </a:t>
            </a:r>
            <a:r>
              <a:rPr lang="it-IT" sz="1500" dirty="0">
                <a:solidFill>
                  <a:srgbClr val="44546A"/>
                </a:solidFill>
                <a:latin typeface="Raleway" panose="020B0503030101060003" pitchFamily="34" charset="0"/>
              </a:rPr>
              <a:t>I soggetti che risultano vaccinati da oltre sei mesi appartengono principalmente alle categorie maggiormente a rischio di infezione/ricovero/morte (operatori sanitari, residenti nelle RSA, ultraottantenni e persone estremamente vulnerabili). Pertanto l’efficacia nei vaccinati con ciclo completo da &gt;6 </a:t>
            </a:r>
            <a:r>
              <a:rPr lang="it-IT" sz="1500">
                <a:solidFill>
                  <a:srgbClr val="44546A"/>
                </a:solidFill>
                <a:latin typeface="Raleway" panose="020B0503030101060003" pitchFamily="34" charset="0"/>
              </a:rPr>
              <a:t>mesi attualmente potrebbe </a:t>
            </a:r>
            <a:r>
              <a:rPr lang="it-IT" sz="1500" dirty="0">
                <a:solidFill>
                  <a:srgbClr val="44546A"/>
                </a:solidFill>
                <a:latin typeface="Raleway" panose="020B0503030101060003" pitchFamily="34" charset="0"/>
              </a:rPr>
              <a:t>essere sottostimata. </a:t>
            </a:r>
          </a:p>
        </p:txBody>
      </p:sp>
    </p:spTree>
    <p:extLst>
      <p:ext uri="{BB962C8B-B14F-4D97-AF65-F5344CB8AC3E}">
        <p14:creationId xmlns:p14="http://schemas.microsoft.com/office/powerpoint/2010/main" val="159937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600" b="1" dirty="0">
                <a:solidFill>
                  <a:srgbClr val="0064B7"/>
                </a:solidFill>
                <a:latin typeface="+mn-lt"/>
              </a:rPr>
              <a:t>Analisi del </a:t>
            </a:r>
            <a:r>
              <a:rPr lang="en-US" sz="8600" b="1" dirty="0" err="1">
                <a:solidFill>
                  <a:srgbClr val="0064B7"/>
                </a:solidFill>
                <a:latin typeface="+mn-lt"/>
              </a:rPr>
              <a:t>rischio</a:t>
            </a:r>
            <a:r>
              <a:rPr lang="en-US" sz="8600" b="1" dirty="0">
                <a:solidFill>
                  <a:srgbClr val="0064B7"/>
                </a:solidFill>
                <a:latin typeface="+mn-lt"/>
              </a:rPr>
              <a:t> e scenario per Regione/PA</a:t>
            </a:r>
          </a:p>
          <a:p>
            <a:endParaRPr lang="en-US" sz="6601" dirty="0">
              <a:solidFill>
                <a:schemeClr val="accent2"/>
              </a:solidFill>
              <a:latin typeface="+mn-lt"/>
            </a:endParaRPr>
          </a:p>
          <a:p>
            <a:endParaRPr lang="en-US" sz="3200" dirty="0">
              <a:latin typeface="+mn-lt"/>
            </a:endParaRPr>
          </a:p>
          <a:p>
            <a:r>
              <a:rPr lang="en-US" sz="5100" dirty="0">
                <a:latin typeface="+mn-lt"/>
              </a:rPr>
              <a:t>8 – 14 ottobre 2021 (17 </a:t>
            </a:r>
            <a:r>
              <a:rPr lang="en-US" sz="5100" dirty="0" err="1">
                <a:latin typeface="+mn-lt"/>
              </a:rPr>
              <a:t>novembre</a:t>
            </a:r>
            <a:r>
              <a:rPr lang="en-US" sz="5100" dirty="0">
                <a:latin typeface="+mn-lt"/>
              </a:rPr>
              <a:t> 2021), </a:t>
            </a:r>
          </a:p>
          <a:p>
            <a:r>
              <a:rPr lang="en-US" sz="5100" dirty="0" err="1">
                <a:latin typeface="+mn-lt"/>
              </a:rPr>
              <a:t>analisi</a:t>
            </a:r>
            <a:r>
              <a:rPr lang="en-US" sz="5100" dirty="0">
                <a:latin typeface="+mn-lt"/>
              </a:rPr>
              <a:t> </a:t>
            </a:r>
            <a:r>
              <a:rPr lang="en-US" sz="5100" dirty="0" err="1">
                <a:latin typeface="+mn-lt"/>
              </a:rPr>
              <a:t>dell’occupazione</a:t>
            </a:r>
            <a:r>
              <a:rPr lang="en-US" sz="5100" dirty="0">
                <a:latin typeface="+mn-lt"/>
              </a:rPr>
              <a:t> </a:t>
            </a:r>
            <a:r>
              <a:rPr lang="en-US" sz="5100" dirty="0" err="1">
                <a:latin typeface="+mn-lt"/>
              </a:rPr>
              <a:t>dei</a:t>
            </a:r>
            <a:r>
              <a:rPr lang="en-US" sz="5100" dirty="0">
                <a:latin typeface="+mn-lt"/>
              </a:rPr>
              <a:t> PL </a:t>
            </a:r>
            <a:r>
              <a:rPr lang="en-US" sz="5100" dirty="0" err="1">
                <a:latin typeface="+mn-lt"/>
              </a:rPr>
              <a:t>attivi</a:t>
            </a:r>
            <a:r>
              <a:rPr lang="en-US" sz="5100" dirty="0">
                <a:latin typeface="+mn-lt"/>
              </a:rPr>
              <a:t> </a:t>
            </a:r>
            <a:r>
              <a:rPr lang="en-US" sz="5100" dirty="0" err="1">
                <a:latin typeface="+mn-lt"/>
              </a:rPr>
              <a:t>aggiornata</a:t>
            </a:r>
            <a:r>
              <a:rPr lang="en-US" sz="5100" dirty="0">
                <a:latin typeface="+mn-lt"/>
              </a:rPr>
              <a:t> al 16 </a:t>
            </a:r>
            <a:r>
              <a:rPr lang="en-US" sz="5100" dirty="0" err="1">
                <a:latin typeface="+mn-lt"/>
              </a:rPr>
              <a:t>novembre</a:t>
            </a:r>
            <a:r>
              <a:rPr lang="en-US" sz="5100" dirty="0">
                <a:latin typeface="+mn-lt"/>
              </a:rPr>
              <a:t> 2021</a:t>
            </a:r>
          </a:p>
          <a:p>
            <a:endParaRPr lang="en-US" sz="3200" b="1" dirty="0">
              <a:solidFill>
                <a:schemeClr val="accent2"/>
              </a:solidFill>
              <a:latin typeface="+mn-lt"/>
            </a:endParaRPr>
          </a:p>
          <a:p>
            <a:r>
              <a:rPr lang="en-US" sz="5100" b="1" dirty="0">
                <a:solidFill>
                  <a:srgbClr val="0064B7"/>
                </a:solidFill>
                <a:latin typeface="+mn-lt"/>
              </a:rPr>
              <a:t>Fonte: </a:t>
            </a:r>
            <a:r>
              <a:rPr lang="en-US" sz="5100" b="1" dirty="0" err="1">
                <a:solidFill>
                  <a:srgbClr val="0064B7"/>
                </a:solidFill>
                <a:latin typeface="+mn-lt"/>
              </a:rPr>
              <a:t>Cabina</a:t>
            </a:r>
            <a:r>
              <a:rPr lang="en-US" sz="5100" b="1" dirty="0">
                <a:solidFill>
                  <a:srgbClr val="0064B7"/>
                </a:solidFill>
                <a:latin typeface="+mn-lt"/>
              </a:rPr>
              <a:t> di Regia</a:t>
            </a:r>
          </a:p>
          <a:p>
            <a:endParaRPr lang="en-US" sz="6000" dirty="0">
              <a:solidFill>
                <a:schemeClr val="accent2"/>
              </a:solidFill>
              <a:latin typeface="+mn-lt"/>
            </a:endParaRPr>
          </a:p>
        </p:txBody>
      </p:sp>
    </p:spTree>
    <p:extLst>
      <p:ext uri="{BB962C8B-B14F-4D97-AF65-F5344CB8AC3E}">
        <p14:creationId xmlns:p14="http://schemas.microsoft.com/office/powerpoint/2010/main" val="3060481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2386368" y="112173"/>
            <a:ext cx="7419263" cy="523220"/>
          </a:xfrm>
          <a:prstGeom prst="rect">
            <a:avLst/>
          </a:prstGeom>
          <a:noFill/>
        </p:spPr>
        <p:txBody>
          <a:bodyPr wrap="square">
            <a:spAutoFit/>
          </a:bodyPr>
          <a:lstStyle/>
          <a:p>
            <a:pPr algn="ctr"/>
            <a:r>
              <a:rPr lang="en-US" sz="2800" b="1" dirty="0">
                <a:solidFill>
                  <a:srgbClr val="0064B7"/>
                </a:solidFill>
                <a:latin typeface="+mn-lt"/>
              </a:rPr>
              <a:t>Analisi del </a:t>
            </a:r>
            <a:r>
              <a:rPr lang="en-US" sz="2800" b="1" dirty="0" err="1">
                <a:solidFill>
                  <a:srgbClr val="0064B7"/>
                </a:solidFill>
                <a:latin typeface="+mn-lt"/>
              </a:rPr>
              <a:t>rischio</a:t>
            </a:r>
            <a:r>
              <a:rPr lang="en-US" sz="2800" b="1" dirty="0">
                <a:solidFill>
                  <a:srgbClr val="0064B7"/>
                </a:solidFill>
                <a:latin typeface="+mn-lt"/>
              </a:rPr>
              <a:t> e scenario per Regione/PA</a:t>
            </a:r>
          </a:p>
        </p:txBody>
      </p:sp>
      <p:pic>
        <p:nvPicPr>
          <p:cNvPr id="3" name="Immagine 2">
            <a:extLst>
              <a:ext uri="{FF2B5EF4-FFF2-40B4-BE49-F238E27FC236}">
                <a16:creationId xmlns:a16="http://schemas.microsoft.com/office/drawing/2014/main" id="{149D2C69-2EF3-40C1-B031-F81903B043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29736" y="635393"/>
            <a:ext cx="5265373" cy="5198817"/>
          </a:xfrm>
          <a:prstGeom prst="rect">
            <a:avLst/>
          </a:prstGeom>
        </p:spPr>
      </p:pic>
      <p:cxnSp>
        <p:nvCxnSpPr>
          <p:cNvPr id="4" name="Connettore diritto 3">
            <a:extLst>
              <a:ext uri="{FF2B5EF4-FFF2-40B4-BE49-F238E27FC236}">
                <a16:creationId xmlns:a16="http://schemas.microsoft.com/office/drawing/2014/main" id="{430AA261-C9A7-4444-8B4D-614C15354C56}"/>
              </a:ext>
            </a:extLst>
          </p:cNvPr>
          <p:cNvCxnSpPr/>
          <p:nvPr/>
        </p:nvCxnSpPr>
        <p:spPr>
          <a:xfrm>
            <a:off x="3629736" y="635393"/>
            <a:ext cx="0" cy="519881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Connettore diritto 6">
            <a:extLst>
              <a:ext uri="{FF2B5EF4-FFF2-40B4-BE49-F238E27FC236}">
                <a16:creationId xmlns:a16="http://schemas.microsoft.com/office/drawing/2014/main" id="{6EB1104C-E322-43CE-AAA3-5A6826B42697}"/>
              </a:ext>
            </a:extLst>
          </p:cNvPr>
          <p:cNvCxnSpPr/>
          <p:nvPr/>
        </p:nvCxnSpPr>
        <p:spPr>
          <a:xfrm>
            <a:off x="3629736" y="5834210"/>
            <a:ext cx="526537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2946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613234" y="315902"/>
            <a:ext cx="11003077" cy="707886"/>
          </a:xfrm>
          <a:prstGeom prst="rect">
            <a:avLst/>
          </a:prstGeom>
          <a:noFill/>
        </p:spPr>
        <p:txBody>
          <a:bodyPr wrap="none" rtlCol="0">
            <a:spAutoFit/>
          </a:bodyPr>
          <a:lstStyle/>
          <a:p>
            <a:pPr algn="ctr"/>
            <a:r>
              <a:rPr lang="it-IT" sz="4000" b="1" dirty="0">
                <a:solidFill>
                  <a:srgbClr val="0064B7"/>
                </a:solidFill>
              </a:rPr>
              <a:t>Headline della Cabina di Regia (19 novembre 2021)</a:t>
            </a:r>
          </a:p>
        </p:txBody>
      </p:sp>
      <p:sp>
        <p:nvSpPr>
          <p:cNvPr id="5" name="CasellaDiTesto 4">
            <a:extLst>
              <a:ext uri="{FF2B5EF4-FFF2-40B4-BE49-F238E27FC236}">
                <a16:creationId xmlns:a16="http://schemas.microsoft.com/office/drawing/2014/main" id="{5F26179B-384E-4627-BB7A-4C2502F0CF78}"/>
              </a:ext>
            </a:extLst>
          </p:cNvPr>
          <p:cNvSpPr txBox="1"/>
          <p:nvPr/>
        </p:nvSpPr>
        <p:spPr>
          <a:xfrm>
            <a:off x="450755" y="1670995"/>
            <a:ext cx="11126565" cy="1001877"/>
          </a:xfrm>
          <a:prstGeom prst="rect">
            <a:avLst/>
          </a:prstGeom>
          <a:noFill/>
        </p:spPr>
        <p:txBody>
          <a:bodyPr wrap="square">
            <a:spAutoFit/>
          </a:bodyPr>
          <a:lstStyle/>
          <a:p>
            <a:pPr>
              <a:tabLst>
                <a:tab pos="6070600" algn="l"/>
              </a:tabLst>
            </a:pPr>
            <a:endParaRPr lang="it-IT" sz="2800">
              <a:effectLst/>
              <a:latin typeface="Tahoma" panose="020B0604030504040204" pitchFamily="34" charset="0"/>
              <a:ea typeface="Tahoma" panose="020B0604030504040204" pitchFamily="34" charset="0"/>
              <a:cs typeface="Times New Roman" panose="02020603050405020304" pitchFamily="18" charset="0"/>
            </a:endParaRPr>
          </a:p>
          <a:p>
            <a:pPr algn="just">
              <a:lnSpc>
                <a:spcPct val="150000"/>
              </a:lnSpc>
              <a:tabLst>
                <a:tab pos="6070600" algn="l"/>
              </a:tabLst>
            </a:pP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AE37481-9F71-4A84-85F9-605D50E8F62B}"/>
              </a:ext>
            </a:extLst>
          </p:cNvPr>
          <p:cNvSpPr txBox="1"/>
          <p:nvPr/>
        </p:nvSpPr>
        <p:spPr>
          <a:xfrm>
            <a:off x="614680" y="1555242"/>
            <a:ext cx="10842172" cy="584775"/>
          </a:xfrm>
          <a:prstGeom prst="rect">
            <a:avLst/>
          </a:prstGeom>
          <a:noFill/>
        </p:spPr>
        <p:txBody>
          <a:bodyPr wrap="square">
            <a:spAutoFit/>
          </a:bodyPr>
          <a:lstStyle/>
          <a:p>
            <a:pPr>
              <a:tabLst>
                <a:tab pos="6070600" algn="l"/>
              </a:tabLst>
            </a:pPr>
            <a:r>
              <a:rPr lang="it-IT" sz="1600">
                <a:effectLst/>
                <a:latin typeface="Tahoma" panose="020B0604030504040204" pitchFamily="34" charset="0"/>
                <a:ea typeface="Tahoma" panose="020B0604030504040204" pitchFamily="34" charset="0"/>
              </a:rPr>
              <a:t/>
            </a:r>
            <a:br>
              <a:rPr lang="it-IT" sz="1600">
                <a:effectLst/>
                <a:latin typeface="Tahoma" panose="020B0604030504040204" pitchFamily="34" charset="0"/>
                <a:ea typeface="Tahoma" panose="020B0604030504040204" pitchFamily="34" charset="0"/>
              </a:rPr>
            </a:br>
            <a:r>
              <a:rPr lang="it-IT" sz="1600" b="1">
                <a:effectLst/>
                <a:latin typeface="Tahoma" panose="020B0604030504040204" pitchFamily="34" charset="0"/>
                <a:ea typeface="MS Gothic" panose="020B0609070205080204" pitchFamily="49" charset="-128"/>
                <a:cs typeface="Tahoma" panose="020B0604030504040204" pitchFamily="34" charset="0"/>
              </a:rPr>
              <a:t> </a:t>
            </a: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14F8DD3E-3C7F-449C-8EA4-B6197E502BE0}"/>
              </a:ext>
            </a:extLst>
          </p:cNvPr>
          <p:cNvSpPr txBox="1"/>
          <p:nvPr/>
        </p:nvSpPr>
        <p:spPr>
          <a:xfrm>
            <a:off x="803196" y="1725696"/>
            <a:ext cx="10623142" cy="2308324"/>
          </a:xfrm>
          <a:prstGeom prst="rect">
            <a:avLst/>
          </a:prstGeom>
          <a:noFill/>
        </p:spPr>
        <p:txBody>
          <a:bodyPr wrap="square">
            <a:spAutoFit/>
          </a:bodyPr>
          <a:lstStyle/>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Continua per la quarta settimana consecutiva l’aumento rapido e generalizzato del numero di nuovi casi di infezione che, a livello nazionale, è ormai prossimo a 100 casi per 100,000 abitanti.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È stabile, a livello nazionale, la velocità di trasmissione nella settimana di monitoraggio corrente con un Rt elevato nella maggior parte delle regioni Italiane, sempre al di sopra della soglia epidemica.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L’Rt calcolato sui soli casi ospedalizzati si mantiene oltre la soglia epidemica con conseguente aumento nei tassi di occupazione sia in area medica che in terapia intensiva.</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58168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334630E-15F0-4078-A1A7-7BE06BFBE1A5}"/>
              </a:ext>
            </a:extLst>
          </p:cNvPr>
          <p:cNvSpPr txBox="1"/>
          <p:nvPr/>
        </p:nvSpPr>
        <p:spPr>
          <a:xfrm>
            <a:off x="628367" y="1691022"/>
            <a:ext cx="10972800" cy="338554"/>
          </a:xfrm>
          <a:prstGeom prst="rect">
            <a:avLst/>
          </a:prstGeom>
          <a:noFill/>
        </p:spPr>
        <p:txBody>
          <a:bodyPr wrap="square">
            <a:spAutoFit/>
          </a:bodyPr>
          <a:lstStyle/>
          <a:p>
            <a:pPr>
              <a:tabLst>
                <a:tab pos="6070600" algn="l"/>
              </a:tabLst>
            </a:pPr>
            <a:r>
              <a:rPr lang="it-IT" sz="1600" i="1">
                <a:effectLst/>
                <a:latin typeface="Tahoma" panose="020B0604030504040204" pitchFamily="34" charset="0"/>
                <a:ea typeface="Tahoma" panose="020B0604030504040204" pitchFamily="34" charset="0"/>
                <a:cs typeface="Tahoma" panose="020B0604030504040204" pitchFamily="34" charset="0"/>
              </a:rPr>
              <a:t> </a:t>
            </a:r>
            <a:endParaRPr lang="it-IT" sz="16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55E10C29-25E3-42CE-A3E2-C6122F011EE6}"/>
              </a:ext>
            </a:extLst>
          </p:cNvPr>
          <p:cNvSpPr txBox="1"/>
          <p:nvPr/>
        </p:nvSpPr>
        <p:spPr>
          <a:xfrm>
            <a:off x="734007" y="1582340"/>
            <a:ext cx="10468947" cy="369332"/>
          </a:xfrm>
          <a:prstGeom prst="rect">
            <a:avLst/>
          </a:prstGeom>
          <a:noFill/>
        </p:spPr>
        <p:txBody>
          <a:bodyPr wrap="square">
            <a:spAutoFit/>
          </a:bodyPr>
          <a:lstStyle/>
          <a:p>
            <a:pPr>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E3C88FBE-F240-4FEB-B3FD-3BAA27A01FB0}"/>
              </a:ext>
            </a:extLst>
          </p:cNvPr>
          <p:cNvSpPr txBox="1"/>
          <p:nvPr/>
        </p:nvSpPr>
        <p:spPr>
          <a:xfrm>
            <a:off x="933113" y="1582341"/>
            <a:ext cx="10468947" cy="2862322"/>
          </a:xfrm>
          <a:prstGeom prst="rect">
            <a:avLst/>
          </a:prstGeom>
          <a:noFill/>
        </p:spPr>
        <p:txBody>
          <a:bodyPr wrap="square">
            <a:spAutoFit/>
          </a:bodyPr>
          <a:lstStyle/>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Nell’attuale contesto di riapertura, una più elevata copertura vaccinale, il completamento dei cicli di vaccinazione ed il mantenimento di una elevata risposta immunitaria attraverso la dose di richiamo nelle categorie indicate dalle disposizioni ministeriali vigenti, in particolare gli ultraottantenni, rappresentano gli strumenti principali per prevenire significativi aumenti di casi clinicamente gravi di COVID-19 e favorire un rallentamento della velocità di circolazione del virus SARS-CoV-2.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In considerazione dell’attuale trend epidemiologico e della contemporanea circolazione di altri virus respiratori come l’influenza, si sottolinea l’importanza di rispettare rigorosamente le misure raccomandate sull’uso delle mascherine, del distanziamento fisico - prevenendo le aggregazioni - e dell’igiene delle mani.</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4EF4BFAA-6F0D-4AEE-81AE-5391D6A45ACA}"/>
              </a:ext>
            </a:extLst>
          </p:cNvPr>
          <p:cNvSpPr txBox="1"/>
          <p:nvPr/>
        </p:nvSpPr>
        <p:spPr>
          <a:xfrm>
            <a:off x="613233" y="315902"/>
            <a:ext cx="11003077" cy="707886"/>
          </a:xfrm>
          <a:prstGeom prst="rect">
            <a:avLst/>
          </a:prstGeom>
          <a:noFill/>
        </p:spPr>
        <p:txBody>
          <a:bodyPr wrap="none" rtlCol="0">
            <a:spAutoFit/>
          </a:bodyPr>
          <a:lstStyle/>
          <a:p>
            <a:pPr algn="ctr"/>
            <a:r>
              <a:rPr lang="it-IT" sz="4000" b="1" dirty="0">
                <a:solidFill>
                  <a:srgbClr val="0064B7"/>
                </a:solidFill>
              </a:rPr>
              <a:t>Headline della Cabina di Regia (19 novembre 2021)</a:t>
            </a:r>
          </a:p>
        </p:txBody>
      </p:sp>
    </p:spTree>
    <p:extLst>
      <p:ext uri="{BB962C8B-B14F-4D97-AF65-F5344CB8AC3E}">
        <p14:creationId xmlns:p14="http://schemas.microsoft.com/office/powerpoint/2010/main" val="4258647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3A527C-38AE-1A4F-AC06-2AE545DAB046}"/>
              </a:ext>
            </a:extLst>
          </p:cNvPr>
          <p:cNvSpPr>
            <a:spLocks noGrp="1"/>
          </p:cNvSpPr>
          <p:nvPr>
            <p:ph type="ctrTitle"/>
          </p:nvPr>
        </p:nvSpPr>
        <p:spPr/>
        <p:txBody>
          <a:bodyPr/>
          <a:lstStyle/>
          <a:p>
            <a:r>
              <a:rPr lang="it-IT" dirty="0"/>
              <a:t>grazie</a:t>
            </a:r>
          </a:p>
        </p:txBody>
      </p:sp>
      <p:sp>
        <p:nvSpPr>
          <p:cNvPr id="3" name="Sottotitolo 2">
            <a:extLst>
              <a:ext uri="{FF2B5EF4-FFF2-40B4-BE49-F238E27FC236}">
                <a16:creationId xmlns:a16="http://schemas.microsoft.com/office/drawing/2014/main" id="{6F4817F0-10C8-AC4F-BFB8-09103405B7AC}"/>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57880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ADA2595-C5A4-43A4-857A-01FF2AA3A0B8}"/>
              </a:ext>
            </a:extLst>
          </p:cNvPr>
          <p:cNvSpPr txBox="1">
            <a:spLocks/>
          </p:cNvSpPr>
          <p:nvPr/>
        </p:nvSpPr>
        <p:spPr>
          <a:xfrm>
            <a:off x="529541" y="-34122"/>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rgbClr val="0064B7"/>
                </a:solidFill>
                <a:latin typeface="Arial Narrow" panose="020B0606020202030204" pitchFamily="34" charset="0"/>
                <a:ea typeface="+mn-ea"/>
                <a:cs typeface="+mn-cs"/>
              </a:rPr>
              <a:t>Casi notificati al Centro Europeo per la </a:t>
            </a:r>
            <a:r>
              <a:rPr lang="it-IT" sz="2400" b="1">
                <a:solidFill>
                  <a:srgbClr val="0064B7"/>
                </a:solidFill>
                <a:latin typeface="Arial Narrow" panose="020B0606020202030204" pitchFamily="34" charset="0"/>
                <a:ea typeface="+mn-ea"/>
                <a:cs typeface="+mn-cs"/>
              </a:rPr>
              <a:t>Prevenzione ed il Controllo delle </a:t>
            </a:r>
            <a:r>
              <a:rPr lang="it-IT" sz="2400" b="1" dirty="0">
                <a:solidFill>
                  <a:srgbClr val="0064B7"/>
                </a:solidFill>
                <a:latin typeface="Arial Narrow" panose="020B0606020202030204" pitchFamily="34" charset="0"/>
                <a:ea typeface="+mn-ea"/>
                <a:cs typeface="+mn-cs"/>
              </a:rPr>
              <a:t>Malattie (ECDC)</a:t>
            </a:r>
            <a:endParaRPr lang="it-CH" sz="2400" b="1" dirty="0">
              <a:solidFill>
                <a:srgbClr val="0064B7"/>
              </a:solidFill>
              <a:latin typeface="Arial Narrow" panose="020B0606020202030204" pitchFamily="34" charset="0"/>
              <a:ea typeface="+mn-ea"/>
              <a:cs typeface="+mn-cs"/>
            </a:endParaRPr>
          </a:p>
        </p:txBody>
      </p:sp>
      <p:pic>
        <p:nvPicPr>
          <p:cNvPr id="7" name="Immagine 6">
            <a:extLst>
              <a:ext uri="{FF2B5EF4-FFF2-40B4-BE49-F238E27FC236}">
                <a16:creationId xmlns:a16="http://schemas.microsoft.com/office/drawing/2014/main" id="{101ED99D-6B2F-48AA-B1B2-2CCE8E0B3364}"/>
              </a:ext>
            </a:extLst>
          </p:cNvPr>
          <p:cNvPicPr>
            <a:picLocks noChangeAspect="1"/>
          </p:cNvPicPr>
          <p:nvPr/>
        </p:nvPicPr>
        <p:blipFill rotWithShape="1">
          <a:blip r:embed="rId2"/>
          <a:srcRect l="37348" t="43288" r="1943" b="47061"/>
          <a:stretch/>
        </p:blipFill>
        <p:spPr>
          <a:xfrm>
            <a:off x="40114" y="682526"/>
            <a:ext cx="12009119" cy="625042"/>
          </a:xfrm>
          <a:prstGeom prst="rect">
            <a:avLst/>
          </a:prstGeom>
        </p:spPr>
      </p:pic>
      <p:sp>
        <p:nvSpPr>
          <p:cNvPr id="9" name="CasellaDiTesto 8">
            <a:extLst>
              <a:ext uri="{FF2B5EF4-FFF2-40B4-BE49-F238E27FC236}">
                <a16:creationId xmlns:a16="http://schemas.microsoft.com/office/drawing/2014/main" id="{40DEF99D-39EE-4972-9CC8-4D3B2A43FCF0}"/>
              </a:ext>
            </a:extLst>
          </p:cNvPr>
          <p:cNvSpPr txBox="1"/>
          <p:nvPr/>
        </p:nvSpPr>
        <p:spPr>
          <a:xfrm>
            <a:off x="1710310" y="794068"/>
            <a:ext cx="8176918" cy="400110"/>
          </a:xfrm>
          <a:prstGeom prst="rect">
            <a:avLst/>
          </a:prstGeom>
          <a:noFill/>
        </p:spPr>
        <p:txBody>
          <a:bodyPr wrap="none" rtlCol="0">
            <a:spAutoFit/>
          </a:bodyPr>
          <a:lstStyle/>
          <a:p>
            <a:r>
              <a:rPr lang="it-IT" sz="2000" b="1" dirty="0">
                <a:solidFill>
                  <a:schemeClr val="bg1"/>
                </a:solidFill>
                <a:latin typeface="Arial Narrow" panose="020B0606020202030204" pitchFamily="34" charset="0"/>
              </a:rPr>
              <a:t>La situazione italiana riflette l’epidemiologia di altri paesi UE/SEE (18 novembre)</a:t>
            </a:r>
          </a:p>
        </p:txBody>
      </p:sp>
      <p:sp>
        <p:nvSpPr>
          <p:cNvPr id="10" name="CasellaDiTesto 1">
            <a:extLst>
              <a:ext uri="{FF2B5EF4-FFF2-40B4-BE49-F238E27FC236}">
                <a16:creationId xmlns:a16="http://schemas.microsoft.com/office/drawing/2014/main" id="{A67F56C2-50A4-4508-B251-4D6155B47E4E}"/>
              </a:ext>
            </a:extLst>
          </p:cNvPr>
          <p:cNvSpPr txBox="1"/>
          <p:nvPr/>
        </p:nvSpPr>
        <p:spPr>
          <a:xfrm>
            <a:off x="8825564" y="4952116"/>
            <a:ext cx="3199235" cy="60016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dirty="0"/>
              <a:t>https://www.ecdc.europa.eu/en/covid-19/situation-updates/weekly-maps-coordinated-restriction-free-movement</a:t>
            </a:r>
          </a:p>
        </p:txBody>
      </p:sp>
      <p:pic>
        <p:nvPicPr>
          <p:cNvPr id="4" name="Immagine 3">
            <a:extLst>
              <a:ext uri="{FF2B5EF4-FFF2-40B4-BE49-F238E27FC236}">
                <a16:creationId xmlns:a16="http://schemas.microsoft.com/office/drawing/2014/main" id="{DADB4368-6666-4829-85A3-55EC317AA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31040" y="1533823"/>
            <a:ext cx="5994524" cy="4232340"/>
          </a:xfrm>
          <a:prstGeom prst="rect">
            <a:avLst/>
          </a:prstGeom>
        </p:spPr>
      </p:pic>
    </p:spTree>
    <p:extLst>
      <p:ext uri="{BB962C8B-B14F-4D97-AF65-F5344CB8AC3E}">
        <p14:creationId xmlns:p14="http://schemas.microsoft.com/office/powerpoint/2010/main" val="280337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554CB-8779-44BC-8170-14C8B0EA57C1}"/>
              </a:ext>
            </a:extLst>
          </p:cNvPr>
          <p:cNvSpPr>
            <a:spLocks noGrp="1"/>
          </p:cNvSpPr>
          <p:nvPr>
            <p:ph type="title"/>
          </p:nvPr>
        </p:nvSpPr>
        <p:spPr>
          <a:xfrm>
            <a:off x="350520" y="22991"/>
            <a:ext cx="11795760" cy="1089529"/>
          </a:xfrm>
        </p:spPr>
        <p:txBody>
          <a:bodyPr/>
          <a:lstStyle/>
          <a:p>
            <a:pPr algn="ctr"/>
            <a:r>
              <a:rPr lang="it-IT">
                <a:latin typeface="Arial Narrow" panose="020B0606020202030204" pitchFamily="34" charset="0"/>
              </a:rPr>
              <a:t>Andamento incidenza (14 gg) in quasi tutti i paesi europei (ECDC) fino al 18</a:t>
            </a:r>
            <a:r>
              <a:rPr lang="it-IT" dirty="0">
                <a:latin typeface="Arial Narrow" panose="020B0606020202030204" pitchFamily="34" charset="0"/>
              </a:rPr>
              <a:t> novembre</a:t>
            </a:r>
          </a:p>
        </p:txBody>
      </p:sp>
      <p:sp>
        <p:nvSpPr>
          <p:cNvPr id="7" name="Rettangolo 6">
            <a:extLst>
              <a:ext uri="{FF2B5EF4-FFF2-40B4-BE49-F238E27FC236}">
                <a16:creationId xmlns:a16="http://schemas.microsoft.com/office/drawing/2014/main" id="{AEC6BB40-894F-49A6-9E3F-6B3F46916377}"/>
              </a:ext>
            </a:extLst>
          </p:cNvPr>
          <p:cNvSpPr/>
          <p:nvPr/>
        </p:nvSpPr>
        <p:spPr>
          <a:xfrm>
            <a:off x="7201837" y="6604084"/>
            <a:ext cx="2965877" cy="253916"/>
          </a:xfrm>
          <a:prstGeom prst="rect">
            <a:avLst/>
          </a:prstGeom>
        </p:spPr>
        <p:txBody>
          <a:bodyPr wrap="none">
            <a:spAutoFit/>
          </a:bodyPr>
          <a:lstStyle/>
          <a:p>
            <a:r>
              <a:rPr lang="it-IT" sz="1050" b="1">
                <a:solidFill>
                  <a:srgbClr val="333333"/>
                </a:solidFill>
              </a:rPr>
              <a:t>Data di ultimo aggiornamento</a:t>
            </a:r>
            <a:r>
              <a:rPr lang="it-IT" sz="1050">
                <a:solidFill>
                  <a:srgbClr val="333333"/>
                </a:solidFill>
              </a:rPr>
              <a:t>: 18 novembre </a:t>
            </a:r>
            <a:r>
              <a:rPr lang="it-IT" sz="1050" b="0" i="0">
                <a:solidFill>
                  <a:srgbClr val="333333"/>
                </a:solidFill>
                <a:effectLst/>
              </a:rPr>
              <a:t>2021</a:t>
            </a:r>
            <a:endParaRPr lang="it-IT" sz="1050"/>
          </a:p>
        </p:txBody>
      </p:sp>
      <p:pic>
        <p:nvPicPr>
          <p:cNvPr id="8" name="Immagine 7">
            <a:extLst>
              <a:ext uri="{FF2B5EF4-FFF2-40B4-BE49-F238E27FC236}">
                <a16:creationId xmlns:a16="http://schemas.microsoft.com/office/drawing/2014/main" id="{AAE3E250-07E2-411C-B9B9-0BA4A325E1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5136"/>
            <a:ext cx="12192000" cy="4627727"/>
          </a:xfrm>
          <a:prstGeom prst="rect">
            <a:avLst/>
          </a:prstGeom>
        </p:spPr>
      </p:pic>
    </p:spTree>
    <p:extLst>
      <p:ext uri="{BB962C8B-B14F-4D97-AF65-F5344CB8AC3E}">
        <p14:creationId xmlns:p14="http://schemas.microsoft.com/office/powerpoint/2010/main" val="98640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a:latin typeface="Arial Narrow" panose="020B0606020202030204" pitchFamily="34" charset="0"/>
                <a:ea typeface="+mn-ea"/>
                <a:cs typeface="+mn-cs"/>
              </a:rPr>
              <a:t>Casi notificati al sistema di Sorveglianza integrata COVID-19 in Italia</a:t>
            </a:r>
            <a:endParaRPr lang="it-CH" sz="3300">
              <a:latin typeface="Arial Narrow" panose="020B0606020202030204" pitchFamily="34" charset="0"/>
              <a:ea typeface="+mn-ea"/>
              <a:cs typeface="+mn-cs"/>
            </a:endParaRPr>
          </a:p>
        </p:txBody>
      </p:sp>
      <p:sp>
        <p:nvSpPr>
          <p:cNvPr id="4" name="Rettangolo 3"/>
          <p:cNvSpPr/>
          <p:nvPr/>
        </p:nvSpPr>
        <p:spPr>
          <a:xfrm>
            <a:off x="7201837" y="6604084"/>
            <a:ext cx="3001143"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17 novembre </a:t>
            </a:r>
            <a:r>
              <a:rPr lang="it-IT" sz="1050" dirty="0">
                <a:solidFill>
                  <a:srgbClr val="333333"/>
                </a:solidFill>
                <a:latin typeface="Source Sans Pro" panose="020B0503030403020204" pitchFamily="34" charset="0"/>
              </a:rPr>
              <a:t>2021</a:t>
            </a:r>
            <a:endParaRPr lang="it-IT" sz="1050" dirty="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pic>
        <p:nvPicPr>
          <p:cNvPr id="3" name="Immagine 2">
            <a:extLst>
              <a:ext uri="{FF2B5EF4-FFF2-40B4-BE49-F238E27FC236}">
                <a16:creationId xmlns:a16="http://schemas.microsoft.com/office/drawing/2014/main" id="{2594246D-6756-4CDB-A5AB-73F096C58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1504"/>
            <a:ext cx="12192000" cy="4466496"/>
          </a:xfrm>
          <a:prstGeom prst="rect">
            <a:avLst/>
          </a:prstGeom>
        </p:spPr>
      </p:pic>
    </p:spTree>
    <p:extLst>
      <p:ext uri="{BB962C8B-B14F-4D97-AF65-F5344CB8AC3E}">
        <p14:creationId xmlns:p14="http://schemas.microsoft.com/office/powerpoint/2010/main" val="175515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01C62290-86F3-4B6B-A9AF-0DCF652EA3E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880" t="5418" r="24176" b="6872"/>
          <a:stretch/>
        </p:blipFill>
        <p:spPr bwMode="auto">
          <a:xfrm>
            <a:off x="7392392" y="1230243"/>
            <a:ext cx="3148608" cy="4065658"/>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3"/>
          <a:srcRect l="37348" t="43258" r="2630" b="47869"/>
          <a:stretch/>
        </p:blipFill>
        <p:spPr>
          <a:xfrm>
            <a:off x="48262" y="382271"/>
            <a:ext cx="12095475" cy="574660"/>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0" y="421536"/>
            <a:ext cx="12143737" cy="769441"/>
          </a:xfrm>
          <a:prstGeom prst="rect">
            <a:avLst/>
          </a:prstGeom>
          <a:noFill/>
        </p:spPr>
        <p:txBody>
          <a:bodyPr wrap="square" rtlCol="0">
            <a:spAutoFit/>
          </a:bodyPr>
          <a:lstStyle/>
          <a:p>
            <a:r>
              <a:rPr lang="it-IT" sz="2000" b="1" dirty="0">
                <a:solidFill>
                  <a:schemeClr val="bg1"/>
                </a:solidFill>
                <a:latin typeface="Arial Narrow" panose="020B0606020202030204" pitchFamily="34" charset="0"/>
              </a:rPr>
              <a:t>Casi in aumento in quasi tutte le Regioni/PPAA, nuovi casi presenti su parte del territorio nazionale </a:t>
            </a:r>
            <a:r>
              <a:rPr lang="it-IT" sz="2000" b="1" dirty="0">
                <a:solidFill>
                  <a:srgbClr val="FFFF00"/>
                </a:solidFill>
                <a:latin typeface="Arial Narrow" panose="020B0606020202030204" pitchFamily="34" charset="0"/>
              </a:rPr>
              <a:t>negli ultimi 14 giorni</a:t>
            </a:r>
          </a:p>
          <a:p>
            <a:endParaRPr lang="it-IT" sz="2400" b="1" dirty="0">
              <a:solidFill>
                <a:schemeClr val="bg1"/>
              </a:solidFill>
              <a:latin typeface="Arial Narrow" panose="020B0606020202030204" pitchFamily="34" charset="0"/>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186232" y="5614456"/>
            <a:ext cx="5879683" cy="430887"/>
          </a:xfrm>
          <a:prstGeom prst="rect">
            <a:avLst/>
          </a:prstGeom>
          <a:noFill/>
        </p:spPr>
        <p:txBody>
          <a:bodyPr wrap="square">
            <a:spAutoFit/>
          </a:bodyPr>
          <a:lstStyle/>
          <a:p>
            <a:r>
              <a:rPr lang="it-IT" sz="1100" b="0" i="1" dirty="0">
                <a:solidFill>
                  <a:srgbClr val="404040"/>
                </a:solidFill>
                <a:effectLst/>
              </a:rPr>
              <a:t>CONFRONTO TRA IL </a:t>
            </a:r>
            <a:r>
              <a:rPr lang="it-IT" sz="1100" b="1" i="1" dirty="0">
                <a:solidFill>
                  <a:srgbClr val="404040"/>
                </a:solidFill>
                <a:effectLst/>
              </a:rPr>
              <a:t>NUMERO CASI DI COVID-19 (PER 100.000 AB) </a:t>
            </a:r>
            <a:r>
              <a:rPr lang="it-IT" sz="1100" b="0" i="1" dirty="0">
                <a:solidFill>
                  <a:srgbClr val="404040"/>
                </a:solidFill>
                <a:effectLst/>
              </a:rPr>
              <a:t>DIAGNOSTICATI IN ITALIA </a:t>
            </a:r>
          </a:p>
          <a:p>
            <a:r>
              <a:rPr lang="it-IT" sz="1100" b="0" i="1" dirty="0">
                <a:solidFill>
                  <a:srgbClr val="404040"/>
                </a:solidFill>
                <a:effectLst/>
              </a:rPr>
              <a:t>PER REGIONE NEL PERIODO 8-14/11/2021 E </a:t>
            </a:r>
            <a:r>
              <a:rPr lang="it-IT" sz="1100" i="1" dirty="0">
                <a:solidFill>
                  <a:srgbClr val="404040"/>
                </a:solidFill>
              </a:rPr>
              <a:t>1-7/10/</a:t>
            </a:r>
            <a:r>
              <a:rPr lang="it-IT" sz="1100" b="0" i="1" dirty="0">
                <a:solidFill>
                  <a:srgbClr val="404040"/>
                </a:solidFill>
                <a:effectLst/>
              </a:rPr>
              <a:t>2021 </a:t>
            </a:r>
            <a:endParaRPr lang="it-IT" sz="1100" i="1" dirty="0">
              <a:solidFill>
                <a:srgbClr val="404040"/>
              </a:solidFill>
            </a:endParaRPr>
          </a:p>
        </p:txBody>
      </p:sp>
      <p:pic>
        <p:nvPicPr>
          <p:cNvPr id="13" name="Immagine 12">
            <a:extLst>
              <a:ext uri="{FF2B5EF4-FFF2-40B4-BE49-F238E27FC236}">
                <a16:creationId xmlns:a16="http://schemas.microsoft.com/office/drawing/2014/main" id="{A4DFE791-69A8-40CF-B72A-7545B243B408}"/>
              </a:ext>
            </a:extLst>
          </p:cNvPr>
          <p:cNvPicPr>
            <a:picLocks noChangeAspect="1"/>
          </p:cNvPicPr>
          <p:nvPr/>
        </p:nvPicPr>
        <p:blipFill rotWithShape="1">
          <a:blip r:embed="rId4">
            <a:clrChange>
              <a:clrFrom>
                <a:srgbClr val="FFFFFF"/>
              </a:clrFrom>
              <a:clrTo>
                <a:srgbClr val="FFFFFF">
                  <a:alpha val="0"/>
                </a:srgbClr>
              </a:clrTo>
            </a:clrChange>
          </a:blip>
          <a:srcRect l="35581" t="88502" r="27442" b="5839"/>
          <a:stretch/>
        </p:blipFill>
        <p:spPr>
          <a:xfrm>
            <a:off x="6832163" y="5701652"/>
            <a:ext cx="4905259" cy="398834"/>
          </a:xfrm>
          <a:prstGeom prst="rect">
            <a:avLst/>
          </a:prstGeom>
        </p:spPr>
      </p:pic>
      <p:sp>
        <p:nvSpPr>
          <p:cNvPr id="14" name="CasellaDiTesto 13">
            <a:extLst>
              <a:ext uri="{FF2B5EF4-FFF2-40B4-BE49-F238E27FC236}">
                <a16:creationId xmlns:a16="http://schemas.microsoft.com/office/drawing/2014/main" id="{8BF81A5E-2A90-47EA-81D4-4846FC63FCC2}"/>
              </a:ext>
            </a:extLst>
          </p:cNvPr>
          <p:cNvSpPr txBox="1"/>
          <p:nvPr/>
        </p:nvSpPr>
        <p:spPr>
          <a:xfrm>
            <a:off x="9345613" y="1014172"/>
            <a:ext cx="2749862" cy="1938992"/>
          </a:xfrm>
          <a:prstGeom prst="rect">
            <a:avLst/>
          </a:prstGeom>
          <a:noFill/>
        </p:spPr>
        <p:txBody>
          <a:bodyPr wrap="square">
            <a:spAutoFit/>
          </a:bodyPr>
          <a:lstStyle/>
          <a:p>
            <a:r>
              <a:rPr lang="it-IT" sz="2400" dirty="0">
                <a:solidFill>
                  <a:srgbClr val="0064B7"/>
                </a:solidFill>
              </a:rPr>
              <a:t>4.973 comuni</a:t>
            </a:r>
            <a:r>
              <a:rPr lang="it-IT" b="1" dirty="0">
                <a:solidFill>
                  <a:srgbClr val="FF0000"/>
                </a:solidFill>
              </a:rPr>
              <a:t> con almeno un caso nelle ultime due settimane </a:t>
            </a:r>
          </a:p>
          <a:p>
            <a:endParaRPr lang="it-IT" b="1" dirty="0">
              <a:solidFill>
                <a:srgbClr val="FF0000"/>
              </a:solidFill>
            </a:endParaRPr>
          </a:p>
          <a:p>
            <a:r>
              <a:rPr lang="it-IT" sz="2400" dirty="0">
                <a:solidFill>
                  <a:srgbClr val="0064B7"/>
                </a:solidFill>
              </a:rPr>
              <a:t>4.647 comuni </a:t>
            </a:r>
            <a:r>
              <a:rPr lang="it-IT" b="1" dirty="0">
                <a:solidFill>
                  <a:srgbClr val="FF0000"/>
                </a:solidFill>
              </a:rPr>
              <a:t>nelle due settimane precedenti </a:t>
            </a:r>
            <a:endParaRPr lang="it-CH" sz="1800" b="1" dirty="0">
              <a:solidFill>
                <a:srgbClr val="FF0000"/>
              </a:solidFill>
              <a:ea typeface="+mn-ea"/>
              <a:cs typeface="+mn-cs"/>
            </a:endParaRPr>
          </a:p>
        </p:txBody>
      </p:sp>
      <p:sp>
        <p:nvSpPr>
          <p:cNvPr id="15" name="Rettangolo 14">
            <a:extLst>
              <a:ext uri="{FF2B5EF4-FFF2-40B4-BE49-F238E27FC236}">
                <a16:creationId xmlns:a16="http://schemas.microsoft.com/office/drawing/2014/main" id="{2FD4F9E5-EADB-47AE-8DD6-8585E2F010AC}"/>
              </a:ext>
            </a:extLst>
          </p:cNvPr>
          <p:cNvSpPr/>
          <p:nvPr/>
        </p:nvSpPr>
        <p:spPr>
          <a:xfrm>
            <a:off x="7201837" y="6604084"/>
            <a:ext cx="3001143"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17 novembre </a:t>
            </a:r>
            <a:r>
              <a:rPr lang="it-IT" sz="1050" dirty="0">
                <a:solidFill>
                  <a:srgbClr val="333333"/>
                </a:solidFill>
                <a:latin typeface="Source Sans Pro" panose="020B0503030403020204" pitchFamily="34" charset="0"/>
              </a:rPr>
              <a:t>2021</a:t>
            </a:r>
            <a:endParaRPr lang="it-IT" sz="1050" dirty="0"/>
          </a:p>
        </p:txBody>
      </p:sp>
      <p:pic>
        <p:nvPicPr>
          <p:cNvPr id="1026" name="Picture 2">
            <a:extLst>
              <a:ext uri="{FF2B5EF4-FFF2-40B4-BE49-F238E27FC236}">
                <a16:creationId xmlns:a16="http://schemas.microsoft.com/office/drawing/2014/main" id="{650A4B6F-6EA9-4E81-80D3-073D838A9A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5734" y="1095595"/>
            <a:ext cx="5966639" cy="440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4"/>
            <a:ext cx="12095475" cy="838087"/>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96252" y="181541"/>
            <a:ext cx="12184647" cy="461665"/>
          </a:xfrm>
          <a:prstGeom prst="rect">
            <a:avLst/>
          </a:prstGeom>
          <a:noFill/>
        </p:spPr>
        <p:txBody>
          <a:bodyPr wrap="square" rtlCol="0">
            <a:spAutoFit/>
          </a:bodyPr>
          <a:lstStyle/>
          <a:p>
            <a:r>
              <a:rPr lang="it-IT" sz="2400" b="1" dirty="0">
                <a:solidFill>
                  <a:schemeClr val="bg1"/>
                </a:solidFill>
              </a:rPr>
              <a:t>Casi in </a:t>
            </a:r>
            <a:r>
              <a:rPr lang="it-IT" sz="2400" b="1" dirty="0">
                <a:solidFill>
                  <a:srgbClr val="FFFF00"/>
                </a:solidFill>
              </a:rPr>
              <a:t>aumento </a:t>
            </a:r>
            <a:r>
              <a:rPr lang="it-IT" sz="2400" b="1" dirty="0">
                <a:solidFill>
                  <a:schemeClr val="bg1"/>
                </a:solidFill>
              </a:rPr>
              <a:t>in 19 Regioni/PPAA e in </a:t>
            </a:r>
            <a:r>
              <a:rPr lang="it-IT" sz="2400" b="1" dirty="0">
                <a:solidFill>
                  <a:srgbClr val="FFFF00"/>
                </a:solidFill>
              </a:rPr>
              <a:t>aumento</a:t>
            </a:r>
            <a:r>
              <a:rPr lang="it-IT" sz="2400" b="1" dirty="0">
                <a:solidFill>
                  <a:schemeClr val="bg1"/>
                </a:solidFill>
              </a:rPr>
              <a:t> casi in tutte le fasce d’età </a:t>
            </a:r>
            <a:r>
              <a:rPr lang="it-IT" sz="2400" b="1" dirty="0">
                <a:solidFill>
                  <a:srgbClr val="FFFF00"/>
                </a:solidFill>
              </a:rPr>
              <a:t>negli ultimi 7 gg</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317241" y="5813639"/>
            <a:ext cx="10538332" cy="261610"/>
          </a:xfrm>
          <a:prstGeom prst="rect">
            <a:avLst/>
          </a:prstGeom>
          <a:noFill/>
        </p:spPr>
        <p:txBody>
          <a:bodyPr wrap="square">
            <a:spAutoFit/>
          </a:bodyPr>
          <a:lstStyle/>
          <a:p>
            <a:r>
              <a:rPr lang="it-IT" sz="1100" b="0" i="1" dirty="0">
                <a:solidFill>
                  <a:srgbClr val="404040"/>
                </a:solidFill>
                <a:effectLst/>
              </a:rPr>
              <a:t>CONFRONTO TRA IL </a:t>
            </a:r>
            <a:r>
              <a:rPr lang="it-IT" sz="1100" b="1" i="1" dirty="0">
                <a:solidFill>
                  <a:srgbClr val="404040"/>
                </a:solidFill>
                <a:effectLst/>
              </a:rPr>
              <a:t>NUMERO CASI DI COVID-19 (PER 100.000 AB) </a:t>
            </a:r>
            <a:r>
              <a:rPr lang="it-IT" sz="1100" b="0" i="1" dirty="0">
                <a:solidFill>
                  <a:srgbClr val="404040"/>
                </a:solidFill>
                <a:effectLst/>
              </a:rPr>
              <a:t>DIAGNOSTICATI IN ITALIA PER REGIONE </a:t>
            </a:r>
            <a:r>
              <a:rPr lang="it-IT" sz="1100" i="1" dirty="0">
                <a:solidFill>
                  <a:srgbClr val="404040"/>
                </a:solidFill>
              </a:rPr>
              <a:t>E PER FASCIA D’ETA’ </a:t>
            </a:r>
            <a:r>
              <a:rPr lang="it-IT" sz="1100" b="0" i="1" dirty="0">
                <a:solidFill>
                  <a:srgbClr val="404040"/>
                </a:solidFill>
                <a:effectLst/>
              </a:rPr>
              <a:t>NEL PERIODO</a:t>
            </a:r>
            <a:r>
              <a:rPr lang="it-IT" sz="1100" i="1" dirty="0">
                <a:solidFill>
                  <a:srgbClr val="404040"/>
                </a:solidFill>
              </a:rPr>
              <a:t> </a:t>
            </a:r>
            <a:r>
              <a:rPr lang="it-IT" sz="1100" b="0" i="1" dirty="0">
                <a:solidFill>
                  <a:srgbClr val="404040"/>
                </a:solidFill>
                <a:effectLst/>
                <a:latin typeface="Lato"/>
              </a:rPr>
              <a:t> </a:t>
            </a:r>
            <a:r>
              <a:rPr lang="it-IT" sz="1100" i="1" dirty="0">
                <a:solidFill>
                  <a:srgbClr val="404040"/>
                </a:solidFill>
                <a:latin typeface="Lato"/>
              </a:rPr>
              <a:t>8-14</a:t>
            </a:r>
            <a:r>
              <a:rPr lang="it-IT" sz="1100" b="0" i="1" dirty="0">
                <a:solidFill>
                  <a:srgbClr val="404040"/>
                </a:solidFill>
                <a:effectLst/>
                <a:latin typeface="Lato"/>
              </a:rPr>
              <a:t>/11/2021</a:t>
            </a:r>
            <a:endParaRPr lang="it-IT" sz="1100" i="1" dirty="0">
              <a:solidFill>
                <a:srgbClr val="404040"/>
              </a:solidFill>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001143"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17 novembre </a:t>
            </a:r>
            <a:r>
              <a:rPr lang="it-IT" sz="1050" dirty="0">
                <a:solidFill>
                  <a:srgbClr val="333333"/>
                </a:solidFill>
                <a:latin typeface="Source Sans Pro" panose="020B0503030403020204" pitchFamily="34" charset="0"/>
              </a:rPr>
              <a:t>2021</a:t>
            </a:r>
            <a:endParaRPr lang="it-IT" sz="1050" dirty="0"/>
          </a:p>
        </p:txBody>
      </p:sp>
      <p:pic>
        <p:nvPicPr>
          <p:cNvPr id="1026" name="Picture 2">
            <a:extLst>
              <a:ext uri="{FF2B5EF4-FFF2-40B4-BE49-F238E27FC236}">
                <a16:creationId xmlns:a16="http://schemas.microsoft.com/office/drawing/2014/main" id="{F67A6BF4-9708-474A-9953-A02E5904AF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3" y="1040926"/>
            <a:ext cx="6473225" cy="4776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BE19B82-FEF8-4F1D-89B4-0FD1C9A74E4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6980" y="1328211"/>
            <a:ext cx="5650011" cy="416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5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837D2EE-6CD2-4BDB-9E6F-A62566FDBF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8598" y="947913"/>
            <a:ext cx="9765512" cy="4882756"/>
          </a:xfrm>
          <a:prstGeom prst="rect">
            <a:avLst/>
          </a:prstGeom>
          <a:noFill/>
          <a:extLst>
            <a:ext uri="{909E8E84-426E-40DD-AFC4-6F175D3DCCD1}">
              <a14:hiddenFill xmlns:a14="http://schemas.microsoft.com/office/drawing/2010/main">
                <a:solidFill>
                  <a:srgbClr val="FFFFFF"/>
                </a:solidFill>
              </a14:hiddenFill>
            </a:ext>
          </a:extLst>
        </p:spPr>
      </p:pic>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dirty="0">
                <a:solidFill>
                  <a:srgbClr val="0064B7"/>
                </a:solidFill>
              </a:rPr>
              <a:t>STIMA NAZIONALE DELL’RT SINTOMI (3/11), RT OSPEDALIZZAZIONI (9/11) E RT «AUGMENTED» (9/11) CALCOLATI CON DATI AL 17/11/2021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3065263"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17 novembre </a:t>
            </a:r>
            <a:r>
              <a:rPr lang="it-IT" sz="1050" b="0" i="0" dirty="0">
                <a:solidFill>
                  <a:srgbClr val="333333"/>
                </a:solidFill>
                <a:effectLst/>
                <a:latin typeface="Source Sans Pro" panose="020B0503030403020204" pitchFamily="34" charset="0"/>
              </a:rPr>
              <a:t>2021</a:t>
            </a:r>
            <a:endParaRPr lang="it-IT" sz="1050" dirty="0"/>
          </a:p>
        </p:txBody>
      </p:sp>
      <p:sp>
        <p:nvSpPr>
          <p:cNvPr id="6" name="CasellaDiTesto 5">
            <a:extLst>
              <a:ext uri="{FF2B5EF4-FFF2-40B4-BE49-F238E27FC236}">
                <a16:creationId xmlns:a16="http://schemas.microsoft.com/office/drawing/2014/main" id="{FDD407F9-D97C-40C4-9D32-E19852D92C02}"/>
              </a:ext>
            </a:extLst>
          </p:cNvPr>
          <p:cNvSpPr txBox="1"/>
          <p:nvPr/>
        </p:nvSpPr>
        <p:spPr>
          <a:xfrm>
            <a:off x="9837821" y="1675773"/>
            <a:ext cx="2354179" cy="923330"/>
          </a:xfrm>
          <a:prstGeom prst="rect">
            <a:avLst/>
          </a:prstGeom>
          <a:noFill/>
        </p:spPr>
        <p:txBody>
          <a:bodyPr wrap="square">
            <a:spAutoFit/>
          </a:bodyPr>
          <a:lstStyle/>
          <a:p>
            <a:r>
              <a:rPr lang="it-IT" sz="1800" dirty="0"/>
              <a:t>Augmented: </a:t>
            </a:r>
            <a:r>
              <a:rPr lang="it-IT" b="1" dirty="0"/>
              <a:t>1,22 </a:t>
            </a:r>
            <a:r>
              <a:rPr lang="it-IT" dirty="0"/>
              <a:t>(IC95%: 1,21-1,22) al 9 novembre 2021 </a:t>
            </a:r>
            <a:endParaRPr lang="en-IT" sz="1800" dirty="0"/>
          </a:p>
        </p:txBody>
      </p:sp>
      <p:sp>
        <p:nvSpPr>
          <p:cNvPr id="8" name="CasellaDiTesto 7">
            <a:extLst>
              <a:ext uri="{FF2B5EF4-FFF2-40B4-BE49-F238E27FC236}">
                <a16:creationId xmlns:a16="http://schemas.microsoft.com/office/drawing/2014/main" id="{49C5373A-585E-420D-9426-FA7A20EA58D9}"/>
              </a:ext>
            </a:extLst>
          </p:cNvPr>
          <p:cNvSpPr txBox="1"/>
          <p:nvPr/>
        </p:nvSpPr>
        <p:spPr>
          <a:xfrm>
            <a:off x="9822413" y="3528311"/>
            <a:ext cx="2705100" cy="923330"/>
          </a:xfrm>
          <a:prstGeom prst="rect">
            <a:avLst/>
          </a:prstGeom>
          <a:noFill/>
        </p:spPr>
        <p:txBody>
          <a:bodyPr wrap="square">
            <a:spAutoFit/>
          </a:bodyPr>
          <a:lstStyle/>
          <a:p>
            <a:r>
              <a:rPr lang="it-IT" sz="1800" dirty="0"/>
              <a:t>Ospedalizzazioni: </a:t>
            </a:r>
            <a:r>
              <a:rPr lang="it-IT" sz="1800" b="1" dirty="0"/>
              <a:t>1,09 </a:t>
            </a:r>
            <a:r>
              <a:rPr lang="it-IT" sz="1800" dirty="0"/>
              <a:t>(IC95%: 1,04-1,14) al </a:t>
            </a:r>
            <a:r>
              <a:rPr lang="it-IT" dirty="0"/>
              <a:t>9 novembre</a:t>
            </a:r>
            <a:r>
              <a:rPr lang="it-IT" sz="1800" dirty="0"/>
              <a:t> 2021</a:t>
            </a:r>
            <a:endParaRPr lang="it-IT" dirty="0"/>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7762253" y="947913"/>
            <a:ext cx="3412710" cy="646331"/>
          </a:xfrm>
          <a:prstGeom prst="rect">
            <a:avLst/>
          </a:prstGeom>
          <a:noFill/>
        </p:spPr>
        <p:txBody>
          <a:bodyPr wrap="square">
            <a:spAutoFit/>
          </a:bodyPr>
          <a:lstStyle/>
          <a:p>
            <a:r>
              <a:rPr lang="it-IT" sz="1800" dirty="0"/>
              <a:t>Sintomi: </a:t>
            </a:r>
            <a:r>
              <a:rPr lang="it-IT" b="1" dirty="0"/>
              <a:t>1,20 </a:t>
            </a:r>
            <a:r>
              <a:rPr lang="it-IT" dirty="0"/>
              <a:t>(IC95%: 1,20-1,21) al 3 novembre 2021</a:t>
            </a:r>
          </a:p>
        </p:txBody>
      </p:sp>
    </p:spTree>
    <p:extLst>
      <p:ext uri="{BB962C8B-B14F-4D97-AF65-F5344CB8AC3E}">
        <p14:creationId xmlns:p14="http://schemas.microsoft.com/office/powerpoint/2010/main" val="3354586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d253fb2c-0a8a-4170-a1e4-f00d5a1135f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DD224B0EDAD614E90628F4A775A993B" ma:contentTypeVersion="14" ma:contentTypeDescription="Creare un nuovo documento." ma:contentTypeScope="" ma:versionID="c498686a86e7ef95ab8aadd8cfe0d254">
  <xsd:schema xmlns:xsd="http://www.w3.org/2001/XMLSchema" xmlns:xs="http://www.w3.org/2001/XMLSchema" xmlns:p="http://schemas.microsoft.com/office/2006/metadata/properties" xmlns:ns2="25c54569-3efc-4e4d-8ffe-1d97b30a5375" xmlns:ns3="d253fb2c-0a8a-4170-a1e4-f00d5a1135f4" targetNamespace="http://schemas.microsoft.com/office/2006/metadata/properties" ma:root="true" ma:fieldsID="c6cf8efaab1a7adf2b781559f7a771e9" ns2:_="" ns3:_="">
    <xsd:import namespace="25c54569-3efc-4e4d-8ffe-1d97b30a5375"/>
    <xsd:import namespace="d253fb2c-0a8a-4170-a1e4-f00d5a1135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4569-3efc-4e4d-8ffe-1d97b30a5375"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53fb2c-0a8a-4170-a1e4-f00d5a1135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tato consenso" ma:internalName="Stato_x0020_consenso">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F7D4C-B545-486A-B9DB-B73742289FEB}">
  <ds:schemaRefs>
    <ds:schemaRef ds:uri="http://purl.org/dc/dcmitype/"/>
    <ds:schemaRef ds:uri="http://purl.org/dc/terms/"/>
    <ds:schemaRef ds:uri="25c54569-3efc-4e4d-8ffe-1d97b30a5375"/>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d253fb2c-0a8a-4170-a1e4-f00d5a1135f4"/>
  </ds:schemaRefs>
</ds:datastoreItem>
</file>

<file path=customXml/itemProps2.xml><?xml version="1.0" encoding="utf-8"?>
<ds:datastoreItem xmlns:ds="http://schemas.openxmlformats.org/officeDocument/2006/customXml" ds:itemID="{6314B842-278E-4AC9-97D0-0BB8485AC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c54569-3efc-4e4d-8ffe-1d97b30a5375"/>
    <ds:schemaRef ds:uri="d253fb2c-0a8a-4170-a1e4-f00d5a113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B310BE-C1F3-45CB-98B0-47FA7EE143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presidenza</Template>
  <TotalTime>113</TotalTime>
  <Words>1551</Words>
  <Application>Microsoft Office PowerPoint</Application>
  <PresentationFormat>Widescreen</PresentationFormat>
  <Paragraphs>288</Paragraphs>
  <Slides>28</Slides>
  <Notes>4</Notes>
  <HiddenSlides>0</HiddenSlides>
  <MMClips>0</MMClips>
  <ScaleCrop>false</ScaleCrop>
  <HeadingPairs>
    <vt:vector size="6" baseType="variant">
      <vt:variant>
        <vt:lpstr>Caratteri utilizzati</vt:lpstr>
      </vt:variant>
      <vt:variant>
        <vt:i4>15</vt:i4>
      </vt:variant>
      <vt:variant>
        <vt:lpstr>Tema</vt:lpstr>
      </vt:variant>
      <vt:variant>
        <vt:i4>2</vt:i4>
      </vt:variant>
      <vt:variant>
        <vt:lpstr>Titoli diapositive</vt:lpstr>
      </vt:variant>
      <vt:variant>
        <vt:i4>28</vt:i4>
      </vt:variant>
    </vt:vector>
  </HeadingPairs>
  <TitlesOfParts>
    <vt:vector size="45" baseType="lpstr">
      <vt:lpstr>MS Gothic</vt:lpstr>
      <vt:lpstr>Yu Gothic Light</vt:lpstr>
      <vt:lpstr>Arial</vt:lpstr>
      <vt:lpstr>Arial Narrow</vt:lpstr>
      <vt:lpstr>Calibri</vt:lpstr>
      <vt:lpstr>Calibri Light</vt:lpstr>
      <vt:lpstr>HelvLight</vt:lpstr>
      <vt:lpstr>Lato</vt:lpstr>
      <vt:lpstr>Raleway</vt:lpstr>
      <vt:lpstr>Source Sans Pro</vt:lpstr>
      <vt:lpstr>Tahoma</vt:lpstr>
      <vt:lpstr>Times New Roman</vt:lpstr>
      <vt:lpstr>Titillium Web</vt:lpstr>
      <vt:lpstr>Verdana</vt:lpstr>
      <vt:lpstr>Wingdings</vt:lpstr>
      <vt:lpstr>presidenza</vt:lpstr>
      <vt:lpstr>7_Tema di Office</vt:lpstr>
      <vt:lpstr>Epidemia COVID-19  Monitoraggio del rischio </vt:lpstr>
      <vt:lpstr>Presentazione standard di PowerPoint</vt:lpstr>
      <vt:lpstr>Presentazione standard di PowerPoint</vt:lpstr>
      <vt:lpstr>Andamento incidenza (14 gg) in quasi tutti i paesi europei (ECDC) fino al 18 novembre</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De Vecchis Daniela</cp:lastModifiedBy>
  <cp:revision>8</cp:revision>
  <cp:lastPrinted>2021-08-19T14:39:59Z</cp:lastPrinted>
  <dcterms:created xsi:type="dcterms:W3CDTF">2020-11-10T09:16:54Z</dcterms:created>
  <dcterms:modified xsi:type="dcterms:W3CDTF">2021-11-19T14:39:25Z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0x010100BDD224B0EDAD614E90628F4A775A993B</vt:lpwstr>
  </property>
</Properties>
</file>