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35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142" r:id="rId13"/>
    <p:sldId id="1112" r:id="rId14"/>
    <p:sldId id="1309" r:id="rId15"/>
    <p:sldId id="1272" r:id="rId16"/>
    <p:sldId id="1280" r:id="rId17"/>
    <p:sldId id="1273" r:id="rId18"/>
    <p:sldId id="1307" r:id="rId19"/>
    <p:sldId id="1150" r:id="rId20"/>
    <p:sldId id="1260" r:id="rId21"/>
    <p:sldId id="1278" r:id="rId22"/>
    <p:sldId id="1283" r:id="rId23"/>
    <p:sldId id="1287" r:id="rId24"/>
    <p:sldId id="1294" r:id="rId25"/>
    <p:sldId id="1310" r:id="rId26"/>
    <p:sldId id="1311" r:id="rId27"/>
    <p:sldId id="1313" r:id="rId28"/>
    <p:sldId id="1237" r:id="rId29"/>
    <p:sldId id="1104" r:id="rId30"/>
    <p:sldId id="1252" r:id="rId31"/>
    <p:sldId id="1253" r:id="rId32"/>
    <p:sldId id="1295" r:id="rId33"/>
    <p:sldId id="1308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93" autoAdjust="0"/>
    <p:restoredTop sz="95915" autoAdjust="0"/>
  </p:normalViewPr>
  <p:slideViewPr>
    <p:cSldViewPr snapToGrid="0">
      <p:cViewPr varScale="1">
        <p:scale>
          <a:sx n="110" d="100"/>
          <a:sy n="110" d="100"/>
        </p:scale>
        <p:origin x="60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28/05/2021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5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ipsum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dolor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adipiscing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elit</a:t>
            </a:r>
            <a:r>
              <a:rPr lang="it-IT" sz="1600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sit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b="1" dirty="0" err="1">
                <a:latin typeface="Titillium Web" panose="00000500000000000000" pitchFamily="2" charset="0"/>
              </a:rPr>
              <a:t>consectetuer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adipiscing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elit</a:t>
            </a:r>
            <a:r>
              <a:rPr lang="it-IT" sz="1600" b="1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adipiscing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elit</a:t>
            </a:r>
            <a:r>
              <a:rPr lang="it-IT" sz="1600" dirty="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28/05/2021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28/05/2021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 dirty="0">
                <a:latin typeface="+mj-lt"/>
              </a:rPr>
              <a:t>Epidemia COVID-19</a:t>
            </a:r>
            <a:endParaRPr lang="en-US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 dirty="0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 dirty="0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28 maggio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62758" y="788786"/>
            <a:ext cx="63084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all’ingresso in terapia intensiva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66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67 anni </a:t>
            </a:r>
            <a:r>
              <a:rPr lang="it-IT" sz="1600" b="1" dirty="0">
                <a:solidFill>
                  <a:schemeClr val="bg1"/>
                </a:solidFill>
              </a:rPr>
              <a:t>settimana precedente)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Caratteristiche</a:t>
            </a:r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popolazione affetta</a:t>
            </a:r>
            <a:endParaRPr lang="it-CH" sz="33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055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26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608068" y="809618"/>
            <a:ext cx="512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decesso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76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78 anni</a:t>
            </a:r>
            <a:r>
              <a:rPr lang="it-IT" sz="1600" b="1" dirty="0">
                <a:solidFill>
                  <a:schemeClr val="bg1"/>
                </a:solidFill>
              </a:rPr>
              <a:t> settimana precedente)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266763" y="5514690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decesso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62758" y="5481409"/>
            <a:ext cx="6151880" cy="50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all’ingresso in terapia intensiva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F4B607-93AA-447E-A403-47C8487A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" y="1753573"/>
            <a:ext cx="6107482" cy="33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78B5E21-758B-429B-8214-FD023040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57" y="1731903"/>
            <a:ext cx="6287328" cy="34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1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FDE4C81-BE15-4C20-9C2F-41BE02D9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40" y="1670501"/>
            <a:ext cx="8082280" cy="43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258" r="2101" b="47061"/>
          <a:stretch/>
        </p:blipFill>
        <p:spPr>
          <a:xfrm>
            <a:off x="107156" y="933182"/>
            <a:ext cx="11977687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per fascia d’età a livello nazionale </a:t>
            </a:r>
          </a:p>
          <a:p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(dall’inizio del 2021)</a:t>
            </a:r>
            <a:endParaRPr lang="it-CH" sz="24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982331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Incidenza </a:t>
            </a:r>
            <a:r>
              <a:rPr lang="it-IT" b="1" dirty="0">
                <a:solidFill>
                  <a:srgbClr val="FFFF00"/>
                </a:solidFill>
              </a:rPr>
              <a:t>in diminuzione </a:t>
            </a:r>
            <a:r>
              <a:rPr lang="it-IT" b="1" dirty="0">
                <a:solidFill>
                  <a:schemeClr val="bg1"/>
                </a:solidFill>
              </a:rPr>
              <a:t>nell’ultimo periodo in tutte le fasce d’età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3597948" y="1704234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Cambio definizione di </a:t>
            </a:r>
            <a:r>
              <a:rPr lang="en-US" sz="800" dirty="0" err="1"/>
              <a:t>caso</a:t>
            </a:r>
            <a:endParaRPr lang="en-US" sz="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BEE0528-BDB3-476A-A5AE-FFCF40657A6E}"/>
              </a:ext>
            </a:extLst>
          </p:cNvPr>
          <p:cNvSpPr/>
          <p:nvPr/>
        </p:nvSpPr>
        <p:spPr>
          <a:xfrm>
            <a:off x="754207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nazionale &lt;60 anni vs 60-69 anni vs 70-79 anni vs &gt;=80 anni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calo per gli &lt;60 anni, 60-69 anni, 70-79 anni e &gt;=80 anni nelle ultime quattro settimane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A2FBC53-29CC-42D0-BC3F-C9626D5A9D4D}"/>
              </a:ext>
            </a:extLst>
          </p:cNvPr>
          <p:cNvSpPr/>
          <p:nvPr/>
        </p:nvSpPr>
        <p:spPr>
          <a:xfrm>
            <a:off x="751032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EFBA4BA-8DDF-4528-92AF-F8FD8421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60" y="1658524"/>
            <a:ext cx="5862320" cy="43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18229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d’incidenza nazionale per fascia d’età popolazione in eta’ scolare </a:t>
            </a:r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(dall’inizio del 2021)</a:t>
            </a:r>
            <a:endParaRPr lang="it-CH" sz="24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  <a:p>
            <a:endParaRPr lang="it-IT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Situazione di nuovo in netto miglioramento nella popolazione di età 0-18 anni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971B7E0-56A0-4C9B-A0B3-8128FFDD2876}"/>
              </a:ext>
            </a:extLst>
          </p:cNvPr>
          <p:cNvSpPr/>
          <p:nvPr/>
        </p:nvSpPr>
        <p:spPr>
          <a:xfrm>
            <a:off x="751032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D6C23A0-AA21-4EC9-A6EE-CE0F4438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67" y="1658526"/>
            <a:ext cx="6904746" cy="43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DELL’RT MEDIO14gg PER REGIONE/PA BASATO SU INIZIO SINTOMI FINO TRA IL 5 – 18 MAGGIO 2021, CALCOLATO IL 26/05/2021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D66C6D-4FBE-4223-AA09-93ABE59B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20" y="1009039"/>
            <a:ext cx="7013636" cy="50598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Ricoveri</a:t>
            </a:r>
            <a:endParaRPr lang="it-CH" sz="36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intensiva in diminuzione nelle ultime settimane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E3A4368-B111-41D7-8D65-82AACB8F455E}"/>
              </a:ext>
            </a:extLst>
          </p:cNvPr>
          <p:cNvSpPr/>
          <p:nvPr/>
        </p:nvSpPr>
        <p:spPr>
          <a:xfrm>
            <a:off x="7510328" y="6604084"/>
            <a:ext cx="2775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:25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A5631F-2D2D-4E25-A928-E391BCDBC63B}"/>
              </a:ext>
            </a:extLst>
          </p:cNvPr>
          <p:cNvSpPr txBox="1"/>
          <p:nvPr/>
        </p:nvSpPr>
        <p:spPr>
          <a:xfrm>
            <a:off x="217886" y="5338629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ea typeface="+mn-ea"/>
                <a:cs typeface="+mn-cs"/>
              </a:rPr>
              <a:t>Occupazione posti letto in area medica </a:t>
            </a:r>
          </a:p>
          <a:p>
            <a:r>
              <a:rPr lang="it-IT" b="1" dirty="0">
                <a:solidFill>
                  <a:srgbClr val="FF0000"/>
                </a:solidFill>
              </a:rPr>
              <a:t>14% ultima settimana – 19% settimana precedente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D52B808-778D-4398-9188-264DA5CC3C04}"/>
              </a:ext>
            </a:extLst>
          </p:cNvPr>
          <p:cNvSpPr txBox="1"/>
          <p:nvPr/>
        </p:nvSpPr>
        <p:spPr>
          <a:xfrm>
            <a:off x="6568680" y="5338628"/>
            <a:ext cx="613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4B7"/>
                </a:solidFill>
                <a:ea typeface="+mn-ea"/>
                <a:cs typeface="+mn-cs"/>
              </a:rPr>
              <a:t>Occupazione posti letto in terapia intensiva </a:t>
            </a:r>
          </a:p>
          <a:p>
            <a:r>
              <a:rPr lang="it-IT" b="1" dirty="0">
                <a:solidFill>
                  <a:srgbClr val="FF0000"/>
                </a:solidFill>
              </a:rPr>
              <a:t>15% ultima settimana – 19% settimana precedente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7237F1-BD03-4987-B4E2-E6DDBBEDE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45" y="1503934"/>
            <a:ext cx="5542046" cy="383469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2225F8D-C178-47B2-B204-2F34F8701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0578"/>
            <a:ext cx="6463708" cy="36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536CC42-7662-4DEC-9AA2-2E499CD67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73"/>
          <a:stretch/>
        </p:blipFill>
        <p:spPr>
          <a:xfrm>
            <a:off x="5857858" y="2129504"/>
            <a:ext cx="6334142" cy="334342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FCE2321-8CFF-4648-B02D-88C5ACD6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6" t="5358"/>
          <a:stretch/>
        </p:blipFill>
        <p:spPr>
          <a:xfrm>
            <a:off x="0" y="2129504"/>
            <a:ext cx="6248397" cy="34463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Proiezioni dell’occupazione dei posti letto a 30 giorni </a:t>
            </a:r>
            <a:endParaRPr lang="it-CH" sz="3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25/06/2021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540699" y="1643192"/>
            <a:ext cx="176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2091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H="1" flipV="1">
            <a:off x="9024929" y="2045070"/>
            <a:ext cx="22225" cy="306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450232" y="2129504"/>
            <a:ext cx="0" cy="31223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5477F401-26B6-4F4B-AD6C-271525BE14E1}"/>
              </a:ext>
            </a:extLst>
          </p:cNvPr>
          <p:cNvSpPr/>
          <p:nvPr/>
        </p:nvSpPr>
        <p:spPr>
          <a:xfrm>
            <a:off x="7510328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</a:rPr>
              <a:t>Vaccinazioni somministrate al 26/05/2021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36648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di prime e seconde dosi di vaccino somministrate giornalmente dal 27/12/2020 al 26/05/2021</a:t>
            </a:r>
            <a:endParaRPr lang="it-CH" sz="36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2021</a:t>
            </a:r>
            <a:endParaRPr lang="it-IT" sz="105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358C723-DB84-440A-B7FC-9AAF08A1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80" y="839470"/>
            <a:ext cx="6918960" cy="51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</a:t>
            </a:r>
            <a:r>
              <a:rPr lang="it-IT" sz="36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copertura vaccinale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8A874CF-FB17-4A2F-83DC-C24F67193546}"/>
              </a:ext>
            </a:extLst>
          </p:cNvPr>
          <p:cNvSpPr/>
          <p:nvPr/>
        </p:nvSpPr>
        <p:spPr>
          <a:xfrm>
            <a:off x="7569316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2021</a:t>
            </a:r>
            <a:endParaRPr lang="it-IT" sz="105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B07C7E8-0134-4997-A711-EACAA1C3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99" y="685800"/>
            <a:ext cx="7077393" cy="53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>
                <a:latin typeface="+mn-lt"/>
              </a:rPr>
              <a:t>Situazione epidemiologica in Europa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E94F5B1B-9E69-4147-B62D-198094F9F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6815" r="30666" b="8148"/>
          <a:stretch/>
        </p:blipFill>
        <p:spPr bwMode="auto">
          <a:xfrm>
            <a:off x="4396275" y="2012468"/>
            <a:ext cx="3076284" cy="38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4E2227CC-E777-47EA-A1FA-1A751847A7B8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</a:t>
            </a:r>
            <a:r>
              <a:rPr lang="it-IT" sz="36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di soggetti che hanno ricevuto almeno una dose di vaccino per Regione/PA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8F53F5A-08AC-4480-9FE4-EC1A496CFA87}"/>
              </a:ext>
            </a:extLst>
          </p:cNvPr>
          <p:cNvSpPr txBox="1">
            <a:spLocks/>
          </p:cNvSpPr>
          <p:nvPr/>
        </p:nvSpPr>
        <p:spPr>
          <a:xfrm>
            <a:off x="386661" y="1318561"/>
            <a:ext cx="1693599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80+anni</a:t>
            </a:r>
            <a:endParaRPr lang="it-CH" sz="32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655F8BC-B423-4614-809A-6BBDADA5CDE9}"/>
              </a:ext>
            </a:extLst>
          </p:cNvPr>
          <p:cNvSpPr txBox="1">
            <a:spLocks/>
          </p:cNvSpPr>
          <p:nvPr/>
        </p:nvSpPr>
        <p:spPr>
          <a:xfrm>
            <a:off x="4510435" y="1325284"/>
            <a:ext cx="23132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70-79 anni</a:t>
            </a:r>
            <a:endParaRPr lang="it-CH" sz="32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296390BE-85BB-40A7-8B9E-CDBEBC6A02F1}"/>
              </a:ext>
            </a:extLst>
          </p:cNvPr>
          <p:cNvSpPr txBox="1">
            <a:spLocks/>
          </p:cNvSpPr>
          <p:nvPr/>
        </p:nvSpPr>
        <p:spPr>
          <a:xfrm>
            <a:off x="8981836" y="1325284"/>
            <a:ext cx="2313275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60-69 anni</a:t>
            </a:r>
            <a:endParaRPr lang="it-CH" sz="3200" b="1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C1D4DD7-8D2C-4032-99E8-0B59AD4F0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8" t="47905" r="15869" b="42258"/>
          <a:stretch/>
        </p:blipFill>
        <p:spPr bwMode="auto">
          <a:xfrm>
            <a:off x="7047539" y="4879070"/>
            <a:ext cx="1850565" cy="11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0DC7E-CFC4-4C5E-81BD-D4A93B5F4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7" t="39061" r="15670" b="52216"/>
          <a:stretch/>
        </p:blipFill>
        <p:spPr bwMode="auto">
          <a:xfrm>
            <a:off x="3335258" y="4996021"/>
            <a:ext cx="1923148" cy="101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BF38E15B-EC52-45EB-AD4A-7A974EACD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6741" r="31389" b="8222"/>
          <a:stretch/>
        </p:blipFill>
        <p:spPr bwMode="auto">
          <a:xfrm>
            <a:off x="386662" y="2021526"/>
            <a:ext cx="3070000" cy="39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D35995BA-4DBE-4AD4-81E7-0D10E43E9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8" t="7032" r="31474" b="7635"/>
          <a:stretch/>
        </p:blipFill>
        <p:spPr bwMode="auto">
          <a:xfrm>
            <a:off x="9042610" y="1991058"/>
            <a:ext cx="2931777" cy="38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9685E15-A164-4216-8C2B-095C25F97324}"/>
              </a:ext>
            </a:extLst>
          </p:cNvPr>
          <p:cNvSpPr/>
          <p:nvPr/>
        </p:nvSpPr>
        <p:spPr>
          <a:xfrm>
            <a:off x="7569316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14544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107156" y="1368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Rapporto tra </a:t>
            </a:r>
            <a:r>
              <a:rPr lang="it-IT" sz="2800" b="1" u="sng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l’incidenza settimanale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nei soggetti </a:t>
            </a:r>
            <a:r>
              <a:rPr lang="it-IT" sz="2800" b="1" dirty="0">
                <a:solidFill>
                  <a:srgbClr val="FF0000"/>
                </a:solidFill>
                <a:latin typeface="Titillium Web" panose="00000500000000000000" pitchFamily="2" charset="0"/>
                <a:ea typeface="+mn-ea"/>
                <a:cs typeface="+mn-cs"/>
              </a:rPr>
              <a:t>≥70 anni vs &lt;70 anni 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SINTOMATICI e la copertura vaccinale nei soggetti ≥70 anni (</a:t>
            </a:r>
            <a:r>
              <a:rPr lang="it-IT" sz="24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15gg dopo prima dose</a:t>
            </a:r>
            <a:r>
              <a:rPr lang="it-IT" sz="28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)</a:t>
            </a:r>
            <a:endParaRPr lang="it-CH" sz="36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620631D-B9FF-4750-BF9E-28BFD49D74A9}"/>
              </a:ext>
            </a:extLst>
          </p:cNvPr>
          <p:cNvSpPr/>
          <p:nvPr/>
        </p:nvSpPr>
        <p:spPr>
          <a:xfrm>
            <a:off x="7569316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2021</a:t>
            </a:r>
            <a:endParaRPr lang="it-IT"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B4193E-CA09-41E3-9877-863039B80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2595880" y="982940"/>
            <a:ext cx="7178040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8D19023-F0BD-4052-AAB3-493B988DF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/>
          <a:stretch/>
        </p:blipFill>
        <p:spPr bwMode="auto">
          <a:xfrm>
            <a:off x="2560320" y="964089"/>
            <a:ext cx="7218680" cy="50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-107421" y="213003"/>
            <a:ext cx="12197821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tasso di </a:t>
            </a:r>
            <a:r>
              <a:rPr lang="it-IT" sz="2800" b="1" u="sng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ospedalizzazione settimanale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nei soggetti ≥</a:t>
            </a:r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70 anni vs &lt;70 anni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e la copertura vaccinale nei soggetti ≥70 anni (</a:t>
            </a:r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21gg dopo prima dose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8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1C9D6A-4C9F-4B2E-8104-BAF3242D464C}"/>
              </a:ext>
            </a:extLst>
          </p:cNvPr>
          <p:cNvSpPr/>
          <p:nvPr/>
        </p:nvSpPr>
        <p:spPr>
          <a:xfrm>
            <a:off x="8670925" y="1059140"/>
            <a:ext cx="374650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80B2E9D-442B-4DEE-9430-F000FB0938BE}"/>
              </a:ext>
            </a:extLst>
          </p:cNvPr>
          <p:cNvSpPr/>
          <p:nvPr/>
        </p:nvSpPr>
        <p:spPr>
          <a:xfrm>
            <a:off x="7569316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82980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95D358F-F896-4DB4-9152-75318E6B8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2788920" y="1000908"/>
            <a:ext cx="7167880" cy="49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F99F7A1-4079-4F99-92D2-88F6C340E580}"/>
              </a:ext>
            </a:extLst>
          </p:cNvPr>
          <p:cNvSpPr txBox="1">
            <a:spLocks/>
          </p:cNvSpPr>
          <p:nvPr/>
        </p:nvSpPr>
        <p:spPr>
          <a:xfrm>
            <a:off x="746" y="238403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Rapporto tra il </a:t>
            </a:r>
            <a:r>
              <a:rPr lang="it-IT" sz="2800" b="1" u="sng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tasso di mortalità settimanale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 nei soggetti </a:t>
            </a:r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≥70 anni vs &lt;70 anni 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e la copertura vaccinale nei soggetti ≥70 anni (</a:t>
            </a:r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28gg dopo prima dose</a:t>
            </a:r>
            <a:r>
              <a:rPr lang="it-IT" sz="28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)</a:t>
            </a:r>
            <a:endParaRPr lang="it-CH" sz="28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1B6487B-93AC-4DB2-8DD9-45123730B9B6}"/>
              </a:ext>
            </a:extLst>
          </p:cNvPr>
          <p:cNvSpPr/>
          <p:nvPr/>
        </p:nvSpPr>
        <p:spPr>
          <a:xfrm>
            <a:off x="8413750" y="1084540"/>
            <a:ext cx="579120" cy="383032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877F002-2E02-4094-95F4-6B9CD1F9B334}"/>
              </a:ext>
            </a:extLst>
          </p:cNvPr>
          <p:cNvSpPr/>
          <p:nvPr/>
        </p:nvSpPr>
        <p:spPr>
          <a:xfrm>
            <a:off x="7569316" y="6604084"/>
            <a:ext cx="29097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27422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5BDF0-9204-4692-A1A0-8FC9F560F5E1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it-IT" sz="4400" b="1" kern="1200" dirty="0">
                <a:solidFill>
                  <a:srgbClr val="0064B7"/>
                </a:solidFill>
                <a:latin typeface="Titillium Web" panose="00000500000000000000"/>
                <a:ea typeface="+mj-ea"/>
                <a:cs typeface="+mj-cs"/>
              </a:rPr>
              <a:t>Valutazione del rischio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BD1C2E-7F36-4123-A64E-715604368F11}"/>
              </a:ext>
            </a:extLst>
          </p:cNvPr>
          <p:cNvSpPr/>
          <p:nvPr/>
        </p:nvSpPr>
        <p:spPr>
          <a:xfrm>
            <a:off x="838200" y="1825625"/>
            <a:ext cx="5181600" cy="41956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</a:pPr>
            <a:r>
              <a:rPr lang="it-IT" sz="2800" dirty="0">
                <a:solidFill>
                  <a:srgbClr val="0064B7"/>
                </a:solidFill>
                <a:latin typeface="Titillium Web" panose="00000500000000000000"/>
              </a:rPr>
              <a:t>Processo strutturato volto a quantificare la probabilità che un agente patogeno o una minaccia sconosciuta abbiano un effetto negativo su individui o sulla popolazione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5A41F-E1BA-4FB6-A968-2E192A7E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64" b="1"/>
          <a:stretch/>
        </p:blipFill>
        <p:spPr>
          <a:xfrm>
            <a:off x="6172200" y="1825625"/>
            <a:ext cx="5181600" cy="4195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880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 dirty="0">
                <a:solidFill>
                  <a:srgbClr val="0064B7"/>
                </a:solidFill>
                <a:latin typeface="Titillium Web" panose="00000500000000000000"/>
              </a:rPr>
              <a:t>Analisi del </a:t>
            </a:r>
            <a:r>
              <a:rPr lang="en-US" sz="8600" b="1" dirty="0" err="1">
                <a:solidFill>
                  <a:srgbClr val="0064B7"/>
                </a:solidFill>
                <a:latin typeface="Titillium Web" panose="00000500000000000000"/>
              </a:rPr>
              <a:t>rischio</a:t>
            </a:r>
            <a:r>
              <a:rPr lang="en-US" sz="8600" b="1" dirty="0">
                <a:solidFill>
                  <a:srgbClr val="0064B7"/>
                </a:solidFill>
                <a:latin typeface="Titillium Web" panose="00000500000000000000"/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5100" dirty="0"/>
              <a:t>17 – 23 </a:t>
            </a:r>
            <a:r>
              <a:rPr lang="en-US" sz="5100" dirty="0" err="1"/>
              <a:t>maggio</a:t>
            </a:r>
            <a:r>
              <a:rPr lang="en-US" sz="5100" dirty="0"/>
              <a:t> 2021 (26 </a:t>
            </a:r>
            <a:r>
              <a:rPr lang="en-US" sz="5100" dirty="0" err="1"/>
              <a:t>maggio</a:t>
            </a:r>
            <a:r>
              <a:rPr lang="en-US" sz="5100" dirty="0"/>
              <a:t> 2021), </a:t>
            </a:r>
          </a:p>
          <a:p>
            <a:r>
              <a:rPr lang="en-US" sz="5100" dirty="0" err="1"/>
              <a:t>analisi</a:t>
            </a:r>
            <a:r>
              <a:rPr lang="en-US" sz="5100" dirty="0"/>
              <a:t> </a:t>
            </a:r>
            <a:r>
              <a:rPr lang="en-US" sz="5100" dirty="0" err="1"/>
              <a:t>dell’occupazione</a:t>
            </a:r>
            <a:r>
              <a:rPr lang="en-US" sz="5100" dirty="0"/>
              <a:t> </a:t>
            </a:r>
            <a:r>
              <a:rPr lang="en-US" sz="5100" dirty="0" err="1"/>
              <a:t>dei</a:t>
            </a:r>
            <a:r>
              <a:rPr lang="en-US" sz="5100" dirty="0"/>
              <a:t> PL </a:t>
            </a:r>
            <a:r>
              <a:rPr lang="en-US" sz="5100" dirty="0" err="1"/>
              <a:t>attivi</a:t>
            </a:r>
            <a:r>
              <a:rPr lang="en-US" sz="5100" dirty="0"/>
              <a:t> </a:t>
            </a:r>
            <a:r>
              <a:rPr lang="en-US" sz="5100" dirty="0" err="1"/>
              <a:t>aggiornata</a:t>
            </a:r>
            <a:r>
              <a:rPr lang="en-US" sz="5100" dirty="0"/>
              <a:t> al 25 </a:t>
            </a:r>
            <a:r>
              <a:rPr lang="en-US" sz="5100" dirty="0" err="1"/>
              <a:t>maggio</a:t>
            </a:r>
            <a:r>
              <a:rPr lang="en-US" sz="51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5100" b="1" dirty="0">
                <a:solidFill>
                  <a:srgbClr val="0064B7"/>
                </a:solidFill>
                <a:latin typeface="Titillium Web" panose="00000500000000000000"/>
              </a:rPr>
              <a:t>Fonte: </a:t>
            </a:r>
            <a:r>
              <a:rPr lang="en-US" sz="5100" b="1" dirty="0" err="1">
                <a:solidFill>
                  <a:srgbClr val="0064B7"/>
                </a:solidFill>
                <a:latin typeface="Titillium Web" panose="00000500000000000000"/>
              </a:rPr>
              <a:t>Cabina</a:t>
            </a:r>
            <a:r>
              <a:rPr lang="en-US" sz="5100" b="1" dirty="0">
                <a:solidFill>
                  <a:srgbClr val="0064B7"/>
                </a:solidFill>
                <a:latin typeface="Titillium Web" panose="00000500000000000000"/>
              </a:rPr>
              <a:t> di Regia</a:t>
            </a: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D9673DF-74B9-40AF-806F-B9792794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265"/>
            <a:ext cx="12192000" cy="54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917703" y="315902"/>
            <a:ext cx="10394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</a:rPr>
              <a:t>Headline della Cabina di Regia (28 maggio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A83EC-E6C6-4C5A-9441-7A94518254EA}"/>
              </a:ext>
            </a:extLst>
          </p:cNvPr>
          <p:cNvSpPr txBox="1"/>
          <p:nvPr/>
        </p:nvSpPr>
        <p:spPr>
          <a:xfrm>
            <a:off x="279400" y="1366555"/>
            <a:ext cx="11633200" cy="360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2800" i="1" dirty="0">
                <a:ea typeface="Tahoma" panose="020B0604030504040204" pitchFamily="34" charset="0"/>
                <a:cs typeface="Times New Roman" panose="02020603050405020304" pitchFamily="18" charset="0"/>
              </a:rPr>
              <a:t> L’incidenza sull’intero territorio nazionale continua a diminuire e ha raggiunto valori che, attraverso l’attivazione di intense attività di tracciamento sistematico, possono consentire una gestione basata sul contenimento ovvero sull’identificazione dei casi e sul tracciamento dei loro contatti. </a:t>
            </a:r>
          </a:p>
          <a:p>
            <a:pPr algn="just">
              <a:lnSpc>
                <a:spcPct val="115000"/>
              </a:lnSpc>
            </a:pPr>
            <a:r>
              <a:rPr lang="it-IT" sz="2800" i="1" dirty="0"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it-IT" sz="2800" i="1" dirty="0">
                <a:ea typeface="Tahoma" panose="020B0604030504040204" pitchFamily="34" charset="0"/>
                <a:cs typeface="Times New Roman" panose="02020603050405020304" pitchFamily="18" charset="0"/>
              </a:rPr>
              <a:t>La pressione sui servizi ospedalieri si conferma al di sotto della soglia critica in tutte le Regioni/PA e la stima dell’indice di trasmissibilità Rt medio calcolato sui casi sintomatici è stabilmente al di sotto della soglia epidemica.  </a:t>
            </a: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DD67E2-4B5D-43A4-8513-95AF2395F9FE}"/>
              </a:ext>
            </a:extLst>
          </p:cNvPr>
          <p:cNvSpPr txBox="1"/>
          <p:nvPr/>
        </p:nvSpPr>
        <p:spPr>
          <a:xfrm>
            <a:off x="783020" y="322049"/>
            <a:ext cx="10625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ea typeface="+mn-ea"/>
                <a:cs typeface="+mn-cs"/>
              </a:rPr>
              <a:t>Headline della Cabina di Regia </a:t>
            </a:r>
            <a:r>
              <a:rPr lang="it-IT" sz="4000" b="1" dirty="0">
                <a:solidFill>
                  <a:srgbClr val="0064B7"/>
                </a:solidFill>
              </a:rPr>
              <a:t>(28 maggio 2021)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9488BD-2B1C-4F7A-8B5A-57F895ECFFB2}"/>
              </a:ext>
            </a:extLst>
          </p:cNvPr>
          <p:cNvSpPr txBox="1"/>
          <p:nvPr/>
        </p:nvSpPr>
        <p:spPr>
          <a:xfrm>
            <a:off x="412750" y="1863026"/>
            <a:ext cx="11442700" cy="254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800" i="1" dirty="0">
                <a:ea typeface="Tahoma" panose="020B0604030504040204" pitchFamily="34" charset="0"/>
                <a:cs typeface="Times New Roman" panose="02020603050405020304" pitchFamily="18" charset="0"/>
              </a:rPr>
              <a:t>La prevalente circolazione in Italia della variante B.1.1.7 (nota come variante inglese) e la presenza di altre varianti che possono eludere parzialmente la risposta immunitaria, richiede tuttavia di continuare a monitorare con attenzione la situazione e mantenere cautela e gradualità nella gestione dell’epidemia.</a:t>
            </a:r>
          </a:p>
        </p:txBody>
      </p:sp>
    </p:spTree>
    <p:extLst>
      <p:ext uri="{BB962C8B-B14F-4D97-AF65-F5344CB8AC3E}">
        <p14:creationId xmlns:p14="http://schemas.microsoft.com/office/powerpoint/2010/main" val="2194110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8836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0064B7"/>
                </a:solidFill>
              </a:rPr>
              <a:t>Indicatori decisionali </a:t>
            </a:r>
            <a:r>
              <a:rPr lang="it-IT" sz="3200" dirty="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 dirty="0">
                <a:solidFill>
                  <a:srgbClr val="0064B7"/>
                </a:solidFill>
              </a:rPr>
              <a:t>- Aggiornamento del 27/05/2021</a:t>
            </a:r>
            <a:endParaRPr lang="it-IT" sz="28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B1D2FC0-0638-4BBD-9F8C-CE6D6168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141421"/>
            <a:ext cx="8667750" cy="47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315785" y="-42306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42767" y="827541"/>
            <a:ext cx="7019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di altri paesi UE/SEE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8574912" y="4960259"/>
            <a:ext cx="37185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https://www.ecdc.europa.eu/en/covid-19/situation-updates/weekly-maps-coordinated-restriction-free-movement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8D533D-F1C0-4FE7-8DDE-CA76F5046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40" y="1372665"/>
            <a:ext cx="5638672" cy="48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72290"/>
            <a:ext cx="11795760" cy="590931"/>
          </a:xfrm>
        </p:spPr>
        <p:txBody>
          <a:bodyPr/>
          <a:lstStyle/>
          <a:p>
            <a:r>
              <a:rPr lang="it-IT" dirty="0"/>
              <a:t>Andamento </a:t>
            </a:r>
            <a:r>
              <a:rPr lang="it-IT" dirty="0">
                <a:latin typeface="+mn-lt"/>
              </a:rPr>
              <a:t>incidenza</a:t>
            </a:r>
            <a:r>
              <a:rPr lang="it-IT" dirty="0"/>
              <a:t> (14 gg) in alcuni paesi europei (ECDC)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8055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26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224DCA4-5A87-438F-8CFC-70586DA92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" y="1253331"/>
            <a:ext cx="8930453" cy="4351338"/>
          </a:xfrm>
        </p:spPr>
      </p:pic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r>
              <a:rPr lang="it-IT" sz="3300" dirty="0">
                <a:latin typeface="+mn-lt"/>
                <a:ea typeface="+mn-ea"/>
                <a:cs typeface="+mn-cs"/>
              </a:rPr>
              <a:t>Casi notificati al sistema di Sorveglianza integrata COVID-19 in Italia</a:t>
            </a:r>
            <a:endParaRPr lang="it-CH" sz="33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26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F857E9-7036-437C-8470-9ADD4B2DE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079"/>
            <a:ext cx="12192000" cy="488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96525" y="382271"/>
            <a:ext cx="11873080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96525" y="458835"/>
            <a:ext cx="119230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 b="1" dirty="0">
                <a:solidFill>
                  <a:schemeClr val="bg1"/>
                </a:solidFill>
              </a:rPr>
              <a:t>Casi in </a:t>
            </a:r>
            <a:r>
              <a:rPr lang="it-IT" sz="1900" b="1" dirty="0">
                <a:solidFill>
                  <a:srgbClr val="FFFF00"/>
                </a:solidFill>
              </a:rPr>
              <a:t>diminuzione</a:t>
            </a:r>
            <a:r>
              <a:rPr lang="it-IT" sz="1900" b="1" dirty="0">
                <a:solidFill>
                  <a:schemeClr val="bg1"/>
                </a:solidFill>
              </a:rPr>
              <a:t> in tutte le Regioni/PPAA e </a:t>
            </a:r>
            <a:r>
              <a:rPr lang="it-IT" sz="1900" b="1" dirty="0">
                <a:solidFill>
                  <a:srgbClr val="FFFF00"/>
                </a:solidFill>
              </a:rPr>
              <a:t>nuovi casi </a:t>
            </a:r>
            <a:r>
              <a:rPr lang="it-IT" sz="1900" b="1" dirty="0">
                <a:solidFill>
                  <a:schemeClr val="bg1"/>
                </a:solidFill>
              </a:rPr>
              <a:t>presenti su tutto il territorio nazionale negli ultimi 14 giorni</a:t>
            </a: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5815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PER REGIONE NEL PERIODO 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10/5-23/5/2021 E 26/4-9/5/2021</a:t>
            </a:r>
            <a:endParaRPr lang="it-IT" sz="1100" i="1" dirty="0">
              <a:solidFill>
                <a:srgbClr val="40404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9225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19 maggio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pic>
        <p:nvPicPr>
          <p:cNvPr id="1026" name="Picture 2" descr="CASI DI COVID-19 DIAGNOSTICATI IN ITALIA PER COMUNE DI DOMICILIO/RESIDENZA (COMUNI CON ALMENO UN CASO) - PERIODO:  10/5-23/5/2021">
            <a:extLst>
              <a:ext uri="{FF2B5EF4-FFF2-40B4-BE49-F238E27FC236}">
                <a16:creationId xmlns:a16="http://schemas.microsoft.com/office/drawing/2014/main" id="{F7BCCE0A-3C59-4C7F-9A70-CE707F9A8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6691" r="24389" b="7407"/>
          <a:stretch/>
        </p:blipFill>
        <p:spPr bwMode="auto">
          <a:xfrm>
            <a:off x="7163860" y="1033495"/>
            <a:ext cx="3703085" cy="47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ONFRONTO TRA IL NUMERO CASI DI COVID-19 (PER 100.000 AB) DIAGNOSTICATI IN ITALIA PER REGIONE NEL PERIODO 10/5-23/5/2021 E 26/4-9/5/2021">
            <a:extLst>
              <a:ext uri="{FF2B5EF4-FFF2-40B4-BE49-F238E27FC236}">
                <a16:creationId xmlns:a16="http://schemas.microsoft.com/office/drawing/2014/main" id="{F07F18D4-80A3-4677-87BC-4F879C7F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3" y="956930"/>
            <a:ext cx="6210033" cy="46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69431" y="80799"/>
            <a:ext cx="123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N. assoluto e incidenza (1diagnosticati dal </a:t>
            </a:r>
            <a:r>
              <a:rPr lang="it-IT" sz="2400" b="1" dirty="0">
                <a:solidFill>
                  <a:srgbClr val="002060"/>
                </a:solidFill>
              </a:rPr>
              <a:t>17-23/5</a:t>
            </a:r>
            <a:r>
              <a:rPr lang="it-IT" sz="2400" b="1" dirty="0">
                <a:solidFill>
                  <a:srgbClr val="0064B7"/>
                </a:solidFill>
              </a:rPr>
              <a:t> per Regione/PA (</a:t>
            </a:r>
            <a:r>
              <a:rPr lang="it-IT" b="1" u="sng" dirty="0">
                <a:solidFill>
                  <a:srgbClr val="0064B7"/>
                </a:solidFill>
              </a:rPr>
              <a:t>FONTE ISS</a:t>
            </a:r>
            <a:r>
              <a:rPr lang="it-IT" sz="2400" b="1" dirty="0">
                <a:solidFill>
                  <a:srgbClr val="0064B7"/>
                </a:solidFill>
              </a:rPr>
              <a:t>), nel periodo 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21-27/5</a:t>
            </a:r>
            <a:r>
              <a:rPr lang="it-IT" sz="2400" b="1" dirty="0">
                <a:solidFill>
                  <a:srgbClr val="0064B7"/>
                </a:solidFill>
              </a:rPr>
              <a:t>, tamponi e % positività (</a:t>
            </a:r>
            <a:r>
              <a:rPr lang="it-IT" b="1" u="sng" dirty="0">
                <a:solidFill>
                  <a:srgbClr val="0064B7"/>
                </a:solidFill>
              </a:rPr>
              <a:t>FONTE MINISTERO DELLA SALUTE</a:t>
            </a:r>
            <a:r>
              <a:rPr lang="it-IT" sz="2400" b="1" dirty="0">
                <a:solidFill>
                  <a:srgbClr val="0064B7"/>
                </a:solidFill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88197" y="6604084"/>
            <a:ext cx="28055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27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B34C7B-1657-4093-A000-65C808582215}"/>
              </a:ext>
            </a:extLst>
          </p:cNvPr>
          <p:cNvSpPr txBox="1"/>
          <p:nvPr/>
        </p:nvSpPr>
        <p:spPr>
          <a:xfrm>
            <a:off x="7288197" y="6000288"/>
            <a:ext cx="616585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0064B7"/>
                </a:solidFill>
                <a:latin typeface="Titillium Web" panose="00000500000000000000" pitchFamily="2" charset="0"/>
              </a:rPr>
              <a:t>Popolazione: ISTAT al 1/1/2021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489820-1102-4CCA-A52A-203C37ED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74" y="942300"/>
            <a:ext cx="7807801" cy="50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503720" y="796917"/>
            <a:ext cx="51235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alla diagnosi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39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40 anni </a:t>
            </a:r>
            <a:r>
              <a:rPr lang="it-IT" sz="1600" b="1" dirty="0">
                <a:solidFill>
                  <a:schemeClr val="bg1"/>
                </a:solidFill>
              </a:rPr>
              <a:t>settimana precedente)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Caratteristiche</a:t>
            </a:r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lang="it-IT" sz="33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it-IT" sz="3300" b="1" dirty="0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rPr>
              <a:t> popolazione affetta</a:t>
            </a:r>
            <a:endParaRPr lang="it-CH" sz="3300" b="1" dirty="0">
              <a:solidFill>
                <a:srgbClr val="0064B7"/>
              </a:solidFill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055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26 maggio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608068" y="809618"/>
            <a:ext cx="5123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primo ricovero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</a:t>
            </a:r>
            <a:r>
              <a:rPr lang="it-IT" sz="1600" b="1" dirty="0">
                <a:solidFill>
                  <a:srgbClr val="FFFF00"/>
                </a:solidFill>
              </a:rPr>
              <a:t>60 anni </a:t>
            </a:r>
            <a:r>
              <a:rPr lang="it-IT" sz="1600" b="1" dirty="0">
                <a:solidFill>
                  <a:schemeClr val="bg1"/>
                </a:solidFill>
              </a:rPr>
              <a:t>ultima settimana - </a:t>
            </a:r>
            <a:r>
              <a:rPr lang="it-IT" sz="1600" b="1" dirty="0">
                <a:solidFill>
                  <a:srgbClr val="FFFF00"/>
                </a:solidFill>
              </a:rPr>
              <a:t>62 anni</a:t>
            </a:r>
            <a:r>
              <a:rPr lang="it-IT" sz="1600" b="1" dirty="0">
                <a:solidFill>
                  <a:schemeClr val="bg1"/>
                </a:solidFill>
              </a:rPr>
              <a:t> settimana precedente)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096000" y="5518297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primo ricovero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107156" y="5518297"/>
            <a:ext cx="615188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diagnosticati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A68DF6-D2D1-4D36-8DB8-FBA7CF9D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" y="1902434"/>
            <a:ext cx="5911184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A4C51ED1-A331-4CC5-AD0D-B933D7E4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17" y="1902434"/>
            <a:ext cx="5890188" cy="32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F7D4C-B545-486A-B9DB-B73742289FEB}">
  <ds:schemaRefs>
    <ds:schemaRef ds:uri="3ec210cc-1385-4d77-bddf-45fa57c2a2bb"/>
    <ds:schemaRef ds:uri="http://purl.org/dc/dcmitype/"/>
    <ds:schemaRef ds:uri="http://schemas.microsoft.com/office/infopath/2007/PartnerControls"/>
    <ds:schemaRef ds:uri="http://schemas.microsoft.com/office/2006/metadata/properties"/>
    <ds:schemaRef ds:uri="57d7c0e4-8645-47b2-9061-8f723220d9b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8BAF47-A089-4D6C-8CC8-EE4A7C1CC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3597</TotalTime>
  <Words>1013</Words>
  <Application>Microsoft Office PowerPoint</Application>
  <PresentationFormat>Widescreen</PresentationFormat>
  <Paragraphs>103</Paragraphs>
  <Slides>29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 </vt:lpstr>
      <vt:lpstr>Presentazione standard di PowerPoint</vt:lpstr>
      <vt:lpstr>Presentazione standard di PowerPoint</vt:lpstr>
      <vt:lpstr>Andamento incidenza (14 gg) in alcuni paesi europei (ECDC)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38</cp:revision>
  <dcterms:created xsi:type="dcterms:W3CDTF">2020-11-10T09:16:54Z</dcterms:created>
  <dcterms:modified xsi:type="dcterms:W3CDTF">2021-05-28T13:55:32Z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