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806" r:id="rId5"/>
    <p:sldMasterId id="2147483822" r:id="rId6"/>
  </p:sldMasterIdLst>
  <p:notesMasterIdLst>
    <p:notesMasterId r:id="rId34"/>
  </p:notesMasterIdLst>
  <p:handoutMasterIdLst>
    <p:handoutMasterId r:id="rId35"/>
  </p:handoutMasterIdLst>
  <p:sldIdLst>
    <p:sldId id="362" r:id="rId7"/>
    <p:sldId id="1289" r:id="rId8"/>
    <p:sldId id="1288" r:id="rId9"/>
    <p:sldId id="1268" r:id="rId10"/>
    <p:sldId id="1290" r:id="rId11"/>
    <p:sldId id="272" r:id="rId12"/>
    <p:sldId id="1143" r:id="rId13"/>
    <p:sldId id="1142" r:id="rId14"/>
    <p:sldId id="1284" r:id="rId15"/>
    <p:sldId id="1112" r:id="rId16"/>
    <p:sldId id="1272" r:id="rId17"/>
    <p:sldId id="1280" r:id="rId18"/>
    <p:sldId id="1273" r:id="rId19"/>
    <p:sldId id="1274" r:id="rId20"/>
    <p:sldId id="1281" r:id="rId21"/>
    <p:sldId id="257" r:id="rId22"/>
    <p:sldId id="1150" r:id="rId23"/>
    <p:sldId id="1260" r:id="rId24"/>
    <p:sldId id="1278" r:id="rId25"/>
    <p:sldId id="1283" r:id="rId26"/>
    <p:sldId id="1287" r:id="rId27"/>
    <p:sldId id="1237" r:id="rId28"/>
    <p:sldId id="1252" r:id="rId29"/>
    <p:sldId id="1269" r:id="rId30"/>
    <p:sldId id="1253" r:id="rId31"/>
    <p:sldId id="1295" r:id="rId32"/>
    <p:sldId id="1152"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ccardo Flavia" initials="RF" lastIdx="1" clrIdx="1">
    <p:extLst>
      <p:ext uri="{19B8F6BF-5375-455C-9EA6-DF929625EA0E}">
        <p15:presenceInfo xmlns:p15="http://schemas.microsoft.com/office/powerpoint/2012/main" userId="S::flavia.riccardo@iss.it::d0c948b9-3a67-4bac-a22a-6b0fce5525eb" providerId="AD"/>
      </p:ext>
    </p:extLst>
  </p:cmAuthor>
  <p:cmAuthor id="6" name="mauro grigioni"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C4B798"/>
    <a:srgbClr val="AF5200"/>
    <a:srgbClr val="AC770D"/>
    <a:srgbClr val="4BAFC8"/>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411" autoAdjust="0"/>
    <p:restoredTop sz="94629" autoAdjust="0"/>
  </p:normalViewPr>
  <p:slideViewPr>
    <p:cSldViewPr snapToGrid="0">
      <p:cViewPr varScale="1">
        <p:scale>
          <a:sx n="105" d="100"/>
          <a:sy n="105" d="100"/>
        </p:scale>
        <p:origin x="224" y="248"/>
      </p:cViewPr>
      <p:guideLst/>
    </p:cSldViewPr>
  </p:slideViewPr>
  <p:outlineViewPr>
    <p:cViewPr>
      <p:scale>
        <a:sx n="33" d="100"/>
        <a:sy n="33" d="100"/>
      </p:scale>
      <p:origin x="0" y="-76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66BABC8-47F7-4639-A93D-A8ACD59762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3FC3CE24-8D1C-4D32-AE48-6E232E5B8E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4BDF6-2651-4222-9C28-24E3485A60C1}" type="datetimeFigureOut">
              <a:rPr lang="it-IT" smtClean="0"/>
              <a:t>30/04/2021</a:t>
            </a:fld>
            <a:endParaRPr lang="it-IT"/>
          </a:p>
        </p:txBody>
      </p:sp>
      <p:sp>
        <p:nvSpPr>
          <p:cNvPr id="4" name="Segnaposto piè di pagina 3">
            <a:extLst>
              <a:ext uri="{FF2B5EF4-FFF2-40B4-BE49-F238E27FC236}">
                <a16:creationId xmlns:a16="http://schemas.microsoft.com/office/drawing/2014/main" id="{83F97532-CDB3-4E7F-8588-18C2F39808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D53DE6F-5CD5-4D15-ABD4-42F0D24615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0EB888-8D6B-4A28-BA1B-9A58A027C8BE}" type="slidenum">
              <a:rPr lang="it-IT" smtClean="0"/>
              <a:t>‹N›</a:t>
            </a:fld>
            <a:endParaRPr lang="it-IT"/>
          </a:p>
        </p:txBody>
      </p:sp>
    </p:spTree>
    <p:extLst>
      <p:ext uri="{BB962C8B-B14F-4D97-AF65-F5344CB8AC3E}">
        <p14:creationId xmlns:p14="http://schemas.microsoft.com/office/powerpoint/2010/main" val="4144063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6AB73-289D-47A5-85F5-1FF1FABF91A6}" type="datetimeFigureOut">
              <a:rPr lang="it-IT" smtClean="0"/>
              <a:t>30/04/2021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8A56-AA01-4C8A-8637-C672DAE39F2E}" type="slidenum">
              <a:rPr lang="it-IT" smtClean="0"/>
              <a:t>‹N›</a:t>
            </a:fld>
            <a:endParaRPr lang="it-IT"/>
          </a:p>
        </p:txBody>
      </p:sp>
    </p:spTree>
    <p:extLst>
      <p:ext uri="{BB962C8B-B14F-4D97-AF65-F5344CB8AC3E}">
        <p14:creationId xmlns:p14="http://schemas.microsoft.com/office/powerpoint/2010/main" val="161067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AD8A56-AA01-4C8A-8637-C672DAE39F2E}" type="slidenum">
              <a:rPr lang="it-IT" smtClean="0"/>
              <a:t>12</a:t>
            </a:fld>
            <a:endParaRPr lang="it-IT"/>
          </a:p>
        </p:txBody>
      </p:sp>
    </p:spTree>
    <p:extLst>
      <p:ext uri="{BB962C8B-B14F-4D97-AF65-F5344CB8AC3E}">
        <p14:creationId xmlns:p14="http://schemas.microsoft.com/office/powerpoint/2010/main" val="14831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18</a:t>
            </a:fld>
            <a:endParaRPr lang="it-IT"/>
          </a:p>
        </p:txBody>
      </p:sp>
    </p:spTree>
    <p:extLst>
      <p:ext uri="{BB962C8B-B14F-4D97-AF65-F5344CB8AC3E}">
        <p14:creationId xmlns:p14="http://schemas.microsoft.com/office/powerpoint/2010/main" val="346998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25</a:t>
            </a:fld>
            <a:endParaRPr lang="it-IT"/>
          </a:p>
        </p:txBody>
      </p:sp>
    </p:spTree>
    <p:extLst>
      <p:ext uri="{BB962C8B-B14F-4D97-AF65-F5344CB8AC3E}">
        <p14:creationId xmlns:p14="http://schemas.microsoft.com/office/powerpoint/2010/main" val="69830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26</a:t>
            </a:fld>
            <a:endParaRPr lang="it-IT"/>
          </a:p>
        </p:txBody>
      </p:sp>
    </p:spTree>
    <p:extLst>
      <p:ext uri="{BB962C8B-B14F-4D97-AF65-F5344CB8AC3E}">
        <p14:creationId xmlns:p14="http://schemas.microsoft.com/office/powerpoint/2010/main" val="393665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6E8161-8C76-4B39-AD5C-B7F791CD38D7}"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386E8161-8C76-4B39-AD5C-B7F791CD38D7}" type="datetimeFigureOut">
              <a:rPr lang="it-IT" smtClean="0"/>
              <a:t>30/04/2021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28949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386E8161-8C76-4B39-AD5C-B7F791CD38D7}" type="datetimeFigureOut">
              <a:rPr lang="it-IT" smtClean="0"/>
              <a:t>30/04/2021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2033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386E8161-8C76-4B39-AD5C-B7F791CD38D7}" type="datetimeFigureOut">
              <a:rPr lang="it-IT" smtClean="0"/>
              <a:t>30/04/2021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186803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6E8161-8C76-4B39-AD5C-B7F791CD38D7}" type="datetimeFigureOut">
              <a:rPr lang="it-IT" smtClean="0"/>
              <a:t>30/04/2021</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421754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6E8161-8C76-4B39-AD5C-B7F791CD38D7}" type="datetimeFigureOut">
              <a:rPr lang="it-IT" smtClean="0"/>
              <a:t>30/04/2021</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146225-B19B-4014-BC77-DF4B52B9E005}" type="slidenum">
              <a:rPr lang="it-IT" smtClean="0"/>
              <a:t>‹N›</a:t>
            </a:fld>
            <a:endParaRPr lang="it-IT"/>
          </a:p>
        </p:txBody>
      </p:sp>
    </p:spTree>
    <p:extLst>
      <p:ext uri="{BB962C8B-B14F-4D97-AF65-F5344CB8AC3E}">
        <p14:creationId xmlns:p14="http://schemas.microsoft.com/office/powerpoint/2010/main" val="24185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86E8161-8C76-4B39-AD5C-B7F791CD38D7}" type="datetimeFigureOut">
              <a:rPr lang="it-IT" smtClean="0"/>
              <a:t>30/04/2021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29508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44272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41271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5273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715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30/04/2021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23738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30/04/2021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17865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86E8161-8C76-4B39-AD5C-B7F791CD38D7}" type="datetimeFigureOut">
              <a:rPr lang="it-IT" smtClean="0"/>
              <a:t>30/04/2021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096640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386E8161-8C76-4B39-AD5C-B7F791CD38D7}" type="datetimeFigureOut">
              <a:rPr lang="it-IT" smtClean="0"/>
              <a:t>30/04/2021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029264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386E8161-8C76-4B39-AD5C-B7F791CD38D7}" type="datetimeFigureOut">
              <a:rPr lang="it-IT" smtClean="0"/>
              <a:t>30/04/2021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0284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386E8161-8C76-4B39-AD5C-B7F791CD38D7}" type="datetimeFigureOut">
              <a:rPr lang="it-IT" smtClean="0"/>
              <a:t>30/04/2021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95019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30/04/2021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07140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30/04/2021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37670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30/04/2021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82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30/04/2021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92808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30/04/2021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25062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8174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37660436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4/30/2021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88635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4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87893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30/04/2021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9"/>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820" r:id="rId6"/>
    <p:sldLayoutId id="2147483821" r:id="rId7"/>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1ED0E8A1-491B-4E4A-ABD6-CB3956071AD3}" type="datetime1">
              <a:rPr lang="it-IT" smtClean="0"/>
              <a:pPr>
                <a:defRPr/>
              </a:pPr>
              <a:t>30/04/2021</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D30DA2B5-E2F8-42AE-BCAE-7525DE44EE77}" type="slidenum">
              <a:rPr lang="it-IT" altLang="it-IT" smtClean="0"/>
              <a:pPr>
                <a:defRPr/>
              </a:pPr>
              <a:t>‹N›</a:t>
            </a:fld>
            <a:endParaRPr lang="it-IT" alt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7709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D0E8A1-491B-4E4A-ABD6-CB3956071AD3}" type="datetime1">
              <a:rPr lang="it-IT" smtClean="0"/>
              <a:pPr>
                <a:defRPr/>
              </a:pPr>
              <a:t>30/04/2021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0DA2B5-E2F8-42AE-BCAE-7525DE44EE77}" type="slidenum">
              <a:rPr lang="it-IT" altLang="it-IT" smtClean="0"/>
              <a:pPr>
                <a:defRPr/>
              </a:pPr>
              <a:t>‹N›</a:t>
            </a:fld>
            <a:endParaRPr lang="it-IT" altLang="it-IT"/>
          </a:p>
        </p:txBody>
      </p:sp>
    </p:spTree>
    <p:extLst>
      <p:ext uri="{BB962C8B-B14F-4D97-AF65-F5344CB8AC3E}">
        <p14:creationId xmlns:p14="http://schemas.microsoft.com/office/powerpoint/2010/main" val="22941150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re">
            <a:extLst>
              <a:ext uri="{FF2B5EF4-FFF2-40B4-BE49-F238E27FC236}">
                <a16:creationId xmlns:a16="http://schemas.microsoft.com/office/drawing/2014/main" id="{BA0951CB-1588-E34E-AB4B-6F760B7B4E7E}"/>
              </a:ext>
            </a:extLst>
          </p:cNvPr>
          <p:cNvSpPr txBox="1"/>
          <p:nvPr/>
        </p:nvSpPr>
        <p:spPr>
          <a:xfrm>
            <a:off x="1431742" y="2937263"/>
            <a:ext cx="9630286"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700">
                <a:solidFill>
                  <a:srgbClr val="2A3284"/>
                </a:solidFill>
              </a:defRPr>
            </a:lvl1pPr>
          </a:lstStyle>
          <a:p>
            <a:pPr lvl="0" algn="ctr">
              <a:defRPr/>
            </a:pPr>
            <a:r>
              <a:rPr lang="it-IT" sz="2800" i="1"/>
              <a:t> </a:t>
            </a:r>
          </a:p>
        </p:txBody>
      </p:sp>
      <p:sp>
        <p:nvSpPr>
          <p:cNvPr id="3" name="Dipartimento">
            <a:extLst>
              <a:ext uri="{FF2B5EF4-FFF2-40B4-BE49-F238E27FC236}">
                <a16:creationId xmlns:a16="http://schemas.microsoft.com/office/drawing/2014/main" id="{9E62D831-0033-944A-8634-E7FD0182C7CB}"/>
              </a:ext>
            </a:extLst>
          </p:cNvPr>
          <p:cNvSpPr txBox="1"/>
          <p:nvPr/>
        </p:nvSpPr>
        <p:spPr>
          <a:xfrm>
            <a:off x="5131725" y="6161640"/>
            <a:ext cx="4671753"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solidFill>
                  <a:srgbClr val="2A3284"/>
                </a:solidFill>
              </a:defRPr>
            </a:lvl1pPr>
          </a:lstStyle>
          <a:p>
            <a:pPr defTabSz="914411">
              <a:defRPr/>
            </a:pPr>
            <a:endParaRPr sz="2000">
              <a:latin typeface="Calibri" panose="020F0502020204030204"/>
            </a:endParaRPr>
          </a:p>
        </p:txBody>
      </p:sp>
      <p:sp>
        <p:nvSpPr>
          <p:cNvPr id="6" name="CasellaDiTesto 5">
            <a:extLst>
              <a:ext uri="{FF2B5EF4-FFF2-40B4-BE49-F238E27FC236}">
                <a16:creationId xmlns:a16="http://schemas.microsoft.com/office/drawing/2014/main" id="{E5C02518-57D0-4BF1-A30E-80849D8758C5}"/>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a:solidFill>
                  <a:srgbClr val="E7E6E6">
                    <a:lumMod val="50000"/>
                  </a:srgbClr>
                </a:solidFill>
                <a:latin typeface="Raleway" panose="020B0003030101060003" pitchFamily="34" charset="0"/>
              </a:rPr>
              <a:t>Istituto Superiore di Sanità</a:t>
            </a:r>
          </a:p>
        </p:txBody>
      </p:sp>
      <p:sp>
        <p:nvSpPr>
          <p:cNvPr id="7" name="Segnaposto testo 6">
            <a:extLst>
              <a:ext uri="{FF2B5EF4-FFF2-40B4-BE49-F238E27FC236}">
                <a16:creationId xmlns:a16="http://schemas.microsoft.com/office/drawing/2014/main" id="{A6C3CFB3-5F0E-4D9A-9CA6-789D4CFD7CD8}"/>
              </a:ext>
            </a:extLst>
          </p:cNvPr>
          <p:cNvSpPr>
            <a:spLocks noGrp="1"/>
          </p:cNvSpPr>
          <p:nvPr>
            <p:ph type="body" idx="10"/>
          </p:nvPr>
        </p:nvSpPr>
        <p:spPr/>
        <p:txBody>
          <a:bodyPr>
            <a:noAutofit/>
          </a:bodyPr>
          <a:lstStyle/>
          <a:p>
            <a:pPr algn="ctr"/>
            <a:r>
              <a:rPr lang="it-IT" sz="2000"/>
              <a:t>Epidemia COVID-19</a:t>
            </a:r>
          </a:p>
          <a:p>
            <a:pPr algn="ctr"/>
            <a:endParaRPr lang="it-IT" sz="2000"/>
          </a:p>
          <a:p>
            <a:pPr algn="ctr"/>
            <a:r>
              <a:rPr lang="it-IT" sz="2000"/>
              <a:t>Monitoraggio del rischio </a:t>
            </a:r>
          </a:p>
        </p:txBody>
      </p:sp>
      <p:sp>
        <p:nvSpPr>
          <p:cNvPr id="8" name="Segnaposto testo 7">
            <a:extLst>
              <a:ext uri="{FF2B5EF4-FFF2-40B4-BE49-F238E27FC236}">
                <a16:creationId xmlns:a16="http://schemas.microsoft.com/office/drawing/2014/main" id="{DB69548B-E780-46C2-8F27-1EF0022F7071}"/>
              </a:ext>
            </a:extLst>
          </p:cNvPr>
          <p:cNvSpPr>
            <a:spLocks noGrp="1"/>
          </p:cNvSpPr>
          <p:nvPr>
            <p:ph type="body" idx="11"/>
          </p:nvPr>
        </p:nvSpPr>
        <p:spPr>
          <a:xfrm>
            <a:off x="562313" y="242417"/>
            <a:ext cx="11067374" cy="1944216"/>
          </a:xfrm>
        </p:spPr>
        <p:txBody>
          <a:bodyPr/>
          <a:lstStyle/>
          <a:p>
            <a:r>
              <a:rPr lang="it-IT" dirty="0"/>
              <a:t>30 aprile 2021</a:t>
            </a:r>
          </a:p>
        </p:txBody>
      </p:sp>
    </p:spTree>
    <p:extLst>
      <p:ext uri="{BB962C8B-B14F-4D97-AF65-F5344CB8AC3E}">
        <p14:creationId xmlns:p14="http://schemas.microsoft.com/office/powerpoint/2010/main" val="317470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Immagine 398">
            <a:extLst>
              <a:ext uri="{FF2B5EF4-FFF2-40B4-BE49-F238E27FC236}">
                <a16:creationId xmlns:a16="http://schemas.microsoft.com/office/drawing/2014/main" id="{408FAF7B-3E24-4147-A339-0F24F3F2B93E}"/>
              </a:ext>
            </a:extLst>
          </p:cNvPr>
          <p:cNvPicPr>
            <a:picLocks noChangeAspect="1"/>
          </p:cNvPicPr>
          <p:nvPr/>
        </p:nvPicPr>
        <p:blipFill rotWithShape="1">
          <a:blip r:embed="rId2"/>
          <a:srcRect l="37349" t="43383" r="2101" b="47062"/>
          <a:stretch/>
        </p:blipFill>
        <p:spPr>
          <a:xfrm>
            <a:off x="107156" y="832769"/>
            <a:ext cx="11977687" cy="618889"/>
          </a:xfrm>
          <a:prstGeom prst="rect">
            <a:avLst/>
          </a:prstGeom>
        </p:spPr>
      </p:pic>
      <p:sp>
        <p:nvSpPr>
          <p:cNvPr id="401" name="CasellaDiTesto 400">
            <a:extLst>
              <a:ext uri="{FF2B5EF4-FFF2-40B4-BE49-F238E27FC236}">
                <a16:creationId xmlns:a16="http://schemas.microsoft.com/office/drawing/2014/main" id="{16053171-C31C-4D11-AE2F-9FDFDF10335C}"/>
              </a:ext>
            </a:extLst>
          </p:cNvPr>
          <p:cNvSpPr txBox="1"/>
          <p:nvPr/>
        </p:nvSpPr>
        <p:spPr>
          <a:xfrm>
            <a:off x="692872" y="796917"/>
            <a:ext cx="4745210" cy="615553"/>
          </a:xfrm>
          <a:prstGeom prst="rect">
            <a:avLst/>
          </a:prstGeom>
          <a:noFill/>
        </p:spPr>
        <p:txBody>
          <a:bodyPr wrap="none" rtlCol="0">
            <a:spAutoFit/>
          </a:bodyPr>
          <a:lstStyle/>
          <a:p>
            <a:pPr algn="ctr"/>
            <a:r>
              <a:rPr lang="it-IT" b="1" dirty="0">
                <a:solidFill>
                  <a:schemeClr val="bg1"/>
                </a:solidFill>
              </a:rPr>
              <a:t>Età mediana </a:t>
            </a:r>
            <a:r>
              <a:rPr lang="it-IT" b="1" dirty="0">
                <a:solidFill>
                  <a:srgbClr val="FFFF00"/>
                </a:solidFill>
              </a:rPr>
              <a:t>alla diagnosi </a:t>
            </a:r>
            <a:r>
              <a:rPr lang="it-IT" b="1" dirty="0">
                <a:solidFill>
                  <a:schemeClr val="bg1"/>
                </a:solidFill>
              </a:rPr>
              <a:t>in lieve diminuzione </a:t>
            </a:r>
          </a:p>
          <a:p>
            <a:pPr algn="ctr"/>
            <a:r>
              <a:rPr lang="it-IT" sz="1600" b="1" dirty="0">
                <a:solidFill>
                  <a:schemeClr val="bg1"/>
                </a:solidFill>
              </a:rPr>
              <a:t>(42 anni ultima settimana – 43 settimana precedente)</a:t>
            </a:r>
          </a:p>
        </p:txBody>
      </p:sp>
      <p:sp>
        <p:nvSpPr>
          <p:cNvPr id="403" name="Titolo 1">
            <a:extLst>
              <a:ext uri="{FF2B5EF4-FFF2-40B4-BE49-F238E27FC236}">
                <a16:creationId xmlns:a16="http://schemas.microsoft.com/office/drawing/2014/main" id="{93A4A4BE-1CB9-45C8-88C1-39811BDDB89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chemeClr val="accent2">
                    <a:lumMod val="50000"/>
                  </a:schemeClr>
                </a:solidFill>
              </a:rPr>
              <a:t>Caratteristiche della popolazione affetta</a:t>
            </a:r>
            <a:endParaRPr lang="it-CH" sz="3600" b="1" dirty="0">
              <a:solidFill>
                <a:schemeClr val="accent2">
                  <a:lumMod val="50000"/>
                </a:schemeClr>
              </a:solidFill>
            </a:endParaRPr>
          </a:p>
        </p:txBody>
      </p:sp>
      <p:sp>
        <p:nvSpPr>
          <p:cNvPr id="4" name="Rettangolo 3">
            <a:extLst>
              <a:ext uri="{FF2B5EF4-FFF2-40B4-BE49-F238E27FC236}">
                <a16:creationId xmlns:a16="http://schemas.microsoft.com/office/drawing/2014/main" id="{2DCFA4DA-349F-499B-91AD-489061B64D70}"/>
              </a:ext>
            </a:extLst>
          </p:cNvPr>
          <p:cNvSpPr/>
          <p:nvPr/>
        </p:nvSpPr>
        <p:spPr>
          <a:xfrm>
            <a:off x="10633" y="5115194"/>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AB1B932-1BE5-4EE0-9F9D-D122A85F8D20}"/>
              </a:ext>
            </a:extLst>
          </p:cNvPr>
          <p:cNvSpPr/>
          <p:nvPr/>
        </p:nvSpPr>
        <p:spPr>
          <a:xfrm>
            <a:off x="6416428" y="5316745"/>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0E14D591-3201-4FF3-9EBB-FDEC6E0BA835}"/>
              </a:ext>
            </a:extLst>
          </p:cNvPr>
          <p:cNvSpPr/>
          <p:nvPr/>
        </p:nvSpPr>
        <p:spPr>
          <a:xfrm>
            <a:off x="7542078" y="6604084"/>
            <a:ext cx="2811988"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28 aprile</a:t>
            </a:r>
            <a:r>
              <a:rPr lang="it-IT" sz="1050" dirty="0">
                <a:solidFill>
                  <a:srgbClr val="333333"/>
                </a:solidFill>
                <a:latin typeface="Source Sans Pro" panose="020B0503030403020204" pitchFamily="34" charset="0"/>
              </a:rPr>
              <a:t> </a:t>
            </a:r>
            <a:r>
              <a:rPr lang="it-IT" sz="1050" b="0" i="0" dirty="0">
                <a:solidFill>
                  <a:srgbClr val="333333"/>
                </a:solidFill>
                <a:effectLst/>
                <a:latin typeface="Source Sans Pro" panose="020B0503030403020204" pitchFamily="34" charset="0"/>
              </a:rPr>
              <a:t>2021</a:t>
            </a:r>
            <a:endParaRPr lang="it-IT" sz="1050" dirty="0"/>
          </a:p>
        </p:txBody>
      </p:sp>
      <p:sp>
        <p:nvSpPr>
          <p:cNvPr id="13" name="CasellaDiTesto 12">
            <a:extLst>
              <a:ext uri="{FF2B5EF4-FFF2-40B4-BE49-F238E27FC236}">
                <a16:creationId xmlns:a16="http://schemas.microsoft.com/office/drawing/2014/main" id="{554E332B-B8F7-4701-866A-AC42FD114FBE}"/>
              </a:ext>
            </a:extLst>
          </p:cNvPr>
          <p:cNvSpPr txBox="1"/>
          <p:nvPr/>
        </p:nvSpPr>
        <p:spPr>
          <a:xfrm>
            <a:off x="6840502" y="809618"/>
            <a:ext cx="4658648" cy="892552"/>
          </a:xfrm>
          <a:prstGeom prst="rect">
            <a:avLst/>
          </a:prstGeom>
          <a:noFill/>
        </p:spPr>
        <p:txBody>
          <a:bodyPr wrap="none" rtlCol="0">
            <a:spAutoFit/>
          </a:bodyPr>
          <a:lstStyle/>
          <a:p>
            <a:pPr algn="ctr"/>
            <a:r>
              <a:rPr lang="it-IT" b="1" dirty="0">
                <a:solidFill>
                  <a:schemeClr val="bg1"/>
                </a:solidFill>
              </a:rPr>
              <a:t>Età mediana </a:t>
            </a:r>
            <a:r>
              <a:rPr lang="it-IT" b="1" dirty="0">
                <a:solidFill>
                  <a:srgbClr val="FFFF00"/>
                </a:solidFill>
              </a:rPr>
              <a:t>al primo ricovero </a:t>
            </a:r>
            <a:r>
              <a:rPr lang="it-IT" b="1" dirty="0">
                <a:solidFill>
                  <a:schemeClr val="bg1"/>
                </a:solidFill>
              </a:rPr>
              <a:t>in diminuzione</a:t>
            </a:r>
          </a:p>
          <a:p>
            <a:pPr algn="ctr"/>
            <a:r>
              <a:rPr lang="it-IT" sz="1600" b="1" dirty="0">
                <a:solidFill>
                  <a:schemeClr val="bg1"/>
                </a:solidFill>
              </a:rPr>
              <a:t>(66 anni ultima settimana- 76 settimana precedente)</a:t>
            </a:r>
          </a:p>
          <a:p>
            <a:pPr algn="ctr"/>
            <a:endParaRPr lang="it-IT" b="1" dirty="0">
              <a:solidFill>
                <a:schemeClr val="bg1"/>
              </a:solidFill>
            </a:endParaRPr>
          </a:p>
        </p:txBody>
      </p:sp>
      <p:sp>
        <p:nvSpPr>
          <p:cNvPr id="16" name="CasellaDiTesto 15">
            <a:extLst>
              <a:ext uri="{FF2B5EF4-FFF2-40B4-BE49-F238E27FC236}">
                <a16:creationId xmlns:a16="http://schemas.microsoft.com/office/drawing/2014/main" id="{CDC99868-E17F-4FEB-80B2-4FE14F096589}"/>
              </a:ext>
            </a:extLst>
          </p:cNvPr>
          <p:cNvSpPr txBox="1"/>
          <p:nvPr/>
        </p:nvSpPr>
        <p:spPr>
          <a:xfrm>
            <a:off x="6095999" y="5744481"/>
            <a:ext cx="6134100" cy="288284"/>
          </a:xfrm>
          <a:prstGeom prst="rect">
            <a:avLst/>
          </a:prstGeom>
          <a:noFill/>
        </p:spPr>
        <p:txBody>
          <a:bodyPr wrap="square">
            <a:spAutoFit/>
          </a:bodyPr>
          <a:lstStyle/>
          <a:p>
            <a:pPr>
              <a:lnSpc>
                <a:spcPct val="115000"/>
              </a:lnSpc>
            </a:pPr>
            <a:r>
              <a:rPr lang="it-IT" sz="1200" b="1" cap="small" dirty="0">
                <a:solidFill>
                  <a:srgbClr val="44546A"/>
                </a:solidFill>
                <a:effectLst/>
                <a:latin typeface="Raleway" panose="020B0503030101060003" pitchFamily="34" charset="0"/>
                <a:ea typeface="Times New Roman" panose="02020603050405020304" pitchFamily="18" charset="0"/>
              </a:rPr>
              <a:t>età mediana dei casi di COVID-19 </a:t>
            </a:r>
            <a:r>
              <a:rPr lang="it-IT" sz="1200" b="1" u="sng" cap="small" dirty="0">
                <a:solidFill>
                  <a:srgbClr val="44546A"/>
                </a:solidFill>
                <a:effectLst/>
                <a:latin typeface="Raleway" panose="020B0503030101060003" pitchFamily="34" charset="0"/>
                <a:ea typeface="Times New Roman" panose="02020603050405020304" pitchFamily="18" charset="0"/>
              </a:rPr>
              <a:t>al primo ricovero</a:t>
            </a:r>
            <a:r>
              <a:rPr lang="it-IT" sz="1200" b="1" cap="small" dirty="0">
                <a:solidFill>
                  <a:srgbClr val="44546A"/>
                </a:solidFill>
                <a:effectLst/>
                <a:latin typeface="Raleway" panose="020B0503030101060003" pitchFamily="34" charset="0"/>
                <a:ea typeface="Times New Roman" panose="02020603050405020304" pitchFamily="18" charset="0"/>
              </a:rPr>
              <a:t> in Italia per settimana di diagnosi</a:t>
            </a:r>
            <a:endParaRPr lang="it-IT" sz="1400" b="1" cap="small" dirty="0">
              <a:solidFill>
                <a:srgbClr val="44546A"/>
              </a:solidFill>
              <a:effectLst/>
              <a:latin typeface="Times New Roman" panose="02020603050405020304" pitchFamily="18" charset="0"/>
              <a:ea typeface="Times New Roman" panose="02020603050405020304" pitchFamily="18" charset="0"/>
            </a:endParaRPr>
          </a:p>
        </p:txBody>
      </p:sp>
      <p:sp>
        <p:nvSpPr>
          <p:cNvPr id="18" name="CasellaDiTesto 17">
            <a:extLst>
              <a:ext uri="{FF2B5EF4-FFF2-40B4-BE49-F238E27FC236}">
                <a16:creationId xmlns:a16="http://schemas.microsoft.com/office/drawing/2014/main" id="{AB586D56-F8DC-4882-ABD6-72CD07C0C625}"/>
              </a:ext>
            </a:extLst>
          </p:cNvPr>
          <p:cNvSpPr txBox="1"/>
          <p:nvPr/>
        </p:nvSpPr>
        <p:spPr>
          <a:xfrm>
            <a:off x="141024" y="5757955"/>
            <a:ext cx="6151880" cy="288284"/>
          </a:xfrm>
          <a:prstGeom prst="rect">
            <a:avLst/>
          </a:prstGeom>
          <a:noFill/>
        </p:spPr>
        <p:txBody>
          <a:bodyPr wrap="square">
            <a:spAutoFit/>
          </a:bodyPr>
          <a:lstStyle/>
          <a:p>
            <a:pPr>
              <a:lnSpc>
                <a:spcPct val="115000"/>
              </a:lnSpc>
            </a:pPr>
            <a:r>
              <a:rPr lang="it-IT" sz="1200" b="1" cap="small" dirty="0">
                <a:solidFill>
                  <a:srgbClr val="44546A"/>
                </a:solidFill>
                <a:effectLst/>
                <a:latin typeface="Raleway" panose="020B0503030101060003" pitchFamily="34" charset="0"/>
                <a:ea typeface="Times New Roman" panose="02020603050405020304" pitchFamily="18" charset="0"/>
              </a:rPr>
              <a:t>età mediana dei casi di COVID-19 </a:t>
            </a:r>
            <a:r>
              <a:rPr lang="it-IT" sz="1200" b="1" u="sng" cap="small" dirty="0">
                <a:solidFill>
                  <a:srgbClr val="44546A"/>
                </a:solidFill>
                <a:effectLst/>
                <a:latin typeface="Raleway" panose="020B0503030101060003" pitchFamily="34" charset="0"/>
                <a:ea typeface="Times New Roman" panose="02020603050405020304" pitchFamily="18" charset="0"/>
              </a:rPr>
              <a:t>diagnosticati</a:t>
            </a:r>
            <a:r>
              <a:rPr lang="it-IT" sz="1200" b="1" cap="small" dirty="0">
                <a:solidFill>
                  <a:srgbClr val="44546A"/>
                </a:solidFill>
                <a:effectLst/>
                <a:latin typeface="Raleway" panose="020B0503030101060003" pitchFamily="34" charset="0"/>
                <a:ea typeface="Times New Roman" panose="02020603050405020304" pitchFamily="18" charset="0"/>
              </a:rPr>
              <a:t> in Italia per settimana di diagnosi</a:t>
            </a:r>
            <a:endParaRPr lang="it-IT" sz="1400" b="1" cap="small" dirty="0">
              <a:solidFill>
                <a:srgbClr val="44546A"/>
              </a:solidFill>
              <a:effectLst/>
              <a:latin typeface="Times New Roman" panose="02020603050405020304" pitchFamily="18" charset="0"/>
              <a:ea typeface="Times New Roman" panose="02020603050405020304" pitchFamily="18" charset="0"/>
            </a:endParaRPr>
          </a:p>
        </p:txBody>
      </p:sp>
      <p:pic>
        <p:nvPicPr>
          <p:cNvPr id="2052" name="Picture 4">
            <a:extLst>
              <a:ext uri="{FF2B5EF4-FFF2-40B4-BE49-F238E27FC236}">
                <a16:creationId xmlns:a16="http://schemas.microsoft.com/office/drawing/2014/main" id="{39D368FD-2813-482B-BFB1-19FD451E9B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66" b="4771"/>
          <a:stretch/>
        </p:blipFill>
        <p:spPr bwMode="auto">
          <a:xfrm>
            <a:off x="6120366" y="1921058"/>
            <a:ext cx="6028883" cy="37170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5733D19-6408-4396-8346-19A0ECA91EF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935" b="5648"/>
          <a:stretch/>
        </p:blipFill>
        <p:spPr bwMode="auto">
          <a:xfrm>
            <a:off x="0" y="1887633"/>
            <a:ext cx="6109733" cy="375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409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31595D1-3AFC-4BA3-A16E-7185A71F68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2049" y="1652916"/>
            <a:ext cx="8589487" cy="4685073"/>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3"/>
          <a:srcRect l="37348" t="43258" r="1018" b="47061"/>
          <a:stretch/>
        </p:blipFill>
        <p:spPr>
          <a:xfrm>
            <a:off x="107156" y="933182"/>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Tasso d’incidenza per fascia d’età a livello nazionale </a:t>
            </a:r>
          </a:p>
          <a:p>
            <a:r>
              <a:rPr lang="it-IT" sz="2400" b="1">
                <a:solidFill>
                  <a:schemeClr val="accent2">
                    <a:lumMod val="50000"/>
                  </a:schemeClr>
                </a:solidFill>
              </a:rPr>
              <a:t>(dall’inizio della seconda ondata dell’epidemia). </a:t>
            </a:r>
            <a:endParaRPr lang="it-CH" sz="3600" b="1">
              <a:solidFill>
                <a:schemeClr val="accent2">
                  <a:lumMod val="50000"/>
                </a:schemeClr>
              </a:solidFill>
            </a:endParaRP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475494F8-5271-4B03-9BC5-2076D1106F28}"/>
              </a:ext>
            </a:extLst>
          </p:cNvPr>
          <p:cNvSpPr/>
          <p:nvPr/>
        </p:nvSpPr>
        <p:spPr>
          <a:xfrm>
            <a:off x="7542078" y="6604084"/>
            <a:ext cx="283923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 28 aprile</a:t>
            </a:r>
            <a:r>
              <a:rPr lang="it-IT" sz="1050" dirty="0">
                <a:solidFill>
                  <a:srgbClr val="333333"/>
                </a:solidFill>
                <a:latin typeface="Source Sans Pro" panose="020B0503030403020204" pitchFamily="34" charset="0"/>
              </a:rPr>
              <a:t> 2021</a:t>
            </a:r>
            <a:endParaRPr lang="it-IT" sz="1050" dirty="0"/>
          </a:p>
        </p:txBody>
      </p:sp>
      <p:sp>
        <p:nvSpPr>
          <p:cNvPr id="12" name="CasellaDiTesto 11">
            <a:extLst>
              <a:ext uri="{FF2B5EF4-FFF2-40B4-BE49-F238E27FC236}">
                <a16:creationId xmlns:a16="http://schemas.microsoft.com/office/drawing/2014/main" id="{E67561EA-9DCA-44CA-9EB2-193CCEB9DC3F}"/>
              </a:ext>
            </a:extLst>
          </p:cNvPr>
          <p:cNvSpPr txBox="1"/>
          <p:nvPr/>
        </p:nvSpPr>
        <p:spPr>
          <a:xfrm>
            <a:off x="107155" y="982331"/>
            <a:ext cx="12191999" cy="646331"/>
          </a:xfrm>
          <a:prstGeom prst="rect">
            <a:avLst/>
          </a:prstGeom>
          <a:noFill/>
        </p:spPr>
        <p:txBody>
          <a:bodyPr wrap="square">
            <a:spAutoFit/>
          </a:bodyPr>
          <a:lstStyle/>
          <a:p>
            <a:r>
              <a:rPr lang="it-IT" b="1" dirty="0">
                <a:solidFill>
                  <a:schemeClr val="bg1"/>
                </a:solidFill>
              </a:rPr>
              <a:t>Incidenza in diminuzione nell’ultimo periodo in tutte le fasce d’età dopo un’importante aumento ad eccezione della classe d’età 0-9 anni</a:t>
            </a:r>
          </a:p>
        </p:txBody>
      </p:sp>
      <p:sp>
        <p:nvSpPr>
          <p:cNvPr id="2" name="TextBox 1">
            <a:extLst>
              <a:ext uri="{FF2B5EF4-FFF2-40B4-BE49-F238E27FC236}">
                <a16:creationId xmlns:a16="http://schemas.microsoft.com/office/drawing/2014/main" id="{145B01CE-1844-4B8C-AFD9-86C8CF39203B}"/>
              </a:ext>
            </a:extLst>
          </p:cNvPr>
          <p:cNvSpPr txBox="1"/>
          <p:nvPr/>
        </p:nvSpPr>
        <p:spPr>
          <a:xfrm>
            <a:off x="5871248" y="1717696"/>
            <a:ext cx="1416830" cy="215444"/>
          </a:xfrm>
          <a:prstGeom prst="rect">
            <a:avLst/>
          </a:prstGeom>
          <a:noFill/>
        </p:spPr>
        <p:txBody>
          <a:bodyPr wrap="square" rtlCol="0">
            <a:spAutoFit/>
          </a:bodyPr>
          <a:lstStyle/>
          <a:p>
            <a:r>
              <a:rPr lang="en-US" sz="800" dirty="0"/>
              <a:t>Cambio definizione di caso</a:t>
            </a:r>
          </a:p>
        </p:txBody>
      </p:sp>
    </p:spTree>
    <p:extLst>
      <p:ext uri="{BB962C8B-B14F-4D97-AF65-F5344CB8AC3E}">
        <p14:creationId xmlns:p14="http://schemas.microsoft.com/office/powerpoint/2010/main" val="40892727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3"/>
          <a:srcRect l="37348" t="43258" r="1018" b="47061"/>
          <a:stretch/>
        </p:blipFill>
        <p:spPr>
          <a:xfrm>
            <a:off x="107156" y="933182"/>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0" y="87045"/>
            <a:ext cx="1219199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chemeClr val="accent2">
                    <a:lumMod val="50000"/>
                  </a:schemeClr>
                </a:solidFill>
              </a:rPr>
              <a:t>Tasso d’incidenza nazionale 60-69 anni vs 70-79 anni vs &gt;=80 anni </a:t>
            </a:r>
          </a:p>
        </p:txBody>
      </p:sp>
      <p:sp>
        <p:nvSpPr>
          <p:cNvPr id="11" name="Rettangolo 10">
            <a:extLst>
              <a:ext uri="{FF2B5EF4-FFF2-40B4-BE49-F238E27FC236}">
                <a16:creationId xmlns:a16="http://schemas.microsoft.com/office/drawing/2014/main" id="{475494F8-5271-4B03-9BC5-2076D1106F28}"/>
              </a:ext>
            </a:extLst>
          </p:cNvPr>
          <p:cNvSpPr/>
          <p:nvPr/>
        </p:nvSpPr>
        <p:spPr>
          <a:xfrm>
            <a:off x="7542078" y="6604084"/>
            <a:ext cx="2811988"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28 aprile</a:t>
            </a:r>
            <a:r>
              <a:rPr lang="it-IT" sz="1050" dirty="0">
                <a:solidFill>
                  <a:srgbClr val="333333"/>
                </a:solidFill>
                <a:latin typeface="Source Sans Pro" panose="020B0503030403020204" pitchFamily="34" charset="0"/>
              </a:rPr>
              <a:t> 2021</a:t>
            </a:r>
            <a:endParaRPr lang="it-IT" sz="1050" dirty="0"/>
          </a:p>
        </p:txBody>
      </p:sp>
      <p:sp>
        <p:nvSpPr>
          <p:cNvPr id="13" name="CasellaDiTesto 12">
            <a:extLst>
              <a:ext uri="{FF2B5EF4-FFF2-40B4-BE49-F238E27FC236}">
                <a16:creationId xmlns:a16="http://schemas.microsoft.com/office/drawing/2014/main" id="{7780F09A-8C13-46D7-B8B7-38CB5D9E7742}"/>
              </a:ext>
            </a:extLst>
          </p:cNvPr>
          <p:cNvSpPr txBox="1"/>
          <p:nvPr/>
        </p:nvSpPr>
        <p:spPr>
          <a:xfrm>
            <a:off x="107156" y="1111187"/>
            <a:ext cx="11581924" cy="369332"/>
          </a:xfrm>
          <a:prstGeom prst="rect">
            <a:avLst/>
          </a:prstGeom>
          <a:noFill/>
        </p:spPr>
        <p:txBody>
          <a:bodyPr wrap="square">
            <a:spAutoFit/>
          </a:bodyPr>
          <a:lstStyle/>
          <a:p>
            <a:r>
              <a:rPr lang="it-IT" b="1" dirty="0">
                <a:solidFill>
                  <a:schemeClr val="bg1"/>
                </a:solidFill>
              </a:rPr>
              <a:t>Trend in calo per gli 60-69 anni, 70-79 anni e &gt;=80 anni nelle ultime due settimane</a:t>
            </a:r>
          </a:p>
        </p:txBody>
      </p:sp>
      <p:pic>
        <p:nvPicPr>
          <p:cNvPr id="6146" name="Picture 2">
            <a:extLst>
              <a:ext uri="{FF2B5EF4-FFF2-40B4-BE49-F238E27FC236}">
                <a16:creationId xmlns:a16="http://schemas.microsoft.com/office/drawing/2014/main" id="{441BDDCF-E302-4791-9EDA-B633903545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228" y="1671150"/>
            <a:ext cx="6779375" cy="49304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A259A2-38D5-42C4-9085-06581D87B5CD}"/>
              </a:ext>
            </a:extLst>
          </p:cNvPr>
          <p:cNvSpPr txBox="1"/>
          <p:nvPr/>
        </p:nvSpPr>
        <p:spPr>
          <a:xfrm>
            <a:off x="8245420" y="2108613"/>
            <a:ext cx="277485" cy="3342539"/>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a:p>
        </p:txBody>
      </p:sp>
    </p:spTree>
    <p:extLst>
      <p:ext uri="{BB962C8B-B14F-4D97-AF65-F5344CB8AC3E}">
        <p14:creationId xmlns:p14="http://schemas.microsoft.com/office/powerpoint/2010/main" val="14847016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EBD7263C-FBE2-4EA5-AC0F-590023D1A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53" y="1645633"/>
            <a:ext cx="7593861" cy="4746163"/>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3"/>
          <a:srcRect l="37348" t="43258" r="1018" b="47061"/>
          <a:stretch/>
        </p:blipFill>
        <p:spPr>
          <a:xfrm>
            <a:off x="107156" y="933182"/>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0" y="87045"/>
            <a:ext cx="1219199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a:solidFill>
                  <a:schemeClr val="accent2">
                    <a:lumMod val="50000"/>
                  </a:schemeClr>
                </a:solidFill>
              </a:rPr>
              <a:t>Tasso d’incidenza nazionale per fascia d’età popolazione in eta’ scolare </a:t>
            </a:r>
            <a:r>
              <a:rPr lang="it-IT" sz="2400">
                <a:solidFill>
                  <a:schemeClr val="accent2">
                    <a:lumMod val="50000"/>
                  </a:schemeClr>
                </a:solidFill>
              </a:rPr>
              <a:t>(</a:t>
            </a:r>
            <a:r>
              <a:rPr lang="it-IT" sz="2000" b="1">
                <a:solidFill>
                  <a:schemeClr val="accent2">
                    <a:lumMod val="50000"/>
                  </a:schemeClr>
                </a:solidFill>
              </a:rPr>
              <a:t>a partire dal 24 agosto 2020</a:t>
            </a:r>
            <a:r>
              <a:rPr lang="it-IT" sz="2400" b="1">
                <a:solidFill>
                  <a:schemeClr val="accent2">
                    <a:lumMod val="50000"/>
                  </a:schemeClr>
                </a:solidFill>
              </a:rPr>
              <a:t>)</a:t>
            </a:r>
          </a:p>
        </p:txBody>
      </p:sp>
      <p:sp>
        <p:nvSpPr>
          <p:cNvPr id="11" name="Rettangolo 10">
            <a:extLst>
              <a:ext uri="{FF2B5EF4-FFF2-40B4-BE49-F238E27FC236}">
                <a16:creationId xmlns:a16="http://schemas.microsoft.com/office/drawing/2014/main" id="{475494F8-5271-4B03-9BC5-2076D1106F28}"/>
              </a:ext>
            </a:extLst>
          </p:cNvPr>
          <p:cNvSpPr/>
          <p:nvPr/>
        </p:nvSpPr>
        <p:spPr>
          <a:xfrm>
            <a:off x="7542078" y="6604084"/>
            <a:ext cx="2811988"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28 aprile 2021</a:t>
            </a:r>
            <a:endParaRPr lang="it-IT" sz="1050" dirty="0"/>
          </a:p>
        </p:txBody>
      </p:sp>
      <p:sp>
        <p:nvSpPr>
          <p:cNvPr id="7" name="TextBox 6">
            <a:extLst>
              <a:ext uri="{FF2B5EF4-FFF2-40B4-BE49-F238E27FC236}">
                <a16:creationId xmlns:a16="http://schemas.microsoft.com/office/drawing/2014/main" id="{A1AC99F1-17C1-4EDB-8711-1EAC7F308BEA}"/>
              </a:ext>
            </a:extLst>
          </p:cNvPr>
          <p:cNvSpPr txBox="1"/>
          <p:nvPr/>
        </p:nvSpPr>
        <p:spPr>
          <a:xfrm>
            <a:off x="7888092" y="1779319"/>
            <a:ext cx="288259" cy="3910282"/>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a:p>
        </p:txBody>
      </p:sp>
      <p:sp>
        <p:nvSpPr>
          <p:cNvPr id="12" name="CasellaDiTesto 11">
            <a:extLst>
              <a:ext uri="{FF2B5EF4-FFF2-40B4-BE49-F238E27FC236}">
                <a16:creationId xmlns:a16="http://schemas.microsoft.com/office/drawing/2014/main" id="{08A306B0-5E1A-436C-A527-237B2B5A8AC6}"/>
              </a:ext>
            </a:extLst>
          </p:cNvPr>
          <p:cNvSpPr txBox="1"/>
          <p:nvPr/>
        </p:nvSpPr>
        <p:spPr>
          <a:xfrm>
            <a:off x="258551" y="1076905"/>
            <a:ext cx="10399924" cy="369332"/>
          </a:xfrm>
          <a:prstGeom prst="rect">
            <a:avLst/>
          </a:prstGeom>
          <a:noFill/>
        </p:spPr>
        <p:txBody>
          <a:bodyPr wrap="square">
            <a:spAutoFit/>
          </a:bodyPr>
          <a:lstStyle/>
          <a:p>
            <a:r>
              <a:rPr lang="it-IT" b="1" dirty="0">
                <a:solidFill>
                  <a:schemeClr val="bg1"/>
                </a:solidFill>
              </a:rPr>
              <a:t>Situazione in leggero peggioramento nella popolazione di età 0-18 anni dopo un’importante diminuzione </a:t>
            </a:r>
          </a:p>
        </p:txBody>
      </p:sp>
    </p:spTree>
    <p:extLst>
      <p:ext uri="{BB962C8B-B14F-4D97-AF65-F5344CB8AC3E}">
        <p14:creationId xmlns:p14="http://schemas.microsoft.com/office/powerpoint/2010/main" val="18965992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93287EB-4115-48EE-8E9A-A75AB85598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6164" y="1759361"/>
            <a:ext cx="6838768" cy="4973649"/>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3"/>
          <a:srcRect l="37348" t="43258" r="1018" b="47061"/>
          <a:stretch/>
        </p:blipFill>
        <p:spPr>
          <a:xfrm>
            <a:off x="142716" y="984255"/>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0" y="87045"/>
            <a:ext cx="1219199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chemeClr val="accent2">
                    <a:lumMod val="50000"/>
                  </a:schemeClr>
                </a:solidFill>
              </a:rPr>
              <a:t>Andamento del numero di casi negli operatori sanitari SINTOMATICI rispetto al resto della popolazione</a:t>
            </a:r>
            <a:endParaRPr lang="it-IT" sz="2400" b="1" dirty="0">
              <a:solidFill>
                <a:schemeClr val="accent2">
                  <a:lumMod val="50000"/>
                </a:schemeClr>
              </a:solidFill>
            </a:endParaRPr>
          </a:p>
        </p:txBody>
      </p:sp>
      <p:sp>
        <p:nvSpPr>
          <p:cNvPr id="11" name="Rettangolo 10">
            <a:extLst>
              <a:ext uri="{FF2B5EF4-FFF2-40B4-BE49-F238E27FC236}">
                <a16:creationId xmlns:a16="http://schemas.microsoft.com/office/drawing/2014/main" id="{475494F8-5271-4B03-9BC5-2076D1106F28}"/>
              </a:ext>
            </a:extLst>
          </p:cNvPr>
          <p:cNvSpPr/>
          <p:nvPr/>
        </p:nvSpPr>
        <p:spPr>
          <a:xfrm>
            <a:off x="7542078" y="6604084"/>
            <a:ext cx="2811988"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28 aprile</a:t>
            </a:r>
            <a:r>
              <a:rPr lang="it-IT" sz="1050" dirty="0">
                <a:solidFill>
                  <a:srgbClr val="333333"/>
                </a:solidFill>
                <a:latin typeface="Source Sans Pro" panose="020B0503030403020204" pitchFamily="34" charset="0"/>
              </a:rPr>
              <a:t> 2021</a:t>
            </a:r>
            <a:endParaRPr lang="it-IT" sz="1050" dirty="0"/>
          </a:p>
        </p:txBody>
      </p:sp>
      <p:sp>
        <p:nvSpPr>
          <p:cNvPr id="7" name="TextBox 6">
            <a:extLst>
              <a:ext uri="{FF2B5EF4-FFF2-40B4-BE49-F238E27FC236}">
                <a16:creationId xmlns:a16="http://schemas.microsoft.com/office/drawing/2014/main" id="{BB2E59AF-3EB2-4622-BC58-55F4513D46E2}"/>
              </a:ext>
            </a:extLst>
          </p:cNvPr>
          <p:cNvSpPr txBox="1"/>
          <p:nvPr/>
        </p:nvSpPr>
        <p:spPr>
          <a:xfrm>
            <a:off x="5292568" y="1759361"/>
            <a:ext cx="1606859" cy="246221"/>
          </a:xfrm>
          <a:prstGeom prst="rect">
            <a:avLst/>
          </a:prstGeom>
          <a:noFill/>
        </p:spPr>
        <p:txBody>
          <a:bodyPr wrap="square" rtlCol="0">
            <a:spAutoFit/>
          </a:bodyPr>
          <a:lstStyle/>
          <a:p>
            <a:r>
              <a:rPr lang="en-US" sz="1000" dirty="0" err="1"/>
              <a:t>Inizio</a:t>
            </a:r>
            <a:r>
              <a:rPr lang="en-US" sz="1000" dirty="0"/>
              <a:t> campagna </a:t>
            </a:r>
            <a:r>
              <a:rPr lang="en-US" sz="1000" dirty="0" err="1"/>
              <a:t>vaccinale</a:t>
            </a:r>
            <a:endParaRPr lang="en-US" sz="1000" dirty="0"/>
          </a:p>
        </p:txBody>
      </p:sp>
      <p:sp>
        <p:nvSpPr>
          <p:cNvPr id="12" name="TextBox 11">
            <a:extLst>
              <a:ext uri="{FF2B5EF4-FFF2-40B4-BE49-F238E27FC236}">
                <a16:creationId xmlns:a16="http://schemas.microsoft.com/office/drawing/2014/main" id="{2246E441-CA82-497E-BD8E-F3217380D3E9}"/>
              </a:ext>
            </a:extLst>
          </p:cNvPr>
          <p:cNvSpPr txBox="1"/>
          <p:nvPr/>
        </p:nvSpPr>
        <p:spPr>
          <a:xfrm>
            <a:off x="5848472" y="2086573"/>
            <a:ext cx="1606859" cy="246221"/>
          </a:xfrm>
          <a:prstGeom prst="rect">
            <a:avLst/>
          </a:prstGeom>
          <a:noFill/>
        </p:spPr>
        <p:txBody>
          <a:bodyPr wrap="square" rtlCol="0">
            <a:spAutoFit/>
          </a:bodyPr>
          <a:lstStyle/>
          <a:p>
            <a:r>
              <a:rPr lang="en-US" sz="1000" dirty="0"/>
              <a:t>2a dose</a:t>
            </a:r>
          </a:p>
        </p:txBody>
      </p:sp>
      <p:sp>
        <p:nvSpPr>
          <p:cNvPr id="13" name="CasellaDiTesto 12">
            <a:extLst>
              <a:ext uri="{FF2B5EF4-FFF2-40B4-BE49-F238E27FC236}">
                <a16:creationId xmlns:a16="http://schemas.microsoft.com/office/drawing/2014/main" id="{876B85BC-F2B6-4CBE-BEC5-57180EA6C353}"/>
              </a:ext>
            </a:extLst>
          </p:cNvPr>
          <p:cNvSpPr txBox="1"/>
          <p:nvPr/>
        </p:nvSpPr>
        <p:spPr>
          <a:xfrm>
            <a:off x="107156" y="1111187"/>
            <a:ext cx="7990364" cy="369332"/>
          </a:xfrm>
          <a:prstGeom prst="rect">
            <a:avLst/>
          </a:prstGeom>
          <a:noFill/>
        </p:spPr>
        <p:txBody>
          <a:bodyPr wrap="square">
            <a:spAutoFit/>
          </a:bodyPr>
          <a:lstStyle/>
          <a:p>
            <a:r>
              <a:rPr lang="it-IT" b="1" dirty="0">
                <a:solidFill>
                  <a:schemeClr val="bg1"/>
                </a:solidFill>
              </a:rPr>
              <a:t>Trend in continuo calo per gli operatori sanitari</a:t>
            </a:r>
          </a:p>
        </p:txBody>
      </p:sp>
    </p:spTree>
    <p:extLst>
      <p:ext uri="{BB962C8B-B14F-4D97-AF65-F5344CB8AC3E}">
        <p14:creationId xmlns:p14="http://schemas.microsoft.com/office/powerpoint/2010/main" val="26886454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5EE7E2D2-3E18-464D-A8B1-9BF207011F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10" y="952022"/>
            <a:ext cx="10104141" cy="5779020"/>
          </a:xfrm>
          <a:prstGeom prst="rect">
            <a:avLst/>
          </a:prstGeom>
        </p:spPr>
      </p:pic>
      <p:sp>
        <p:nvSpPr>
          <p:cNvPr id="4" name="CasellaDiTesto 3">
            <a:extLst>
              <a:ext uri="{FF2B5EF4-FFF2-40B4-BE49-F238E27FC236}">
                <a16:creationId xmlns:a16="http://schemas.microsoft.com/office/drawing/2014/main" id="{058C0F7B-53BC-47DA-8970-1B7123CE411C}"/>
              </a:ext>
            </a:extLst>
          </p:cNvPr>
          <p:cNvSpPr txBox="1"/>
          <p:nvPr/>
        </p:nvSpPr>
        <p:spPr>
          <a:xfrm>
            <a:off x="384629" y="120702"/>
            <a:ext cx="11039882" cy="723275"/>
          </a:xfrm>
          <a:prstGeom prst="rect">
            <a:avLst/>
          </a:prstGeom>
          <a:noFill/>
        </p:spPr>
        <p:txBody>
          <a:bodyPr wrap="none" rtlCol="0">
            <a:spAutoFit/>
          </a:bodyPr>
          <a:lstStyle/>
          <a:p>
            <a:r>
              <a:rPr lang="it-IT" sz="4100" b="1" dirty="0">
                <a:solidFill>
                  <a:schemeClr val="accent2">
                    <a:lumMod val="50000"/>
                  </a:schemeClr>
                </a:solidFill>
                <a:latin typeface="+mj-lt"/>
                <a:ea typeface="+mj-ea"/>
                <a:cs typeface="+mj-cs"/>
              </a:rPr>
              <a:t>Andamento focolai in Strutture assistenziali e RSA</a:t>
            </a:r>
          </a:p>
        </p:txBody>
      </p:sp>
      <p:sp>
        <p:nvSpPr>
          <p:cNvPr id="7" name="Rettangolo 6">
            <a:extLst>
              <a:ext uri="{FF2B5EF4-FFF2-40B4-BE49-F238E27FC236}">
                <a16:creationId xmlns:a16="http://schemas.microsoft.com/office/drawing/2014/main" id="{6044FABB-FE45-47B3-8485-9A9464E2D89B}"/>
              </a:ext>
            </a:extLst>
          </p:cNvPr>
          <p:cNvSpPr/>
          <p:nvPr/>
        </p:nvSpPr>
        <p:spPr>
          <a:xfrm>
            <a:off x="7542078" y="6604084"/>
            <a:ext cx="2811988"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28 aprile 2021</a:t>
            </a:r>
            <a:endParaRPr lang="it-IT" sz="1050" dirty="0"/>
          </a:p>
        </p:txBody>
      </p:sp>
    </p:spTree>
    <p:extLst>
      <p:ext uri="{BB962C8B-B14F-4D97-AF65-F5344CB8AC3E}">
        <p14:creationId xmlns:p14="http://schemas.microsoft.com/office/powerpoint/2010/main" val="4664746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954107"/>
          </a:xfrm>
          <a:prstGeom prst="rect">
            <a:avLst/>
          </a:prstGeom>
          <a:noFill/>
        </p:spPr>
        <p:txBody>
          <a:bodyPr wrap="square">
            <a:spAutoFit/>
          </a:bodyPr>
          <a:lstStyle/>
          <a:p>
            <a:pPr algn="ctr"/>
            <a:r>
              <a:rPr lang="it-IT" sz="2800" b="1" dirty="0">
                <a:solidFill>
                  <a:schemeClr val="accent2">
                    <a:lumMod val="50000"/>
                  </a:schemeClr>
                </a:solidFill>
                <a:latin typeface="+mj-lt"/>
                <a:ea typeface="+mj-ea"/>
                <a:cs typeface="+mj-cs"/>
              </a:rPr>
              <a:t>STIMA DELL’RT MEDIO14gg PER REGIONE/PA BASATO SU INIZIO SINTOMI FINO TRA IL 7 – 20 APRILE 2021, CALCOLATO IL 28/04/2021</a:t>
            </a:r>
          </a:p>
        </p:txBody>
      </p:sp>
      <p:pic>
        <p:nvPicPr>
          <p:cNvPr id="2" name="Immagine 1">
            <a:extLst>
              <a:ext uri="{FF2B5EF4-FFF2-40B4-BE49-F238E27FC236}">
                <a16:creationId xmlns:a16="http://schemas.microsoft.com/office/drawing/2014/main" id="{D3620AF0-D2B3-43AE-A905-00FE239ADB00}"/>
              </a:ext>
            </a:extLst>
          </p:cNvPr>
          <p:cNvPicPr>
            <a:picLocks noChangeAspect="1"/>
          </p:cNvPicPr>
          <p:nvPr/>
        </p:nvPicPr>
        <p:blipFill>
          <a:blip r:embed="rId2"/>
          <a:stretch>
            <a:fillRect/>
          </a:stretch>
        </p:blipFill>
        <p:spPr>
          <a:xfrm>
            <a:off x="2504407" y="899067"/>
            <a:ext cx="8102863" cy="595893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868" b="47061"/>
          <a:stretch/>
        </p:blipFill>
        <p:spPr>
          <a:xfrm>
            <a:off x="71550" y="734441"/>
            <a:ext cx="12023753"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17616" y="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chemeClr val="accent2">
                    <a:lumMod val="50000"/>
                  </a:schemeClr>
                </a:solidFill>
              </a:rPr>
              <a:t>Ricoveri</a:t>
            </a:r>
            <a:endParaRPr lang="it-CH" sz="3600" b="1" dirty="0">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63022"/>
            <a:ext cx="11977687" cy="369332"/>
          </a:xfrm>
          <a:prstGeom prst="rect">
            <a:avLst/>
          </a:prstGeom>
          <a:noFill/>
        </p:spPr>
        <p:txBody>
          <a:bodyPr wrap="square" rtlCol="0">
            <a:spAutoFit/>
          </a:bodyPr>
          <a:lstStyle/>
          <a:p>
            <a:r>
              <a:rPr lang="it-IT" b="1" dirty="0">
                <a:solidFill>
                  <a:schemeClr val="bg1"/>
                </a:solidFill>
              </a:rPr>
              <a:t>Ricoveri in area medica e in terapia intensiva in diminuzione nelle ultime due settimane</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F12E5495-32B3-48D2-ABA8-B6CFCFE49D3B}"/>
              </a:ext>
            </a:extLst>
          </p:cNvPr>
          <p:cNvSpPr/>
          <p:nvPr/>
        </p:nvSpPr>
        <p:spPr>
          <a:xfrm>
            <a:off x="7542078" y="6604084"/>
            <a:ext cx="2811988"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28 aprile 2021</a:t>
            </a:r>
            <a:endParaRPr lang="it-IT" sz="1050" dirty="0"/>
          </a:p>
        </p:txBody>
      </p:sp>
      <p:pic>
        <p:nvPicPr>
          <p:cNvPr id="6" name="Immagine 5">
            <a:extLst>
              <a:ext uri="{FF2B5EF4-FFF2-40B4-BE49-F238E27FC236}">
                <a16:creationId xmlns:a16="http://schemas.microsoft.com/office/drawing/2014/main" id="{8CB79B55-3DAA-4AC3-9030-FAFF212D5750}"/>
              </a:ext>
            </a:extLst>
          </p:cNvPr>
          <p:cNvPicPr>
            <a:picLocks noChangeAspect="1"/>
          </p:cNvPicPr>
          <p:nvPr/>
        </p:nvPicPr>
        <p:blipFill>
          <a:blip r:embed="rId3"/>
          <a:stretch>
            <a:fillRect/>
          </a:stretch>
        </p:blipFill>
        <p:spPr>
          <a:xfrm>
            <a:off x="267419" y="1686309"/>
            <a:ext cx="5981952" cy="3806717"/>
          </a:xfrm>
          <a:prstGeom prst="rect">
            <a:avLst/>
          </a:prstGeom>
        </p:spPr>
      </p:pic>
      <p:pic>
        <p:nvPicPr>
          <p:cNvPr id="11" name="Immagine 10">
            <a:extLst>
              <a:ext uri="{FF2B5EF4-FFF2-40B4-BE49-F238E27FC236}">
                <a16:creationId xmlns:a16="http://schemas.microsoft.com/office/drawing/2014/main" id="{94F8E3CC-3660-4355-BB12-8E018FECB633}"/>
              </a:ext>
            </a:extLst>
          </p:cNvPr>
          <p:cNvPicPr>
            <a:picLocks noChangeAspect="1"/>
          </p:cNvPicPr>
          <p:nvPr/>
        </p:nvPicPr>
        <p:blipFill>
          <a:blip r:embed="rId4"/>
          <a:stretch>
            <a:fillRect/>
          </a:stretch>
        </p:blipFill>
        <p:spPr>
          <a:xfrm>
            <a:off x="6290140" y="1686309"/>
            <a:ext cx="5695899" cy="3735483"/>
          </a:xfrm>
          <a:prstGeom prst="rect">
            <a:avLst/>
          </a:prstGeom>
        </p:spPr>
      </p:pic>
    </p:spTree>
    <p:extLst>
      <p:ext uri="{BB962C8B-B14F-4D97-AF65-F5344CB8AC3E}">
        <p14:creationId xmlns:p14="http://schemas.microsoft.com/office/powerpoint/2010/main" val="10242079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AC57EFF9-308F-42C7-BD5B-7B95EF49B3A9}"/>
              </a:ext>
            </a:extLst>
          </p:cNvPr>
          <p:cNvPicPr>
            <a:picLocks noChangeAspect="1"/>
          </p:cNvPicPr>
          <p:nvPr/>
        </p:nvPicPr>
        <p:blipFill rotWithShape="1">
          <a:blip r:embed="rId3"/>
          <a:srcRect l="1679" t="8492" b="2590"/>
          <a:stretch/>
        </p:blipFill>
        <p:spPr>
          <a:xfrm>
            <a:off x="107156" y="2235004"/>
            <a:ext cx="5691356" cy="3083783"/>
          </a:xfrm>
          <a:prstGeom prst="rect">
            <a:avLst/>
          </a:prstGeom>
        </p:spPr>
      </p:pic>
      <p:pic>
        <p:nvPicPr>
          <p:cNvPr id="12" name="Immagine 11">
            <a:extLst>
              <a:ext uri="{FF2B5EF4-FFF2-40B4-BE49-F238E27FC236}">
                <a16:creationId xmlns:a16="http://schemas.microsoft.com/office/drawing/2014/main" id="{CDFA916B-4C1B-452A-BC89-0E7F21C58205}"/>
              </a:ext>
            </a:extLst>
          </p:cNvPr>
          <p:cNvPicPr>
            <a:picLocks noChangeAspect="1"/>
          </p:cNvPicPr>
          <p:nvPr/>
        </p:nvPicPr>
        <p:blipFill rotWithShape="1">
          <a:blip r:embed="rId4"/>
          <a:srcRect t="7252"/>
          <a:stretch/>
        </p:blipFill>
        <p:spPr>
          <a:xfrm>
            <a:off x="5987284" y="2248345"/>
            <a:ext cx="5959100" cy="3157688"/>
          </a:xfrm>
          <a:prstGeom prst="rect">
            <a:avLst/>
          </a:prstGeom>
        </p:spPr>
      </p:pic>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5"/>
          <a:srcRect l="37349" t="44135" r="2101" b="47061"/>
          <a:stretch/>
        </p:blipFill>
        <p:spPr>
          <a:xfrm>
            <a:off x="107156" y="800112"/>
            <a:ext cx="11977687" cy="659672"/>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chemeClr val="accent2">
                    <a:lumMod val="50000"/>
                  </a:schemeClr>
                </a:solidFill>
              </a:rPr>
              <a:t>Proiezioni dell’occupazione dei posti letto a 30 giorni </a:t>
            </a:r>
            <a:endParaRPr lang="it-CH" sz="3600" b="1" dirty="0">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00112"/>
            <a:ext cx="11977687" cy="646331"/>
          </a:xfrm>
          <a:prstGeom prst="rect">
            <a:avLst/>
          </a:prstGeom>
          <a:noFill/>
        </p:spPr>
        <p:txBody>
          <a:bodyPr wrap="square" rtlCol="0">
            <a:spAutoFit/>
          </a:bodyPr>
          <a:lstStyle/>
          <a:p>
            <a:r>
              <a:rPr lang="it-IT" b="1" dirty="0">
                <a:solidFill>
                  <a:schemeClr val="bg1"/>
                </a:solidFill>
              </a:rPr>
              <a:t>% di probabilità di superamento delle soglie critiche di occupazione in area medica e terapia intensiva al 21/05/2021 se si mantiene invariata la trasmissibilità (tenendo conto dei PL attivabili nel periodo della stima)</a:t>
            </a:r>
          </a:p>
        </p:txBody>
      </p:sp>
      <p:sp>
        <p:nvSpPr>
          <p:cNvPr id="14" name="Rettangolo 13">
            <a:extLst>
              <a:ext uri="{FF2B5EF4-FFF2-40B4-BE49-F238E27FC236}">
                <a16:creationId xmlns:a16="http://schemas.microsoft.com/office/drawing/2014/main" id="{964D423E-4B6E-4F48-9827-052DFB8A4BD6}"/>
              </a:ext>
            </a:extLst>
          </p:cNvPr>
          <p:cNvSpPr/>
          <p:nvPr/>
        </p:nvSpPr>
        <p:spPr>
          <a:xfrm>
            <a:off x="2540699" y="1643192"/>
            <a:ext cx="1762342" cy="338554"/>
          </a:xfrm>
          <a:prstGeom prst="rect">
            <a:avLst/>
          </a:prstGeom>
        </p:spPr>
        <p:txBody>
          <a:bodyPr wrap="none">
            <a:spAutoFit/>
          </a:bodyPr>
          <a:lstStyle/>
          <a:p>
            <a:r>
              <a:rPr lang="it-IT" sz="1600" b="1">
                <a:latin typeface="Arial Narrow" panose="020B0606020202030204" pitchFamily="34" charset="0"/>
              </a:rPr>
              <a:t>Soglie Area Medica </a:t>
            </a:r>
          </a:p>
        </p:txBody>
      </p:sp>
      <p:sp>
        <p:nvSpPr>
          <p:cNvPr id="17" name="Rettangolo 16">
            <a:extLst>
              <a:ext uri="{FF2B5EF4-FFF2-40B4-BE49-F238E27FC236}">
                <a16:creationId xmlns:a16="http://schemas.microsoft.com/office/drawing/2014/main" id="{174A3826-DE09-4D6B-A4E1-FB510620A7AD}"/>
              </a:ext>
            </a:extLst>
          </p:cNvPr>
          <p:cNvSpPr/>
          <p:nvPr/>
        </p:nvSpPr>
        <p:spPr>
          <a:xfrm>
            <a:off x="8410053" y="1625367"/>
            <a:ext cx="2091150" cy="338554"/>
          </a:xfrm>
          <a:prstGeom prst="rect">
            <a:avLst/>
          </a:prstGeom>
        </p:spPr>
        <p:txBody>
          <a:bodyPr wrap="none">
            <a:spAutoFit/>
          </a:bodyPr>
          <a:lstStyle/>
          <a:p>
            <a:r>
              <a:rPr lang="it-IT" sz="1600" b="1">
                <a:latin typeface="Arial Narrow" panose="020B0606020202030204" pitchFamily="34" charset="0"/>
              </a:rPr>
              <a:t>Soglie Terapia intensiva</a:t>
            </a:r>
          </a:p>
        </p:txBody>
      </p:sp>
      <p:cxnSp>
        <p:nvCxnSpPr>
          <p:cNvPr id="16" name="Connettore diritto 15">
            <a:extLst>
              <a:ext uri="{FF2B5EF4-FFF2-40B4-BE49-F238E27FC236}">
                <a16:creationId xmlns:a16="http://schemas.microsoft.com/office/drawing/2014/main" id="{0D6CBB47-DED3-4DD8-8F7C-E2DFE07C14E0}"/>
              </a:ext>
            </a:extLst>
          </p:cNvPr>
          <p:cNvCxnSpPr>
            <a:cxnSpLocks/>
          </p:cNvCxnSpPr>
          <p:nvPr/>
        </p:nvCxnSpPr>
        <p:spPr>
          <a:xfrm flipV="1">
            <a:off x="8861025" y="2134744"/>
            <a:ext cx="0" cy="2916795"/>
          </a:xfrm>
          <a:prstGeom prst="line">
            <a:avLst/>
          </a:prstGeom>
        </p:spPr>
        <p:style>
          <a:lnRef idx="3">
            <a:schemeClr val="dk1"/>
          </a:lnRef>
          <a:fillRef idx="0">
            <a:schemeClr val="dk1"/>
          </a:fillRef>
          <a:effectRef idx="2">
            <a:schemeClr val="dk1"/>
          </a:effectRef>
          <a:fontRef idx="minor">
            <a:schemeClr val="tx1"/>
          </a:fontRef>
        </p:style>
      </p:cxnSp>
      <p:cxnSp>
        <p:nvCxnSpPr>
          <p:cNvPr id="19" name="Connettore diritto 18">
            <a:extLst>
              <a:ext uri="{FF2B5EF4-FFF2-40B4-BE49-F238E27FC236}">
                <a16:creationId xmlns:a16="http://schemas.microsoft.com/office/drawing/2014/main" id="{6A9C42C8-054F-44BD-9EA1-135631E3659A}"/>
              </a:ext>
            </a:extLst>
          </p:cNvPr>
          <p:cNvCxnSpPr>
            <a:cxnSpLocks/>
          </p:cNvCxnSpPr>
          <p:nvPr/>
        </p:nvCxnSpPr>
        <p:spPr>
          <a:xfrm flipV="1">
            <a:off x="3207783" y="2134744"/>
            <a:ext cx="0" cy="2876374"/>
          </a:xfrm>
          <a:prstGeom prst="line">
            <a:avLst/>
          </a:prstGeom>
        </p:spPr>
        <p:style>
          <a:lnRef idx="3">
            <a:schemeClr val="dk1"/>
          </a:lnRef>
          <a:fillRef idx="0">
            <a:schemeClr val="dk1"/>
          </a:fillRef>
          <a:effectRef idx="2">
            <a:schemeClr val="dk1"/>
          </a:effectRef>
          <a:fontRef idx="minor">
            <a:schemeClr val="tx1"/>
          </a:fontRef>
        </p:style>
      </p:cxnSp>
      <p:sp>
        <p:nvSpPr>
          <p:cNvPr id="20" name="Rettangolo 19">
            <a:extLst>
              <a:ext uri="{FF2B5EF4-FFF2-40B4-BE49-F238E27FC236}">
                <a16:creationId xmlns:a16="http://schemas.microsoft.com/office/drawing/2014/main" id="{AE382231-29D4-42D9-8DA6-F02E8C3F110D}"/>
              </a:ext>
            </a:extLst>
          </p:cNvPr>
          <p:cNvSpPr/>
          <p:nvPr/>
        </p:nvSpPr>
        <p:spPr>
          <a:xfrm>
            <a:off x="7542078" y="6604084"/>
            <a:ext cx="2811988"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28 aprile 2021</a:t>
            </a:r>
            <a:endParaRPr lang="it-IT" sz="1050" dirty="0"/>
          </a:p>
        </p:txBody>
      </p:sp>
    </p:spTree>
    <p:extLst>
      <p:ext uri="{BB962C8B-B14F-4D97-AF65-F5344CB8AC3E}">
        <p14:creationId xmlns:p14="http://schemas.microsoft.com/office/powerpoint/2010/main" val="471899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772227" y="2757714"/>
            <a:ext cx="7010401" cy="1446550"/>
          </a:xfrm>
          <a:prstGeom prst="rect">
            <a:avLst/>
          </a:prstGeom>
          <a:noFill/>
        </p:spPr>
        <p:txBody>
          <a:bodyPr wrap="square" rtlCol="0">
            <a:spAutoFit/>
          </a:bodyPr>
          <a:lstStyle/>
          <a:p>
            <a:pPr algn="ctr"/>
            <a:r>
              <a:rPr lang="it-IT" sz="4400" dirty="0"/>
              <a:t>Vaccinazioni somministrate al 28/04/2021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3744686" y="5835134"/>
            <a:ext cx="6096000" cy="369332"/>
          </a:xfrm>
          <a:prstGeom prst="rect">
            <a:avLst/>
          </a:prstGeom>
          <a:noFill/>
        </p:spPr>
        <p:txBody>
          <a:bodyPr wrap="square">
            <a:spAutoFit/>
          </a:bodyPr>
          <a:lstStyle/>
          <a:p>
            <a:r>
              <a:rPr lang="it-IT"/>
              <a:t>https://github.com/italia/covid19-opendata-vaccini</a:t>
            </a:r>
          </a:p>
        </p:txBody>
      </p:sp>
    </p:spTree>
    <p:extLst>
      <p:ext uri="{BB962C8B-B14F-4D97-AF65-F5344CB8AC3E}">
        <p14:creationId xmlns:p14="http://schemas.microsoft.com/office/powerpoint/2010/main" val="32846976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772227" y="2757714"/>
            <a:ext cx="7010401" cy="1446550"/>
          </a:xfrm>
          <a:prstGeom prst="rect">
            <a:avLst/>
          </a:prstGeom>
          <a:noFill/>
        </p:spPr>
        <p:txBody>
          <a:bodyPr wrap="square" rtlCol="0">
            <a:spAutoFit/>
          </a:bodyPr>
          <a:lstStyle/>
          <a:p>
            <a:pPr algn="ctr"/>
            <a:r>
              <a:rPr lang="it-IT" sz="4400" dirty="0"/>
              <a:t>Situazione epidemiologica in Europa</a:t>
            </a:r>
          </a:p>
        </p:txBody>
      </p:sp>
    </p:spTree>
    <p:extLst>
      <p:ext uri="{BB962C8B-B14F-4D97-AF65-F5344CB8AC3E}">
        <p14:creationId xmlns:p14="http://schemas.microsoft.com/office/powerpoint/2010/main" val="324595119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A200802-4D73-4634-8440-C39575E1A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306" y="643574"/>
            <a:ext cx="8285901" cy="6214426"/>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a:extLst>
              <a:ext uri="{FF2B5EF4-FFF2-40B4-BE49-F238E27FC236}">
                <a16:creationId xmlns:a16="http://schemas.microsoft.com/office/drawing/2014/main" id="{84B1574A-A0EE-483B-BA94-A42631AE5E2D}"/>
              </a:ext>
            </a:extLst>
          </p:cNvPr>
          <p:cNvSpPr txBox="1">
            <a:spLocks/>
          </p:cNvSpPr>
          <p:nvPr/>
        </p:nvSpPr>
        <p:spPr>
          <a:xfrm>
            <a:off x="-62919" y="-1085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chemeClr val="accent2">
                    <a:lumMod val="50000"/>
                  </a:schemeClr>
                </a:solidFill>
              </a:rPr>
              <a:t>Numero di prime e seconde dosi di vaccino somministrate giornalmente dal 27/12/2020 al 28/04/2021</a:t>
            </a:r>
            <a:endParaRPr lang="it-CH" sz="3200" b="1" dirty="0">
              <a:solidFill>
                <a:schemeClr val="accent2">
                  <a:lumMod val="50000"/>
                </a:schemeClr>
              </a:solidFill>
            </a:endParaRPr>
          </a:p>
        </p:txBody>
      </p:sp>
      <p:sp>
        <p:nvSpPr>
          <p:cNvPr id="7" name="Rettangolo 6">
            <a:extLst>
              <a:ext uri="{FF2B5EF4-FFF2-40B4-BE49-F238E27FC236}">
                <a16:creationId xmlns:a16="http://schemas.microsoft.com/office/drawing/2014/main" id="{BB41598A-F012-4C10-A84D-A023851AA4BE}"/>
              </a:ext>
            </a:extLst>
          </p:cNvPr>
          <p:cNvSpPr/>
          <p:nvPr/>
        </p:nvSpPr>
        <p:spPr>
          <a:xfrm>
            <a:off x="8834236" y="6604084"/>
            <a:ext cx="2811988"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28 aprile 2021</a:t>
            </a:r>
            <a:endParaRPr lang="it-IT" sz="1050" dirty="0"/>
          </a:p>
        </p:txBody>
      </p:sp>
    </p:spTree>
    <p:extLst>
      <p:ext uri="{BB962C8B-B14F-4D97-AF65-F5344CB8AC3E}">
        <p14:creationId xmlns:p14="http://schemas.microsoft.com/office/powerpoint/2010/main" val="87341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5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chemeClr val="accent2">
                    <a:lumMod val="50000"/>
                  </a:schemeClr>
                </a:solidFill>
                <a:latin typeface="+mn-lt"/>
              </a:rPr>
              <a:t>Percentuale copertura vaccinale</a:t>
            </a:r>
            <a:endParaRPr lang="it-CH" sz="3200" b="1" dirty="0">
              <a:solidFill>
                <a:schemeClr val="accent2">
                  <a:lumMod val="50000"/>
                </a:schemeClr>
              </a:solidFill>
              <a:latin typeface="+mn-lt"/>
            </a:endParaRPr>
          </a:p>
        </p:txBody>
      </p:sp>
      <p:sp>
        <p:nvSpPr>
          <p:cNvPr id="6" name="Rettangolo 5">
            <a:extLst>
              <a:ext uri="{FF2B5EF4-FFF2-40B4-BE49-F238E27FC236}">
                <a16:creationId xmlns:a16="http://schemas.microsoft.com/office/drawing/2014/main" id="{58A874CF-FB17-4A2F-83DC-C24F67193546}"/>
              </a:ext>
            </a:extLst>
          </p:cNvPr>
          <p:cNvSpPr/>
          <p:nvPr/>
        </p:nvSpPr>
        <p:spPr>
          <a:xfrm>
            <a:off x="8834236" y="6604084"/>
            <a:ext cx="2811988"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28 aprile 2021</a:t>
            </a:r>
            <a:endParaRPr lang="it-IT" sz="1050" dirty="0"/>
          </a:p>
        </p:txBody>
      </p:sp>
      <p:pic>
        <p:nvPicPr>
          <p:cNvPr id="10242" name="Picture 2">
            <a:extLst>
              <a:ext uri="{FF2B5EF4-FFF2-40B4-BE49-F238E27FC236}">
                <a16:creationId xmlns:a16="http://schemas.microsoft.com/office/drawing/2014/main" id="{4118A3B2-4B43-483F-B04B-54499E023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471" y="608066"/>
            <a:ext cx="7994690" cy="599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2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15A41F-E1BA-4FB6-A968-2E192A7E6D50}"/>
              </a:ext>
            </a:extLst>
          </p:cNvPr>
          <p:cNvPicPr>
            <a:picLocks noChangeAspect="1"/>
          </p:cNvPicPr>
          <p:nvPr/>
        </p:nvPicPr>
        <p:blipFill rotWithShape="1">
          <a:blip r:embed="rId2"/>
          <a:srcRect t="7865" b="7865"/>
          <a:stretch/>
        </p:blipFill>
        <p:spPr>
          <a:xfrm>
            <a:off x="-1" y="10"/>
            <a:ext cx="12192000" cy="6857990"/>
          </a:xfrm>
          <a:prstGeom prst="rect">
            <a:avLst/>
          </a:prstGeom>
        </p:spPr>
      </p:pic>
      <p:sp>
        <p:nvSpPr>
          <p:cNvPr id="5" name="CasellaDiTesto 4">
            <a:extLst>
              <a:ext uri="{FF2B5EF4-FFF2-40B4-BE49-F238E27FC236}">
                <a16:creationId xmlns:a16="http://schemas.microsoft.com/office/drawing/2014/main" id="{CD35BDF0-9204-4692-A1A0-8FC9F560F5E1}"/>
              </a:ext>
            </a:extLst>
          </p:cNvPr>
          <p:cNvSpPr txBox="1"/>
          <p:nvPr/>
        </p:nvSpPr>
        <p:spPr>
          <a:xfrm>
            <a:off x="709450" y="1913950"/>
            <a:ext cx="4204137" cy="1342754"/>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600" b="1" err="1">
                <a:latin typeface="+mj-lt"/>
                <a:ea typeface="+mj-ea"/>
                <a:cs typeface="+mj-cs"/>
              </a:rPr>
              <a:t>Valutazione</a:t>
            </a:r>
            <a:r>
              <a:rPr lang="en-US" sz="3600" b="1">
                <a:latin typeface="+mj-lt"/>
                <a:ea typeface="+mj-ea"/>
                <a:cs typeface="+mj-cs"/>
              </a:rPr>
              <a:t> del </a:t>
            </a:r>
            <a:r>
              <a:rPr lang="en-US" sz="3600" b="1" err="1">
                <a:latin typeface="+mj-lt"/>
                <a:ea typeface="+mj-ea"/>
                <a:cs typeface="+mj-cs"/>
              </a:rPr>
              <a:t>rischio</a:t>
            </a:r>
            <a:endParaRPr lang="en-US" sz="3600" b="1">
              <a:latin typeface="+mj-lt"/>
              <a:ea typeface="+mj-ea"/>
              <a:cs typeface="+mj-cs"/>
            </a:endParaRPr>
          </a:p>
        </p:txBody>
      </p:sp>
      <p:sp>
        <p:nvSpPr>
          <p:cNvPr id="3" name="Rettangolo 2">
            <a:extLst>
              <a:ext uri="{FF2B5EF4-FFF2-40B4-BE49-F238E27FC236}">
                <a16:creationId xmlns:a16="http://schemas.microsoft.com/office/drawing/2014/main" id="{2BBD1C2E-7F36-4123-A64E-715604368F11}"/>
              </a:ext>
            </a:extLst>
          </p:cNvPr>
          <p:cNvSpPr/>
          <p:nvPr/>
        </p:nvSpPr>
        <p:spPr>
          <a:xfrm>
            <a:off x="525517" y="3417575"/>
            <a:ext cx="4593020" cy="26198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1" rIns="91440" bIns="45721" rtlCol="0" anchor="ctr">
            <a:normAutofit/>
          </a:bodyPr>
          <a:lstStyle/>
          <a:p>
            <a:pPr algn="just">
              <a:lnSpc>
                <a:spcPct val="90000"/>
              </a:lnSpc>
              <a:spcAft>
                <a:spcPts val="601"/>
              </a:spcAft>
            </a:pPr>
            <a:r>
              <a:rPr lang="en-US" sz="2000" err="1">
                <a:solidFill>
                  <a:schemeClr val="tx1"/>
                </a:solidFill>
              </a:rPr>
              <a:t>Processo</a:t>
            </a:r>
            <a:r>
              <a:rPr lang="en-US" sz="2000">
                <a:solidFill>
                  <a:schemeClr val="tx1"/>
                </a:solidFill>
              </a:rPr>
              <a:t> </a:t>
            </a:r>
            <a:r>
              <a:rPr lang="en-US" sz="2000" err="1">
                <a:solidFill>
                  <a:schemeClr val="tx1"/>
                </a:solidFill>
              </a:rPr>
              <a:t>strutturato</a:t>
            </a:r>
            <a:r>
              <a:rPr lang="en-US" sz="2000">
                <a:solidFill>
                  <a:schemeClr val="tx1"/>
                </a:solidFill>
              </a:rPr>
              <a:t> </a:t>
            </a:r>
            <a:r>
              <a:rPr lang="en-US" sz="2000" err="1">
                <a:solidFill>
                  <a:schemeClr val="tx1"/>
                </a:solidFill>
              </a:rPr>
              <a:t>volto</a:t>
            </a:r>
            <a:r>
              <a:rPr lang="en-US" sz="2000">
                <a:solidFill>
                  <a:schemeClr val="tx1"/>
                </a:solidFill>
              </a:rPr>
              <a:t> a </a:t>
            </a:r>
            <a:r>
              <a:rPr lang="en-US" sz="2000" err="1">
                <a:solidFill>
                  <a:schemeClr val="tx1"/>
                </a:solidFill>
              </a:rPr>
              <a:t>quantificare</a:t>
            </a:r>
            <a:r>
              <a:rPr lang="en-US" sz="2000">
                <a:solidFill>
                  <a:schemeClr val="tx1"/>
                </a:solidFill>
              </a:rPr>
              <a:t> la </a:t>
            </a:r>
            <a:r>
              <a:rPr lang="en-US" sz="2000" err="1">
                <a:solidFill>
                  <a:schemeClr val="tx1"/>
                </a:solidFill>
              </a:rPr>
              <a:t>probabilità</a:t>
            </a:r>
            <a:r>
              <a:rPr lang="en-US" sz="2000">
                <a:solidFill>
                  <a:schemeClr val="tx1"/>
                </a:solidFill>
              </a:rPr>
              <a:t> </a:t>
            </a:r>
            <a:r>
              <a:rPr lang="en-US" sz="2000" err="1">
                <a:solidFill>
                  <a:schemeClr val="tx1"/>
                </a:solidFill>
              </a:rPr>
              <a:t>che</a:t>
            </a:r>
            <a:r>
              <a:rPr lang="en-US" sz="2000">
                <a:solidFill>
                  <a:schemeClr val="tx1"/>
                </a:solidFill>
              </a:rPr>
              <a:t> un </a:t>
            </a:r>
            <a:r>
              <a:rPr lang="en-US" sz="2000" err="1">
                <a:solidFill>
                  <a:schemeClr val="tx1"/>
                </a:solidFill>
              </a:rPr>
              <a:t>agente</a:t>
            </a:r>
            <a:r>
              <a:rPr lang="en-US" sz="2000">
                <a:solidFill>
                  <a:schemeClr val="tx1"/>
                </a:solidFill>
              </a:rPr>
              <a:t> </a:t>
            </a:r>
            <a:r>
              <a:rPr lang="en-US" sz="2000" err="1">
                <a:solidFill>
                  <a:schemeClr val="tx1"/>
                </a:solidFill>
              </a:rPr>
              <a:t>patogeno</a:t>
            </a:r>
            <a:r>
              <a:rPr lang="en-US" sz="2000">
                <a:solidFill>
                  <a:schemeClr val="tx1"/>
                </a:solidFill>
              </a:rPr>
              <a:t> o una </a:t>
            </a:r>
            <a:r>
              <a:rPr lang="en-US" sz="2000" err="1">
                <a:solidFill>
                  <a:schemeClr val="tx1"/>
                </a:solidFill>
              </a:rPr>
              <a:t>minaccia</a:t>
            </a:r>
            <a:r>
              <a:rPr lang="en-US" sz="2000">
                <a:solidFill>
                  <a:schemeClr val="tx1"/>
                </a:solidFill>
              </a:rPr>
              <a:t> </a:t>
            </a:r>
            <a:r>
              <a:rPr lang="en-US" sz="2000" err="1">
                <a:solidFill>
                  <a:schemeClr val="tx1"/>
                </a:solidFill>
              </a:rPr>
              <a:t>sconosciuta</a:t>
            </a:r>
            <a:r>
              <a:rPr lang="en-US" sz="2000">
                <a:solidFill>
                  <a:schemeClr val="tx1"/>
                </a:solidFill>
              </a:rPr>
              <a:t> </a:t>
            </a:r>
            <a:r>
              <a:rPr lang="en-US" sz="2000" err="1">
                <a:solidFill>
                  <a:schemeClr val="tx1"/>
                </a:solidFill>
              </a:rPr>
              <a:t>abbiano</a:t>
            </a:r>
            <a:r>
              <a:rPr lang="en-US" sz="2000">
                <a:solidFill>
                  <a:schemeClr val="tx1"/>
                </a:solidFill>
              </a:rPr>
              <a:t> un </a:t>
            </a:r>
            <a:r>
              <a:rPr lang="en-US" sz="2000" err="1">
                <a:solidFill>
                  <a:schemeClr val="tx1"/>
                </a:solidFill>
              </a:rPr>
              <a:t>effetto</a:t>
            </a:r>
            <a:r>
              <a:rPr lang="en-US" sz="2000">
                <a:solidFill>
                  <a:schemeClr val="tx1"/>
                </a:solidFill>
              </a:rPr>
              <a:t> </a:t>
            </a:r>
            <a:r>
              <a:rPr lang="en-US" sz="2000" err="1">
                <a:solidFill>
                  <a:schemeClr val="tx1"/>
                </a:solidFill>
              </a:rPr>
              <a:t>negativo</a:t>
            </a:r>
            <a:r>
              <a:rPr lang="en-US" sz="2000">
                <a:solidFill>
                  <a:schemeClr val="tx1"/>
                </a:solidFill>
              </a:rPr>
              <a:t> </a:t>
            </a:r>
            <a:r>
              <a:rPr lang="en-US" sz="2000" err="1">
                <a:solidFill>
                  <a:schemeClr val="tx1"/>
                </a:solidFill>
              </a:rPr>
              <a:t>su</a:t>
            </a:r>
            <a:r>
              <a:rPr lang="en-US" sz="2000">
                <a:solidFill>
                  <a:schemeClr val="tx1"/>
                </a:solidFill>
              </a:rPr>
              <a:t> </a:t>
            </a:r>
            <a:r>
              <a:rPr lang="en-US" sz="2000" err="1">
                <a:solidFill>
                  <a:schemeClr val="tx1"/>
                </a:solidFill>
              </a:rPr>
              <a:t>individui</a:t>
            </a:r>
            <a:r>
              <a:rPr lang="en-US" sz="2000">
                <a:solidFill>
                  <a:schemeClr val="tx1"/>
                </a:solidFill>
              </a:rPr>
              <a:t> o </a:t>
            </a:r>
            <a:r>
              <a:rPr lang="en-US" sz="2000" err="1">
                <a:solidFill>
                  <a:schemeClr val="tx1"/>
                </a:solidFill>
              </a:rPr>
              <a:t>sulla</a:t>
            </a:r>
            <a:r>
              <a:rPr lang="en-US" sz="2000">
                <a:solidFill>
                  <a:schemeClr val="tx1"/>
                </a:solidFill>
              </a:rPr>
              <a:t> </a:t>
            </a:r>
            <a:r>
              <a:rPr lang="en-US" sz="2000" err="1">
                <a:solidFill>
                  <a:schemeClr val="tx1"/>
                </a:solidFill>
              </a:rPr>
              <a:t>popolazione</a:t>
            </a:r>
            <a:endParaRPr lang="en-US" sz="2000">
              <a:solidFill>
                <a:schemeClr val="tx1"/>
              </a:solidFill>
            </a:endParaRPr>
          </a:p>
        </p:txBody>
      </p:sp>
    </p:spTree>
    <p:extLst>
      <p:ext uri="{BB962C8B-B14F-4D97-AF65-F5344CB8AC3E}">
        <p14:creationId xmlns:p14="http://schemas.microsoft.com/office/powerpoint/2010/main" val="106688058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3392E61-DA6A-4B4C-B4C2-9235F69B4316}"/>
              </a:ext>
            </a:extLst>
          </p:cNvPr>
          <p:cNvPicPr>
            <a:picLocks noChangeAspect="1"/>
          </p:cNvPicPr>
          <p:nvPr/>
        </p:nvPicPr>
        <p:blipFill>
          <a:blip r:embed="rId2"/>
          <a:stretch>
            <a:fillRect/>
          </a:stretch>
        </p:blipFill>
        <p:spPr>
          <a:xfrm>
            <a:off x="539650" y="0"/>
            <a:ext cx="11112700" cy="6858000"/>
          </a:xfrm>
          <a:prstGeom prst="rect">
            <a:avLst/>
          </a:prstGeom>
        </p:spPr>
      </p:pic>
    </p:spTree>
    <p:extLst>
      <p:ext uri="{BB962C8B-B14F-4D97-AF65-F5344CB8AC3E}">
        <p14:creationId xmlns:p14="http://schemas.microsoft.com/office/powerpoint/2010/main" val="30277862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8388BA1-24A5-44F1-99C8-1B295ABC4346}"/>
              </a:ext>
            </a:extLst>
          </p:cNvPr>
          <p:cNvPicPr>
            <a:picLocks noChangeAspect="1"/>
          </p:cNvPicPr>
          <p:nvPr/>
        </p:nvPicPr>
        <p:blipFill>
          <a:blip r:embed="rId2"/>
          <a:stretch>
            <a:fillRect/>
          </a:stretch>
        </p:blipFill>
        <p:spPr>
          <a:xfrm>
            <a:off x="0" y="1793536"/>
            <a:ext cx="12192000" cy="2864528"/>
          </a:xfrm>
          <a:prstGeom prst="rect">
            <a:avLst/>
          </a:prstGeom>
        </p:spPr>
      </p:pic>
    </p:spTree>
    <p:extLst>
      <p:ext uri="{BB962C8B-B14F-4D97-AF65-F5344CB8AC3E}">
        <p14:creationId xmlns:p14="http://schemas.microsoft.com/office/powerpoint/2010/main" val="92045197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1269000" y="315902"/>
            <a:ext cx="9792424" cy="723275"/>
          </a:xfrm>
          <a:prstGeom prst="rect">
            <a:avLst/>
          </a:prstGeom>
          <a:noFill/>
        </p:spPr>
        <p:txBody>
          <a:bodyPr wrap="none" rtlCol="0">
            <a:spAutoFit/>
          </a:bodyPr>
          <a:lstStyle/>
          <a:p>
            <a:pPr algn="ctr"/>
            <a:r>
              <a:rPr lang="it-IT" sz="4100" b="1" dirty="0">
                <a:solidFill>
                  <a:schemeClr val="accent2">
                    <a:lumMod val="50000"/>
                  </a:schemeClr>
                </a:solidFill>
                <a:latin typeface="+mj-lt"/>
                <a:ea typeface="+mj-ea"/>
                <a:cs typeface="+mj-cs"/>
              </a:rPr>
              <a:t>Headline della Cabina di Regia (30 aprile 2021)</a:t>
            </a:r>
          </a:p>
        </p:txBody>
      </p:sp>
      <p:sp>
        <p:nvSpPr>
          <p:cNvPr id="4" name="CasellaDiTesto 3">
            <a:extLst>
              <a:ext uri="{FF2B5EF4-FFF2-40B4-BE49-F238E27FC236}">
                <a16:creationId xmlns:a16="http://schemas.microsoft.com/office/drawing/2014/main" id="{69DE49A9-7DD4-4929-9670-2DFB980E99EC}"/>
              </a:ext>
            </a:extLst>
          </p:cNvPr>
          <p:cNvSpPr txBox="1"/>
          <p:nvPr/>
        </p:nvSpPr>
        <p:spPr>
          <a:xfrm>
            <a:off x="436459" y="1748676"/>
            <a:ext cx="10940142" cy="4678204"/>
          </a:xfrm>
          <a:prstGeom prst="rect">
            <a:avLst/>
          </a:prstGeom>
          <a:noFill/>
        </p:spPr>
        <p:txBody>
          <a:bodyPr wrap="square">
            <a:spAutoFit/>
          </a:bodyPr>
          <a:lstStyle/>
          <a:p>
            <a:pPr>
              <a:tabLst>
                <a:tab pos="6070600" algn="l"/>
              </a:tabLst>
            </a:pPr>
            <a:r>
              <a:rPr lang="it-IT" sz="2800" i="1" dirty="0">
                <a:effectLst/>
                <a:latin typeface="Tahoma" panose="020B0604030504040204" pitchFamily="34" charset="0"/>
                <a:ea typeface="Tahoma" panose="020B0604030504040204" pitchFamily="34" charset="0"/>
                <a:cs typeface="Tahoma" panose="020B0604030504040204" pitchFamily="34" charset="0"/>
              </a:rPr>
              <a:t>Si conferma la discesa dei nuovi casi e del numero di pazienti ricoverati, ma il quadro complessivo resta ancora ad un livello impegnativo. </a:t>
            </a:r>
            <a:endParaRPr lang="it-IT" sz="2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2800" i="1" dirty="0">
                <a:effectLst/>
                <a:latin typeface="Tahoma" panose="020B0604030504040204" pitchFamily="34" charset="0"/>
                <a:ea typeface="Tahoma" panose="020B0604030504040204" pitchFamily="34" charset="0"/>
                <a:cs typeface="Tahoma" panose="020B0604030504040204" pitchFamily="34" charset="0"/>
              </a:rPr>
              <a:t> </a:t>
            </a:r>
            <a:endParaRPr lang="it-IT" sz="2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2800" i="1" dirty="0">
                <a:effectLst/>
                <a:latin typeface="Tahoma" panose="020B0604030504040204" pitchFamily="34" charset="0"/>
                <a:ea typeface="Tahoma" panose="020B0604030504040204" pitchFamily="34" charset="0"/>
                <a:cs typeface="Tahoma" panose="020B0604030504040204" pitchFamily="34" charset="0"/>
              </a:rPr>
              <a:t>L’indice di trasmissibilità Rt calcolato sui casi sintomatici è stato pari a 0,85 (range 0,80– 0,91), in lieve aumento rispetto alla settimana precedente, ma sotto l’uno anche nel limite superiore. Tre Regioni hanno un Rt puntuale maggiore di uno. Tra queste, due Regioni (Campania e Sicilia) hanno una trasmissibilità compatibile con uno scenario di tipo 2.</a:t>
            </a:r>
            <a:endParaRPr lang="it-IT" sz="2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4125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1269000" y="315902"/>
            <a:ext cx="9792424" cy="723275"/>
          </a:xfrm>
          <a:prstGeom prst="rect">
            <a:avLst/>
          </a:prstGeom>
          <a:noFill/>
        </p:spPr>
        <p:txBody>
          <a:bodyPr wrap="none" rtlCol="0">
            <a:spAutoFit/>
          </a:bodyPr>
          <a:lstStyle/>
          <a:p>
            <a:pPr algn="ctr"/>
            <a:r>
              <a:rPr lang="it-IT" sz="4100" b="1" dirty="0">
                <a:solidFill>
                  <a:schemeClr val="accent2">
                    <a:lumMod val="50000"/>
                  </a:schemeClr>
                </a:solidFill>
                <a:latin typeface="+mj-lt"/>
                <a:ea typeface="+mj-ea"/>
                <a:cs typeface="+mj-cs"/>
              </a:rPr>
              <a:t>Headline della Cabina di Regia (30 aprile 2021)</a:t>
            </a:r>
          </a:p>
        </p:txBody>
      </p:sp>
      <p:sp>
        <p:nvSpPr>
          <p:cNvPr id="4" name="CasellaDiTesto 3">
            <a:extLst>
              <a:ext uri="{FF2B5EF4-FFF2-40B4-BE49-F238E27FC236}">
                <a16:creationId xmlns:a16="http://schemas.microsoft.com/office/drawing/2014/main" id="{69DE49A9-7DD4-4929-9670-2DFB980E99EC}"/>
              </a:ext>
            </a:extLst>
          </p:cNvPr>
          <p:cNvSpPr txBox="1"/>
          <p:nvPr/>
        </p:nvSpPr>
        <p:spPr>
          <a:xfrm>
            <a:off x="585159" y="1039177"/>
            <a:ext cx="10940142" cy="5262979"/>
          </a:xfrm>
          <a:prstGeom prst="rect">
            <a:avLst/>
          </a:prstGeom>
          <a:noFill/>
        </p:spPr>
        <p:txBody>
          <a:bodyPr wrap="square">
            <a:spAutoFit/>
          </a:bodyPr>
          <a:lstStyle/>
          <a:p>
            <a:pPr>
              <a:tabLst>
                <a:tab pos="6070600" algn="l"/>
              </a:tabLst>
            </a:pPr>
            <a:r>
              <a:rPr lang="it-IT" sz="2800" i="1" dirty="0">
                <a:effectLst/>
                <a:latin typeface="Tahoma" panose="020B0604030504040204" pitchFamily="34" charset="0"/>
                <a:ea typeface="Tahoma" panose="020B0604030504040204" pitchFamily="34" charset="0"/>
                <a:cs typeface="Tahoma" panose="020B0604030504040204" pitchFamily="34" charset="0"/>
              </a:rPr>
              <a:t>L’incidenza è in lenta diminuzione ma ancora molto elevata per consentire sull’intero territorio nazionale una gestione basata sul contenimento ovvero sull’identificazione dei casi e sul tracciamento dei loro contatti. Di conseguenza, è necessario continuare a ridurre il numero di casi anche attraverso le misure di mitigazione volte a ridurre la possibilità di aggregazione interpersonale. </a:t>
            </a:r>
            <a:endParaRPr lang="it-IT" sz="2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2800" i="1" dirty="0">
                <a:effectLst/>
                <a:latin typeface="Tahoma" panose="020B0604030504040204" pitchFamily="34" charset="0"/>
                <a:ea typeface="Tahoma" panose="020B0604030504040204" pitchFamily="34" charset="0"/>
                <a:cs typeface="Tahoma" panose="020B0604030504040204" pitchFamily="34" charset="0"/>
              </a:rPr>
              <a:t> </a:t>
            </a:r>
            <a:endParaRPr lang="it-IT" sz="2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2800" i="1" dirty="0">
                <a:effectLst/>
                <a:latin typeface="Tahoma" panose="020B0604030504040204" pitchFamily="34" charset="0"/>
                <a:ea typeface="Tahoma" panose="020B0604030504040204" pitchFamily="34" charset="0"/>
                <a:cs typeface="Tahoma" panose="020B0604030504040204" pitchFamily="34" charset="0"/>
              </a:rPr>
              <a:t>La ormai prevalente circolazione in Italia della variante B.1.1.7 (nota come variante inglese) e la presenza di altre varianti che possono eludere parzialmente la risposta immunitaria, richiede di continuare a mantenere particolare cautela e gradualità nella gestione dell’epidemia.</a:t>
            </a:r>
            <a:endParaRPr lang="it-IT" sz="28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94110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204EA0B-A72D-4989-85C8-4EE64A56E955}"/>
              </a:ext>
            </a:extLst>
          </p:cNvPr>
          <p:cNvSpPr txBox="1"/>
          <p:nvPr/>
        </p:nvSpPr>
        <p:spPr>
          <a:xfrm>
            <a:off x="9255761" y="782322"/>
            <a:ext cx="1256049" cy="584775"/>
          </a:xfrm>
          <a:prstGeom prst="rect">
            <a:avLst/>
          </a:prstGeom>
          <a:noFill/>
        </p:spPr>
        <p:txBody>
          <a:bodyPr wrap="none" rtlCol="0">
            <a:spAutoFit/>
          </a:bodyPr>
          <a:lstStyle/>
          <a:p>
            <a:r>
              <a:rPr lang="it-IT" sz="3200" b="1">
                <a:solidFill>
                  <a:schemeClr val="accent1"/>
                </a:solidFill>
              </a:rPr>
              <a:t>Grazie</a:t>
            </a:r>
          </a:p>
        </p:txBody>
      </p:sp>
    </p:spTree>
    <p:extLst>
      <p:ext uri="{BB962C8B-B14F-4D97-AF65-F5344CB8AC3E}">
        <p14:creationId xmlns:p14="http://schemas.microsoft.com/office/powerpoint/2010/main" val="34074803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EC71E0B-5866-40CE-9B52-2532B4938529}"/>
              </a:ext>
            </a:extLst>
          </p:cNvPr>
          <p:cNvSpPr txBox="1">
            <a:spLocks/>
          </p:cNvSpPr>
          <p:nvPr/>
        </p:nvSpPr>
        <p:spPr>
          <a:xfrm>
            <a:off x="315785" y="-42306"/>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chemeClr val="accent2">
                    <a:lumMod val="50000"/>
                  </a:schemeClr>
                </a:solidFill>
              </a:rPr>
              <a:t>Casi notificati al Centro Europeo per la Prevenzione ed il Controllo delle Malattie (ECDC)</a:t>
            </a:r>
            <a:endParaRPr lang="it-CH" sz="2400" b="1" dirty="0">
              <a:solidFill>
                <a:schemeClr val="accent2">
                  <a:lumMod val="50000"/>
                </a:schemeClr>
              </a:solidFill>
            </a:endParaRPr>
          </a:p>
        </p:txBody>
      </p:sp>
      <p:pic>
        <p:nvPicPr>
          <p:cNvPr id="5" name="Immagine 4">
            <a:extLst>
              <a:ext uri="{FF2B5EF4-FFF2-40B4-BE49-F238E27FC236}">
                <a16:creationId xmlns:a16="http://schemas.microsoft.com/office/drawing/2014/main" id="{785394B0-9302-46FE-8588-273108EB96D0}"/>
              </a:ext>
            </a:extLst>
          </p:cNvPr>
          <p:cNvPicPr>
            <a:picLocks noChangeAspect="1"/>
          </p:cNvPicPr>
          <p:nvPr/>
        </p:nvPicPr>
        <p:blipFill rotWithShape="1">
          <a:blip r:embed="rId2"/>
          <a:srcRect l="37348" t="43288" r="1943" b="47061"/>
          <a:stretch/>
        </p:blipFill>
        <p:spPr>
          <a:xfrm>
            <a:off x="40114" y="682526"/>
            <a:ext cx="12009119" cy="625042"/>
          </a:xfrm>
          <a:prstGeom prst="rect">
            <a:avLst/>
          </a:prstGeom>
        </p:spPr>
      </p:pic>
      <p:sp>
        <p:nvSpPr>
          <p:cNvPr id="6" name="CasellaDiTesto 5">
            <a:extLst>
              <a:ext uri="{FF2B5EF4-FFF2-40B4-BE49-F238E27FC236}">
                <a16:creationId xmlns:a16="http://schemas.microsoft.com/office/drawing/2014/main" id="{7F79A5F9-7C5F-4C50-A80A-9584CE66884F}"/>
              </a:ext>
            </a:extLst>
          </p:cNvPr>
          <p:cNvSpPr txBox="1"/>
          <p:nvPr/>
        </p:nvSpPr>
        <p:spPr>
          <a:xfrm>
            <a:off x="142767" y="827541"/>
            <a:ext cx="7396384" cy="400110"/>
          </a:xfrm>
          <a:prstGeom prst="rect">
            <a:avLst/>
          </a:prstGeom>
          <a:noFill/>
        </p:spPr>
        <p:txBody>
          <a:bodyPr wrap="none" rtlCol="0">
            <a:spAutoFit/>
          </a:bodyPr>
          <a:lstStyle/>
          <a:p>
            <a:r>
              <a:rPr lang="it-IT" sz="2000" b="1" dirty="0">
                <a:solidFill>
                  <a:schemeClr val="bg1"/>
                </a:solidFill>
              </a:rPr>
              <a:t>La situazione italiana riflette l’epidemiologia degli altri paesi UE/SEE</a:t>
            </a:r>
          </a:p>
        </p:txBody>
      </p:sp>
      <p:sp>
        <p:nvSpPr>
          <p:cNvPr id="9" name="CasellaDiTesto 8">
            <a:extLst>
              <a:ext uri="{FF2B5EF4-FFF2-40B4-BE49-F238E27FC236}">
                <a16:creationId xmlns:a16="http://schemas.microsoft.com/office/drawing/2014/main" id="{2B6885DE-663C-4017-A88A-1EC2A6E50B7C}"/>
              </a:ext>
            </a:extLst>
          </p:cNvPr>
          <p:cNvSpPr txBox="1"/>
          <p:nvPr/>
        </p:nvSpPr>
        <p:spPr>
          <a:xfrm>
            <a:off x="3916154" y="6633265"/>
            <a:ext cx="7681310" cy="261610"/>
          </a:xfrm>
          <a:prstGeom prst="rect">
            <a:avLst/>
          </a:prstGeom>
          <a:noFill/>
        </p:spPr>
        <p:txBody>
          <a:bodyPr wrap="square">
            <a:spAutoFit/>
          </a:bodyPr>
          <a:lstStyle/>
          <a:p>
            <a:r>
              <a:rPr lang="it-IT" sz="1100" dirty="0"/>
              <a:t>https://www.ecdc.europa.eu/en/covid-19/situation-updates/weekly-maps-coordinated-restriction-free-movement</a:t>
            </a:r>
          </a:p>
        </p:txBody>
      </p:sp>
      <p:pic>
        <p:nvPicPr>
          <p:cNvPr id="3" name="Immagine 2">
            <a:extLst>
              <a:ext uri="{FF2B5EF4-FFF2-40B4-BE49-F238E27FC236}">
                <a16:creationId xmlns:a16="http://schemas.microsoft.com/office/drawing/2014/main" id="{6D0199B4-28B2-465A-82D5-BC370E6FCF13}"/>
              </a:ext>
            </a:extLst>
          </p:cNvPr>
          <p:cNvPicPr>
            <a:picLocks noChangeAspect="1"/>
          </p:cNvPicPr>
          <p:nvPr/>
        </p:nvPicPr>
        <p:blipFill>
          <a:blip r:embed="rId3"/>
          <a:stretch>
            <a:fillRect/>
          </a:stretch>
        </p:blipFill>
        <p:spPr>
          <a:xfrm>
            <a:off x="2813090" y="1307568"/>
            <a:ext cx="6021220" cy="5099532"/>
          </a:xfrm>
          <a:prstGeom prst="rect">
            <a:avLst/>
          </a:prstGeom>
        </p:spPr>
      </p:pic>
    </p:spTree>
    <p:extLst>
      <p:ext uri="{BB962C8B-B14F-4D97-AF65-F5344CB8AC3E}">
        <p14:creationId xmlns:p14="http://schemas.microsoft.com/office/powerpoint/2010/main" val="34147555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428D7CF-A5A4-4C37-982A-E5628E48C6F6}"/>
              </a:ext>
            </a:extLst>
          </p:cNvPr>
          <p:cNvSpPr txBox="1">
            <a:spLocks/>
          </p:cNvSpPr>
          <p:nvPr/>
        </p:nvSpPr>
        <p:spPr>
          <a:xfrm>
            <a:off x="107156" y="-75455"/>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a:solidFill>
                  <a:schemeClr val="accent2">
                    <a:lumMod val="50000"/>
                  </a:schemeClr>
                </a:solidFill>
              </a:rPr>
              <a:t>Andamento incidenza (14 gg) in alcuni paesi europei (ECDC)</a:t>
            </a:r>
            <a:endParaRPr lang="it-CH" sz="2400" b="1">
              <a:solidFill>
                <a:schemeClr val="accent2">
                  <a:lumMod val="50000"/>
                </a:schemeClr>
              </a:solidFill>
            </a:endParaRPr>
          </a:p>
        </p:txBody>
      </p:sp>
      <p:pic>
        <p:nvPicPr>
          <p:cNvPr id="4" name="Immagine 3">
            <a:extLst>
              <a:ext uri="{FF2B5EF4-FFF2-40B4-BE49-F238E27FC236}">
                <a16:creationId xmlns:a16="http://schemas.microsoft.com/office/drawing/2014/main" id="{597EEA1A-DE75-487A-96BF-988B88A04F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632" y="678158"/>
            <a:ext cx="9102811" cy="5501684"/>
          </a:xfrm>
          <a:prstGeom prst="rect">
            <a:avLst/>
          </a:prstGeom>
        </p:spPr>
      </p:pic>
    </p:spTree>
    <p:extLst>
      <p:ext uri="{BB962C8B-B14F-4D97-AF65-F5344CB8AC3E}">
        <p14:creationId xmlns:p14="http://schemas.microsoft.com/office/powerpoint/2010/main" val="4676531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772227" y="2757714"/>
            <a:ext cx="7010401" cy="1446550"/>
          </a:xfrm>
          <a:prstGeom prst="rect">
            <a:avLst/>
          </a:prstGeom>
          <a:noFill/>
        </p:spPr>
        <p:txBody>
          <a:bodyPr wrap="square" rtlCol="0">
            <a:spAutoFit/>
          </a:bodyPr>
          <a:lstStyle/>
          <a:p>
            <a:pPr algn="ctr"/>
            <a:r>
              <a:rPr lang="it-IT" sz="4400" dirty="0"/>
              <a:t>Situazione epidemiologica in Italia</a:t>
            </a:r>
          </a:p>
        </p:txBody>
      </p:sp>
    </p:spTree>
    <p:extLst>
      <p:ext uri="{BB962C8B-B14F-4D97-AF65-F5344CB8AC3E}">
        <p14:creationId xmlns:p14="http://schemas.microsoft.com/office/powerpoint/2010/main" val="41617915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664"/>
            <a:ext cx="12192000" cy="846137"/>
          </a:xfrm>
        </p:spPr>
        <p:txBody>
          <a:bodyPr>
            <a:noAutofit/>
          </a:bodyPr>
          <a:lstStyle/>
          <a:p>
            <a:r>
              <a:rPr lang="it-IT" sz="2800" b="1" dirty="0">
                <a:solidFill>
                  <a:schemeClr val="accent2">
                    <a:lumMod val="50000"/>
                  </a:schemeClr>
                </a:solidFill>
              </a:rPr>
              <a:t>Casi notificati al sistema di Sorveglianza integrata </a:t>
            </a:r>
            <a:r>
              <a:rPr lang="it-IT" sz="2000" b="1" dirty="0">
                <a:solidFill>
                  <a:schemeClr val="accent2">
                    <a:lumMod val="50000"/>
                  </a:schemeClr>
                </a:solidFill>
              </a:rPr>
              <a:t>COVID-19</a:t>
            </a:r>
            <a:r>
              <a:rPr lang="it-IT" sz="2800" b="1" dirty="0">
                <a:solidFill>
                  <a:schemeClr val="accent2">
                    <a:lumMod val="50000"/>
                  </a:schemeClr>
                </a:solidFill>
              </a:rPr>
              <a:t> in Italia</a:t>
            </a:r>
            <a:endParaRPr lang="it-CH" sz="3200" b="1" dirty="0">
              <a:solidFill>
                <a:schemeClr val="accent2">
                  <a:lumMod val="50000"/>
                </a:schemeClr>
              </a:solidFill>
            </a:endParaRPr>
          </a:p>
        </p:txBody>
      </p:sp>
      <p:sp>
        <p:nvSpPr>
          <p:cNvPr id="4" name="Rettangolo 3"/>
          <p:cNvSpPr/>
          <p:nvPr/>
        </p:nvSpPr>
        <p:spPr>
          <a:xfrm>
            <a:off x="7201837" y="6604084"/>
            <a:ext cx="2811988"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28</a:t>
            </a:r>
            <a:r>
              <a:rPr lang="it-IT" sz="1050" dirty="0">
                <a:solidFill>
                  <a:srgbClr val="333333"/>
                </a:solidFill>
                <a:latin typeface="Source Sans Pro" panose="020B0503030403020204" pitchFamily="34" charset="0"/>
              </a:rPr>
              <a:t> aprile </a:t>
            </a:r>
            <a:r>
              <a:rPr lang="it-IT" sz="1050" b="0" i="0" dirty="0">
                <a:solidFill>
                  <a:srgbClr val="333333"/>
                </a:solidFill>
                <a:effectLst/>
                <a:latin typeface="Source Sans Pro" panose="020B0503030403020204" pitchFamily="34" charset="0"/>
              </a:rPr>
              <a:t>2021</a:t>
            </a:r>
            <a:endParaRPr lang="it-IT" sz="1050" dirty="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pic>
        <p:nvPicPr>
          <p:cNvPr id="6" name="Immagine 5">
            <a:extLst>
              <a:ext uri="{FF2B5EF4-FFF2-40B4-BE49-F238E27FC236}">
                <a16:creationId xmlns:a16="http://schemas.microsoft.com/office/drawing/2014/main" id="{FA11C560-722E-4737-A11B-ECE17F166564}"/>
              </a:ext>
            </a:extLst>
          </p:cNvPr>
          <p:cNvPicPr>
            <a:picLocks noChangeAspect="1"/>
          </p:cNvPicPr>
          <p:nvPr/>
        </p:nvPicPr>
        <p:blipFill>
          <a:blip r:embed="rId2"/>
          <a:stretch>
            <a:fillRect/>
          </a:stretch>
        </p:blipFill>
        <p:spPr>
          <a:xfrm>
            <a:off x="0" y="997806"/>
            <a:ext cx="12192000" cy="4862387"/>
          </a:xfrm>
          <a:prstGeom prst="rect">
            <a:avLst/>
          </a:prstGeom>
        </p:spPr>
      </p:pic>
    </p:spTree>
    <p:extLst>
      <p:ext uri="{BB962C8B-B14F-4D97-AF65-F5344CB8AC3E}">
        <p14:creationId xmlns:p14="http://schemas.microsoft.com/office/powerpoint/2010/main" val="17551578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SI DI COVID-19 DIAGNOSTICATI IN ITALIA PER COMUNE DI DOMICILIO/RESIDENZA (COMUNI CON ALMENO UN CASO) - PERIODO:  12/4-25/4/2021">
            <a:extLst>
              <a:ext uri="{FF2B5EF4-FFF2-40B4-BE49-F238E27FC236}">
                <a16:creationId xmlns:a16="http://schemas.microsoft.com/office/drawing/2014/main" id="{35CC9D9D-5B2B-4261-BAF7-E04BBF3C87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22" t="5574" r="23680" b="8055"/>
          <a:stretch/>
        </p:blipFill>
        <p:spPr bwMode="auto">
          <a:xfrm>
            <a:off x="6874840" y="1070118"/>
            <a:ext cx="3780459" cy="474618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3"/>
          <a:srcRect l="37348" t="43258" r="1018" b="47061"/>
          <a:stretch/>
        </p:blipFill>
        <p:spPr>
          <a:xfrm>
            <a:off x="96524" y="382271"/>
            <a:ext cx="12191999" cy="627014"/>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186232" y="495723"/>
            <a:ext cx="11495647" cy="707886"/>
          </a:xfrm>
          <a:prstGeom prst="rect">
            <a:avLst/>
          </a:prstGeom>
          <a:noFill/>
        </p:spPr>
        <p:txBody>
          <a:bodyPr wrap="none" rtlCol="0">
            <a:spAutoFit/>
          </a:bodyPr>
          <a:lstStyle/>
          <a:p>
            <a:r>
              <a:rPr lang="it-IT" sz="2000" b="1" dirty="0">
                <a:solidFill>
                  <a:schemeClr val="bg1"/>
                </a:solidFill>
              </a:rPr>
              <a:t>Casi in </a:t>
            </a:r>
            <a:r>
              <a:rPr lang="it-IT" sz="2000" b="1" dirty="0">
                <a:solidFill>
                  <a:srgbClr val="FFFF00"/>
                </a:solidFill>
              </a:rPr>
              <a:t>aumento</a:t>
            </a:r>
            <a:r>
              <a:rPr lang="it-IT" sz="2000" b="1" dirty="0">
                <a:solidFill>
                  <a:schemeClr val="bg1"/>
                </a:solidFill>
              </a:rPr>
              <a:t> in 4 Regioni/PPAA e </a:t>
            </a:r>
            <a:r>
              <a:rPr lang="it-IT" sz="2000" b="1" dirty="0">
                <a:solidFill>
                  <a:srgbClr val="FFFF00"/>
                </a:solidFill>
              </a:rPr>
              <a:t>nuovi casi </a:t>
            </a:r>
            <a:r>
              <a:rPr lang="it-IT" sz="2000" b="1" dirty="0">
                <a:solidFill>
                  <a:schemeClr val="bg1"/>
                </a:solidFill>
              </a:rPr>
              <a:t>presenti su tutto il territorio nazionale negli ultimi 14 giorni</a:t>
            </a:r>
          </a:p>
          <a:p>
            <a:endParaRPr lang="it-IT" sz="2000" b="1" dirty="0">
              <a:solidFill>
                <a:schemeClr val="bg1"/>
              </a:solidFill>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293222" y="5789497"/>
            <a:ext cx="9842763" cy="600164"/>
          </a:xfrm>
          <a:prstGeom prst="rect">
            <a:avLst/>
          </a:prstGeom>
          <a:noFill/>
        </p:spPr>
        <p:txBody>
          <a:bodyPr wrap="square">
            <a:spAutoFit/>
          </a:bodyPr>
          <a:lstStyle/>
          <a:p>
            <a:r>
              <a:rPr lang="it-IT" sz="1100" b="0" i="1" dirty="0">
                <a:solidFill>
                  <a:srgbClr val="404040"/>
                </a:solidFill>
                <a:effectLst/>
                <a:latin typeface="Lato"/>
              </a:rPr>
              <a:t>CONFRONTO TRA IL </a:t>
            </a:r>
            <a:r>
              <a:rPr lang="it-IT" sz="1100" b="1" i="1" dirty="0">
                <a:solidFill>
                  <a:srgbClr val="404040"/>
                </a:solidFill>
                <a:effectLst/>
                <a:latin typeface="Lato"/>
              </a:rPr>
              <a:t>NUMERO CASI DI COVID-19 (PER 100.000 AB) </a:t>
            </a:r>
            <a:r>
              <a:rPr lang="it-IT" sz="1100" b="0" i="1" dirty="0">
                <a:solidFill>
                  <a:srgbClr val="404040"/>
                </a:solidFill>
                <a:effectLst/>
                <a:latin typeface="Lato"/>
              </a:rPr>
              <a:t>DIAGNOSTICATI IN ITALIA </a:t>
            </a:r>
          </a:p>
          <a:p>
            <a:r>
              <a:rPr lang="it-IT" sz="1100" b="0" i="1" dirty="0">
                <a:solidFill>
                  <a:srgbClr val="404040"/>
                </a:solidFill>
                <a:effectLst/>
                <a:latin typeface="Lato"/>
              </a:rPr>
              <a:t>PER REGIONE NEL PERIODO 12/4-25/4/2021 E 29/3-11/4/2021</a:t>
            </a:r>
            <a:endParaRPr lang="it-IT" sz="1100" i="1" dirty="0">
              <a:solidFill>
                <a:srgbClr val="404040"/>
              </a:solidFill>
              <a:latin typeface="Lato"/>
            </a:endParaRPr>
          </a:p>
          <a:p>
            <a:endParaRPr lang="it-IT" sz="1100" i="1" dirty="0">
              <a:solidFill>
                <a:srgbClr val="404040"/>
              </a:solidFill>
              <a:latin typeface="Lato"/>
            </a:endParaRPr>
          </a:p>
        </p:txBody>
      </p:sp>
      <p:sp>
        <p:nvSpPr>
          <p:cNvPr id="12" name="Rettangolo 11">
            <a:extLst>
              <a:ext uri="{FF2B5EF4-FFF2-40B4-BE49-F238E27FC236}">
                <a16:creationId xmlns:a16="http://schemas.microsoft.com/office/drawing/2014/main" id="{18F6E711-2254-4141-BE58-0F57B0672905}"/>
              </a:ext>
            </a:extLst>
          </p:cNvPr>
          <p:cNvSpPr/>
          <p:nvPr/>
        </p:nvSpPr>
        <p:spPr>
          <a:xfrm>
            <a:off x="7201837" y="6604084"/>
            <a:ext cx="2797561" cy="253916"/>
          </a:xfrm>
          <a:prstGeom prst="rect">
            <a:avLst/>
          </a:prstGeom>
        </p:spPr>
        <p:txBody>
          <a:bodyPr wrap="none">
            <a:spAutoFit/>
          </a:bodyPr>
          <a:lstStyle/>
          <a:p>
            <a:r>
              <a:rPr lang="it-IT" sz="1050" b="1" dirty="0">
                <a:solidFill>
                  <a:srgbClr val="333333"/>
                </a:solidFill>
                <a:latin typeface="Source Sans Pro"/>
              </a:rPr>
              <a:t>Data di ultimo aggiornamento: </a:t>
            </a:r>
            <a:r>
              <a:rPr lang="it-IT" sz="1050" dirty="0">
                <a:solidFill>
                  <a:srgbClr val="333333"/>
                </a:solidFill>
                <a:latin typeface="Source Sans Pro"/>
              </a:rPr>
              <a:t>28</a:t>
            </a:r>
            <a:r>
              <a:rPr lang="it-IT" sz="1050" b="1" dirty="0">
                <a:solidFill>
                  <a:srgbClr val="333333"/>
                </a:solidFill>
                <a:latin typeface="Source Sans Pro"/>
              </a:rPr>
              <a:t> </a:t>
            </a:r>
            <a:r>
              <a:rPr lang="it-IT" sz="1050" dirty="0">
                <a:solidFill>
                  <a:srgbClr val="333333"/>
                </a:solidFill>
                <a:latin typeface="Source Sans Pro"/>
              </a:rPr>
              <a:t>aprile</a:t>
            </a:r>
            <a:r>
              <a:rPr lang="it-IT" sz="1050" dirty="0">
                <a:solidFill>
                  <a:srgbClr val="333333"/>
                </a:solidFill>
                <a:latin typeface="Source Sans Pro" panose="020B0503030403020204" pitchFamily="34" charset="0"/>
              </a:rPr>
              <a:t> </a:t>
            </a:r>
            <a:r>
              <a:rPr lang="it-IT" sz="1050" b="0" i="0" dirty="0">
                <a:solidFill>
                  <a:srgbClr val="333333"/>
                </a:solidFill>
                <a:effectLst/>
                <a:latin typeface="Source Sans Pro" panose="020B0503030403020204" pitchFamily="34" charset="0"/>
              </a:rPr>
              <a:t>2021</a:t>
            </a:r>
            <a:endParaRPr lang="it-IT" sz="1050" dirty="0"/>
          </a:p>
        </p:txBody>
      </p:sp>
      <p:pic>
        <p:nvPicPr>
          <p:cNvPr id="13" name="Immagine 12">
            <a:extLst>
              <a:ext uri="{FF2B5EF4-FFF2-40B4-BE49-F238E27FC236}">
                <a16:creationId xmlns:a16="http://schemas.microsoft.com/office/drawing/2014/main" id="{A4DFE791-69A8-40CF-B72A-7545B243B408}"/>
              </a:ext>
            </a:extLst>
          </p:cNvPr>
          <p:cNvPicPr>
            <a:picLocks noChangeAspect="1"/>
          </p:cNvPicPr>
          <p:nvPr/>
        </p:nvPicPr>
        <p:blipFill rotWithShape="1">
          <a:blip r:embed="rId4">
            <a:clrChange>
              <a:clrFrom>
                <a:srgbClr val="FFFFFF"/>
              </a:clrFrom>
              <a:clrTo>
                <a:srgbClr val="FFFFFF">
                  <a:alpha val="0"/>
                </a:srgbClr>
              </a:clrTo>
            </a:clrChange>
          </a:blip>
          <a:srcRect l="35581" t="88502" r="27442" b="5839"/>
          <a:stretch/>
        </p:blipFill>
        <p:spPr>
          <a:xfrm>
            <a:off x="6832163" y="5701652"/>
            <a:ext cx="4905259" cy="398834"/>
          </a:xfrm>
          <a:prstGeom prst="rect">
            <a:avLst/>
          </a:prstGeom>
        </p:spPr>
      </p:pic>
      <p:pic>
        <p:nvPicPr>
          <p:cNvPr id="1028" name="Picture 4" descr="CONFRONTO TRA IL NUMERO CASI DI COVID-19 (PER 100.000 AB) DIAGNOSTICATI IN ITALIA PER REGIONE NEL PERIODO 12/4-25/4/2021 E 29/3-11/4/2021">
            <a:extLst>
              <a:ext uri="{FF2B5EF4-FFF2-40B4-BE49-F238E27FC236}">
                <a16:creationId xmlns:a16="http://schemas.microsoft.com/office/drawing/2014/main" id="{D083BE42-B5FD-4084-99E3-0E9DDCF2E0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975" y="1280227"/>
            <a:ext cx="5726462" cy="429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1C2585-0A71-4012-BAC2-8ADB897BB890}"/>
              </a:ext>
            </a:extLst>
          </p:cNvPr>
          <p:cNvSpPr/>
          <p:nvPr/>
        </p:nvSpPr>
        <p:spPr>
          <a:xfrm>
            <a:off x="1038446" y="234849"/>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69431" y="80799"/>
            <a:ext cx="12330862" cy="830997"/>
          </a:xfrm>
          <a:prstGeom prst="rect">
            <a:avLst/>
          </a:prstGeom>
        </p:spPr>
        <p:txBody>
          <a:bodyPr wrap="square">
            <a:spAutoFit/>
          </a:bodyPr>
          <a:lstStyle/>
          <a:p>
            <a:pPr algn="ctr"/>
            <a:r>
              <a:rPr lang="it-IT" sz="2400" b="1" dirty="0">
                <a:solidFill>
                  <a:schemeClr val="accent2">
                    <a:lumMod val="50000"/>
                  </a:schemeClr>
                </a:solidFill>
                <a:latin typeface="+mj-lt"/>
                <a:ea typeface="+mj-ea"/>
                <a:cs typeface="+mj-cs"/>
              </a:rPr>
              <a:t>N. assoluto e incidenza (per 100.000 ab) dei casi di COVID-19 diagnosticati dal 19-25/4 per Regione/PA, nel periodo 23-29/4, tamponi e % positività (</a:t>
            </a:r>
            <a:r>
              <a:rPr lang="it-IT" b="1" dirty="0">
                <a:solidFill>
                  <a:schemeClr val="accent2">
                    <a:lumMod val="50000"/>
                  </a:schemeClr>
                </a:solidFill>
                <a:latin typeface="+mj-lt"/>
                <a:ea typeface="+mj-ea"/>
                <a:cs typeface="+mj-cs"/>
              </a:rPr>
              <a:t>FONTE MINISTERO DELLA SALUTE</a:t>
            </a:r>
            <a:r>
              <a:rPr lang="it-IT" sz="2400" b="1" dirty="0">
                <a:solidFill>
                  <a:schemeClr val="accent2">
                    <a:lumMod val="50000"/>
                  </a:schemeClr>
                </a:solidFill>
                <a:latin typeface="+mj-lt"/>
                <a:ea typeface="+mj-ea"/>
                <a:cs typeface="+mj-cs"/>
              </a:rPr>
              <a:t>)</a:t>
            </a:r>
          </a:p>
        </p:txBody>
      </p:sp>
      <p:sp>
        <p:nvSpPr>
          <p:cNvPr id="9" name="Rettangolo 8">
            <a:extLst>
              <a:ext uri="{FF2B5EF4-FFF2-40B4-BE49-F238E27FC236}">
                <a16:creationId xmlns:a16="http://schemas.microsoft.com/office/drawing/2014/main" id="{B651B0AB-0AAB-423E-831A-20DE43440746}"/>
              </a:ext>
            </a:extLst>
          </p:cNvPr>
          <p:cNvSpPr/>
          <p:nvPr/>
        </p:nvSpPr>
        <p:spPr>
          <a:xfrm>
            <a:off x="7288197" y="6604084"/>
            <a:ext cx="2811988"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29</a:t>
            </a:r>
            <a:r>
              <a:rPr lang="it-IT" sz="1050" dirty="0">
                <a:solidFill>
                  <a:srgbClr val="333333"/>
                </a:solidFill>
                <a:latin typeface="Source Sans Pro" panose="020B0503030403020204" pitchFamily="34" charset="0"/>
              </a:rPr>
              <a:t> aprile </a:t>
            </a:r>
            <a:r>
              <a:rPr lang="it-IT" sz="1050" b="0" i="0" dirty="0">
                <a:solidFill>
                  <a:srgbClr val="333333"/>
                </a:solidFill>
                <a:effectLst/>
                <a:latin typeface="Source Sans Pro" panose="020B0503030403020204" pitchFamily="34" charset="0"/>
              </a:rPr>
              <a:t>2021</a:t>
            </a:r>
            <a:endParaRPr lang="it-IT" sz="1050" dirty="0"/>
          </a:p>
        </p:txBody>
      </p:sp>
      <p:graphicFrame>
        <p:nvGraphicFramePr>
          <p:cNvPr id="6" name="Tabella 5">
            <a:extLst>
              <a:ext uri="{FF2B5EF4-FFF2-40B4-BE49-F238E27FC236}">
                <a16:creationId xmlns:a16="http://schemas.microsoft.com/office/drawing/2014/main" id="{9ED1E7E2-0A28-426B-B183-41B98A13571E}"/>
              </a:ext>
            </a:extLst>
          </p:cNvPr>
          <p:cNvGraphicFramePr>
            <a:graphicFrameLocks noGrp="1"/>
          </p:cNvGraphicFramePr>
          <p:nvPr>
            <p:extLst>
              <p:ext uri="{D42A27DB-BD31-4B8C-83A1-F6EECF244321}">
                <p14:modId xmlns:p14="http://schemas.microsoft.com/office/powerpoint/2010/main" val="133858144"/>
              </p:ext>
            </p:extLst>
          </p:nvPr>
        </p:nvGraphicFramePr>
        <p:xfrm>
          <a:off x="624114" y="1008743"/>
          <a:ext cx="10542531" cy="5117408"/>
        </p:xfrm>
        <a:graphic>
          <a:graphicData uri="http://schemas.openxmlformats.org/drawingml/2006/table">
            <a:tbl>
              <a:tblPr firstRow="1" firstCol="1" bandRow="1"/>
              <a:tblGrid>
                <a:gridCol w="1625658">
                  <a:extLst>
                    <a:ext uri="{9D8B030D-6E8A-4147-A177-3AD203B41FA5}">
                      <a16:colId xmlns:a16="http://schemas.microsoft.com/office/drawing/2014/main" val="677115848"/>
                    </a:ext>
                  </a:extLst>
                </a:gridCol>
                <a:gridCol w="1155462">
                  <a:extLst>
                    <a:ext uri="{9D8B030D-6E8A-4147-A177-3AD203B41FA5}">
                      <a16:colId xmlns:a16="http://schemas.microsoft.com/office/drawing/2014/main" val="2830444242"/>
                    </a:ext>
                  </a:extLst>
                </a:gridCol>
                <a:gridCol w="1357879">
                  <a:extLst>
                    <a:ext uri="{9D8B030D-6E8A-4147-A177-3AD203B41FA5}">
                      <a16:colId xmlns:a16="http://schemas.microsoft.com/office/drawing/2014/main" val="3213964653"/>
                    </a:ext>
                  </a:extLst>
                </a:gridCol>
                <a:gridCol w="1591922">
                  <a:extLst>
                    <a:ext uri="{9D8B030D-6E8A-4147-A177-3AD203B41FA5}">
                      <a16:colId xmlns:a16="http://schemas.microsoft.com/office/drawing/2014/main" val="3401234373"/>
                    </a:ext>
                  </a:extLst>
                </a:gridCol>
                <a:gridCol w="1338901">
                  <a:extLst>
                    <a:ext uri="{9D8B030D-6E8A-4147-A177-3AD203B41FA5}">
                      <a16:colId xmlns:a16="http://schemas.microsoft.com/office/drawing/2014/main" val="3915504720"/>
                    </a:ext>
                  </a:extLst>
                </a:gridCol>
                <a:gridCol w="1159678">
                  <a:extLst>
                    <a:ext uri="{9D8B030D-6E8A-4147-A177-3AD203B41FA5}">
                      <a16:colId xmlns:a16="http://schemas.microsoft.com/office/drawing/2014/main" val="4243730088"/>
                    </a:ext>
                  </a:extLst>
                </a:gridCol>
                <a:gridCol w="1157569">
                  <a:extLst>
                    <a:ext uri="{9D8B030D-6E8A-4147-A177-3AD203B41FA5}">
                      <a16:colId xmlns:a16="http://schemas.microsoft.com/office/drawing/2014/main" val="3464232782"/>
                    </a:ext>
                  </a:extLst>
                </a:gridCol>
                <a:gridCol w="1155462">
                  <a:extLst>
                    <a:ext uri="{9D8B030D-6E8A-4147-A177-3AD203B41FA5}">
                      <a16:colId xmlns:a16="http://schemas.microsoft.com/office/drawing/2014/main" val="4021870860"/>
                    </a:ext>
                  </a:extLst>
                </a:gridCol>
              </a:tblGrid>
              <a:tr h="790252">
                <a:tc>
                  <a:txBody>
                    <a:bodyPr/>
                    <a:lstStyle/>
                    <a:p>
                      <a:pP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Regione/PA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N. Casi tra il </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19-25/4 (Fonte </a:t>
                      </a:r>
                      <a:r>
                        <a:rPr lang="it-IT" sz="1000" b="1" cap="small">
                          <a:solidFill>
                            <a:srgbClr val="0070C0"/>
                          </a:solidFill>
                          <a:effectLst/>
                          <a:latin typeface="Raleway" panose="020B0503030101060003" pitchFamily="34" charset="0"/>
                          <a:ea typeface="Times New Roman" panose="02020603050405020304" pitchFamily="18" charset="0"/>
                          <a:cs typeface="Times New Roman" panose="02020603050405020304" pitchFamily="18" charset="0"/>
                        </a:rPr>
                        <a:t>ISS</a:t>
                      </a: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Incidenza 7gg</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(per 100.000 ab) </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19-25/4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N. Casi tra il </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23-29/4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 (Fonte </a:t>
                      </a:r>
                      <a:r>
                        <a:rPr lang="it-IT" sz="1000" b="1" cap="small">
                          <a:solidFill>
                            <a:srgbClr val="0070C0"/>
                          </a:solidFill>
                          <a:effectLst/>
                          <a:latin typeface="Raleway" panose="020B0503030101060003" pitchFamily="34" charset="0"/>
                          <a:ea typeface="Times New Roman" panose="02020603050405020304" pitchFamily="18" charset="0"/>
                          <a:cs typeface="Times New Roman" panose="02020603050405020304" pitchFamily="18" charset="0"/>
                        </a:rPr>
                        <a:t>MINISTERO </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b="1" cap="small">
                          <a:solidFill>
                            <a:srgbClr val="0070C0"/>
                          </a:solidFill>
                          <a:effectLst/>
                          <a:latin typeface="Raleway" panose="020B0503030101060003" pitchFamily="34" charset="0"/>
                          <a:ea typeface="Times New Roman" panose="02020603050405020304" pitchFamily="18" charset="0"/>
                          <a:cs typeface="Times New Roman" panose="02020603050405020304" pitchFamily="18" charset="0"/>
                        </a:rPr>
                        <a:t>DELLA SALUTE</a:t>
                      </a: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Incidenza 7gg</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(per 100.000 ab)</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23-29/4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Tamponi 7gg 23-29/4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(Fonte </a:t>
                      </a:r>
                      <a:r>
                        <a:rPr lang="it-IT" sz="800" b="1" cap="small">
                          <a:solidFill>
                            <a:srgbClr val="0070C0"/>
                          </a:solidFill>
                          <a:effectLst/>
                          <a:latin typeface="Raleway" panose="020B0503030101060003" pitchFamily="34" charset="0"/>
                          <a:ea typeface="Times New Roman" panose="02020603050405020304" pitchFamily="18" charset="0"/>
                          <a:cs typeface="Times New Roman" panose="02020603050405020304" pitchFamily="18" charset="0"/>
                        </a:rPr>
                        <a:t>MINISTERO </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800" b="1" cap="small">
                          <a:solidFill>
                            <a:srgbClr val="0070C0"/>
                          </a:solidFill>
                          <a:effectLst/>
                          <a:latin typeface="Raleway" panose="020B0503030101060003" pitchFamily="34" charset="0"/>
                          <a:ea typeface="Times New Roman" panose="02020603050405020304" pitchFamily="18" charset="0"/>
                          <a:cs typeface="Times New Roman" panose="02020603050405020304" pitchFamily="18" charset="0"/>
                        </a:rPr>
                        <a:t>DELLA SALUTE</a:t>
                      </a: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Tamponi 7gg/100 000 pop</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23-29/4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Percentuale positività</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23-29/4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723672044"/>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Abruzzo</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1.109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85,71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1.022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79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46.248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3.574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63791789"/>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Basilicata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1.066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192,68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1.005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182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11.825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2.137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8,5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965454790"/>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Calabria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2.595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137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3.202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169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26.511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1.400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12,1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359972781"/>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Campania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11.693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204,7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12.602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221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147.814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2.588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8,5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215433983"/>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Emilia-Romagna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6.117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137,03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6.345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142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178.131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3.990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23279373"/>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Friuli-Venezia Giulia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1.128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93,52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1.123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93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47.921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3.973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1024220"/>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Lazio</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7.994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138,89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7.777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135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230.773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4.009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39685920"/>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Liguria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1.911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125,33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1.860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122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48.307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3.168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58597435"/>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Lombardia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13.967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139,29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13.573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135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297.315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2.965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78202657"/>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Marche</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1.781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117,74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1.867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123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27.761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1.835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6,7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948650953"/>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Molise</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232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77,2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180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60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4.567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1.520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27543537"/>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Piemonte</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6.406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148,59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6.404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149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137.692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3.194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15823361"/>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PA Bolzano</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383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71,91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391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73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55.606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10.440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0,7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719016601"/>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PA Trento</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578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105,97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530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97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14.793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2.712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32997345"/>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Puglia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7.958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201,3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8.466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214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81.731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2.067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10,4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05630898"/>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Sardegna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1.531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95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1.616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100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25.531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1.584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6,3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663760534"/>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Sicilia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7.514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154,12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7.136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146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179.619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3.684</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37279618"/>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Toscana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5.940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160,86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6.002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163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160.572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4.349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68801886"/>
                  </a:ext>
                </a:extLst>
              </a:tr>
              <a:tr h="188455">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Umbria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716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82,28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751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86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45.476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5.226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1,7</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42283588"/>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Valle d’Aosta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312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249,53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331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265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3.852</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3.081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8,6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714608547"/>
                  </a:ext>
                </a:extLst>
              </a:tr>
              <a:tr h="197081">
                <a:tc>
                  <a:txBody>
                    <a:bodyPr/>
                    <a:lstStyle/>
                    <a:p>
                      <a:pPr>
                        <a:lnSpc>
                          <a:spcPct val="115000"/>
                        </a:lnSpc>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Veneto</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6.318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129,49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6.080</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125</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218.881</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4.486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2,8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07175619"/>
                  </a:ext>
                </a:extLst>
              </a:tr>
              <a:tr h="197081">
                <a:tc>
                  <a:txBody>
                    <a:bodyPr/>
                    <a:lstStyle/>
                    <a:p>
                      <a:pPr>
                        <a:lnSpc>
                          <a:spcPct val="115000"/>
                        </a:lnSpc>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ITALIA</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b="1">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87.249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b="1">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146,29</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EE9"/>
                    </a:solidFill>
                  </a:tcPr>
                </a:tc>
                <a:tc>
                  <a:txBody>
                    <a:bodyPr/>
                    <a:lstStyle/>
                    <a:p>
                      <a:pPr algn="ctr">
                        <a:lnSpc>
                          <a:spcPct val="115000"/>
                        </a:lnSpc>
                      </a:pPr>
                      <a:r>
                        <a:rPr lang="it-IT" sz="1000" b="1">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88.263</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b="1">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148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pPr>
                      <a:r>
                        <a:rPr lang="it-IT" sz="1000" b="1">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1.990.926</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b="1">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3.338</a:t>
                      </a:r>
                      <a:endParaRPr lang="it-I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pPr>
                      <a:r>
                        <a:rPr lang="it-IT" sz="1000" b="1" dirty="0">
                          <a:solidFill>
                            <a:srgbClr val="44546A"/>
                          </a:solidFill>
                          <a:effectLst/>
                          <a:latin typeface="Raleway" panose="020B0503030101060003" pitchFamily="34" charset="0"/>
                          <a:ea typeface="Times New Roman" panose="02020603050405020304" pitchFamily="18" charset="0"/>
                          <a:cs typeface="Calibri" panose="020F0502020204030204" pitchFamily="34" charset="0"/>
                        </a:rPr>
                        <a:t>4,4</a:t>
                      </a:r>
                      <a:endParaRPr lang="it-I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2" marR="41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29667055"/>
                  </a:ext>
                </a:extLst>
              </a:tr>
            </a:tbl>
          </a:graphicData>
        </a:graphic>
      </p:graphicFrame>
    </p:spTree>
    <p:extLst>
      <p:ext uri="{BB962C8B-B14F-4D97-AF65-F5344CB8AC3E}">
        <p14:creationId xmlns:p14="http://schemas.microsoft.com/office/powerpoint/2010/main" val="38280385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8D08C5-EF5A-4AB1-86FA-F3DD49EF1949}"/>
              </a:ext>
            </a:extLst>
          </p:cNvPr>
          <p:cNvSpPr>
            <a:spLocks noChangeArrowheads="1"/>
          </p:cNvSpPr>
          <p:nvPr/>
        </p:nvSpPr>
        <p:spPr bwMode="auto">
          <a:xfrm>
            <a:off x="699330" y="-667483"/>
            <a:ext cx="11056232" cy="175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004286"/>
                </a:solidFill>
                <a:effectLst/>
                <a:latin typeface="Tahoma" panose="020B0604030504040204" pitchFamily="34" charset="0"/>
                <a:ea typeface="Tahoma" panose="020B0604030504040204" pitchFamily="34" charset="0"/>
                <a:cs typeface="Times New Roman" panose="02020603050405020304" pitchFamily="18" charset="0"/>
              </a:rPr>
              <a:t>Incidenza per 100000 e percentuale positività 7gg nel periodo: 23/4/2021-29/4/2021 - Fonte: PC/</a:t>
            </a:r>
            <a:r>
              <a:rPr kumimoji="0" lang="it-IT" altLang="it-IT" sz="1600" b="1" i="0" u="none" strike="noStrike" cap="none" normalizeH="0" baseline="0" dirty="0" err="1">
                <a:ln>
                  <a:noFill/>
                </a:ln>
                <a:solidFill>
                  <a:srgbClr val="004286"/>
                </a:solidFill>
                <a:effectLst/>
                <a:latin typeface="Tahoma" panose="020B0604030504040204" pitchFamily="34" charset="0"/>
                <a:ea typeface="Tahoma" panose="020B0604030504040204" pitchFamily="34" charset="0"/>
                <a:cs typeface="Times New Roman" panose="02020603050405020304" pitchFamily="18" charset="0"/>
              </a:rPr>
              <a:t>MdS</a:t>
            </a:r>
            <a:endParaRPr kumimoji="0" lang="it-IT" altLang="it-IT"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36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F5D30506-D32B-4AE7-8997-8F62432BFF65}"/>
              </a:ext>
            </a:extLst>
          </p:cNvPr>
          <p:cNvSpPr>
            <a:spLocks noChangeArrowheads="1"/>
          </p:cNvSpPr>
          <p:nvPr/>
        </p:nvSpPr>
        <p:spPr bwMode="auto">
          <a:xfrm>
            <a:off x="0" y="5667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0">
                <a:ln>
                  <a:noFill/>
                </a:ln>
                <a:solidFill>
                  <a:schemeClr val="tx1"/>
                </a:solidFill>
                <a:effectLst/>
                <a:latin typeface="Arial" panose="020B0604020202020204" pitchFamily="34" charset="0"/>
                <a:ea typeface="Tahoma" panose="020B0604030504040204" pitchFamily="34" charset="0"/>
                <a:cs typeface="Times New Roman" panose="02020603050405020304" pitchFamily="18" charset="0"/>
              </a:rPr>
              <a:t/>
            </a:r>
            <a:br>
              <a:rPr kumimoji="0" lang="en-US" altLang="it-IT" sz="1100" b="0" i="0" u="none" strike="noStrike" cap="none" normalizeH="0" baseline="0">
                <a:ln>
                  <a:noFill/>
                </a:ln>
                <a:solidFill>
                  <a:schemeClr val="tx1"/>
                </a:solidFill>
                <a:effectLst/>
                <a:latin typeface="Arial" panose="020B0604020202020204" pitchFamily="34" charset="0"/>
                <a:ea typeface="Tahoma" panose="020B0604030504040204" pitchFamily="34" charset="0"/>
                <a:cs typeface="Times New Roman" panose="02020603050405020304" pitchFamily="18" charset="0"/>
              </a:rPr>
            </a:br>
            <a:endParaRPr kumimoji="0" lang="en-US" altLang="it-IT" sz="1800" b="0" i="0" u="none" strike="noStrike" cap="none" normalizeH="0" baseline="0">
              <a:ln>
                <a:noFill/>
              </a:ln>
              <a:solidFill>
                <a:schemeClr val="tx1"/>
              </a:solidFill>
              <a:effectLst/>
              <a:latin typeface="Arial" panose="020B0604020202020204" pitchFamily="34" charset="0"/>
            </a:endParaRPr>
          </a:p>
        </p:txBody>
      </p:sp>
      <p:pic>
        <p:nvPicPr>
          <p:cNvPr id="7" name="Immagine 6">
            <a:extLst>
              <a:ext uri="{FF2B5EF4-FFF2-40B4-BE49-F238E27FC236}">
                <a16:creationId xmlns:a16="http://schemas.microsoft.com/office/drawing/2014/main" id="{9FEB2971-158B-43CE-AEF4-2B073113E609}"/>
              </a:ext>
            </a:extLst>
          </p:cNvPr>
          <p:cNvPicPr/>
          <p:nvPr/>
        </p:nvPicPr>
        <p:blipFill>
          <a:blip r:embed="rId2"/>
          <a:srcRect/>
          <a:stretch>
            <a:fillRect/>
          </a:stretch>
        </p:blipFill>
        <p:spPr bwMode="auto">
          <a:xfrm>
            <a:off x="611164" y="822960"/>
            <a:ext cx="9774362" cy="6035039"/>
          </a:xfrm>
          <a:prstGeom prst="rect">
            <a:avLst/>
          </a:prstGeom>
          <a:noFill/>
        </p:spPr>
      </p:pic>
    </p:spTree>
    <p:extLst>
      <p:ext uri="{BB962C8B-B14F-4D97-AF65-F5344CB8AC3E}">
        <p14:creationId xmlns:p14="http://schemas.microsoft.com/office/powerpoint/2010/main" val="411848151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B63E7C816413449BE19C5D0687882B0" ma:contentTypeVersion="13" ma:contentTypeDescription="Creare un nuovo documento." ma:contentTypeScope="" ma:versionID="c84c7b62d9cfa117315bbab115dd4ab4">
  <xsd:schema xmlns:xsd="http://www.w3.org/2001/XMLSchema" xmlns:xs="http://www.w3.org/2001/XMLSchema" xmlns:p="http://schemas.microsoft.com/office/2006/metadata/properties" xmlns:ns3="3ec210cc-1385-4d77-bddf-45fa57c2a2bb" xmlns:ns4="57d7c0e4-8645-47b2-9061-8f723220d9b7" targetNamespace="http://schemas.microsoft.com/office/2006/metadata/properties" ma:root="true" ma:fieldsID="45be081a5d6e2fc930f6969d185cf4c2" ns3:_="" ns4:_="">
    <xsd:import namespace="3ec210cc-1385-4d77-bddf-45fa57c2a2bb"/>
    <xsd:import namespace="57d7c0e4-8645-47b2-9061-8f723220d9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210cc-1385-4d77-bddf-45fa57c2a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d7c0e4-8645-47b2-9061-8f723220d9b7"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389B68-1887-4480-9B6E-134D688B9514}">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3ec210cc-1385-4d77-bddf-45fa57c2a2bb"/>
    <ds:schemaRef ds:uri="http://purl.org/dc/terms/"/>
    <ds:schemaRef ds:uri="http://schemas.microsoft.com/office/infopath/2007/PartnerControls"/>
    <ds:schemaRef ds:uri="57d7c0e4-8645-47b2-9061-8f723220d9b7"/>
    <ds:schemaRef ds:uri="http://www.w3.org/XML/1998/namespace"/>
  </ds:schemaRefs>
</ds:datastoreItem>
</file>

<file path=customXml/itemProps2.xml><?xml version="1.0" encoding="utf-8"?>
<ds:datastoreItem xmlns:ds="http://schemas.openxmlformats.org/officeDocument/2006/customXml" ds:itemID="{38FDD65D-0E41-438A-91AE-4CAFC40BA8D3}">
  <ds:schemaRefs>
    <ds:schemaRef ds:uri="http://schemas.microsoft.com/sharepoint/v3/contenttype/forms"/>
  </ds:schemaRefs>
</ds:datastoreItem>
</file>

<file path=customXml/itemProps3.xml><?xml version="1.0" encoding="utf-8"?>
<ds:datastoreItem xmlns:ds="http://schemas.openxmlformats.org/officeDocument/2006/customXml" ds:itemID="{06E7E9E3-150B-4050-BBA8-92FE01624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210cc-1385-4d77-bddf-45fa57c2a2bb"/>
    <ds:schemaRef ds:uri="57d7c0e4-8645-47b2-9061-8f723220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2309</TotalTime>
  <Words>1064</Words>
  <Application>Microsoft Office PowerPoint</Application>
  <PresentationFormat>Widescreen</PresentationFormat>
  <Paragraphs>276</Paragraphs>
  <Slides>27</Slides>
  <Notes>4</Notes>
  <HiddenSlides>0</HiddenSlides>
  <MMClips>0</MMClips>
  <ScaleCrop>false</ScaleCrop>
  <HeadingPairs>
    <vt:vector size="6" baseType="variant">
      <vt:variant>
        <vt:lpstr>Caratteri utilizzati</vt:lpstr>
      </vt:variant>
      <vt:variant>
        <vt:i4>12</vt:i4>
      </vt:variant>
      <vt:variant>
        <vt:lpstr>Tema</vt:lpstr>
      </vt:variant>
      <vt:variant>
        <vt:i4>3</vt:i4>
      </vt:variant>
      <vt:variant>
        <vt:lpstr>Titoli diapositive</vt:lpstr>
      </vt:variant>
      <vt:variant>
        <vt:i4>27</vt:i4>
      </vt:variant>
    </vt:vector>
  </HeadingPairs>
  <TitlesOfParts>
    <vt:vector size="42" baseType="lpstr">
      <vt:lpstr>Arial</vt:lpstr>
      <vt:lpstr>Arial Narrow</vt:lpstr>
      <vt:lpstr>Calibri</vt:lpstr>
      <vt:lpstr>Calibri Light</vt:lpstr>
      <vt:lpstr>HelvLight</vt:lpstr>
      <vt:lpstr>Lato</vt:lpstr>
      <vt:lpstr>Raleway</vt:lpstr>
      <vt:lpstr>Source Sans Pro</vt:lpstr>
      <vt:lpstr>Tahoma</vt:lpstr>
      <vt:lpstr>Times New Roman</vt:lpstr>
      <vt:lpstr>Verdana</vt:lpstr>
      <vt:lpstr>Wingdings</vt:lpstr>
      <vt:lpstr>7_Tema di Office</vt:lpstr>
      <vt:lpstr>Retrospettivo</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Flavia</dc:creator>
  <cp:lastModifiedBy>De Vecchis Daniela</cp:lastModifiedBy>
  <cp:revision>14</cp:revision>
  <dcterms:created xsi:type="dcterms:W3CDTF">2020-12-11T17:55:46Z</dcterms:created>
  <dcterms:modified xsi:type="dcterms:W3CDTF">2021-04-30T14:42:43Z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0x0101005B63E7C816413449BE19C5D0687882B0</vt:lpwstr>
  </property>
</Properties>
</file>