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67" r:id="rId5"/>
  </p:sldMasterIdLst>
  <p:notesMasterIdLst>
    <p:notesMasterId r:id="rId49"/>
  </p:notesMasterIdLst>
  <p:sldIdLst>
    <p:sldId id="262" r:id="rId6"/>
    <p:sldId id="263" r:id="rId7"/>
    <p:sldId id="264" r:id="rId8"/>
    <p:sldId id="265" r:id="rId9"/>
    <p:sldId id="1290" r:id="rId10"/>
    <p:sldId id="272" r:id="rId11"/>
    <p:sldId id="1143" r:id="rId12"/>
    <p:sldId id="1142" r:id="rId13"/>
    <p:sldId id="1112" r:id="rId14"/>
    <p:sldId id="1309" r:id="rId15"/>
    <p:sldId id="1296" r:id="rId16"/>
    <p:sldId id="1272" r:id="rId17"/>
    <p:sldId id="1280" r:id="rId18"/>
    <p:sldId id="1273" r:id="rId19"/>
    <p:sldId id="1307" r:id="rId20"/>
    <p:sldId id="1150" r:id="rId21"/>
    <p:sldId id="1260" r:id="rId22"/>
    <p:sldId id="1278" r:id="rId23"/>
    <p:sldId id="1283" r:id="rId24"/>
    <p:sldId id="1277" r:id="rId25"/>
    <p:sldId id="1287" r:id="rId26"/>
    <p:sldId id="1314" r:id="rId27"/>
    <p:sldId id="1315" r:id="rId28"/>
    <p:sldId id="1316" r:id="rId29"/>
    <p:sldId id="1317" r:id="rId30"/>
    <p:sldId id="1322" r:id="rId31"/>
    <p:sldId id="1323" r:id="rId32"/>
    <p:sldId id="1324" r:id="rId33"/>
    <p:sldId id="1326" r:id="rId34"/>
    <p:sldId id="1327" r:id="rId35"/>
    <p:sldId id="1329" r:id="rId36"/>
    <p:sldId id="256" r:id="rId37"/>
    <p:sldId id="259" r:id="rId38"/>
    <p:sldId id="258" r:id="rId39"/>
    <p:sldId id="257" r:id="rId40"/>
    <p:sldId id="1320" r:id="rId41"/>
    <p:sldId id="1321" r:id="rId42"/>
    <p:sldId id="1104" r:id="rId43"/>
    <p:sldId id="1252" r:id="rId44"/>
    <p:sldId id="1308" r:id="rId45"/>
    <p:sldId id="1253" r:id="rId46"/>
    <p:sldId id="1295" r:id="rId47"/>
    <p:sldId id="1330" r:id="rId4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B7"/>
    <a:srgbClr val="D3E4F3"/>
    <a:srgbClr val="0066CC"/>
    <a:srgbClr val="F7F7F7"/>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95946" autoAdjust="0"/>
  </p:normalViewPr>
  <p:slideViewPr>
    <p:cSldViewPr snapToGrid="0">
      <p:cViewPr varScale="1">
        <p:scale>
          <a:sx n="110" d="100"/>
          <a:sy n="110" d="100"/>
        </p:scale>
        <p:origin x="576"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ssi\Desktop\sorveglianza_vaccini\Figure_finale_incidenza.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massi\Desktop\sorveglianza_vaccini\Figure_finale_incidenza.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assi\Desktop\sorveglianza_vaccini\Figure_finale_incidenz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assi\Desktop\sorveglianza_vaccini\Figure_finale_incidenz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massi\Desktop\sorveglianza_vaccini\Figure_finale_incidenz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massi\Desktop\sorveglianza_vaccini\Figure_finale_incidenz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massi\Desktop\sorveglianza_vaccini\Figure_finale_incidenz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massi\Desktop\sorveglianza_vaccini\Figure_finale_incidenza.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massi\Desktop\sorveglianza_vaccini\Figure_finale_incidenza.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massi\Desktop\sorveglianza_vaccini\Figure_finale_incidenza.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12700" cap="rnd">
              <a:solidFill>
                <a:schemeClr val="tx1"/>
              </a:solidFill>
              <a:round/>
            </a:ln>
            <a:effectLst/>
          </c:spPr>
          <c:marker>
            <c:symbol val="circle"/>
            <c:size val="8"/>
            <c:spPr>
              <a:solidFill>
                <a:srgbClr val="FF0000"/>
              </a:solidFill>
              <a:ln w="9525">
                <a:solidFill>
                  <a:srgbClr val="FF0000"/>
                </a:solidFill>
              </a:ln>
              <a:effectLst/>
            </c:spPr>
          </c:marker>
          <c:errBars>
            <c:errDir val="y"/>
            <c:errBarType val="both"/>
            <c:errValType val="cust"/>
            <c:noEndCap val="0"/>
            <c:plus>
              <c:numRef>
                <c:f>'TUTTI-OS-RSA'!$T$3:$T$21</c:f>
                <c:numCache>
                  <c:formatCode>General</c:formatCode>
                  <c:ptCount val="19"/>
                  <c:pt idx="1">
                    <c:v>1.4997199999999933E-2</c:v>
                  </c:pt>
                  <c:pt idx="2">
                    <c:v>1.2411799999999973E-2</c:v>
                  </c:pt>
                  <c:pt idx="3">
                    <c:v>1.0763200000000028E-2</c:v>
                  </c:pt>
                  <c:pt idx="4">
                    <c:v>9.8968000000000389E-3</c:v>
                  </c:pt>
                  <c:pt idx="5">
                    <c:v>9.8749000000000198E-3</c:v>
                  </c:pt>
                  <c:pt idx="6">
                    <c:v>9.7465999999999942E-3</c:v>
                  </c:pt>
                  <c:pt idx="7">
                    <c:v>1.011639999999997E-2</c:v>
                  </c:pt>
                  <c:pt idx="8">
                    <c:v>1.0658400000000012E-2</c:v>
                  </c:pt>
                  <c:pt idx="9">
                    <c:v>1.1413800000000002E-2</c:v>
                  </c:pt>
                  <c:pt idx="10">
                    <c:v>1.2997000000000009E-2</c:v>
                  </c:pt>
                  <c:pt idx="11">
                    <c:v>1.42708E-2</c:v>
                  </c:pt>
                  <c:pt idx="12">
                    <c:v>1.5576599999999996E-2</c:v>
                  </c:pt>
                  <c:pt idx="13">
                    <c:v>1.70487E-2</c:v>
                  </c:pt>
                  <c:pt idx="14">
                    <c:v>1.6329700000000003E-2</c:v>
                  </c:pt>
                  <c:pt idx="15">
                    <c:v>1.4972199999999991E-2</c:v>
                  </c:pt>
                  <c:pt idx="16">
                    <c:v>1.7268499999999992E-2</c:v>
                  </c:pt>
                  <c:pt idx="17">
                    <c:v>2.5276099999999996E-2</c:v>
                  </c:pt>
                  <c:pt idx="18">
                    <c:v>0.10639720000000001</c:v>
                  </c:pt>
                </c:numCache>
              </c:numRef>
            </c:plus>
            <c:minus>
              <c:numRef>
                <c:f>'TUTTI-OS-RSA'!$U$3:$U$21</c:f>
                <c:numCache>
                  <c:formatCode>General</c:formatCode>
                  <c:ptCount val="19"/>
                  <c:pt idx="1">
                    <c:v>1.470820000000006E-2</c:v>
                  </c:pt>
                  <c:pt idx="2">
                    <c:v>1.2124199999999918E-2</c:v>
                  </c:pt>
                  <c:pt idx="3">
                    <c:v>1.0461300000000007E-2</c:v>
                  </c:pt>
                  <c:pt idx="4">
                    <c:v>9.5676999999999568E-3</c:v>
                  </c:pt>
                  <c:pt idx="5">
                    <c:v>9.5180999999999738E-3</c:v>
                  </c:pt>
                  <c:pt idx="6">
                    <c:v>9.3654999999999988E-3</c:v>
                  </c:pt>
                  <c:pt idx="7">
                    <c:v>9.7071999999999992E-3</c:v>
                  </c:pt>
                  <c:pt idx="8">
                    <c:v>1.0200900000000013E-2</c:v>
                  </c:pt>
                  <c:pt idx="9">
                    <c:v>1.0863399999999995E-2</c:v>
                  </c:pt>
                  <c:pt idx="10">
                    <c:v>1.2309900000000012E-2</c:v>
                  </c:pt>
                  <c:pt idx="11">
                    <c:v>1.3406100000000004E-2</c:v>
                  </c:pt>
                  <c:pt idx="12">
                    <c:v>1.4525200000000016E-2</c:v>
                  </c:pt>
                  <c:pt idx="13">
                    <c:v>1.5881300000000015E-2</c:v>
                  </c:pt>
                  <c:pt idx="14">
                    <c:v>1.5095499999999984E-2</c:v>
                  </c:pt>
                  <c:pt idx="15">
                    <c:v>1.362279999999999E-2</c:v>
                  </c:pt>
                  <c:pt idx="16">
                    <c:v>1.536209999999999E-2</c:v>
                  </c:pt>
                  <c:pt idx="17">
                    <c:v>2.0404699999999998E-2</c:v>
                  </c:pt>
                  <c:pt idx="18">
                    <c:v>5.06642E-2</c:v>
                  </c:pt>
                </c:numCache>
              </c:numRef>
            </c:minus>
            <c:spPr>
              <a:noFill/>
              <a:ln w="9525" cap="flat" cmpd="sng" algn="ctr">
                <a:solidFill>
                  <a:schemeClr val="tx1">
                    <a:lumMod val="65000"/>
                    <a:lumOff val="35000"/>
                  </a:schemeClr>
                </a:solidFill>
                <a:round/>
              </a:ln>
              <a:effectLst/>
            </c:spPr>
          </c:errBars>
          <c:cat>
            <c:strRef>
              <c:f>'TUTTI-OS-RSA'!$A$3:$A$21</c:f>
              <c:strCache>
                <c:ptCount val="19"/>
                <c:pt idx="0">
                  <c:v>0-14</c:v>
                </c:pt>
                <c:pt idx="1">
                  <c:v>14-21</c:v>
                </c:pt>
                <c:pt idx="2">
                  <c:v>21-28</c:v>
                </c:pt>
                <c:pt idx="3">
                  <c:v>28-35</c:v>
                </c:pt>
                <c:pt idx="4">
                  <c:v>35-42</c:v>
                </c:pt>
                <c:pt idx="5">
                  <c:v>42-49</c:v>
                </c:pt>
                <c:pt idx="6">
                  <c:v>49-56</c:v>
                </c:pt>
                <c:pt idx="7">
                  <c:v>56-63</c:v>
                </c:pt>
                <c:pt idx="8">
                  <c:v>63-70</c:v>
                </c:pt>
                <c:pt idx="9">
                  <c:v>70-77</c:v>
                </c:pt>
                <c:pt idx="10">
                  <c:v>77-84</c:v>
                </c:pt>
                <c:pt idx="11">
                  <c:v>84-91</c:v>
                </c:pt>
                <c:pt idx="12">
                  <c:v>91-98</c:v>
                </c:pt>
                <c:pt idx="13">
                  <c:v>98-105</c:v>
                </c:pt>
                <c:pt idx="14">
                  <c:v>105-112</c:v>
                </c:pt>
                <c:pt idx="15">
                  <c:v>112-119</c:v>
                </c:pt>
                <c:pt idx="16">
                  <c:v>119-126</c:v>
                </c:pt>
                <c:pt idx="17">
                  <c:v>126-133</c:v>
                </c:pt>
                <c:pt idx="18">
                  <c:v>133-140</c:v>
                </c:pt>
              </c:strCache>
            </c:strRef>
          </c:cat>
          <c:val>
            <c:numRef>
              <c:f>'TUTTI-OS-RSA'!$J$3:$J$21</c:f>
              <c:numCache>
                <c:formatCode>0.00</c:formatCode>
                <c:ptCount val="19"/>
                <c:pt idx="0">
                  <c:v>1</c:v>
                </c:pt>
                <c:pt idx="1">
                  <c:v>0.76315540000000004</c:v>
                </c:pt>
                <c:pt idx="2">
                  <c:v>0.52313929999999997</c:v>
                </c:pt>
                <c:pt idx="3">
                  <c:v>0.37292619999999999</c:v>
                </c:pt>
                <c:pt idx="4">
                  <c:v>0.28771609999999997</c:v>
                </c:pt>
                <c:pt idx="5">
                  <c:v>0.26339469999999998</c:v>
                </c:pt>
                <c:pt idx="6">
                  <c:v>0.23947640000000001</c:v>
                </c:pt>
                <c:pt idx="7">
                  <c:v>0.24003140000000001</c:v>
                </c:pt>
                <c:pt idx="8">
                  <c:v>0.2376558</c:v>
                </c:pt>
                <c:pt idx="9">
                  <c:v>0.22532199999999999</c:v>
                </c:pt>
                <c:pt idx="10">
                  <c:v>0.23285110000000001</c:v>
                </c:pt>
                <c:pt idx="11">
                  <c:v>0.2212625</c:v>
                </c:pt>
                <c:pt idx="12">
                  <c:v>0.2152097</c:v>
                </c:pt>
                <c:pt idx="13">
                  <c:v>0.23191010000000001</c:v>
                </c:pt>
                <c:pt idx="14">
                  <c:v>0.19972519999999999</c:v>
                </c:pt>
                <c:pt idx="15">
                  <c:v>0.151143</c:v>
                </c:pt>
                <c:pt idx="16">
                  <c:v>0.1391558</c:v>
                </c:pt>
                <c:pt idx="17">
                  <c:v>0.10587299999999999</c:v>
                </c:pt>
                <c:pt idx="18">
                  <c:v>9.6720500000000001E-2</c:v>
                </c:pt>
              </c:numCache>
            </c:numRef>
          </c:val>
          <c:smooth val="0"/>
          <c:extLst>
            <c:ext xmlns:c16="http://schemas.microsoft.com/office/drawing/2014/chart" uri="{C3380CC4-5D6E-409C-BE32-E72D297353CC}">
              <c16:uniqueId val="{00000000-29BA-460A-BC1E-175A6B64CE86}"/>
            </c:ext>
          </c:extLst>
        </c:ser>
        <c:dLbls>
          <c:showLegendKey val="0"/>
          <c:showVal val="0"/>
          <c:showCatName val="0"/>
          <c:showSerName val="0"/>
          <c:showPercent val="0"/>
          <c:showBubbleSize val="0"/>
        </c:dLbls>
        <c:marker val="1"/>
        <c:smooth val="0"/>
        <c:axId val="122736256"/>
        <c:axId val="122742912"/>
      </c:lineChart>
      <c:catAx>
        <c:axId val="122736256"/>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dirty="0"/>
                  <a:t>Intervallo da </a:t>
                </a:r>
                <a:r>
                  <a:rPr lang="en-US" sz="1400" b="1" dirty="0" err="1"/>
                  <a:t>somministrazione</a:t>
                </a:r>
                <a:r>
                  <a:rPr lang="en-US" sz="1400" b="1" dirty="0"/>
                  <a:t> prima dose (</a:t>
                </a:r>
                <a:r>
                  <a:rPr lang="en-US" sz="1400" b="1" dirty="0" err="1"/>
                  <a:t>giorni</a:t>
                </a:r>
                <a:r>
                  <a:rPr lang="en-US" sz="1400" b="1" dirty="0"/>
                  <a:t>)</a:t>
                </a:r>
              </a:p>
            </c:rich>
          </c:tx>
          <c:layout>
            <c:manualLayout>
              <c:xMode val="edge"/>
              <c:yMode val="edge"/>
              <c:x val="0.25574647490129726"/>
              <c:y val="0.9282911918017571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it-IT"/>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300" b="0" i="0" u="none" strike="noStrike" kern="1200" baseline="0">
                <a:solidFill>
                  <a:schemeClr val="tx1">
                    <a:lumMod val="65000"/>
                    <a:lumOff val="35000"/>
                  </a:schemeClr>
                </a:solidFill>
                <a:latin typeface="Raleway" panose="020B0503030101060003" pitchFamily="34" charset="0"/>
                <a:ea typeface="+mn-ea"/>
                <a:cs typeface="+mn-cs"/>
              </a:defRPr>
            </a:pPr>
            <a:endParaRPr lang="it-IT"/>
          </a:p>
        </c:txPr>
        <c:crossAx val="122742912"/>
        <c:crosses val="autoZero"/>
        <c:auto val="1"/>
        <c:lblAlgn val="ctr"/>
        <c:lblOffset val="100"/>
        <c:noMultiLvlLbl val="0"/>
      </c:catAx>
      <c:valAx>
        <c:axId val="122742912"/>
        <c:scaling>
          <c:orientation val="minMax"/>
          <c:max val="1"/>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IRR (95% IC)</a:t>
                </a:r>
              </a:p>
            </c:rich>
          </c:tx>
          <c:layout>
            <c:manualLayout>
              <c:xMode val="edge"/>
              <c:yMode val="edge"/>
              <c:x val="2.7989906696196006E-3"/>
              <c:y val="0.26306255662630756"/>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it-IT"/>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it-IT"/>
          </a:p>
        </c:txPr>
        <c:crossAx val="12273625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00" b="0" i="0" u="none" strike="noStrike" kern="1200" spc="0" baseline="0">
                <a:solidFill>
                  <a:sysClr val="windowText" lastClr="000000">
                    <a:lumMod val="65000"/>
                    <a:lumOff val="35000"/>
                  </a:sysClr>
                </a:solidFill>
                <a:latin typeface="+mn-lt"/>
                <a:ea typeface="+mn-ea"/>
                <a:cs typeface="+mn-cs"/>
              </a:defRPr>
            </a:pPr>
            <a:r>
              <a:rPr lang="it-IT" sz="1300" b="1" baseline="0" dirty="0">
                <a:solidFill>
                  <a:srgbClr val="00B050"/>
                </a:solidFill>
                <a:effectLst/>
              </a:rPr>
              <a:t>16-40 anni</a:t>
            </a:r>
            <a:endParaRPr lang="it-IT" sz="1300" dirty="0">
              <a:effectLst/>
            </a:endParaRPr>
          </a:p>
        </c:rich>
      </c:tx>
      <c:layout>
        <c:manualLayout>
          <c:xMode val="edge"/>
          <c:yMode val="edge"/>
          <c:x val="0.41593302179503711"/>
          <c:y val="5.1805989898369162E-3"/>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00" b="0" i="0" u="none" strike="noStrike" kern="1200" spc="0" baseline="0">
              <a:solidFill>
                <a:sysClr val="windowText" lastClr="000000">
                  <a:lumMod val="65000"/>
                  <a:lumOff val="35000"/>
                </a:sysClr>
              </a:solidFill>
              <a:latin typeface="+mn-lt"/>
              <a:ea typeface="+mn-ea"/>
              <a:cs typeface="+mn-cs"/>
            </a:defRPr>
          </a:pPr>
          <a:endParaRPr lang="it-IT"/>
        </a:p>
      </c:txPr>
    </c:title>
    <c:autoTitleDeleted val="0"/>
    <c:plotArea>
      <c:layout>
        <c:manualLayout>
          <c:layoutTarget val="inner"/>
          <c:xMode val="edge"/>
          <c:yMode val="edge"/>
          <c:x val="0.1484635181574735"/>
          <c:y val="0.19577077471764553"/>
          <c:w val="0.81841815292180942"/>
          <c:h val="0.46136081077770869"/>
        </c:manualLayout>
      </c:layout>
      <c:lineChart>
        <c:grouping val="standard"/>
        <c:varyColors val="0"/>
        <c:ser>
          <c:idx val="0"/>
          <c:order val="0"/>
          <c:spPr>
            <a:ln w="12700" cap="rnd">
              <a:solidFill>
                <a:schemeClr val="tx1"/>
              </a:solidFill>
              <a:round/>
            </a:ln>
            <a:effectLst/>
          </c:spPr>
          <c:marker>
            <c:symbol val="circle"/>
            <c:size val="6"/>
            <c:spPr>
              <a:solidFill>
                <a:srgbClr val="FF0000"/>
              </a:solidFill>
              <a:ln w="9525">
                <a:solidFill>
                  <a:srgbClr val="FF0000"/>
                </a:solidFill>
              </a:ln>
              <a:effectLst/>
            </c:spPr>
          </c:marker>
          <c:errBars>
            <c:errDir val="y"/>
            <c:errBarType val="both"/>
            <c:errValType val="cust"/>
            <c:noEndCap val="0"/>
            <c:plus>
              <c:numRef>
                <c:f>CLASSE_ETA!$AA$3:$AA$21</c:f>
                <c:numCache>
                  <c:formatCode>General</c:formatCode>
                  <c:ptCount val="19"/>
                  <c:pt idx="1">
                    <c:v>3.229139999999997E-2</c:v>
                  </c:pt>
                  <c:pt idx="2">
                    <c:v>2.6931399999999994E-2</c:v>
                  </c:pt>
                  <c:pt idx="3">
                    <c:v>2.3641199999999973E-2</c:v>
                  </c:pt>
                  <c:pt idx="4">
                    <c:v>2.3340099999999975E-2</c:v>
                  </c:pt>
                  <c:pt idx="5">
                    <c:v>2.3415199999999969E-2</c:v>
                  </c:pt>
                  <c:pt idx="6">
                    <c:v>2.2073800000000005E-2</c:v>
                  </c:pt>
                  <c:pt idx="7">
                    <c:v>2.3504799999999992E-2</c:v>
                  </c:pt>
                  <c:pt idx="8">
                    <c:v>2.4795799999999979E-2</c:v>
                  </c:pt>
                  <c:pt idx="9">
                    <c:v>2.4919199999999975E-2</c:v>
                  </c:pt>
                  <c:pt idx="10">
                    <c:v>2.708420000000003E-2</c:v>
                  </c:pt>
                  <c:pt idx="11">
                    <c:v>3.0069299999999966E-2</c:v>
                  </c:pt>
                  <c:pt idx="12">
                    <c:v>3.361030000000001E-2</c:v>
                  </c:pt>
                  <c:pt idx="13">
                    <c:v>3.7699900000000008E-2</c:v>
                  </c:pt>
                  <c:pt idx="14">
                    <c:v>3.4420599999999996E-2</c:v>
                  </c:pt>
                  <c:pt idx="15">
                    <c:v>3.2027899999999998E-2</c:v>
                  </c:pt>
                  <c:pt idx="16">
                    <c:v>3.5648099999999988E-2</c:v>
                  </c:pt>
                  <c:pt idx="17">
                    <c:v>4.5427800000000004E-2</c:v>
                  </c:pt>
                  <c:pt idx="18">
                    <c:v>0.29778910000000003</c:v>
                  </c:pt>
                </c:numCache>
              </c:numRef>
            </c:plus>
            <c:minus>
              <c:numRef>
                <c:f>CLASSE_ETA!$AB$3:$AB$21</c:f>
                <c:numCache>
                  <c:formatCode>General</c:formatCode>
                  <c:ptCount val="19"/>
                  <c:pt idx="1">
                    <c:v>3.0619500000000022E-2</c:v>
                  </c:pt>
                  <c:pt idx="2">
                    <c:v>2.5313699999999995E-2</c:v>
                  </c:pt>
                  <c:pt idx="3">
                    <c:v>2.2016599999999997E-2</c:v>
                  </c:pt>
                  <c:pt idx="4">
                    <c:v>2.164290000000002E-2</c:v>
                  </c:pt>
                  <c:pt idx="5">
                    <c:v>2.1653000000000033E-2</c:v>
                  </c:pt>
                  <c:pt idx="6">
                    <c:v>2.02629E-2</c:v>
                  </c:pt>
                  <c:pt idx="7">
                    <c:v>2.1590999999999999E-2</c:v>
                  </c:pt>
                  <c:pt idx="8">
                    <c:v>2.2712400000000021E-2</c:v>
                  </c:pt>
                  <c:pt idx="9">
                    <c:v>2.2534999999999999E-2</c:v>
                  </c:pt>
                  <c:pt idx="10">
                    <c:v>2.4287699999999995E-2</c:v>
                  </c:pt>
                  <c:pt idx="11">
                    <c:v>2.6677400000000018E-2</c:v>
                  </c:pt>
                  <c:pt idx="12">
                    <c:v>2.9466700000000012E-2</c:v>
                  </c:pt>
                  <c:pt idx="13">
                    <c:v>3.3063299999999962E-2</c:v>
                  </c:pt>
                  <c:pt idx="14">
                    <c:v>2.9609699999999989E-2</c:v>
                  </c:pt>
                  <c:pt idx="15">
                    <c:v>2.6879899999999984E-2</c:v>
                  </c:pt>
                  <c:pt idx="16">
                    <c:v>2.8762100000000013E-2</c:v>
                  </c:pt>
                  <c:pt idx="17">
                    <c:v>2.9218399999999999E-2</c:v>
                  </c:pt>
                  <c:pt idx="18">
                    <c:v>0.111402</c:v>
                  </c:pt>
                </c:numCache>
              </c:numRef>
            </c:minus>
            <c:spPr>
              <a:noFill/>
              <a:ln w="9525" cap="flat" cmpd="sng" algn="ctr">
                <a:solidFill>
                  <a:schemeClr val="tx1">
                    <a:lumMod val="65000"/>
                    <a:lumOff val="35000"/>
                  </a:schemeClr>
                </a:solidFill>
                <a:round/>
              </a:ln>
              <a:effectLst/>
            </c:spPr>
          </c:errBars>
          <c:cat>
            <c:strRef>
              <c:f>CLASSE_ETA!$A$3:$A$21</c:f>
              <c:strCache>
                <c:ptCount val="19"/>
                <c:pt idx="0">
                  <c:v>0-14</c:v>
                </c:pt>
                <c:pt idx="1">
                  <c:v>14-21</c:v>
                </c:pt>
                <c:pt idx="2">
                  <c:v>21-28</c:v>
                </c:pt>
                <c:pt idx="3">
                  <c:v>28-35</c:v>
                </c:pt>
                <c:pt idx="4">
                  <c:v>35-42</c:v>
                </c:pt>
                <c:pt idx="5">
                  <c:v>42-49</c:v>
                </c:pt>
                <c:pt idx="6">
                  <c:v>49-56</c:v>
                </c:pt>
                <c:pt idx="7">
                  <c:v>56-63</c:v>
                </c:pt>
                <c:pt idx="8">
                  <c:v>63-70</c:v>
                </c:pt>
                <c:pt idx="9">
                  <c:v>70-77</c:v>
                </c:pt>
                <c:pt idx="10">
                  <c:v>77-84</c:v>
                </c:pt>
                <c:pt idx="11">
                  <c:v>84-91</c:v>
                </c:pt>
                <c:pt idx="12">
                  <c:v>91-98</c:v>
                </c:pt>
                <c:pt idx="13">
                  <c:v>98-105</c:v>
                </c:pt>
                <c:pt idx="14">
                  <c:v>105-112</c:v>
                </c:pt>
                <c:pt idx="15">
                  <c:v>112-119</c:v>
                </c:pt>
                <c:pt idx="16">
                  <c:v>119-126</c:v>
                </c:pt>
                <c:pt idx="17">
                  <c:v>126-133</c:v>
                </c:pt>
                <c:pt idx="18">
                  <c:v>133-140</c:v>
                </c:pt>
              </c:strCache>
            </c:strRef>
          </c:cat>
          <c:val>
            <c:numRef>
              <c:f>CLASSE_ETA!$N$3:$N$21</c:f>
              <c:numCache>
                <c:formatCode>0.00</c:formatCode>
                <c:ptCount val="19"/>
                <c:pt idx="0">
                  <c:v>1</c:v>
                </c:pt>
                <c:pt idx="1">
                  <c:v>0.59143780000000001</c:v>
                </c:pt>
                <c:pt idx="2">
                  <c:v>0.42143829999999999</c:v>
                </c:pt>
                <c:pt idx="3">
                  <c:v>0.3203781</c:v>
                </c:pt>
                <c:pt idx="4">
                  <c:v>0.2976395</c:v>
                </c:pt>
                <c:pt idx="5">
                  <c:v>0.28769620000000001</c:v>
                </c:pt>
                <c:pt idx="6">
                  <c:v>0.2469935</c:v>
                </c:pt>
                <c:pt idx="7">
                  <c:v>0.26516139999999999</c:v>
                </c:pt>
                <c:pt idx="8">
                  <c:v>0.27031860000000002</c:v>
                </c:pt>
                <c:pt idx="9">
                  <c:v>0.2355255</c:v>
                </c:pt>
                <c:pt idx="10">
                  <c:v>0.23522879999999999</c:v>
                </c:pt>
                <c:pt idx="11">
                  <c:v>0.23650470000000001</c:v>
                </c:pt>
                <c:pt idx="12">
                  <c:v>0.2390167</c:v>
                </c:pt>
                <c:pt idx="13">
                  <c:v>0.26883829999999997</c:v>
                </c:pt>
                <c:pt idx="14">
                  <c:v>0.21185029999999999</c:v>
                </c:pt>
                <c:pt idx="15">
                  <c:v>0.16722919999999999</c:v>
                </c:pt>
                <c:pt idx="16">
                  <c:v>0.14889720000000001</c:v>
                </c:pt>
                <c:pt idx="17">
                  <c:v>8.1885899999999998E-2</c:v>
                </c:pt>
                <c:pt idx="18">
                  <c:v>0.17798600000000001</c:v>
                </c:pt>
              </c:numCache>
            </c:numRef>
          </c:val>
          <c:smooth val="0"/>
          <c:extLst>
            <c:ext xmlns:c16="http://schemas.microsoft.com/office/drawing/2014/chart" uri="{C3380CC4-5D6E-409C-BE32-E72D297353CC}">
              <c16:uniqueId val="{00000000-E50A-4807-AD9D-9038801B930F}"/>
            </c:ext>
          </c:extLst>
        </c:ser>
        <c:dLbls>
          <c:showLegendKey val="0"/>
          <c:showVal val="0"/>
          <c:showCatName val="0"/>
          <c:showSerName val="0"/>
          <c:showPercent val="0"/>
          <c:showBubbleSize val="0"/>
        </c:dLbls>
        <c:marker val="1"/>
        <c:smooth val="0"/>
        <c:axId val="122736256"/>
        <c:axId val="122742912"/>
      </c:lineChart>
      <c:catAx>
        <c:axId val="122736256"/>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sz="1000" b="1" dirty="0"/>
                  <a:t>Intervallo da </a:t>
                </a:r>
                <a:r>
                  <a:rPr lang="en-US" sz="1000" b="1" dirty="0" err="1"/>
                  <a:t>somministrazione</a:t>
                </a:r>
                <a:r>
                  <a:rPr lang="en-US" sz="1000" b="1" dirty="0"/>
                  <a:t> prima dose (</a:t>
                </a:r>
                <a:r>
                  <a:rPr lang="en-US" sz="1000" b="1" dirty="0" err="1"/>
                  <a:t>giorni</a:t>
                </a:r>
                <a:r>
                  <a:rPr lang="en-US" sz="1000" b="1" dirty="0"/>
                  <a:t>)</a:t>
                </a:r>
              </a:p>
            </c:rich>
          </c:tx>
          <c:layout>
            <c:manualLayout>
              <c:xMode val="edge"/>
              <c:yMode val="edge"/>
              <c:x val="0.22550310463590226"/>
              <c:y val="0.86243629539255451"/>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it-IT"/>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chemeClr val="tx1">
                    <a:lumMod val="65000"/>
                    <a:lumOff val="35000"/>
                  </a:schemeClr>
                </a:solidFill>
                <a:latin typeface="Raleway" panose="020B0503030101060003" pitchFamily="34" charset="0"/>
                <a:ea typeface="+mn-ea"/>
                <a:cs typeface="+mn-cs"/>
              </a:defRPr>
            </a:pPr>
            <a:endParaRPr lang="it-IT"/>
          </a:p>
        </c:txPr>
        <c:crossAx val="122742912"/>
        <c:crosses val="autoZero"/>
        <c:auto val="1"/>
        <c:lblAlgn val="ctr"/>
        <c:lblOffset val="100"/>
        <c:noMultiLvlLbl val="0"/>
      </c:catAx>
      <c:valAx>
        <c:axId val="122742912"/>
        <c:scaling>
          <c:orientation val="minMax"/>
          <c:max val="1"/>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sz="1000" b="1"/>
                  <a:t>IRR (95% IC)</a:t>
                </a:r>
              </a:p>
            </c:rich>
          </c:tx>
          <c:layout>
            <c:manualLayout>
              <c:xMode val="edge"/>
              <c:yMode val="edge"/>
              <c:x val="2.7989906696196006E-3"/>
              <c:y val="0.26306255662630756"/>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it-IT"/>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it-IT"/>
          </a:p>
        </c:txPr>
        <c:crossAx val="12273625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'DECESSI-OSPED'!$B$2</c:f>
              <c:strCache>
                <c:ptCount val="1"/>
                <c:pt idx="0">
                  <c:v>IRR aggiustato</c:v>
                </c:pt>
              </c:strCache>
            </c:strRef>
          </c:tx>
          <c:spPr>
            <a:ln w="12700" cap="rnd">
              <a:solidFill>
                <a:schemeClr val="tx1"/>
              </a:solidFill>
              <a:round/>
            </a:ln>
            <a:effectLst/>
          </c:spPr>
          <c:marker>
            <c:symbol val="circle"/>
            <c:size val="8"/>
            <c:spPr>
              <a:solidFill>
                <a:srgbClr val="FF0000"/>
              </a:solidFill>
              <a:ln w="9525">
                <a:solidFill>
                  <a:srgbClr val="FF0000"/>
                </a:solidFill>
              </a:ln>
              <a:effectLst/>
            </c:spPr>
          </c:marker>
          <c:errBars>
            <c:errDir val="y"/>
            <c:errBarType val="both"/>
            <c:errValType val="cust"/>
            <c:noEndCap val="0"/>
            <c:plus>
              <c:numRef>
                <c:f>'DECESSI-OSPED'!$N$3:$N$20</c:f>
                <c:numCache>
                  <c:formatCode>General</c:formatCode>
                  <c:ptCount val="18"/>
                  <c:pt idx="1">
                    <c:v>3.6089999999999955E-2</c:v>
                  </c:pt>
                  <c:pt idx="2">
                    <c:v>2.9773099999999997E-2</c:v>
                  </c:pt>
                  <c:pt idx="3">
                    <c:v>2.4148800000000026E-2</c:v>
                  </c:pt>
                  <c:pt idx="4">
                    <c:v>2.1588200000000002E-2</c:v>
                  </c:pt>
                  <c:pt idx="5">
                    <c:v>2.2944800000000015E-2</c:v>
                  </c:pt>
                  <c:pt idx="6">
                    <c:v>2.1030699999999999E-2</c:v>
                  </c:pt>
                  <c:pt idx="7">
                    <c:v>2.4146500000000001E-2</c:v>
                  </c:pt>
                  <c:pt idx="8">
                    <c:v>3.0130899999999988E-2</c:v>
                  </c:pt>
                  <c:pt idx="9">
                    <c:v>3.5713500000000009E-2</c:v>
                  </c:pt>
                  <c:pt idx="10">
                    <c:v>4.0958999999999995E-2</c:v>
                  </c:pt>
                  <c:pt idx="11">
                    <c:v>4.1430200000000014E-2</c:v>
                  </c:pt>
                  <c:pt idx="12">
                    <c:v>4.375720000000001E-2</c:v>
                  </c:pt>
                  <c:pt idx="13">
                    <c:v>4.6706600000000001E-2</c:v>
                  </c:pt>
                  <c:pt idx="14">
                    <c:v>5.6250099999999997E-2</c:v>
                  </c:pt>
                  <c:pt idx="15">
                    <c:v>0.12705709999999998</c:v>
                  </c:pt>
                </c:numCache>
              </c:numRef>
            </c:plus>
            <c:minus>
              <c:numRef>
                <c:f>'DECESSI-OSPED'!$O$3:$O$20</c:f>
                <c:numCache>
                  <c:formatCode>General</c:formatCode>
                  <c:ptCount val="18"/>
                  <c:pt idx="1">
                    <c:v>3.4088900000000089E-2</c:v>
                  </c:pt>
                  <c:pt idx="2">
                    <c:v>2.7621200000000012E-2</c:v>
                  </c:pt>
                  <c:pt idx="3">
                    <c:v>2.1753899999999993E-2</c:v>
                  </c:pt>
                  <c:pt idx="4">
                    <c:v>1.8768799999999988E-2</c:v>
                  </c:pt>
                  <c:pt idx="5">
                    <c:v>1.9643299999999989E-2</c:v>
                  </c:pt>
                  <c:pt idx="6">
                    <c:v>1.7236399999999999E-2</c:v>
                  </c:pt>
                  <c:pt idx="7">
                    <c:v>1.9345799999999996E-2</c:v>
                  </c:pt>
                  <c:pt idx="8">
                    <c:v>2.3606700000000008E-2</c:v>
                  </c:pt>
                  <c:pt idx="9">
                    <c:v>2.6926600000000009E-2</c:v>
                  </c:pt>
                  <c:pt idx="10">
                    <c:v>3.0102600000000007E-2</c:v>
                  </c:pt>
                  <c:pt idx="11">
                    <c:v>2.8645199999999996E-2</c:v>
                  </c:pt>
                  <c:pt idx="12">
                    <c:v>2.9637899999999995E-2</c:v>
                  </c:pt>
                  <c:pt idx="13">
                    <c:v>3.11385E-2</c:v>
                  </c:pt>
                  <c:pt idx="14">
                    <c:v>3.2505100000000002E-2</c:v>
                  </c:pt>
                  <c:pt idx="15">
                    <c:v>5.6742100000000004E-2</c:v>
                  </c:pt>
                </c:numCache>
              </c:numRef>
            </c:minus>
            <c:spPr>
              <a:noFill/>
              <a:ln w="9525" cap="flat" cmpd="sng" algn="ctr">
                <a:solidFill>
                  <a:schemeClr val="tx1">
                    <a:lumMod val="65000"/>
                    <a:lumOff val="35000"/>
                  </a:schemeClr>
                </a:solidFill>
                <a:round/>
              </a:ln>
              <a:effectLst/>
            </c:spPr>
          </c:errBars>
          <c:cat>
            <c:strRef>
              <c:f>'DECESSI-OSPED'!$A$3:$A$21</c:f>
              <c:strCache>
                <c:ptCount val="19"/>
                <c:pt idx="0">
                  <c:v>0-14</c:v>
                </c:pt>
                <c:pt idx="1">
                  <c:v>14-21</c:v>
                </c:pt>
                <c:pt idx="2">
                  <c:v>21-28</c:v>
                </c:pt>
                <c:pt idx="3">
                  <c:v>28-35</c:v>
                </c:pt>
                <c:pt idx="4">
                  <c:v>35-42</c:v>
                </c:pt>
                <c:pt idx="5">
                  <c:v>42-49</c:v>
                </c:pt>
                <c:pt idx="6">
                  <c:v>49-56</c:v>
                </c:pt>
                <c:pt idx="7">
                  <c:v>56-63</c:v>
                </c:pt>
                <c:pt idx="8">
                  <c:v>63-70</c:v>
                </c:pt>
                <c:pt idx="9">
                  <c:v>70-77</c:v>
                </c:pt>
                <c:pt idx="10">
                  <c:v>77-84</c:v>
                </c:pt>
                <c:pt idx="11">
                  <c:v>84-91</c:v>
                </c:pt>
                <c:pt idx="12">
                  <c:v>91-98</c:v>
                </c:pt>
                <c:pt idx="13">
                  <c:v>98-105</c:v>
                </c:pt>
                <c:pt idx="14">
                  <c:v>105-112</c:v>
                </c:pt>
                <c:pt idx="15">
                  <c:v>112-119</c:v>
                </c:pt>
                <c:pt idx="16">
                  <c:v>119-126</c:v>
                </c:pt>
                <c:pt idx="17">
                  <c:v>126-133</c:v>
                </c:pt>
                <c:pt idx="18">
                  <c:v>133-140</c:v>
                </c:pt>
              </c:strCache>
            </c:strRef>
          </c:cat>
          <c:val>
            <c:numRef>
              <c:f>'DECESSI-OSPED'!$B$3:$B$21</c:f>
              <c:numCache>
                <c:formatCode>0.00</c:formatCode>
                <c:ptCount val="19"/>
                <c:pt idx="0">
                  <c:v>1</c:v>
                </c:pt>
                <c:pt idx="1">
                  <c:v>0.61482270000000006</c:v>
                </c:pt>
                <c:pt idx="2">
                  <c:v>0.382158</c:v>
                </c:pt>
                <c:pt idx="3">
                  <c:v>0.21934799999999999</c:v>
                </c:pt>
                <c:pt idx="4">
                  <c:v>0.14371729999999999</c:v>
                </c:pt>
                <c:pt idx="5">
                  <c:v>0.13651659999999999</c:v>
                </c:pt>
                <c:pt idx="6">
                  <c:v>9.5531900000000003E-2</c:v>
                </c:pt>
                <c:pt idx="7">
                  <c:v>9.7302600000000003E-2</c:v>
                </c:pt>
                <c:pt idx="8">
                  <c:v>0.1090228</c:v>
                </c:pt>
                <c:pt idx="9">
                  <c:v>0.1094398</c:v>
                </c:pt>
                <c:pt idx="10">
                  <c:v>0.1135719</c:v>
                </c:pt>
                <c:pt idx="11">
                  <c:v>9.2826599999999995E-2</c:v>
                </c:pt>
                <c:pt idx="12">
                  <c:v>9.1850799999999996E-2</c:v>
                </c:pt>
                <c:pt idx="13">
                  <c:v>9.3420400000000001E-2</c:v>
                </c:pt>
                <c:pt idx="14">
                  <c:v>7.7002500000000002E-2</c:v>
                </c:pt>
                <c:pt idx="15">
                  <c:v>0.1025312</c:v>
                </c:pt>
              </c:numCache>
            </c:numRef>
          </c:val>
          <c:smooth val="0"/>
          <c:extLst>
            <c:ext xmlns:c16="http://schemas.microsoft.com/office/drawing/2014/chart" uri="{C3380CC4-5D6E-409C-BE32-E72D297353CC}">
              <c16:uniqueId val="{00000000-29BA-460A-BC1E-175A6B64CE86}"/>
            </c:ext>
          </c:extLst>
        </c:ser>
        <c:dLbls>
          <c:showLegendKey val="0"/>
          <c:showVal val="0"/>
          <c:showCatName val="0"/>
          <c:showSerName val="0"/>
          <c:showPercent val="0"/>
          <c:showBubbleSize val="0"/>
        </c:dLbls>
        <c:marker val="1"/>
        <c:smooth val="0"/>
        <c:axId val="122736256"/>
        <c:axId val="122742912"/>
      </c:lineChart>
      <c:catAx>
        <c:axId val="122736256"/>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dirty="0"/>
                  <a:t>Intervallo da </a:t>
                </a:r>
                <a:r>
                  <a:rPr lang="en-US" sz="1400" b="1" dirty="0" err="1"/>
                  <a:t>somministrazione</a:t>
                </a:r>
                <a:r>
                  <a:rPr lang="en-US" sz="1400" b="1" dirty="0"/>
                  <a:t> prima dose (</a:t>
                </a:r>
                <a:r>
                  <a:rPr lang="en-US" sz="1400" b="1" dirty="0" err="1"/>
                  <a:t>giorni</a:t>
                </a:r>
                <a:r>
                  <a:rPr lang="en-US" sz="1400" b="1" dirty="0"/>
                  <a:t>)</a:t>
                </a:r>
              </a:p>
            </c:rich>
          </c:tx>
          <c:layout>
            <c:manualLayout>
              <c:xMode val="edge"/>
              <c:yMode val="edge"/>
              <c:x val="0.32074589660861846"/>
              <c:y val="0.94076788720538718"/>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it-IT"/>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300" b="0" i="0" u="none" strike="noStrike" kern="1200" baseline="0">
                <a:solidFill>
                  <a:schemeClr val="tx1">
                    <a:lumMod val="65000"/>
                    <a:lumOff val="35000"/>
                  </a:schemeClr>
                </a:solidFill>
                <a:latin typeface="Raleway" panose="020B0503030101060003" pitchFamily="34" charset="0"/>
                <a:ea typeface="+mn-ea"/>
                <a:cs typeface="+mn-cs"/>
              </a:defRPr>
            </a:pPr>
            <a:endParaRPr lang="it-IT"/>
          </a:p>
        </c:txPr>
        <c:crossAx val="122742912"/>
        <c:crosses val="autoZero"/>
        <c:auto val="1"/>
        <c:lblAlgn val="ctr"/>
        <c:lblOffset val="100"/>
        <c:noMultiLvlLbl val="0"/>
      </c:catAx>
      <c:valAx>
        <c:axId val="122742912"/>
        <c:scaling>
          <c:orientation val="minMax"/>
          <c:max val="1"/>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IRR (95% IC)</a:t>
                </a:r>
              </a:p>
            </c:rich>
          </c:tx>
          <c:layout>
            <c:manualLayout>
              <c:xMode val="edge"/>
              <c:yMode val="edge"/>
              <c:x val="2.7989906696196006E-3"/>
              <c:y val="0.26306255662630756"/>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it-IT"/>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it-IT"/>
          </a:p>
        </c:txPr>
        <c:crossAx val="12273625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'DECESSI-OSPED'!$F$2</c:f>
              <c:strCache>
                <c:ptCount val="1"/>
                <c:pt idx="0">
                  <c:v>IRR aggiustato</c:v>
                </c:pt>
              </c:strCache>
            </c:strRef>
          </c:tx>
          <c:spPr>
            <a:ln w="12700" cap="rnd">
              <a:solidFill>
                <a:schemeClr val="tx1"/>
              </a:solidFill>
              <a:round/>
            </a:ln>
            <a:effectLst/>
          </c:spPr>
          <c:marker>
            <c:symbol val="circle"/>
            <c:size val="8"/>
            <c:spPr>
              <a:solidFill>
                <a:srgbClr val="FF0000"/>
              </a:solidFill>
              <a:ln w="9525">
                <a:solidFill>
                  <a:srgbClr val="FF0000"/>
                </a:solidFill>
              </a:ln>
              <a:effectLst/>
            </c:spPr>
          </c:marker>
          <c:errBars>
            <c:errDir val="y"/>
            <c:errBarType val="both"/>
            <c:errValType val="cust"/>
            <c:noEndCap val="0"/>
            <c:plus>
              <c:numRef>
                <c:f>'DECESSI-OSPED'!$Q$3:$Q$20</c:f>
                <c:numCache>
                  <c:formatCode>General</c:formatCode>
                  <c:ptCount val="18"/>
                  <c:pt idx="1">
                    <c:v>9.3240299999999998E-2</c:v>
                  </c:pt>
                  <c:pt idx="2">
                    <c:v>8.1346699999999994E-2</c:v>
                  </c:pt>
                  <c:pt idx="3">
                    <c:v>5.3443799999999986E-2</c:v>
                  </c:pt>
                  <c:pt idx="4">
                    <c:v>5.1759800000000002E-2</c:v>
                  </c:pt>
                  <c:pt idx="5">
                    <c:v>6.6870299999999994E-2</c:v>
                  </c:pt>
                  <c:pt idx="6">
                    <c:v>5.7669499999999999E-2</c:v>
                  </c:pt>
                  <c:pt idx="7">
                    <c:v>7.7506099999999994E-2</c:v>
                  </c:pt>
                  <c:pt idx="8">
                    <c:v>8.9379300000000009E-2</c:v>
                  </c:pt>
                  <c:pt idx="9">
                    <c:v>0.12315180000000001</c:v>
                  </c:pt>
                  <c:pt idx="10">
                    <c:v>0.15409140000000002</c:v>
                  </c:pt>
                  <c:pt idx="11">
                    <c:v>0.19082930000000001</c:v>
                  </c:pt>
                  <c:pt idx="12">
                    <c:v>-1.4999999999999999E-8</c:v>
                  </c:pt>
                  <c:pt idx="13">
                    <c:v>-1.22E-8</c:v>
                  </c:pt>
                  <c:pt idx="14">
                    <c:v>0.46588859999999999</c:v>
                  </c:pt>
                </c:numCache>
              </c:numRef>
            </c:plus>
            <c:minus>
              <c:numRef>
                <c:f>'DECESSI-OSPED'!$R$3:$R$20</c:f>
                <c:numCache>
                  <c:formatCode>General</c:formatCode>
                  <c:ptCount val="18"/>
                  <c:pt idx="1">
                    <c:v>7.6068799999999992E-2</c:v>
                  </c:pt>
                  <c:pt idx="2">
                    <c:v>6.2649699999999975E-2</c:v>
                  </c:pt>
                  <c:pt idx="3">
                    <c:v>3.2895000000000008E-2</c:v>
                  </c:pt>
                  <c:pt idx="4">
                    <c:v>2.6689899999999999E-2</c:v>
                  </c:pt>
                  <c:pt idx="5">
                    <c:v>3.7515699999999999E-2</c:v>
                  </c:pt>
                  <c:pt idx="6">
                    <c:v>2.3806499999999998E-2</c:v>
                  </c:pt>
                  <c:pt idx="7">
                    <c:v>3.4427899999999997E-2</c:v>
                  </c:pt>
                  <c:pt idx="8">
                    <c:v>2.2108699999999998E-2</c:v>
                  </c:pt>
                  <c:pt idx="9">
                    <c:v>1.7151E-2</c:v>
                  </c:pt>
                  <c:pt idx="10">
                    <c:v>3.7906700000000002E-2</c:v>
                  </c:pt>
                  <c:pt idx="11">
                    <c:v>2.6566900000000001E-2</c:v>
                  </c:pt>
                  <c:pt idx="12">
                    <c:v>1.4999999999999999E-8</c:v>
                  </c:pt>
                  <c:pt idx="13">
                    <c:v>1.22E-8</c:v>
                  </c:pt>
                  <c:pt idx="14">
                    <c:v>6.4426600000000001E-2</c:v>
                  </c:pt>
                </c:numCache>
              </c:numRef>
            </c:minus>
            <c:spPr>
              <a:noFill/>
              <a:ln w="9525" cap="flat" cmpd="sng" algn="ctr">
                <a:solidFill>
                  <a:schemeClr val="tx1">
                    <a:lumMod val="65000"/>
                    <a:lumOff val="35000"/>
                  </a:schemeClr>
                </a:solidFill>
                <a:round/>
              </a:ln>
              <a:effectLst/>
            </c:spPr>
          </c:errBars>
          <c:cat>
            <c:strRef>
              <c:f>'DECESSI-OSPED'!$A$3:$A$21</c:f>
              <c:strCache>
                <c:ptCount val="19"/>
                <c:pt idx="0">
                  <c:v>0-14</c:v>
                </c:pt>
                <c:pt idx="1">
                  <c:v>14-21</c:v>
                </c:pt>
                <c:pt idx="2">
                  <c:v>21-28</c:v>
                </c:pt>
                <c:pt idx="3">
                  <c:v>28-35</c:v>
                </c:pt>
                <c:pt idx="4">
                  <c:v>35-42</c:v>
                </c:pt>
                <c:pt idx="5">
                  <c:v>42-49</c:v>
                </c:pt>
                <c:pt idx="6">
                  <c:v>49-56</c:v>
                </c:pt>
                <c:pt idx="7">
                  <c:v>56-63</c:v>
                </c:pt>
                <c:pt idx="8">
                  <c:v>63-70</c:v>
                </c:pt>
                <c:pt idx="9">
                  <c:v>70-77</c:v>
                </c:pt>
                <c:pt idx="10">
                  <c:v>77-84</c:v>
                </c:pt>
                <c:pt idx="11">
                  <c:v>84-91</c:v>
                </c:pt>
                <c:pt idx="12">
                  <c:v>91-98</c:v>
                </c:pt>
                <c:pt idx="13">
                  <c:v>98-105</c:v>
                </c:pt>
                <c:pt idx="14">
                  <c:v>105-112</c:v>
                </c:pt>
                <c:pt idx="15">
                  <c:v>112-119</c:v>
                </c:pt>
                <c:pt idx="16">
                  <c:v>119-126</c:v>
                </c:pt>
                <c:pt idx="17">
                  <c:v>126-133</c:v>
                </c:pt>
                <c:pt idx="18">
                  <c:v>133-140</c:v>
                </c:pt>
              </c:strCache>
            </c:strRef>
          </c:cat>
          <c:val>
            <c:numRef>
              <c:f>'DECESSI-OSPED'!$F$3:$F$21</c:f>
              <c:numCache>
                <c:formatCode>0.00</c:formatCode>
                <c:ptCount val="19"/>
                <c:pt idx="0">
                  <c:v>1</c:v>
                </c:pt>
                <c:pt idx="1">
                  <c:v>0.41305229999999998</c:v>
                </c:pt>
                <c:pt idx="2">
                  <c:v>0.27257409999999999</c:v>
                </c:pt>
                <c:pt idx="3">
                  <c:v>8.5554500000000006E-2</c:v>
                </c:pt>
                <c:pt idx="4">
                  <c:v>5.5104199999999999E-2</c:v>
                </c:pt>
                <c:pt idx="5">
                  <c:v>8.5461700000000002E-2</c:v>
                </c:pt>
                <c:pt idx="6">
                  <c:v>4.0543099999999999E-2</c:v>
                </c:pt>
                <c:pt idx="7">
                  <c:v>6.1942299999999999E-2</c:v>
                </c:pt>
                <c:pt idx="8">
                  <c:v>2.9374899999999999E-2</c:v>
                </c:pt>
                <c:pt idx="9">
                  <c:v>1.9926099999999999E-2</c:v>
                </c:pt>
                <c:pt idx="10">
                  <c:v>5.0274199999999998E-2</c:v>
                </c:pt>
                <c:pt idx="11">
                  <c:v>3.0863700000000001E-2</c:v>
                </c:pt>
                <c:pt idx="12">
                  <c:v>1.4999999999999999E-8</c:v>
                </c:pt>
                <c:pt idx="13">
                  <c:v>1.22E-8</c:v>
                </c:pt>
                <c:pt idx="14">
                  <c:v>7.4765799999999993E-2</c:v>
                </c:pt>
              </c:numCache>
            </c:numRef>
          </c:val>
          <c:smooth val="0"/>
          <c:extLst>
            <c:ext xmlns:c16="http://schemas.microsoft.com/office/drawing/2014/chart" uri="{C3380CC4-5D6E-409C-BE32-E72D297353CC}">
              <c16:uniqueId val="{00000000-29BA-460A-BC1E-175A6B64CE86}"/>
            </c:ext>
          </c:extLst>
        </c:ser>
        <c:dLbls>
          <c:showLegendKey val="0"/>
          <c:showVal val="0"/>
          <c:showCatName val="0"/>
          <c:showSerName val="0"/>
          <c:showPercent val="0"/>
          <c:showBubbleSize val="0"/>
        </c:dLbls>
        <c:marker val="1"/>
        <c:smooth val="0"/>
        <c:axId val="122736256"/>
        <c:axId val="122742912"/>
      </c:lineChart>
      <c:catAx>
        <c:axId val="122736256"/>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dirty="0"/>
                  <a:t>Intervallo da </a:t>
                </a:r>
                <a:r>
                  <a:rPr lang="en-US" sz="1400" b="1" dirty="0" err="1"/>
                  <a:t>somministrazione</a:t>
                </a:r>
                <a:r>
                  <a:rPr lang="en-US" sz="1400" b="1" dirty="0"/>
                  <a:t> prima dose (</a:t>
                </a:r>
                <a:r>
                  <a:rPr lang="en-US" sz="1400" b="1" dirty="0" err="1"/>
                  <a:t>giorni</a:t>
                </a:r>
                <a:r>
                  <a:rPr lang="en-US" sz="1400" b="1" dirty="0"/>
                  <a:t>)</a:t>
                </a:r>
              </a:p>
            </c:rich>
          </c:tx>
          <c:layout>
            <c:manualLayout>
              <c:xMode val="edge"/>
              <c:yMode val="edge"/>
              <c:x val="0.32074589660861846"/>
              <c:y val="0.94076788720538718"/>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it-IT"/>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300" b="0" i="0" u="none" strike="noStrike" kern="1200" baseline="0">
                <a:solidFill>
                  <a:schemeClr val="tx1">
                    <a:lumMod val="65000"/>
                    <a:lumOff val="35000"/>
                  </a:schemeClr>
                </a:solidFill>
                <a:latin typeface="Raleway" panose="020B0503030101060003" pitchFamily="34" charset="0"/>
                <a:ea typeface="+mn-ea"/>
                <a:cs typeface="+mn-cs"/>
              </a:defRPr>
            </a:pPr>
            <a:endParaRPr lang="it-IT"/>
          </a:p>
        </c:txPr>
        <c:crossAx val="122742912"/>
        <c:crosses val="autoZero"/>
        <c:auto val="1"/>
        <c:lblAlgn val="ctr"/>
        <c:lblOffset val="100"/>
        <c:noMultiLvlLbl val="0"/>
      </c:catAx>
      <c:valAx>
        <c:axId val="122742912"/>
        <c:scaling>
          <c:orientation val="minMax"/>
          <c:max val="1"/>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IRR (95% IC)</a:t>
                </a:r>
              </a:p>
            </c:rich>
          </c:tx>
          <c:layout>
            <c:manualLayout>
              <c:xMode val="edge"/>
              <c:yMode val="edge"/>
              <c:x val="2.7989906696196006E-3"/>
              <c:y val="0.26306255662630756"/>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it-IT"/>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it-IT"/>
          </a:p>
        </c:txPr>
        <c:crossAx val="12273625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'DECESSI-OSPED'!$J$2</c:f>
              <c:strCache>
                <c:ptCount val="1"/>
                <c:pt idx="0">
                  <c:v>IRR aggiustato</c:v>
                </c:pt>
              </c:strCache>
            </c:strRef>
          </c:tx>
          <c:spPr>
            <a:ln w="12700" cap="rnd">
              <a:solidFill>
                <a:schemeClr val="tx1"/>
              </a:solidFill>
              <a:round/>
            </a:ln>
            <a:effectLst/>
          </c:spPr>
          <c:marker>
            <c:symbol val="circle"/>
            <c:size val="8"/>
            <c:spPr>
              <a:solidFill>
                <a:srgbClr val="FF0000"/>
              </a:solidFill>
              <a:ln w="9525">
                <a:solidFill>
                  <a:srgbClr val="FF0000"/>
                </a:solidFill>
              </a:ln>
              <a:effectLst/>
            </c:spPr>
          </c:marker>
          <c:errBars>
            <c:errDir val="y"/>
            <c:errBarType val="both"/>
            <c:errValType val="cust"/>
            <c:noEndCap val="0"/>
            <c:plus>
              <c:numRef>
                <c:f>'DECESSI-OSPED'!$T$3:$T$20</c:f>
                <c:numCache>
                  <c:formatCode>General</c:formatCode>
                  <c:ptCount val="18"/>
                  <c:pt idx="1">
                    <c:v>6.8890200000000013E-2</c:v>
                  </c:pt>
                  <c:pt idx="2">
                    <c:v>5.6738399999999967E-2</c:v>
                  </c:pt>
                  <c:pt idx="3">
                    <c:v>4.3931899999999996E-2</c:v>
                  </c:pt>
                  <c:pt idx="4">
                    <c:v>3.7378600000000012E-2</c:v>
                  </c:pt>
                  <c:pt idx="5">
                    <c:v>3.7831699999999996E-2</c:v>
                  </c:pt>
                  <c:pt idx="6">
                    <c:v>3.5757300000000006E-2</c:v>
                  </c:pt>
                  <c:pt idx="7">
                    <c:v>3.7913500000000003E-2</c:v>
                  </c:pt>
                  <c:pt idx="8">
                    <c:v>4.5451799999999987E-2</c:v>
                  </c:pt>
                  <c:pt idx="9">
                    <c:v>5.1909300000000005E-2</c:v>
                  </c:pt>
                  <c:pt idx="10">
                    <c:v>5.2067699999999981E-2</c:v>
                  </c:pt>
                  <c:pt idx="11">
                    <c:v>4.2734199999999993E-2</c:v>
                  </c:pt>
                  <c:pt idx="12">
                    <c:v>8.55239E-2</c:v>
                  </c:pt>
                  <c:pt idx="13">
                    <c:v>0.23237089999999999</c:v>
                  </c:pt>
                </c:numCache>
              </c:numRef>
            </c:plus>
            <c:minus>
              <c:numRef>
                <c:f>'DECESSI-OSPED'!$U$3:$U$20</c:f>
                <c:numCache>
                  <c:formatCode>General</c:formatCode>
                  <c:ptCount val="18"/>
                  <c:pt idx="1">
                    <c:v>6.1846899999999927E-2</c:v>
                  </c:pt>
                  <c:pt idx="2">
                    <c:v>4.9329600000000029E-2</c:v>
                  </c:pt>
                  <c:pt idx="3">
                    <c:v>3.5965700000000017E-2</c:v>
                  </c:pt>
                  <c:pt idx="4">
                    <c:v>2.8281600000000004E-2</c:v>
                  </c:pt>
                  <c:pt idx="5">
                    <c:v>2.7228199999999994E-2</c:v>
                  </c:pt>
                  <c:pt idx="6">
                    <c:v>2.3586900000000001E-2</c:v>
                  </c:pt>
                  <c:pt idx="7">
                    <c:v>2.39505E-2</c:v>
                  </c:pt>
                  <c:pt idx="8">
                    <c:v>2.9602000000000003E-2</c:v>
                  </c:pt>
                  <c:pt idx="9">
                    <c:v>3.4133800000000006E-2</c:v>
                  </c:pt>
                  <c:pt idx="10">
                    <c:v>3.2107800000000006E-2</c:v>
                  </c:pt>
                  <c:pt idx="11">
                    <c:v>1.7710500000000001E-2</c:v>
                  </c:pt>
                  <c:pt idx="12">
                    <c:v>4.24794E-2</c:v>
                  </c:pt>
                  <c:pt idx="13">
                    <c:v>5.7671699999999992E-2</c:v>
                  </c:pt>
                </c:numCache>
              </c:numRef>
            </c:minus>
            <c:spPr>
              <a:noFill/>
              <a:ln w="9525" cap="flat" cmpd="sng" algn="ctr">
                <a:solidFill>
                  <a:schemeClr val="tx1">
                    <a:lumMod val="65000"/>
                    <a:lumOff val="35000"/>
                  </a:schemeClr>
                </a:solidFill>
                <a:round/>
              </a:ln>
              <a:effectLst/>
            </c:spPr>
          </c:errBars>
          <c:cat>
            <c:strRef>
              <c:f>'DECESSI-OSPED'!$A$3:$A$21</c:f>
              <c:strCache>
                <c:ptCount val="19"/>
                <c:pt idx="0">
                  <c:v>0-14</c:v>
                </c:pt>
                <c:pt idx="1">
                  <c:v>14-21</c:v>
                </c:pt>
                <c:pt idx="2">
                  <c:v>21-28</c:v>
                </c:pt>
                <c:pt idx="3">
                  <c:v>28-35</c:v>
                </c:pt>
                <c:pt idx="4">
                  <c:v>35-42</c:v>
                </c:pt>
                <c:pt idx="5">
                  <c:v>42-49</c:v>
                </c:pt>
                <c:pt idx="6">
                  <c:v>49-56</c:v>
                </c:pt>
                <c:pt idx="7">
                  <c:v>56-63</c:v>
                </c:pt>
                <c:pt idx="8">
                  <c:v>63-70</c:v>
                </c:pt>
                <c:pt idx="9">
                  <c:v>70-77</c:v>
                </c:pt>
                <c:pt idx="10">
                  <c:v>77-84</c:v>
                </c:pt>
                <c:pt idx="11">
                  <c:v>84-91</c:v>
                </c:pt>
                <c:pt idx="12">
                  <c:v>91-98</c:v>
                </c:pt>
                <c:pt idx="13">
                  <c:v>98-105</c:v>
                </c:pt>
                <c:pt idx="14">
                  <c:v>105-112</c:v>
                </c:pt>
                <c:pt idx="15">
                  <c:v>112-119</c:v>
                </c:pt>
                <c:pt idx="16">
                  <c:v>119-126</c:v>
                </c:pt>
                <c:pt idx="17">
                  <c:v>126-133</c:v>
                </c:pt>
                <c:pt idx="18">
                  <c:v>133-140</c:v>
                </c:pt>
              </c:strCache>
            </c:strRef>
          </c:cat>
          <c:val>
            <c:numRef>
              <c:f>'DECESSI-OSPED'!$J$3:$J$21</c:f>
              <c:numCache>
                <c:formatCode>0.00</c:formatCode>
                <c:ptCount val="19"/>
                <c:pt idx="0">
                  <c:v>1</c:v>
                </c:pt>
                <c:pt idx="1">
                  <c:v>0.60492599999999996</c:v>
                </c:pt>
                <c:pt idx="2">
                  <c:v>0.37777080000000002</c:v>
                </c:pt>
                <c:pt idx="3">
                  <c:v>0.19834270000000001</c:v>
                </c:pt>
                <c:pt idx="4">
                  <c:v>0.1162068</c:v>
                </c:pt>
                <c:pt idx="5">
                  <c:v>9.71447E-2</c:v>
                </c:pt>
                <c:pt idx="6">
                  <c:v>6.93E-2</c:v>
                </c:pt>
                <c:pt idx="7">
                  <c:v>6.5032300000000001E-2</c:v>
                </c:pt>
                <c:pt idx="8">
                  <c:v>8.4888400000000003E-2</c:v>
                </c:pt>
                <c:pt idx="9">
                  <c:v>9.9679799999999999E-2</c:v>
                </c:pt>
                <c:pt idx="10">
                  <c:v>8.3756800000000006E-2</c:v>
                </c:pt>
                <c:pt idx="11">
                  <c:v>3.0245000000000001E-2</c:v>
                </c:pt>
                <c:pt idx="12">
                  <c:v>8.4401299999999999E-2</c:v>
                </c:pt>
                <c:pt idx="13">
                  <c:v>7.6710299999999995E-2</c:v>
                </c:pt>
              </c:numCache>
            </c:numRef>
          </c:val>
          <c:smooth val="0"/>
          <c:extLst>
            <c:ext xmlns:c16="http://schemas.microsoft.com/office/drawing/2014/chart" uri="{C3380CC4-5D6E-409C-BE32-E72D297353CC}">
              <c16:uniqueId val="{00000000-29BA-460A-BC1E-175A6B64CE86}"/>
            </c:ext>
          </c:extLst>
        </c:ser>
        <c:dLbls>
          <c:showLegendKey val="0"/>
          <c:showVal val="0"/>
          <c:showCatName val="0"/>
          <c:showSerName val="0"/>
          <c:showPercent val="0"/>
          <c:showBubbleSize val="0"/>
        </c:dLbls>
        <c:marker val="1"/>
        <c:smooth val="0"/>
        <c:axId val="122736256"/>
        <c:axId val="122742912"/>
      </c:lineChart>
      <c:catAx>
        <c:axId val="122736256"/>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dirty="0"/>
                  <a:t>Intervallo da </a:t>
                </a:r>
                <a:r>
                  <a:rPr lang="en-US" sz="1400" b="1" dirty="0" err="1"/>
                  <a:t>somministrazione</a:t>
                </a:r>
                <a:r>
                  <a:rPr lang="en-US" sz="1400" b="1" dirty="0"/>
                  <a:t> prima dose (</a:t>
                </a:r>
                <a:r>
                  <a:rPr lang="en-US" sz="1400" b="1" dirty="0" err="1"/>
                  <a:t>giorni</a:t>
                </a:r>
                <a:r>
                  <a:rPr lang="en-US" sz="1400" b="1" dirty="0"/>
                  <a:t>)</a:t>
                </a:r>
              </a:p>
            </c:rich>
          </c:tx>
          <c:layout>
            <c:manualLayout>
              <c:xMode val="edge"/>
              <c:yMode val="edge"/>
              <c:x val="0.32074589660861846"/>
              <c:y val="0.94076788720538718"/>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it-IT"/>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300" b="0" i="0" u="none" strike="noStrike" kern="1200" baseline="0">
                <a:solidFill>
                  <a:schemeClr val="tx1">
                    <a:lumMod val="65000"/>
                    <a:lumOff val="35000"/>
                  </a:schemeClr>
                </a:solidFill>
                <a:latin typeface="Raleway" panose="020B0503030101060003" pitchFamily="34" charset="0"/>
                <a:ea typeface="+mn-ea"/>
                <a:cs typeface="+mn-cs"/>
              </a:defRPr>
            </a:pPr>
            <a:endParaRPr lang="it-IT"/>
          </a:p>
        </c:txPr>
        <c:crossAx val="122742912"/>
        <c:crosses val="autoZero"/>
        <c:auto val="1"/>
        <c:lblAlgn val="ctr"/>
        <c:lblOffset val="100"/>
        <c:noMultiLvlLbl val="0"/>
      </c:catAx>
      <c:valAx>
        <c:axId val="122742912"/>
        <c:scaling>
          <c:orientation val="minMax"/>
          <c:max val="1"/>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IRR (95% IC)</a:t>
                </a:r>
              </a:p>
            </c:rich>
          </c:tx>
          <c:layout>
            <c:manualLayout>
              <c:xMode val="edge"/>
              <c:yMode val="edge"/>
              <c:x val="2.7989906696196006E-3"/>
              <c:y val="0.26306255662630756"/>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it-IT"/>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it-IT"/>
          </a:p>
        </c:txPr>
        <c:crossAx val="12273625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0" i="0" u="none" strike="noStrike" kern="1200" spc="0" baseline="0">
                <a:solidFill>
                  <a:sysClr val="windowText" lastClr="000000">
                    <a:lumMod val="65000"/>
                    <a:lumOff val="35000"/>
                  </a:sysClr>
                </a:solidFill>
                <a:latin typeface="+mn-lt"/>
                <a:ea typeface="+mn-ea"/>
                <a:cs typeface="+mn-cs"/>
              </a:defRPr>
            </a:pPr>
            <a:r>
              <a:rPr lang="it-IT" sz="1600" b="1">
                <a:solidFill>
                  <a:srgbClr val="00B050"/>
                </a:solidFill>
                <a:effectLst/>
              </a:rPr>
              <a:t>Uomini</a:t>
            </a:r>
            <a:endParaRPr lang="it-IT" sz="1600">
              <a:effectLst/>
            </a:endParaRPr>
          </a:p>
        </c:rich>
      </c:tx>
      <c:layout>
        <c:manualLayout>
          <c:xMode val="edge"/>
          <c:yMode val="edge"/>
          <c:x val="0.45630367946964379"/>
          <c:y val="1.7730496453900711E-2"/>
        </c:manualLayout>
      </c:layout>
      <c:overlay val="0"/>
      <c:spPr>
        <a:solidFill>
          <a:sysClr val="window" lastClr="FFFFFF"/>
        </a:solid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0" i="0" u="none" strike="noStrike" kern="1200" spc="0" baseline="0">
              <a:solidFill>
                <a:sysClr val="windowText" lastClr="000000">
                  <a:lumMod val="65000"/>
                  <a:lumOff val="35000"/>
                </a:sysClr>
              </a:solidFill>
              <a:latin typeface="+mn-lt"/>
              <a:ea typeface="+mn-ea"/>
              <a:cs typeface="+mn-cs"/>
            </a:defRPr>
          </a:pPr>
          <a:endParaRPr lang="it-IT"/>
        </a:p>
      </c:txPr>
    </c:title>
    <c:autoTitleDeleted val="0"/>
    <c:plotArea>
      <c:layout/>
      <c:lineChart>
        <c:grouping val="standard"/>
        <c:varyColors val="0"/>
        <c:ser>
          <c:idx val="0"/>
          <c:order val="0"/>
          <c:spPr>
            <a:ln w="12700" cap="rnd">
              <a:solidFill>
                <a:sysClr val="windowText" lastClr="000000"/>
              </a:solidFill>
              <a:round/>
            </a:ln>
            <a:effectLst/>
          </c:spPr>
          <c:marker>
            <c:symbol val="circle"/>
            <c:size val="6"/>
            <c:spPr>
              <a:solidFill>
                <a:srgbClr val="FF0000"/>
              </a:solidFill>
              <a:ln w="9525">
                <a:solidFill>
                  <a:srgbClr val="FF0000"/>
                </a:solidFill>
              </a:ln>
              <a:effectLst/>
            </c:spPr>
          </c:marker>
          <c:errBars>
            <c:errDir val="y"/>
            <c:errBarType val="both"/>
            <c:errValType val="cust"/>
            <c:noEndCap val="0"/>
            <c:plus>
              <c:numRef>
                <c:f>SESSO!$N$3:$N$21</c:f>
                <c:numCache>
                  <c:formatCode>General</c:formatCode>
                  <c:ptCount val="19"/>
                  <c:pt idx="1">
                    <c:v>2.292470000000002E-2</c:v>
                  </c:pt>
                  <c:pt idx="2">
                    <c:v>1.9148900000000024E-2</c:v>
                  </c:pt>
                  <c:pt idx="3">
                    <c:v>1.6945099999999991E-2</c:v>
                  </c:pt>
                  <c:pt idx="4">
                    <c:v>1.5665400000000052E-2</c:v>
                  </c:pt>
                  <c:pt idx="5">
                    <c:v>1.5807999999999989E-2</c:v>
                  </c:pt>
                  <c:pt idx="6">
                    <c:v>1.5492299999999987E-2</c:v>
                  </c:pt>
                  <c:pt idx="7">
                    <c:v>1.6451800000000016E-2</c:v>
                  </c:pt>
                  <c:pt idx="8">
                    <c:v>1.6904000000000002E-2</c:v>
                  </c:pt>
                  <c:pt idx="9">
                    <c:v>1.8144300000000002E-2</c:v>
                  </c:pt>
                  <c:pt idx="10">
                    <c:v>2.2044300000000017E-2</c:v>
                  </c:pt>
                  <c:pt idx="11">
                    <c:v>2.4486999999999981E-2</c:v>
                  </c:pt>
                  <c:pt idx="12">
                    <c:v>2.7210299999999993E-2</c:v>
                  </c:pt>
                  <c:pt idx="13">
                    <c:v>2.9384899999999992E-2</c:v>
                  </c:pt>
                  <c:pt idx="14">
                    <c:v>2.8876499999999999E-2</c:v>
                  </c:pt>
                  <c:pt idx="15">
                    <c:v>2.69123E-2</c:v>
                  </c:pt>
                  <c:pt idx="16">
                    <c:v>3.1616900000000003E-2</c:v>
                  </c:pt>
                  <c:pt idx="17">
                    <c:v>4.8592699999999989E-2</c:v>
                  </c:pt>
                  <c:pt idx="18">
                    <c:v>0.23177300000000001</c:v>
                  </c:pt>
                </c:numCache>
              </c:numRef>
            </c:plus>
            <c:minus>
              <c:numRef>
                <c:f>SESSO!$O$3:$O$21</c:f>
                <c:numCache>
                  <c:formatCode>General</c:formatCode>
                  <c:ptCount val="19"/>
                  <c:pt idx="1">
                    <c:v>2.2243800000000036E-2</c:v>
                  </c:pt>
                  <c:pt idx="2">
                    <c:v>1.8460599999999938E-2</c:v>
                  </c:pt>
                  <c:pt idx="3">
                    <c:v>1.6205700000000045E-2</c:v>
                  </c:pt>
                  <c:pt idx="4">
                    <c:v>1.4841899999999963E-2</c:v>
                  </c:pt>
                  <c:pt idx="5">
                    <c:v>1.4890000000000014E-2</c:v>
                  </c:pt>
                  <c:pt idx="6">
                    <c:v>1.4490500000000017E-2</c:v>
                  </c:pt>
                  <c:pt idx="7">
                    <c:v>1.5356099999999984E-2</c:v>
                  </c:pt>
                  <c:pt idx="8">
                    <c:v>1.5664899999999982E-2</c:v>
                  </c:pt>
                  <c:pt idx="9">
                    <c:v>1.662340000000001E-2</c:v>
                  </c:pt>
                  <c:pt idx="10">
                    <c:v>2.0092099999999974E-2</c:v>
                  </c:pt>
                  <c:pt idx="11">
                    <c:v>2.1957500000000019E-2</c:v>
                  </c:pt>
                  <c:pt idx="12">
                    <c:v>2.4075700000000005E-2</c:v>
                  </c:pt>
                  <c:pt idx="13">
                    <c:v>2.5905800000000007E-2</c:v>
                  </c:pt>
                  <c:pt idx="14">
                    <c:v>2.5191999999999992E-2</c:v>
                  </c:pt>
                  <c:pt idx="15">
                    <c:v>2.2871699999999995E-2</c:v>
                  </c:pt>
                  <c:pt idx="16">
                    <c:v>2.5982699999999997E-2</c:v>
                  </c:pt>
                  <c:pt idx="17">
                    <c:v>3.4628800000000001E-2</c:v>
                  </c:pt>
                  <c:pt idx="18">
                    <c:v>7.4596799999999991E-2</c:v>
                  </c:pt>
                </c:numCache>
              </c:numRef>
            </c:minus>
            <c:spPr>
              <a:noFill/>
              <a:ln w="9525" cap="flat" cmpd="sng" algn="ctr">
                <a:solidFill>
                  <a:schemeClr val="tx1">
                    <a:lumMod val="65000"/>
                    <a:lumOff val="35000"/>
                  </a:schemeClr>
                </a:solidFill>
                <a:round/>
              </a:ln>
              <a:effectLst/>
            </c:spPr>
          </c:errBars>
          <c:cat>
            <c:strRef>
              <c:f>SESSO!$A$3:$A$21</c:f>
              <c:strCache>
                <c:ptCount val="19"/>
                <c:pt idx="0">
                  <c:v>0-14</c:v>
                </c:pt>
                <c:pt idx="1">
                  <c:v>14-21</c:v>
                </c:pt>
                <c:pt idx="2">
                  <c:v>21-28</c:v>
                </c:pt>
                <c:pt idx="3">
                  <c:v>28-35</c:v>
                </c:pt>
                <c:pt idx="4">
                  <c:v>35-42</c:v>
                </c:pt>
                <c:pt idx="5">
                  <c:v>42-49</c:v>
                </c:pt>
                <c:pt idx="6">
                  <c:v>49-56</c:v>
                </c:pt>
                <c:pt idx="7">
                  <c:v>56-63</c:v>
                </c:pt>
                <c:pt idx="8">
                  <c:v>63-70</c:v>
                </c:pt>
                <c:pt idx="9">
                  <c:v>70-77</c:v>
                </c:pt>
                <c:pt idx="10">
                  <c:v>77-84</c:v>
                </c:pt>
                <c:pt idx="11">
                  <c:v>84-91</c:v>
                </c:pt>
                <c:pt idx="12">
                  <c:v>91-98</c:v>
                </c:pt>
                <c:pt idx="13">
                  <c:v>98-105</c:v>
                </c:pt>
                <c:pt idx="14">
                  <c:v>105-112</c:v>
                </c:pt>
                <c:pt idx="15">
                  <c:v>112-119</c:v>
                </c:pt>
                <c:pt idx="16">
                  <c:v>119-126</c:v>
                </c:pt>
                <c:pt idx="17">
                  <c:v>126-133</c:v>
                </c:pt>
                <c:pt idx="18">
                  <c:v>133-140</c:v>
                </c:pt>
              </c:strCache>
            </c:strRef>
          </c:cat>
          <c:val>
            <c:numRef>
              <c:f>SESSO!$F$3:$F$21</c:f>
              <c:numCache>
                <c:formatCode>0.00</c:formatCode>
                <c:ptCount val="19"/>
                <c:pt idx="0">
                  <c:v>1</c:v>
                </c:pt>
                <c:pt idx="1">
                  <c:v>0.74896980000000002</c:v>
                </c:pt>
                <c:pt idx="2">
                  <c:v>0.51344939999999994</c:v>
                </c:pt>
                <c:pt idx="3">
                  <c:v>0.37141200000000002</c:v>
                </c:pt>
                <c:pt idx="4">
                  <c:v>0.28234939999999997</c:v>
                </c:pt>
                <c:pt idx="5">
                  <c:v>0.25640780000000002</c:v>
                </c:pt>
                <c:pt idx="6">
                  <c:v>0.2241071</c:v>
                </c:pt>
                <c:pt idx="7">
                  <c:v>0.23055819999999999</c:v>
                </c:pt>
                <c:pt idx="8">
                  <c:v>0.21369279999999999</c:v>
                </c:pt>
                <c:pt idx="9">
                  <c:v>0.1983193</c:v>
                </c:pt>
                <c:pt idx="10">
                  <c:v>0.22687959999999999</c:v>
                </c:pt>
                <c:pt idx="11">
                  <c:v>0.21256410000000001</c:v>
                </c:pt>
                <c:pt idx="12">
                  <c:v>0.20899670000000001</c:v>
                </c:pt>
                <c:pt idx="13">
                  <c:v>0.21881020000000001</c:v>
                </c:pt>
                <c:pt idx="14">
                  <c:v>0.1974427</c:v>
                </c:pt>
                <c:pt idx="15">
                  <c:v>0.1523381</c:v>
                </c:pt>
                <c:pt idx="16">
                  <c:v>0.1458071</c:v>
                </c:pt>
                <c:pt idx="17">
                  <c:v>0.1205051</c:v>
                </c:pt>
                <c:pt idx="18">
                  <c:v>0.1100008</c:v>
                </c:pt>
              </c:numCache>
            </c:numRef>
          </c:val>
          <c:smooth val="0"/>
          <c:extLst>
            <c:ext xmlns:c16="http://schemas.microsoft.com/office/drawing/2014/chart" uri="{C3380CC4-5D6E-409C-BE32-E72D297353CC}">
              <c16:uniqueId val="{00000000-05A2-4823-8694-D9B0DC3B2BD7}"/>
            </c:ext>
          </c:extLst>
        </c:ser>
        <c:dLbls>
          <c:showLegendKey val="0"/>
          <c:showVal val="0"/>
          <c:showCatName val="0"/>
          <c:showSerName val="0"/>
          <c:showPercent val="0"/>
          <c:showBubbleSize val="0"/>
        </c:dLbls>
        <c:marker val="1"/>
        <c:smooth val="0"/>
        <c:axId val="122736256"/>
        <c:axId val="122742912"/>
      </c:lineChart>
      <c:catAx>
        <c:axId val="122736256"/>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dirty="0"/>
                  <a:t>Intervallo da </a:t>
                </a:r>
                <a:r>
                  <a:rPr lang="en-US" sz="1400" b="1" dirty="0" err="1"/>
                  <a:t>somministrazione</a:t>
                </a:r>
                <a:r>
                  <a:rPr lang="en-US" sz="1400" b="1" dirty="0"/>
                  <a:t> prima dose (</a:t>
                </a:r>
                <a:r>
                  <a:rPr lang="en-US" sz="1400" b="1" dirty="0" err="1"/>
                  <a:t>giorni</a:t>
                </a:r>
                <a:r>
                  <a:rPr lang="en-US" sz="1400" b="1" dirty="0"/>
                  <a:t>)</a:t>
                </a:r>
              </a:p>
            </c:rich>
          </c:tx>
          <c:layout>
            <c:manualLayout>
              <c:xMode val="edge"/>
              <c:yMode val="edge"/>
              <c:x val="0.25172038475509534"/>
              <c:y val="0.92338048048048049"/>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it-IT"/>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Raleway" panose="020B0503030101060003" pitchFamily="34" charset="0"/>
                <a:ea typeface="+mn-ea"/>
                <a:cs typeface="+mn-cs"/>
              </a:defRPr>
            </a:pPr>
            <a:endParaRPr lang="it-IT"/>
          </a:p>
        </c:txPr>
        <c:crossAx val="122742912"/>
        <c:crosses val="autoZero"/>
        <c:auto val="1"/>
        <c:lblAlgn val="ctr"/>
        <c:lblOffset val="100"/>
        <c:noMultiLvlLbl val="0"/>
      </c:catAx>
      <c:valAx>
        <c:axId val="122742912"/>
        <c:scaling>
          <c:orientation val="minMax"/>
          <c:max val="1"/>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IRR (95% IC)</a:t>
                </a:r>
              </a:p>
            </c:rich>
          </c:tx>
          <c:layout>
            <c:manualLayout>
              <c:xMode val="edge"/>
              <c:yMode val="edge"/>
              <c:x val="2.7989906696196006E-3"/>
              <c:y val="0.26306255662630756"/>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it-IT"/>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it-IT"/>
          </a:p>
        </c:txPr>
        <c:crossAx val="12273625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0" i="0" u="none" strike="noStrike" kern="1200" spc="0" baseline="0">
                <a:solidFill>
                  <a:sysClr val="windowText" lastClr="000000">
                    <a:lumMod val="65000"/>
                    <a:lumOff val="35000"/>
                  </a:sysClr>
                </a:solidFill>
                <a:latin typeface="+mn-lt"/>
                <a:ea typeface="+mn-ea"/>
                <a:cs typeface="+mn-cs"/>
              </a:defRPr>
            </a:pPr>
            <a:r>
              <a:rPr lang="it-IT" sz="1600" b="1">
                <a:solidFill>
                  <a:srgbClr val="00B050"/>
                </a:solidFill>
                <a:effectLst/>
              </a:rPr>
              <a:t>Donne</a:t>
            </a:r>
            <a:endParaRPr lang="it-IT" sz="1600">
              <a:effectLst/>
            </a:endParaRPr>
          </a:p>
        </c:rich>
      </c:tx>
      <c:layout>
        <c:manualLayout>
          <c:xMode val="edge"/>
          <c:yMode val="edge"/>
          <c:x val="0.46086274929919474"/>
          <c:y val="1.4184397163120567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0" i="0" u="none" strike="noStrike" kern="1200" spc="0" baseline="0">
              <a:solidFill>
                <a:sysClr val="windowText" lastClr="000000">
                  <a:lumMod val="65000"/>
                  <a:lumOff val="35000"/>
                </a:sysClr>
              </a:solidFill>
              <a:latin typeface="+mn-lt"/>
              <a:ea typeface="+mn-ea"/>
              <a:cs typeface="+mn-cs"/>
            </a:defRPr>
          </a:pPr>
          <a:endParaRPr lang="it-IT"/>
        </a:p>
      </c:txPr>
    </c:title>
    <c:autoTitleDeleted val="0"/>
    <c:plotArea>
      <c:layout/>
      <c:lineChart>
        <c:grouping val="standard"/>
        <c:varyColors val="0"/>
        <c:ser>
          <c:idx val="0"/>
          <c:order val="0"/>
          <c:spPr>
            <a:ln w="12700" cap="rnd">
              <a:solidFill>
                <a:sysClr val="windowText" lastClr="000000"/>
              </a:solidFill>
              <a:round/>
            </a:ln>
            <a:effectLst/>
          </c:spPr>
          <c:marker>
            <c:symbol val="circle"/>
            <c:size val="6"/>
            <c:spPr>
              <a:solidFill>
                <a:srgbClr val="FF0000"/>
              </a:solidFill>
              <a:ln w="9525">
                <a:solidFill>
                  <a:srgbClr val="FF0000"/>
                </a:solidFill>
              </a:ln>
              <a:effectLst/>
            </c:spPr>
          </c:marker>
          <c:dPt>
            <c:idx val="5"/>
            <c:marker>
              <c:symbol val="circle"/>
              <c:size val="6"/>
              <c:spPr>
                <a:solidFill>
                  <a:srgbClr val="FF0000"/>
                </a:solidFill>
                <a:ln w="9525">
                  <a:solidFill>
                    <a:srgbClr val="FF0000"/>
                  </a:solidFill>
                </a:ln>
                <a:effectLst/>
              </c:spPr>
            </c:marker>
            <c:bubble3D val="0"/>
            <c:extLst>
              <c:ext xmlns:c16="http://schemas.microsoft.com/office/drawing/2014/chart" uri="{C3380CC4-5D6E-409C-BE32-E72D297353CC}">
                <c16:uniqueId val="{00000000-D90E-4FCF-94CD-3EE39A690D80}"/>
              </c:ext>
            </c:extLst>
          </c:dPt>
          <c:errBars>
            <c:errDir val="y"/>
            <c:errBarType val="both"/>
            <c:errValType val="cust"/>
            <c:noEndCap val="0"/>
            <c:plus>
              <c:numRef>
                <c:f>SESSO!$K$3:$K$21</c:f>
                <c:numCache>
                  <c:formatCode>General</c:formatCode>
                  <c:ptCount val="19"/>
                  <c:pt idx="1">
                    <c:v>1.9959500000000019E-2</c:v>
                  </c:pt>
                  <c:pt idx="2">
                    <c:v>1.6429499999999986E-2</c:v>
                  </c:pt>
                  <c:pt idx="3">
                    <c:v>1.4071799999999968E-2</c:v>
                  </c:pt>
                  <c:pt idx="4">
                    <c:v>1.291589999999998E-2</c:v>
                  </c:pt>
                  <c:pt idx="5">
                    <c:v>1.2813700000000039E-2</c:v>
                  </c:pt>
                  <c:pt idx="6">
                    <c:v>1.2718199999999985E-2</c:v>
                  </c:pt>
                  <c:pt idx="7">
                    <c:v>1.3043100000000002E-2</c:v>
                  </c:pt>
                  <c:pt idx="8">
                    <c:v>1.3929199999999975E-2</c:v>
                  </c:pt>
                  <c:pt idx="9">
                    <c:v>1.4900699999999989E-2</c:v>
                  </c:pt>
                  <c:pt idx="10">
                    <c:v>1.6429899999999997E-2</c:v>
                  </c:pt>
                  <c:pt idx="11">
                    <c:v>1.795469999999999E-2</c:v>
                  </c:pt>
                  <c:pt idx="12">
                    <c:v>1.9446600000000008E-2</c:v>
                  </c:pt>
                  <c:pt idx="13">
                    <c:v>2.1423300000000034E-2</c:v>
                  </c:pt>
                  <c:pt idx="14">
                    <c:v>2.0294800000000002E-2</c:v>
                  </c:pt>
                  <c:pt idx="15">
                    <c:v>1.8524700000000005E-2</c:v>
                  </c:pt>
                  <c:pt idx="16">
                    <c:v>2.1266000000000007E-2</c:v>
                  </c:pt>
                  <c:pt idx="17">
                    <c:v>3.1098199999999993E-2</c:v>
                  </c:pt>
                  <c:pt idx="18">
                    <c:v>0.14771090000000001</c:v>
                  </c:pt>
                </c:numCache>
              </c:numRef>
            </c:plus>
            <c:minus>
              <c:numRef>
                <c:f>SESSO!$L$3:$L$21</c:f>
                <c:numCache>
                  <c:formatCode>General</c:formatCode>
                  <c:ptCount val="19"/>
                  <c:pt idx="1">
                    <c:v>1.9457199999999952E-2</c:v>
                  </c:pt>
                  <c:pt idx="2">
                    <c:v>1.5935499999999991E-2</c:v>
                  </c:pt>
                  <c:pt idx="3">
                    <c:v>1.3561500000000004E-2</c:v>
                  </c:pt>
                  <c:pt idx="4">
                    <c:v>1.2367399999999973E-2</c:v>
                  </c:pt>
                  <c:pt idx="5">
                    <c:v>1.2229099999999993E-2</c:v>
                  </c:pt>
                  <c:pt idx="6">
                    <c:v>1.2101000000000001E-2</c:v>
                  </c:pt>
                  <c:pt idx="7">
                    <c:v>1.2387399999999993E-2</c:v>
                  </c:pt>
                  <c:pt idx="8">
                    <c:v>1.3200400000000029E-2</c:v>
                  </c:pt>
                  <c:pt idx="9">
                    <c:v>1.4033999999999991E-2</c:v>
                  </c:pt>
                  <c:pt idx="10">
                    <c:v>1.5364600000000006E-2</c:v>
                  </c:pt>
                  <c:pt idx="11">
                    <c:v>1.66356E-2</c:v>
                  </c:pt>
                  <c:pt idx="12">
                    <c:v>1.7859299999999995E-2</c:v>
                  </c:pt>
                  <c:pt idx="13">
                    <c:v>1.9660199999999989E-2</c:v>
                  </c:pt>
                  <c:pt idx="14">
                    <c:v>1.8434199999999984E-2</c:v>
                  </c:pt>
                  <c:pt idx="15">
                    <c:v>1.649500000000001E-2</c:v>
                  </c:pt>
                  <c:pt idx="16">
                    <c:v>1.8382599999999985E-2</c:v>
                  </c:pt>
                  <c:pt idx="17">
                    <c:v>2.3591100000000004E-2</c:v>
                  </c:pt>
                  <c:pt idx="18">
                    <c:v>5.5361600000000004E-2</c:v>
                  </c:pt>
                </c:numCache>
              </c:numRef>
            </c:minus>
            <c:spPr>
              <a:noFill/>
              <a:ln w="9525" cap="flat" cmpd="sng" algn="ctr">
                <a:solidFill>
                  <a:schemeClr val="tx1">
                    <a:lumMod val="65000"/>
                    <a:lumOff val="35000"/>
                  </a:schemeClr>
                </a:solidFill>
                <a:round/>
              </a:ln>
              <a:effectLst/>
            </c:spPr>
          </c:errBars>
          <c:cat>
            <c:strRef>
              <c:f>SESSO!$A$3:$A$21</c:f>
              <c:strCache>
                <c:ptCount val="19"/>
                <c:pt idx="0">
                  <c:v>0-14</c:v>
                </c:pt>
                <c:pt idx="1">
                  <c:v>14-21</c:v>
                </c:pt>
                <c:pt idx="2">
                  <c:v>21-28</c:v>
                </c:pt>
                <c:pt idx="3">
                  <c:v>28-35</c:v>
                </c:pt>
                <c:pt idx="4">
                  <c:v>35-42</c:v>
                </c:pt>
                <c:pt idx="5">
                  <c:v>42-49</c:v>
                </c:pt>
                <c:pt idx="6">
                  <c:v>49-56</c:v>
                </c:pt>
                <c:pt idx="7">
                  <c:v>56-63</c:v>
                </c:pt>
                <c:pt idx="8">
                  <c:v>63-70</c:v>
                </c:pt>
                <c:pt idx="9">
                  <c:v>70-77</c:v>
                </c:pt>
                <c:pt idx="10">
                  <c:v>77-84</c:v>
                </c:pt>
                <c:pt idx="11">
                  <c:v>84-91</c:v>
                </c:pt>
                <c:pt idx="12">
                  <c:v>91-98</c:v>
                </c:pt>
                <c:pt idx="13">
                  <c:v>98-105</c:v>
                </c:pt>
                <c:pt idx="14">
                  <c:v>105-112</c:v>
                </c:pt>
                <c:pt idx="15">
                  <c:v>112-119</c:v>
                </c:pt>
                <c:pt idx="16">
                  <c:v>119-126</c:v>
                </c:pt>
                <c:pt idx="17">
                  <c:v>126-133</c:v>
                </c:pt>
                <c:pt idx="18">
                  <c:v>133-140</c:v>
                </c:pt>
              </c:strCache>
            </c:strRef>
          </c:cat>
          <c:val>
            <c:numRef>
              <c:f>SESSO!$B$3:$B$21</c:f>
              <c:numCache>
                <c:formatCode>0.00</c:formatCode>
                <c:ptCount val="19"/>
                <c:pt idx="0">
                  <c:v>1</c:v>
                </c:pt>
                <c:pt idx="1">
                  <c:v>0.77332769999999995</c:v>
                </c:pt>
                <c:pt idx="2">
                  <c:v>0.5299199</c:v>
                </c:pt>
                <c:pt idx="3">
                  <c:v>0.37390220000000002</c:v>
                </c:pt>
                <c:pt idx="4">
                  <c:v>0.2912747</c:v>
                </c:pt>
                <c:pt idx="5">
                  <c:v>0.26803519999999997</c:v>
                </c:pt>
                <c:pt idx="6">
                  <c:v>0.2493427</c:v>
                </c:pt>
                <c:pt idx="7">
                  <c:v>0.2463813</c:v>
                </c:pt>
                <c:pt idx="8">
                  <c:v>0.25231940000000003</c:v>
                </c:pt>
                <c:pt idx="9">
                  <c:v>0.2412917</c:v>
                </c:pt>
                <c:pt idx="10">
                  <c:v>0.23695579999999999</c:v>
                </c:pt>
                <c:pt idx="11">
                  <c:v>0.22641720000000001</c:v>
                </c:pt>
                <c:pt idx="12">
                  <c:v>0.2187876</c:v>
                </c:pt>
                <c:pt idx="13">
                  <c:v>0.23889579999999999</c:v>
                </c:pt>
                <c:pt idx="14">
                  <c:v>0.20107459999999999</c:v>
                </c:pt>
                <c:pt idx="15">
                  <c:v>0.15055540000000001</c:v>
                </c:pt>
                <c:pt idx="16">
                  <c:v>0.13558029999999999</c:v>
                </c:pt>
                <c:pt idx="17">
                  <c:v>9.7726900000000005E-2</c:v>
                </c:pt>
                <c:pt idx="18">
                  <c:v>8.8549600000000006E-2</c:v>
                </c:pt>
              </c:numCache>
            </c:numRef>
          </c:val>
          <c:smooth val="0"/>
          <c:extLst>
            <c:ext xmlns:c16="http://schemas.microsoft.com/office/drawing/2014/chart" uri="{C3380CC4-5D6E-409C-BE32-E72D297353CC}">
              <c16:uniqueId val="{00000001-D90E-4FCF-94CD-3EE39A690D80}"/>
            </c:ext>
          </c:extLst>
        </c:ser>
        <c:dLbls>
          <c:showLegendKey val="0"/>
          <c:showVal val="0"/>
          <c:showCatName val="0"/>
          <c:showSerName val="0"/>
          <c:showPercent val="0"/>
          <c:showBubbleSize val="0"/>
        </c:dLbls>
        <c:marker val="1"/>
        <c:smooth val="0"/>
        <c:axId val="122736256"/>
        <c:axId val="122742912"/>
      </c:lineChart>
      <c:catAx>
        <c:axId val="122736256"/>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dirty="0"/>
                  <a:t>Intervallo da </a:t>
                </a:r>
                <a:r>
                  <a:rPr lang="en-US" sz="1400" b="1" dirty="0" err="1"/>
                  <a:t>somministrazione</a:t>
                </a:r>
                <a:r>
                  <a:rPr lang="en-US" sz="1400" b="1" dirty="0"/>
                  <a:t> prima dose (</a:t>
                </a:r>
                <a:r>
                  <a:rPr lang="en-US" sz="1400" b="1" dirty="0" err="1"/>
                  <a:t>giorni</a:t>
                </a:r>
                <a:r>
                  <a:rPr lang="en-US" sz="1400" b="1" dirty="0"/>
                  <a:t>)</a:t>
                </a:r>
              </a:p>
            </c:rich>
          </c:tx>
          <c:layout>
            <c:manualLayout>
              <c:xMode val="edge"/>
              <c:yMode val="edge"/>
              <c:x val="0.25381729497354494"/>
              <c:y val="0.92337744318994031"/>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it-IT"/>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Raleway" panose="020B0503030101060003" pitchFamily="34" charset="0"/>
                <a:ea typeface="+mn-ea"/>
                <a:cs typeface="+mn-cs"/>
              </a:defRPr>
            </a:pPr>
            <a:endParaRPr lang="it-IT"/>
          </a:p>
        </c:txPr>
        <c:crossAx val="122742912"/>
        <c:crosses val="autoZero"/>
        <c:auto val="1"/>
        <c:lblAlgn val="ctr"/>
        <c:lblOffset val="100"/>
        <c:noMultiLvlLbl val="0"/>
      </c:catAx>
      <c:valAx>
        <c:axId val="122742912"/>
        <c:scaling>
          <c:orientation val="minMax"/>
          <c:max val="1"/>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IRR (95% IC)</a:t>
                </a:r>
              </a:p>
            </c:rich>
          </c:tx>
          <c:layout>
            <c:manualLayout>
              <c:xMode val="edge"/>
              <c:yMode val="edge"/>
              <c:x val="2.7989906696196006E-3"/>
              <c:y val="0.26306255662630756"/>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it-IT"/>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it-IT"/>
          </a:p>
        </c:txPr>
        <c:crossAx val="12273625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spc="0" baseline="0">
                <a:solidFill>
                  <a:sysClr val="windowText" lastClr="000000">
                    <a:lumMod val="65000"/>
                    <a:lumOff val="35000"/>
                  </a:sysClr>
                </a:solidFill>
                <a:latin typeface="+mn-lt"/>
                <a:ea typeface="+mn-ea"/>
                <a:cs typeface="+mn-cs"/>
              </a:defRPr>
            </a:pPr>
            <a:r>
              <a:rPr lang="it-IT" sz="1200" b="1" dirty="0">
                <a:solidFill>
                  <a:srgbClr val="00B050"/>
                </a:solidFill>
                <a:effectLst/>
              </a:rPr>
              <a:t>60-79</a:t>
            </a:r>
            <a:r>
              <a:rPr lang="it-IT" sz="1200" b="1" baseline="0" dirty="0">
                <a:solidFill>
                  <a:srgbClr val="00B050"/>
                </a:solidFill>
                <a:effectLst/>
              </a:rPr>
              <a:t> anni</a:t>
            </a:r>
            <a:r>
              <a:rPr lang="it-IT" sz="1200" b="1" dirty="0">
                <a:effectLst/>
              </a:rPr>
              <a:t> </a:t>
            </a:r>
            <a:endParaRPr lang="it-IT" sz="1200" dirty="0">
              <a:effectLst/>
            </a:endParaRPr>
          </a:p>
        </c:rich>
      </c:tx>
      <c:layout>
        <c:manualLayout>
          <c:xMode val="edge"/>
          <c:yMode val="edge"/>
          <c:x val="0.42797605049347964"/>
          <c:y val="8.7264407372566084E-3"/>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spc="0" baseline="0">
              <a:solidFill>
                <a:sysClr val="windowText" lastClr="000000">
                  <a:lumMod val="65000"/>
                  <a:lumOff val="35000"/>
                </a:sysClr>
              </a:solidFill>
              <a:latin typeface="+mn-lt"/>
              <a:ea typeface="+mn-ea"/>
              <a:cs typeface="+mn-cs"/>
            </a:defRPr>
          </a:pPr>
          <a:endParaRPr lang="it-IT"/>
        </a:p>
      </c:txPr>
    </c:title>
    <c:autoTitleDeleted val="0"/>
    <c:plotArea>
      <c:layout>
        <c:manualLayout>
          <c:layoutTarget val="inner"/>
          <c:xMode val="edge"/>
          <c:yMode val="edge"/>
          <c:x val="0.1484635181574735"/>
          <c:y val="0.20002784759971307"/>
          <c:w val="0.81841815292180942"/>
          <c:h val="0.44618816640316017"/>
        </c:manualLayout>
      </c:layout>
      <c:lineChart>
        <c:grouping val="standard"/>
        <c:varyColors val="0"/>
        <c:ser>
          <c:idx val="0"/>
          <c:order val="0"/>
          <c:spPr>
            <a:ln w="12700" cap="rnd">
              <a:solidFill>
                <a:schemeClr val="tx1"/>
              </a:solidFill>
              <a:round/>
            </a:ln>
            <a:effectLst/>
          </c:spPr>
          <c:marker>
            <c:symbol val="circle"/>
            <c:size val="6"/>
            <c:spPr>
              <a:solidFill>
                <a:srgbClr val="FF0000"/>
              </a:solidFill>
              <a:ln w="9525">
                <a:solidFill>
                  <a:srgbClr val="FF0000"/>
                </a:solidFill>
              </a:ln>
              <a:effectLst/>
            </c:spPr>
          </c:marker>
          <c:dPt>
            <c:idx val="5"/>
            <c:marker>
              <c:symbol val="circle"/>
              <c:size val="6"/>
              <c:spPr>
                <a:solidFill>
                  <a:srgbClr val="FF0000"/>
                </a:solidFill>
                <a:ln w="9525">
                  <a:solidFill>
                    <a:srgbClr val="FF0000"/>
                  </a:solidFill>
                </a:ln>
                <a:effectLst/>
              </c:spPr>
            </c:marker>
            <c:bubble3D val="0"/>
            <c:extLst>
              <c:ext xmlns:c16="http://schemas.microsoft.com/office/drawing/2014/chart" uri="{C3380CC4-5D6E-409C-BE32-E72D297353CC}">
                <c16:uniqueId val="{00000000-0EDA-4E7A-9961-5EC263EE0341}"/>
              </c:ext>
            </c:extLst>
          </c:dPt>
          <c:errBars>
            <c:errDir val="y"/>
            <c:errBarType val="both"/>
            <c:errValType val="cust"/>
            <c:noEndCap val="0"/>
            <c:plus>
              <c:numRef>
                <c:f>CLASSE_ETA!$R$3:$R$21</c:f>
                <c:numCache>
                  <c:formatCode>General</c:formatCode>
                  <c:ptCount val="19"/>
                  <c:pt idx="1">
                    <c:v>3.1600700000000037E-2</c:v>
                  </c:pt>
                  <c:pt idx="2">
                    <c:v>2.6909999999999989E-2</c:v>
                  </c:pt>
                  <c:pt idx="3">
                    <c:v>2.4233599999999966E-2</c:v>
                  </c:pt>
                  <c:pt idx="4">
                    <c:v>2.2677700000000023E-2</c:v>
                  </c:pt>
                  <c:pt idx="5">
                    <c:v>2.3264499999999994E-2</c:v>
                  </c:pt>
                  <c:pt idx="6">
                    <c:v>2.3375400000000018E-2</c:v>
                  </c:pt>
                  <c:pt idx="7">
                    <c:v>2.5974999999999998E-2</c:v>
                  </c:pt>
                  <c:pt idx="8">
                    <c:v>2.6124700000000001E-2</c:v>
                  </c:pt>
                  <c:pt idx="9">
                    <c:v>2.9467500000000008E-2</c:v>
                  </c:pt>
                  <c:pt idx="10">
                    <c:v>3.4319599999999978E-2</c:v>
                  </c:pt>
                  <c:pt idx="11">
                    <c:v>3.8168299999999988E-2</c:v>
                  </c:pt>
                  <c:pt idx="12">
                    <c:v>4.0797999999999973E-2</c:v>
                  </c:pt>
                  <c:pt idx="13">
                    <c:v>4.1693599999999997E-2</c:v>
                  </c:pt>
                  <c:pt idx="14">
                    <c:v>3.9937099999999975E-2</c:v>
                  </c:pt>
                  <c:pt idx="15">
                    <c:v>4.0229399999999998E-2</c:v>
                  </c:pt>
                  <c:pt idx="16">
                    <c:v>4.4040299999999991E-2</c:v>
                  </c:pt>
                  <c:pt idx="17">
                    <c:v>7.0559899999999995E-2</c:v>
                  </c:pt>
                  <c:pt idx="18">
                    <c:v>0.57352780000000003</c:v>
                  </c:pt>
                </c:numCache>
              </c:numRef>
            </c:plus>
            <c:minus>
              <c:numRef>
                <c:f>CLASSE_ETA!$S$3:$S$21</c:f>
                <c:numCache>
                  <c:formatCode>General</c:formatCode>
                  <c:ptCount val="19"/>
                  <c:pt idx="1">
                    <c:v>3.0439800000000017E-2</c:v>
                  </c:pt>
                  <c:pt idx="2">
                    <c:v>2.5644200000000006E-2</c:v>
                  </c:pt>
                  <c:pt idx="3">
                    <c:v>2.2743300000000022E-2</c:v>
                  </c:pt>
                  <c:pt idx="4">
                    <c:v>2.0848100000000008E-2</c:v>
                  </c:pt>
                  <c:pt idx="5">
                    <c:v>2.1058099999999996E-2</c:v>
                  </c:pt>
                  <c:pt idx="6">
                    <c:v>2.0754899999999993E-2</c:v>
                  </c:pt>
                  <c:pt idx="7">
                    <c:v>2.2962399999999994E-2</c:v>
                  </c:pt>
                  <c:pt idx="8">
                    <c:v>2.2752599999999984E-2</c:v>
                  </c:pt>
                  <c:pt idx="9">
                    <c:v>2.5445200000000001E-2</c:v>
                  </c:pt>
                  <c:pt idx="10">
                    <c:v>2.9445300000000008E-2</c:v>
                  </c:pt>
                  <c:pt idx="11">
                    <c:v>3.2351100000000022E-2</c:v>
                  </c:pt>
                  <c:pt idx="12">
                    <c:v>3.3896600000000027E-2</c:v>
                  </c:pt>
                  <c:pt idx="13">
                    <c:v>3.4138600000000019E-2</c:v>
                  </c:pt>
                  <c:pt idx="14">
                    <c:v>3.1928200000000018E-2</c:v>
                  </c:pt>
                  <c:pt idx="15">
                    <c:v>3.1281099999999992E-2</c:v>
                  </c:pt>
                  <c:pt idx="16">
                    <c:v>3.1181E-2</c:v>
                  </c:pt>
                  <c:pt idx="17">
                    <c:v>3.5177400000000004E-2</c:v>
                  </c:pt>
                  <c:pt idx="18">
                    <c:v>8.0534499999999995E-2</c:v>
                  </c:pt>
                </c:numCache>
              </c:numRef>
            </c:minus>
            <c:spPr>
              <a:noFill/>
              <a:ln w="9525" cap="flat" cmpd="sng" algn="ctr">
                <a:solidFill>
                  <a:schemeClr val="tx1"/>
                </a:solidFill>
                <a:round/>
              </a:ln>
              <a:effectLst/>
            </c:spPr>
          </c:errBars>
          <c:cat>
            <c:strRef>
              <c:f>CLASSE_ETA!$A$3:$A$21</c:f>
              <c:strCache>
                <c:ptCount val="19"/>
                <c:pt idx="0">
                  <c:v>0-14</c:v>
                </c:pt>
                <c:pt idx="1">
                  <c:v>14-21</c:v>
                </c:pt>
                <c:pt idx="2">
                  <c:v>21-28</c:v>
                </c:pt>
                <c:pt idx="3">
                  <c:v>28-35</c:v>
                </c:pt>
                <c:pt idx="4">
                  <c:v>35-42</c:v>
                </c:pt>
                <c:pt idx="5">
                  <c:v>42-49</c:v>
                </c:pt>
                <c:pt idx="6">
                  <c:v>49-56</c:v>
                </c:pt>
                <c:pt idx="7">
                  <c:v>56-63</c:v>
                </c:pt>
                <c:pt idx="8">
                  <c:v>63-70</c:v>
                </c:pt>
                <c:pt idx="9">
                  <c:v>70-77</c:v>
                </c:pt>
                <c:pt idx="10">
                  <c:v>77-84</c:v>
                </c:pt>
                <c:pt idx="11">
                  <c:v>84-91</c:v>
                </c:pt>
                <c:pt idx="12">
                  <c:v>91-98</c:v>
                </c:pt>
                <c:pt idx="13">
                  <c:v>98-105</c:v>
                </c:pt>
                <c:pt idx="14">
                  <c:v>105-112</c:v>
                </c:pt>
                <c:pt idx="15">
                  <c:v>112-119</c:v>
                </c:pt>
                <c:pt idx="16">
                  <c:v>119-126</c:v>
                </c:pt>
                <c:pt idx="17">
                  <c:v>126-133</c:v>
                </c:pt>
                <c:pt idx="18">
                  <c:v>133-140</c:v>
                </c:pt>
              </c:strCache>
            </c:strRef>
          </c:cat>
          <c:val>
            <c:numRef>
              <c:f>CLASSE_ETA!$B$3:$B$21</c:f>
              <c:numCache>
                <c:formatCode>0.00</c:formatCode>
                <c:ptCount val="19"/>
                <c:pt idx="0">
                  <c:v>1</c:v>
                </c:pt>
                <c:pt idx="1">
                  <c:v>0.82851859999999999</c:v>
                </c:pt>
                <c:pt idx="2">
                  <c:v>0.54516560000000003</c:v>
                </c:pt>
                <c:pt idx="3">
                  <c:v>0.36981190000000003</c:v>
                </c:pt>
                <c:pt idx="4">
                  <c:v>0.2583916</c:v>
                </c:pt>
                <c:pt idx="5">
                  <c:v>0.22204850000000001</c:v>
                </c:pt>
                <c:pt idx="6">
                  <c:v>0.18513279999999999</c:v>
                </c:pt>
                <c:pt idx="7">
                  <c:v>0.1979892</c:v>
                </c:pt>
                <c:pt idx="8">
                  <c:v>0.17627119999999999</c:v>
                </c:pt>
                <c:pt idx="9">
                  <c:v>0.1864151</c:v>
                </c:pt>
                <c:pt idx="10">
                  <c:v>0.20732400000000001</c:v>
                </c:pt>
                <c:pt idx="11">
                  <c:v>0.21226210000000001</c:v>
                </c:pt>
                <c:pt idx="12">
                  <c:v>0.20038520000000001</c:v>
                </c:pt>
                <c:pt idx="13">
                  <c:v>0.18839600000000001</c:v>
                </c:pt>
                <c:pt idx="14">
                  <c:v>0.15921370000000001</c:v>
                </c:pt>
                <c:pt idx="15">
                  <c:v>0.14063239999999999</c:v>
                </c:pt>
                <c:pt idx="16">
                  <c:v>0.10678890000000001</c:v>
                </c:pt>
                <c:pt idx="17">
                  <c:v>7.0150900000000002E-2</c:v>
                </c:pt>
                <c:pt idx="18">
                  <c:v>9.3690399999999993E-2</c:v>
                </c:pt>
              </c:numCache>
            </c:numRef>
          </c:val>
          <c:smooth val="0"/>
          <c:extLst>
            <c:ext xmlns:c16="http://schemas.microsoft.com/office/drawing/2014/chart" uri="{C3380CC4-5D6E-409C-BE32-E72D297353CC}">
              <c16:uniqueId val="{00000001-0EDA-4E7A-9961-5EC263EE0341}"/>
            </c:ext>
          </c:extLst>
        </c:ser>
        <c:dLbls>
          <c:showLegendKey val="0"/>
          <c:showVal val="0"/>
          <c:showCatName val="0"/>
          <c:showSerName val="0"/>
          <c:showPercent val="0"/>
          <c:showBubbleSize val="0"/>
        </c:dLbls>
        <c:marker val="1"/>
        <c:smooth val="0"/>
        <c:axId val="122736256"/>
        <c:axId val="122742912"/>
      </c:lineChart>
      <c:catAx>
        <c:axId val="122736256"/>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sz="1000" b="1" dirty="0"/>
                  <a:t>Intervallo da </a:t>
                </a:r>
                <a:r>
                  <a:rPr lang="en-US" sz="1000" b="1" dirty="0" err="1"/>
                  <a:t>somministrazione</a:t>
                </a:r>
                <a:r>
                  <a:rPr lang="en-US" sz="1000" b="1" dirty="0"/>
                  <a:t> prima dose (</a:t>
                </a:r>
                <a:r>
                  <a:rPr lang="en-US" sz="1000" b="1" dirty="0" err="1"/>
                  <a:t>giorni</a:t>
                </a:r>
                <a:r>
                  <a:rPr lang="en-US" sz="1000" b="1" dirty="0"/>
                  <a:t>)</a:t>
                </a:r>
              </a:p>
            </c:rich>
          </c:tx>
          <c:layout>
            <c:manualLayout>
              <c:xMode val="edge"/>
              <c:yMode val="edge"/>
              <c:x val="0.22550310463590226"/>
              <c:y val="0.85697850964631395"/>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it-IT"/>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chemeClr val="tx1">
                    <a:lumMod val="65000"/>
                    <a:lumOff val="35000"/>
                  </a:schemeClr>
                </a:solidFill>
                <a:latin typeface="Raleway" panose="020B0503030101060003" pitchFamily="34" charset="0"/>
                <a:ea typeface="+mn-ea"/>
                <a:cs typeface="+mn-cs"/>
              </a:defRPr>
            </a:pPr>
            <a:endParaRPr lang="it-IT"/>
          </a:p>
        </c:txPr>
        <c:crossAx val="122742912"/>
        <c:crosses val="autoZero"/>
        <c:auto val="1"/>
        <c:lblAlgn val="ctr"/>
        <c:lblOffset val="100"/>
        <c:noMultiLvlLbl val="0"/>
      </c:catAx>
      <c:valAx>
        <c:axId val="122742912"/>
        <c:scaling>
          <c:orientation val="minMax"/>
          <c:max val="1"/>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sz="1000" b="1"/>
                  <a:t>IRR (95% IC)</a:t>
                </a:r>
              </a:p>
            </c:rich>
          </c:tx>
          <c:layout>
            <c:manualLayout>
              <c:xMode val="edge"/>
              <c:yMode val="edge"/>
              <c:x val="2.7989906696196006E-3"/>
              <c:y val="0.26306255662630756"/>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it-IT"/>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it-IT"/>
          </a:p>
        </c:txPr>
        <c:crossAx val="12273625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00" b="0" i="0" u="none" strike="noStrike" kern="1200" spc="0" baseline="0">
                <a:solidFill>
                  <a:sysClr val="windowText" lastClr="000000">
                    <a:lumMod val="65000"/>
                    <a:lumOff val="35000"/>
                  </a:sysClr>
                </a:solidFill>
                <a:latin typeface="+mn-lt"/>
                <a:ea typeface="+mn-ea"/>
                <a:cs typeface="+mn-cs"/>
              </a:defRPr>
            </a:pPr>
            <a:r>
              <a:rPr lang="it-IT" sz="1300" b="1" dirty="0">
                <a:solidFill>
                  <a:srgbClr val="00B050"/>
                </a:solidFill>
                <a:effectLst/>
              </a:rPr>
              <a:t>40-59</a:t>
            </a:r>
            <a:r>
              <a:rPr lang="it-IT" sz="1300" b="1" baseline="0" dirty="0">
                <a:solidFill>
                  <a:srgbClr val="00B050"/>
                </a:solidFill>
                <a:effectLst/>
              </a:rPr>
              <a:t> anni</a:t>
            </a:r>
            <a:r>
              <a:rPr lang="it-IT" sz="1300" b="1" dirty="0">
                <a:effectLst/>
              </a:rPr>
              <a:t> </a:t>
            </a:r>
            <a:endParaRPr lang="it-IT" sz="1300" b="1" baseline="0" dirty="0">
              <a:effectLst/>
            </a:endParaRPr>
          </a:p>
        </c:rich>
      </c:tx>
      <c:layout>
        <c:manualLayout>
          <c:xMode val="edge"/>
          <c:yMode val="edge"/>
          <c:x val="0.4069007502712052"/>
          <c:y val="1.6096170482317849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00" b="0" i="0" u="none" strike="noStrike" kern="1200" spc="0" baseline="0">
              <a:solidFill>
                <a:sysClr val="windowText" lastClr="000000">
                  <a:lumMod val="65000"/>
                  <a:lumOff val="35000"/>
                </a:sysClr>
              </a:solidFill>
              <a:latin typeface="+mn-lt"/>
              <a:ea typeface="+mn-ea"/>
              <a:cs typeface="+mn-cs"/>
            </a:defRPr>
          </a:pPr>
          <a:endParaRPr lang="it-IT"/>
        </a:p>
      </c:txPr>
    </c:title>
    <c:autoTitleDeleted val="0"/>
    <c:plotArea>
      <c:layout>
        <c:manualLayout>
          <c:layoutTarget val="inner"/>
          <c:xMode val="edge"/>
          <c:yMode val="edge"/>
          <c:x val="0.1484635181574735"/>
          <c:y val="0.19577077471764551"/>
          <c:w val="0.81841815292180942"/>
          <c:h val="0.46242529387168013"/>
        </c:manualLayout>
      </c:layout>
      <c:lineChart>
        <c:grouping val="standard"/>
        <c:varyColors val="0"/>
        <c:ser>
          <c:idx val="0"/>
          <c:order val="0"/>
          <c:spPr>
            <a:ln w="12700" cap="rnd">
              <a:solidFill>
                <a:schemeClr val="tx1"/>
              </a:solidFill>
              <a:round/>
            </a:ln>
            <a:effectLst/>
          </c:spPr>
          <c:marker>
            <c:symbol val="circle"/>
            <c:size val="6"/>
            <c:spPr>
              <a:solidFill>
                <a:srgbClr val="FF0000"/>
              </a:solidFill>
              <a:ln w="9525">
                <a:solidFill>
                  <a:srgbClr val="FF0000"/>
                </a:solidFill>
              </a:ln>
              <a:effectLst/>
            </c:spPr>
          </c:marker>
          <c:errBars>
            <c:errDir val="y"/>
            <c:errBarType val="both"/>
            <c:errValType val="cust"/>
            <c:noEndCap val="0"/>
            <c:plus>
              <c:numRef>
                <c:f>CLASSE_ETA!$X$3:$X$21</c:f>
                <c:numCache>
                  <c:formatCode>General</c:formatCode>
                  <c:ptCount val="19"/>
                  <c:pt idx="1">
                    <c:v>2.5941000000000103E-2</c:v>
                  </c:pt>
                  <c:pt idx="2">
                    <c:v>2.2397499999999959E-2</c:v>
                  </c:pt>
                  <c:pt idx="3">
                    <c:v>1.8822100000000008E-2</c:v>
                  </c:pt>
                  <c:pt idx="4">
                    <c:v>1.7516799999999999E-2</c:v>
                  </c:pt>
                  <c:pt idx="5">
                    <c:v>1.8088000000000048E-2</c:v>
                  </c:pt>
                  <c:pt idx="6">
                    <c:v>1.8171400000000004E-2</c:v>
                  </c:pt>
                  <c:pt idx="7">
                    <c:v>1.8530500000000005E-2</c:v>
                  </c:pt>
                  <c:pt idx="8">
                    <c:v>1.8919299999999972E-2</c:v>
                  </c:pt>
                  <c:pt idx="9">
                    <c:v>2.0273299999999994E-2</c:v>
                  </c:pt>
                  <c:pt idx="10">
                    <c:v>2.3206799999999972E-2</c:v>
                  </c:pt>
                  <c:pt idx="11">
                    <c:v>2.4294400000000022E-2</c:v>
                  </c:pt>
                  <c:pt idx="12">
                    <c:v>2.7249799999999991E-2</c:v>
                  </c:pt>
                  <c:pt idx="13">
                    <c:v>2.9104100000000022E-2</c:v>
                  </c:pt>
                  <c:pt idx="14">
                    <c:v>2.9678499999999997E-2</c:v>
                  </c:pt>
                  <c:pt idx="15">
                    <c:v>2.6934100000000016E-2</c:v>
                  </c:pt>
                  <c:pt idx="16">
                    <c:v>2.9429100000000014E-2</c:v>
                  </c:pt>
                  <c:pt idx="17">
                    <c:v>4.6434200000000009E-2</c:v>
                  </c:pt>
                  <c:pt idx="18">
                    <c:v>0.18779950000000001</c:v>
                  </c:pt>
                </c:numCache>
              </c:numRef>
            </c:plus>
            <c:minus>
              <c:numRef>
                <c:f>CLASSE_ETA!$Y$3:$Y$21</c:f>
                <c:numCache>
                  <c:formatCode>General</c:formatCode>
                  <c:ptCount val="19"/>
                  <c:pt idx="1">
                    <c:v>2.4997799999999959E-2</c:v>
                  </c:pt>
                  <c:pt idx="2">
                    <c:v>2.1466199999999991E-2</c:v>
                  </c:pt>
                  <c:pt idx="3">
                    <c:v>1.788959999999995E-2</c:v>
                  </c:pt>
                  <c:pt idx="4">
                    <c:v>1.6543400000000041E-2</c:v>
                  </c:pt>
                  <c:pt idx="5">
                    <c:v>1.7066499999999984E-2</c:v>
                  </c:pt>
                  <c:pt idx="6">
                    <c:v>1.7111600000000005E-2</c:v>
                  </c:pt>
                  <c:pt idx="7">
                    <c:v>1.7423899999999992E-2</c:v>
                  </c:pt>
                  <c:pt idx="8">
                    <c:v>1.7708400000000013E-2</c:v>
                  </c:pt>
                  <c:pt idx="9">
                    <c:v>1.8820399999999987E-2</c:v>
                  </c:pt>
                  <c:pt idx="10">
                    <c:v>2.140650000000005E-2</c:v>
                  </c:pt>
                  <c:pt idx="11">
                    <c:v>2.2084599999999982E-2</c:v>
                  </c:pt>
                  <c:pt idx="12">
                    <c:v>2.4565900000000002E-2</c:v>
                  </c:pt>
                  <c:pt idx="13">
                    <c:v>2.6150799999999974E-2</c:v>
                  </c:pt>
                  <c:pt idx="14">
                    <c:v>2.6555199999999973E-2</c:v>
                  </c:pt>
                  <c:pt idx="15">
                    <c:v>2.3575899999999983E-2</c:v>
                  </c:pt>
                  <c:pt idx="16">
                    <c:v>2.4908899999999984E-2</c:v>
                  </c:pt>
                  <c:pt idx="17">
                    <c:v>3.545849999999999E-2</c:v>
                  </c:pt>
                  <c:pt idx="18">
                    <c:v>4.6900899999999995E-2</c:v>
                  </c:pt>
                </c:numCache>
              </c:numRef>
            </c:minus>
            <c:spPr>
              <a:noFill/>
              <a:ln w="9525" cap="flat" cmpd="sng" algn="ctr">
                <a:solidFill>
                  <a:schemeClr val="tx1">
                    <a:lumMod val="65000"/>
                    <a:lumOff val="35000"/>
                  </a:schemeClr>
                </a:solidFill>
                <a:round/>
              </a:ln>
              <a:effectLst/>
            </c:spPr>
          </c:errBars>
          <c:cat>
            <c:strRef>
              <c:f>CLASSE_ETA!$A$3:$A$21</c:f>
              <c:strCache>
                <c:ptCount val="19"/>
                <c:pt idx="0">
                  <c:v>0-14</c:v>
                </c:pt>
                <c:pt idx="1">
                  <c:v>14-21</c:v>
                </c:pt>
                <c:pt idx="2">
                  <c:v>21-28</c:v>
                </c:pt>
                <c:pt idx="3">
                  <c:v>28-35</c:v>
                </c:pt>
                <c:pt idx="4">
                  <c:v>35-42</c:v>
                </c:pt>
                <c:pt idx="5">
                  <c:v>42-49</c:v>
                </c:pt>
                <c:pt idx="6">
                  <c:v>49-56</c:v>
                </c:pt>
                <c:pt idx="7">
                  <c:v>56-63</c:v>
                </c:pt>
                <c:pt idx="8">
                  <c:v>63-70</c:v>
                </c:pt>
                <c:pt idx="9">
                  <c:v>70-77</c:v>
                </c:pt>
                <c:pt idx="10">
                  <c:v>77-84</c:v>
                </c:pt>
                <c:pt idx="11">
                  <c:v>84-91</c:v>
                </c:pt>
                <c:pt idx="12">
                  <c:v>91-98</c:v>
                </c:pt>
                <c:pt idx="13">
                  <c:v>98-105</c:v>
                </c:pt>
                <c:pt idx="14">
                  <c:v>105-112</c:v>
                </c:pt>
                <c:pt idx="15">
                  <c:v>112-119</c:v>
                </c:pt>
                <c:pt idx="16">
                  <c:v>119-126</c:v>
                </c:pt>
                <c:pt idx="17">
                  <c:v>126-133</c:v>
                </c:pt>
                <c:pt idx="18">
                  <c:v>133-140</c:v>
                </c:pt>
              </c:strCache>
            </c:strRef>
          </c:cat>
          <c:val>
            <c:numRef>
              <c:f>CLASSE_ETA!$J$3:$J$21</c:f>
              <c:numCache>
                <c:formatCode>0.00</c:formatCode>
                <c:ptCount val="19"/>
                <c:pt idx="0">
                  <c:v>1</c:v>
                </c:pt>
                <c:pt idx="1">
                  <c:v>0.68755029999999995</c:v>
                </c:pt>
                <c:pt idx="2">
                  <c:v>0.51619999999999999</c:v>
                </c:pt>
                <c:pt idx="3">
                  <c:v>0.36108059999999997</c:v>
                </c:pt>
                <c:pt idx="4">
                  <c:v>0.29770590000000002</c:v>
                </c:pt>
                <c:pt idx="5">
                  <c:v>0.30219649999999998</c:v>
                </c:pt>
                <c:pt idx="6">
                  <c:v>0.29342360000000001</c:v>
                </c:pt>
                <c:pt idx="7">
                  <c:v>0.29178670000000001</c:v>
                </c:pt>
                <c:pt idx="8">
                  <c:v>0.27665650000000003</c:v>
                </c:pt>
                <c:pt idx="9">
                  <c:v>0.2626251</c:v>
                </c:pt>
                <c:pt idx="10">
                  <c:v>0.27594410000000003</c:v>
                </c:pt>
                <c:pt idx="11">
                  <c:v>0.24279039999999999</c:v>
                </c:pt>
                <c:pt idx="12">
                  <c:v>0.24941540000000001</c:v>
                </c:pt>
                <c:pt idx="13">
                  <c:v>0.25771349999999998</c:v>
                </c:pt>
                <c:pt idx="14">
                  <c:v>0.25233729999999999</c:v>
                </c:pt>
                <c:pt idx="15">
                  <c:v>0.18908929999999999</c:v>
                </c:pt>
                <c:pt idx="16">
                  <c:v>0.16216849999999999</c:v>
                </c:pt>
                <c:pt idx="17">
                  <c:v>0.1500126</c:v>
                </c:pt>
                <c:pt idx="18">
                  <c:v>6.2512799999999993E-2</c:v>
                </c:pt>
              </c:numCache>
            </c:numRef>
          </c:val>
          <c:smooth val="0"/>
          <c:extLst>
            <c:ext xmlns:c16="http://schemas.microsoft.com/office/drawing/2014/chart" uri="{C3380CC4-5D6E-409C-BE32-E72D297353CC}">
              <c16:uniqueId val="{00000000-B824-41BB-BC8E-50FA422292FA}"/>
            </c:ext>
          </c:extLst>
        </c:ser>
        <c:dLbls>
          <c:showLegendKey val="0"/>
          <c:showVal val="0"/>
          <c:showCatName val="0"/>
          <c:showSerName val="0"/>
          <c:showPercent val="0"/>
          <c:showBubbleSize val="0"/>
        </c:dLbls>
        <c:marker val="1"/>
        <c:smooth val="0"/>
        <c:axId val="122736256"/>
        <c:axId val="122742912"/>
      </c:lineChart>
      <c:catAx>
        <c:axId val="122736256"/>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sz="1000" b="1" dirty="0"/>
                  <a:t>Intervallo da </a:t>
                </a:r>
                <a:r>
                  <a:rPr lang="en-US" sz="1000" b="1" dirty="0" err="1"/>
                  <a:t>somministrazione</a:t>
                </a:r>
                <a:r>
                  <a:rPr lang="en-US" sz="1000" b="1" dirty="0"/>
                  <a:t> prima dose (</a:t>
                </a:r>
                <a:r>
                  <a:rPr lang="en-US" sz="1000" b="1" dirty="0" err="1"/>
                  <a:t>giorni</a:t>
                </a:r>
                <a:r>
                  <a:rPr lang="en-US" sz="1000" b="1" dirty="0"/>
                  <a:t>)</a:t>
                </a:r>
              </a:p>
            </c:rich>
          </c:tx>
          <c:layout>
            <c:manualLayout>
              <c:xMode val="edge"/>
              <c:yMode val="edge"/>
              <c:x val="0.22851386181051289"/>
              <c:y val="0.86243629539255451"/>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it-IT"/>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chemeClr val="tx1">
                    <a:lumMod val="65000"/>
                    <a:lumOff val="35000"/>
                  </a:schemeClr>
                </a:solidFill>
                <a:latin typeface="Raleway" panose="020B0503030101060003" pitchFamily="34" charset="0"/>
                <a:ea typeface="+mn-ea"/>
                <a:cs typeface="+mn-cs"/>
              </a:defRPr>
            </a:pPr>
            <a:endParaRPr lang="it-IT"/>
          </a:p>
        </c:txPr>
        <c:crossAx val="122742912"/>
        <c:crosses val="autoZero"/>
        <c:auto val="1"/>
        <c:lblAlgn val="ctr"/>
        <c:lblOffset val="100"/>
        <c:noMultiLvlLbl val="0"/>
      </c:catAx>
      <c:valAx>
        <c:axId val="122742912"/>
        <c:scaling>
          <c:orientation val="minMax"/>
          <c:max val="1"/>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sz="1000" b="1"/>
                  <a:t>IRR (95% IC)</a:t>
                </a:r>
              </a:p>
            </c:rich>
          </c:tx>
          <c:layout>
            <c:manualLayout>
              <c:xMode val="edge"/>
              <c:yMode val="edge"/>
              <c:x val="2.7989906696196006E-3"/>
              <c:y val="0.26306255662630756"/>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it-IT"/>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it-IT"/>
          </a:p>
        </c:txPr>
        <c:crossAx val="12273625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00" b="0" i="0" u="none" strike="noStrike" kern="1200" spc="0" baseline="0">
                <a:solidFill>
                  <a:sysClr val="windowText" lastClr="000000">
                    <a:lumMod val="65000"/>
                    <a:lumOff val="35000"/>
                  </a:sysClr>
                </a:solidFill>
                <a:latin typeface="+mn-lt"/>
                <a:ea typeface="+mn-ea"/>
                <a:cs typeface="+mn-cs"/>
              </a:defRPr>
            </a:pPr>
            <a:r>
              <a:rPr lang="it-IT" sz="1300" b="1" dirty="0">
                <a:solidFill>
                  <a:srgbClr val="00B050"/>
                </a:solidFill>
                <a:effectLst/>
              </a:rPr>
              <a:t>≥ 80 anni</a:t>
            </a:r>
            <a:endParaRPr lang="it-IT" sz="1300" dirty="0">
              <a:effectLst/>
            </a:endParaRPr>
          </a:p>
        </c:rich>
      </c:tx>
      <c:layout>
        <c:manualLayout>
          <c:xMode val="edge"/>
          <c:yMode val="edge"/>
          <c:x val="0.41491789878545582"/>
          <c:y val="1.1984560679827571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00" b="0" i="0" u="none" strike="noStrike" kern="1200" spc="0" baseline="0">
              <a:solidFill>
                <a:sysClr val="windowText" lastClr="000000">
                  <a:lumMod val="65000"/>
                  <a:lumOff val="35000"/>
                </a:sysClr>
              </a:solidFill>
              <a:latin typeface="+mn-lt"/>
              <a:ea typeface="+mn-ea"/>
              <a:cs typeface="+mn-cs"/>
            </a:defRPr>
          </a:pPr>
          <a:endParaRPr lang="it-IT"/>
        </a:p>
      </c:txPr>
    </c:title>
    <c:autoTitleDeleted val="0"/>
    <c:plotArea>
      <c:layout>
        <c:manualLayout>
          <c:layoutTarget val="inner"/>
          <c:xMode val="edge"/>
          <c:yMode val="edge"/>
          <c:x val="0.13625477928068033"/>
          <c:y val="0.19672652901177468"/>
          <c:w val="0.83062689179860261"/>
          <c:h val="0.45278164278996019"/>
        </c:manualLayout>
      </c:layout>
      <c:lineChart>
        <c:grouping val="standard"/>
        <c:varyColors val="0"/>
        <c:ser>
          <c:idx val="0"/>
          <c:order val="0"/>
          <c:spPr>
            <a:ln w="12700" cap="rnd">
              <a:solidFill>
                <a:schemeClr val="tx1"/>
              </a:solidFill>
              <a:round/>
            </a:ln>
            <a:effectLst/>
          </c:spPr>
          <c:marker>
            <c:symbol val="circle"/>
            <c:size val="6"/>
            <c:spPr>
              <a:solidFill>
                <a:srgbClr val="FF0000"/>
              </a:solidFill>
              <a:ln w="9525">
                <a:solidFill>
                  <a:srgbClr val="FF0000"/>
                </a:solidFill>
              </a:ln>
              <a:effectLst/>
            </c:spPr>
          </c:marker>
          <c:errBars>
            <c:errDir val="y"/>
            <c:errBarType val="both"/>
            <c:errValType val="cust"/>
            <c:noEndCap val="0"/>
            <c:plus>
              <c:numRef>
                <c:f>CLASSE_ETA!$U$3:$U$21</c:f>
                <c:numCache>
                  <c:formatCode>General</c:formatCode>
                  <c:ptCount val="19"/>
                  <c:pt idx="1">
                    <c:v>3.1318900000000038E-2</c:v>
                  </c:pt>
                  <c:pt idx="2">
                    <c:v>2.4555899999999964E-2</c:v>
                  </c:pt>
                  <c:pt idx="3">
                    <c:v>2.1353999999999984E-2</c:v>
                  </c:pt>
                  <c:pt idx="4">
                    <c:v>1.8316999999999972E-2</c:v>
                  </c:pt>
                  <c:pt idx="5">
                    <c:v>1.6700300000000001E-2</c:v>
                  </c:pt>
                  <c:pt idx="6">
                    <c:v>1.6227600000000009E-2</c:v>
                  </c:pt>
                  <c:pt idx="7">
                    <c:v>1.6103300000000015E-2</c:v>
                  </c:pt>
                  <c:pt idx="8">
                    <c:v>1.83363E-2</c:v>
                  </c:pt>
                  <c:pt idx="9">
                    <c:v>2.0589799999999991E-2</c:v>
                  </c:pt>
                  <c:pt idx="10">
                    <c:v>2.3811100000000002E-2</c:v>
                  </c:pt>
                  <c:pt idx="11">
                    <c:v>2.7921899999999999E-2</c:v>
                  </c:pt>
                  <c:pt idx="12">
                    <c:v>2.7246300000000001E-2</c:v>
                  </c:pt>
                  <c:pt idx="13">
                    <c:v>3.2614499999999991E-2</c:v>
                  </c:pt>
                  <c:pt idx="14">
                    <c:v>2.7277300000000004E-2</c:v>
                  </c:pt>
                  <c:pt idx="15">
                    <c:v>2.1154700000000005E-2</c:v>
                  </c:pt>
                  <c:pt idx="16">
                    <c:v>3.6199499999999996E-2</c:v>
                  </c:pt>
                  <c:pt idx="17">
                    <c:v>6.1252899999999999E-2</c:v>
                  </c:pt>
                  <c:pt idx="18">
                    <c:v>0</c:v>
                  </c:pt>
                </c:numCache>
              </c:numRef>
            </c:plus>
            <c:minus>
              <c:numRef>
                <c:f>CLASSE_ETA!$V$3:$V$21</c:f>
                <c:numCache>
                  <c:formatCode>General</c:formatCode>
                  <c:ptCount val="19"/>
                  <c:pt idx="1">
                    <c:v>3.024339999999992E-2</c:v>
                  </c:pt>
                  <c:pt idx="2">
                    <c:v>2.3541699999999999E-2</c:v>
                  </c:pt>
                  <c:pt idx="3">
                    <c:v>2.0308900000000019E-2</c:v>
                  </c:pt>
                  <c:pt idx="4">
                    <c:v>1.7192800000000008E-2</c:v>
                  </c:pt>
                  <c:pt idx="5">
                    <c:v>1.5484600000000015E-2</c:v>
                  </c:pt>
                  <c:pt idx="6">
                    <c:v>1.4912200000000014E-2</c:v>
                  </c:pt>
                  <c:pt idx="7">
                    <c:v>1.4660599999999996E-2</c:v>
                  </c:pt>
                  <c:pt idx="8">
                    <c:v>1.6629100000000008E-2</c:v>
                  </c:pt>
                  <c:pt idx="9">
                    <c:v>1.842580000000002E-2</c:v>
                  </c:pt>
                  <c:pt idx="10">
                    <c:v>2.0855499999999999E-2</c:v>
                  </c:pt>
                  <c:pt idx="11">
                    <c:v>2.3773299999999997E-2</c:v>
                  </c:pt>
                  <c:pt idx="12">
                    <c:v>2.2189600000000004E-2</c:v>
                  </c:pt>
                  <c:pt idx="13">
                    <c:v>2.6931800000000006E-2</c:v>
                  </c:pt>
                  <c:pt idx="14">
                    <c:v>2.1201400000000009E-2</c:v>
                  </c:pt>
                  <c:pt idx="15">
                    <c:v>1.4263099999999997E-2</c:v>
                  </c:pt>
                  <c:pt idx="16">
                    <c:v>2.4578999999999997E-2</c:v>
                  </c:pt>
                  <c:pt idx="17">
                    <c:v>1.97208E-2</c:v>
                  </c:pt>
                  <c:pt idx="18">
                    <c:v>2.44E-8</c:v>
                  </c:pt>
                </c:numCache>
              </c:numRef>
            </c:minus>
            <c:spPr>
              <a:noFill/>
              <a:ln w="9525" cap="flat" cmpd="sng" algn="ctr">
                <a:solidFill>
                  <a:schemeClr val="tx1">
                    <a:lumMod val="65000"/>
                    <a:lumOff val="35000"/>
                  </a:schemeClr>
                </a:solidFill>
                <a:round/>
              </a:ln>
              <a:effectLst/>
            </c:spPr>
          </c:errBars>
          <c:cat>
            <c:strRef>
              <c:f>CLASSE_ETA!$A$3:$A$21</c:f>
              <c:strCache>
                <c:ptCount val="19"/>
                <c:pt idx="0">
                  <c:v>0-14</c:v>
                </c:pt>
                <c:pt idx="1">
                  <c:v>14-21</c:v>
                </c:pt>
                <c:pt idx="2">
                  <c:v>21-28</c:v>
                </c:pt>
                <c:pt idx="3">
                  <c:v>28-35</c:v>
                </c:pt>
                <c:pt idx="4">
                  <c:v>35-42</c:v>
                </c:pt>
                <c:pt idx="5">
                  <c:v>42-49</c:v>
                </c:pt>
                <c:pt idx="6">
                  <c:v>49-56</c:v>
                </c:pt>
                <c:pt idx="7">
                  <c:v>56-63</c:v>
                </c:pt>
                <c:pt idx="8">
                  <c:v>63-70</c:v>
                </c:pt>
                <c:pt idx="9">
                  <c:v>70-77</c:v>
                </c:pt>
                <c:pt idx="10">
                  <c:v>77-84</c:v>
                </c:pt>
                <c:pt idx="11">
                  <c:v>84-91</c:v>
                </c:pt>
                <c:pt idx="12">
                  <c:v>91-98</c:v>
                </c:pt>
                <c:pt idx="13">
                  <c:v>98-105</c:v>
                </c:pt>
                <c:pt idx="14">
                  <c:v>105-112</c:v>
                </c:pt>
                <c:pt idx="15">
                  <c:v>112-119</c:v>
                </c:pt>
                <c:pt idx="16">
                  <c:v>119-126</c:v>
                </c:pt>
                <c:pt idx="17">
                  <c:v>126-133</c:v>
                </c:pt>
                <c:pt idx="18">
                  <c:v>133-140</c:v>
                </c:pt>
              </c:strCache>
            </c:strRef>
          </c:cat>
          <c:val>
            <c:numRef>
              <c:f>CLASSE_ETA!$F$3:$F$21</c:f>
              <c:numCache>
                <c:formatCode>0.00</c:formatCode>
                <c:ptCount val="19"/>
                <c:pt idx="0">
                  <c:v>1</c:v>
                </c:pt>
                <c:pt idx="1">
                  <c:v>0.88068809999999997</c:v>
                </c:pt>
                <c:pt idx="2">
                  <c:v>0.56999820000000001</c:v>
                </c:pt>
                <c:pt idx="3">
                  <c:v>0.4149467</c:v>
                </c:pt>
                <c:pt idx="4">
                  <c:v>0.2801189</c:v>
                </c:pt>
                <c:pt idx="5">
                  <c:v>0.21272920000000001</c:v>
                </c:pt>
                <c:pt idx="6">
                  <c:v>0.1839742</c:v>
                </c:pt>
                <c:pt idx="7">
                  <c:v>0.1636386</c:v>
                </c:pt>
                <c:pt idx="8">
                  <c:v>0.17860880000000001</c:v>
                </c:pt>
                <c:pt idx="9">
                  <c:v>0.17532300000000001</c:v>
                </c:pt>
                <c:pt idx="10">
                  <c:v>0.16801669999999999</c:v>
                </c:pt>
                <c:pt idx="11">
                  <c:v>0.16000259999999999</c:v>
                </c:pt>
                <c:pt idx="12">
                  <c:v>0.1195592</c:v>
                </c:pt>
                <c:pt idx="13">
                  <c:v>0.15456700000000001</c:v>
                </c:pt>
                <c:pt idx="14">
                  <c:v>9.5184400000000002E-2</c:v>
                </c:pt>
                <c:pt idx="15">
                  <c:v>4.3782599999999998E-2</c:v>
                </c:pt>
                <c:pt idx="16">
                  <c:v>7.6567099999999999E-2</c:v>
                </c:pt>
                <c:pt idx="17">
                  <c:v>2.90849E-2</c:v>
                </c:pt>
                <c:pt idx="18">
                  <c:v>2.44E-8</c:v>
                </c:pt>
              </c:numCache>
            </c:numRef>
          </c:val>
          <c:smooth val="0"/>
          <c:extLst>
            <c:ext xmlns:c16="http://schemas.microsoft.com/office/drawing/2014/chart" uri="{C3380CC4-5D6E-409C-BE32-E72D297353CC}">
              <c16:uniqueId val="{00000000-2724-4354-964F-732B89B26376}"/>
            </c:ext>
          </c:extLst>
        </c:ser>
        <c:dLbls>
          <c:showLegendKey val="0"/>
          <c:showVal val="0"/>
          <c:showCatName val="0"/>
          <c:showSerName val="0"/>
          <c:showPercent val="0"/>
          <c:showBubbleSize val="0"/>
        </c:dLbls>
        <c:marker val="1"/>
        <c:smooth val="0"/>
        <c:axId val="122736256"/>
        <c:axId val="122742912"/>
      </c:lineChart>
      <c:catAx>
        <c:axId val="122736256"/>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sz="1000" b="1" dirty="0"/>
                  <a:t>Intervallo da </a:t>
                </a:r>
                <a:r>
                  <a:rPr lang="en-US" sz="1000" b="1" dirty="0" err="1"/>
                  <a:t>somministrazione</a:t>
                </a:r>
                <a:r>
                  <a:rPr lang="en-US" sz="1000" b="1" dirty="0"/>
                  <a:t> prima dose (</a:t>
                </a:r>
                <a:r>
                  <a:rPr lang="en-US" sz="1000" b="1" dirty="0" err="1"/>
                  <a:t>giorni</a:t>
                </a:r>
                <a:r>
                  <a:rPr lang="en-US" sz="1000" b="1" dirty="0"/>
                  <a:t>)</a:t>
                </a:r>
              </a:p>
            </c:rich>
          </c:tx>
          <c:layout>
            <c:manualLayout>
              <c:xMode val="edge"/>
              <c:yMode val="edge"/>
              <c:x val="0.22851386181051289"/>
              <c:y val="0.85628027772811566"/>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it-IT"/>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chemeClr val="tx1">
                    <a:lumMod val="65000"/>
                    <a:lumOff val="35000"/>
                  </a:schemeClr>
                </a:solidFill>
                <a:latin typeface="Raleway" panose="020B0503030101060003" pitchFamily="34" charset="0"/>
                <a:ea typeface="+mn-ea"/>
                <a:cs typeface="+mn-cs"/>
              </a:defRPr>
            </a:pPr>
            <a:endParaRPr lang="it-IT"/>
          </a:p>
        </c:txPr>
        <c:crossAx val="122742912"/>
        <c:crosses val="autoZero"/>
        <c:auto val="1"/>
        <c:lblAlgn val="ctr"/>
        <c:lblOffset val="100"/>
        <c:noMultiLvlLbl val="0"/>
      </c:catAx>
      <c:valAx>
        <c:axId val="122742912"/>
        <c:scaling>
          <c:orientation val="minMax"/>
          <c:max val="1"/>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sz="1000" b="1"/>
                  <a:t>IRR (95% IC)</a:t>
                </a:r>
              </a:p>
            </c:rich>
          </c:tx>
          <c:layout>
            <c:manualLayout>
              <c:xMode val="edge"/>
              <c:yMode val="edge"/>
              <c:x val="2.7989906696196006E-3"/>
              <c:y val="0.26306255662630756"/>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it-IT"/>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it-IT"/>
          </a:p>
        </c:txPr>
        <c:crossAx val="12273625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3BCD49-B6F6-48F3-8C05-FD59FFE46DBD}" type="datetimeFigureOut">
              <a:rPr lang="it-IT"/>
              <a:t>04/06/2021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5A4D38-D582-4376-ABC6-6BBE0702E13E}" type="slidenum">
              <a:rPr lang="it-IT"/>
              <a:t>‹N›</a:t>
            </a:fld>
            <a:endParaRPr lang="it-IT"/>
          </a:p>
        </p:txBody>
      </p:sp>
    </p:spTree>
    <p:extLst>
      <p:ext uri="{BB962C8B-B14F-4D97-AF65-F5344CB8AC3E}">
        <p14:creationId xmlns:p14="http://schemas.microsoft.com/office/powerpoint/2010/main" val="3313194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81AD8A56-AA01-4C8A-8637-C672DAE39F2E}" type="slidenum">
              <a:rPr lang="it-IT" smtClean="0"/>
              <a:t>13</a:t>
            </a:fld>
            <a:endParaRPr lang="it-IT"/>
          </a:p>
        </p:txBody>
      </p:sp>
    </p:spTree>
    <p:extLst>
      <p:ext uri="{BB962C8B-B14F-4D97-AF65-F5344CB8AC3E}">
        <p14:creationId xmlns:p14="http://schemas.microsoft.com/office/powerpoint/2010/main" val="148315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81AD8A56-AA01-4C8A-8637-C672DAE39F2E}" type="slidenum">
              <a:rPr lang="it-IT" smtClean="0"/>
              <a:t>17</a:t>
            </a:fld>
            <a:endParaRPr lang="it-IT"/>
          </a:p>
        </p:txBody>
      </p:sp>
    </p:spTree>
    <p:extLst>
      <p:ext uri="{BB962C8B-B14F-4D97-AF65-F5344CB8AC3E}">
        <p14:creationId xmlns:p14="http://schemas.microsoft.com/office/powerpoint/2010/main" val="3469987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81AD8A56-AA01-4C8A-8637-C672DAE39F2E}" type="slidenum">
              <a:rPr lang="it-IT" smtClean="0"/>
              <a:t>41</a:t>
            </a:fld>
            <a:endParaRPr lang="it-IT"/>
          </a:p>
        </p:txBody>
      </p:sp>
    </p:spTree>
    <p:extLst>
      <p:ext uri="{BB962C8B-B14F-4D97-AF65-F5344CB8AC3E}">
        <p14:creationId xmlns:p14="http://schemas.microsoft.com/office/powerpoint/2010/main" val="698307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81AD8A56-AA01-4C8A-8637-C672DAE39F2E}" type="slidenum">
              <a:rPr lang="it-IT" smtClean="0"/>
              <a:t>42</a:t>
            </a:fld>
            <a:endParaRPr lang="it-IT"/>
          </a:p>
        </p:txBody>
      </p:sp>
    </p:spTree>
    <p:extLst>
      <p:ext uri="{BB962C8B-B14F-4D97-AF65-F5344CB8AC3E}">
        <p14:creationId xmlns:p14="http://schemas.microsoft.com/office/powerpoint/2010/main" val="3936659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solidFill>
                  <a:srgbClr val="0064B7"/>
                </a:solidFill>
                <a:latin typeface="Titillium Web" panose="00000500000000000000"/>
              </a:defRPr>
            </a:lvl1pPr>
          </a:lstStyle>
          <a:p>
            <a:r>
              <a:rPr lang="it-IT"/>
              <a:t>Fare clic per modificare lo stile del titolo dello schema</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solidFill>
                  <a:srgbClr val="0064B7"/>
                </a:solidFill>
                <a:latin typeface="Titillium Web" panose="0000050000000000000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a:xfrm>
            <a:off x="792480" y="6492875"/>
            <a:ext cx="2743200" cy="365125"/>
          </a:xfrm>
        </p:spPr>
        <p:txBody>
          <a:bodyPr/>
          <a:lstStyle/>
          <a:p>
            <a:fld id="{4D173B44-B3C8-4047-8844-C47D3CFD0A56}" type="datetimeFigureOut">
              <a:rPr lang="it-IT" smtClean="0"/>
              <a:t>04/06/2021</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4193051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Layout personalizzato">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B3E96E5B-CF38-418E-BB54-7DD2E362D1E4}"/>
              </a:ext>
            </a:extLst>
          </p:cNvPr>
          <p:cNvSpPr/>
          <p:nvPr/>
        </p:nvSpPr>
        <p:spPr>
          <a:xfrm>
            <a:off x="6096000" y="676932"/>
            <a:ext cx="5715472" cy="4521141"/>
          </a:xfrm>
          <a:prstGeom prst="rect">
            <a:avLst/>
          </a:prstGeom>
          <a:solidFill>
            <a:srgbClr val="D3E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96DEF214-E0BE-4DF8-9103-30A836A3D6CB}"/>
              </a:ext>
            </a:extLst>
          </p:cNvPr>
          <p:cNvSpPr>
            <a:spLocks noGrp="1"/>
          </p:cNvSpPr>
          <p:nvPr>
            <p:ph type="title"/>
          </p:nvPr>
        </p:nvSpPr>
        <p:spPr>
          <a:xfrm>
            <a:off x="458638" y="2121894"/>
            <a:ext cx="5364192" cy="2277578"/>
          </a:xfrm>
        </p:spPr>
        <p:txBody>
          <a:bodyPr/>
          <a:lstStyle>
            <a:lvl1pPr>
              <a:defRPr>
                <a:solidFill>
                  <a:srgbClr val="0064B7"/>
                </a:solidFill>
              </a:defRPr>
            </a:lvl1pPr>
          </a:lstStyle>
          <a:p>
            <a:r>
              <a:rPr lang="it-IT"/>
              <a:t>Fare clic per modificare lo stile del titolo dello schema</a:t>
            </a:r>
          </a:p>
        </p:txBody>
      </p:sp>
      <p:pic>
        <p:nvPicPr>
          <p:cNvPr id="11" name="Immagine 10">
            <a:extLst>
              <a:ext uri="{FF2B5EF4-FFF2-40B4-BE49-F238E27FC236}">
                <a16:creationId xmlns:a16="http://schemas.microsoft.com/office/drawing/2014/main" id="{2F3FF30B-8C93-4AD6-99D2-CE475F460B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0104" y="1601881"/>
            <a:ext cx="1204240" cy="1040026"/>
          </a:xfrm>
          <a:prstGeom prst="rect">
            <a:avLst/>
          </a:prstGeom>
          <a:effectLst/>
        </p:spPr>
      </p:pic>
      <p:sp>
        <p:nvSpPr>
          <p:cNvPr id="13" name="Segnaposto testo 12">
            <a:extLst>
              <a:ext uri="{FF2B5EF4-FFF2-40B4-BE49-F238E27FC236}">
                <a16:creationId xmlns:a16="http://schemas.microsoft.com/office/drawing/2014/main" id="{D7E6EDC0-DCD4-4576-A46E-E04F4ABDFFF5}"/>
              </a:ext>
            </a:extLst>
          </p:cNvPr>
          <p:cNvSpPr>
            <a:spLocks noGrp="1"/>
          </p:cNvSpPr>
          <p:nvPr>
            <p:ph type="body" sz="quarter" idx="10"/>
          </p:nvPr>
        </p:nvSpPr>
        <p:spPr>
          <a:xfrm>
            <a:off x="6515100" y="2122488"/>
            <a:ext cx="5057775" cy="227647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916307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A926AA-0BA2-4BA0-828A-68FD4D3BFBEC}"/>
              </a:ext>
            </a:extLst>
          </p:cNvPr>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data 2">
            <a:extLst>
              <a:ext uri="{FF2B5EF4-FFF2-40B4-BE49-F238E27FC236}">
                <a16:creationId xmlns:a16="http://schemas.microsoft.com/office/drawing/2014/main" id="{A9BE1FA0-A474-4C58-98D5-337CB5F88834}"/>
              </a:ext>
            </a:extLst>
          </p:cNvPr>
          <p:cNvSpPr>
            <a:spLocks noGrp="1"/>
          </p:cNvSpPr>
          <p:nvPr>
            <p:ph type="dt" sz="half" idx="10"/>
          </p:nvPr>
        </p:nvSpPr>
        <p:spPr/>
        <p:txBody>
          <a:bodyPr/>
          <a:lstStyle/>
          <a:p>
            <a:fld id="{4D173B44-B3C8-4047-8844-C47D3CFD0A56}" type="datetimeFigureOut">
              <a:rPr lang="it-IT" smtClean="0"/>
              <a:t>04/06/2021</a:t>
            </a:fld>
            <a:endParaRPr lang="it-IT"/>
          </a:p>
        </p:txBody>
      </p:sp>
      <p:sp>
        <p:nvSpPr>
          <p:cNvPr id="4" name="Segnaposto piè di pagina 3">
            <a:extLst>
              <a:ext uri="{FF2B5EF4-FFF2-40B4-BE49-F238E27FC236}">
                <a16:creationId xmlns:a16="http://schemas.microsoft.com/office/drawing/2014/main" id="{C37FBFE8-0AD6-4BB1-8785-4315249CCD0D}"/>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a:extLst>
              <a:ext uri="{FF2B5EF4-FFF2-40B4-BE49-F238E27FC236}">
                <a16:creationId xmlns:a16="http://schemas.microsoft.com/office/drawing/2014/main" id="{C3EF4319-7339-420E-A9B2-189C245CF75C}"/>
              </a:ext>
            </a:extLst>
          </p:cNvPr>
          <p:cNvSpPr>
            <a:spLocks noGrp="1"/>
          </p:cNvSpPr>
          <p:nvPr>
            <p:ph type="sldNum" sz="quarter" idx="12"/>
          </p:nvPr>
        </p:nvSpPr>
        <p:spPr/>
        <p:txBody>
          <a:bodyPr/>
          <a:lstStyle/>
          <a:p>
            <a:fld id="{45854D30-785F-4995-9BC1-C7BF7CC0876F}" type="slidenum">
              <a:rPr lang="it-IT" smtClean="0"/>
              <a:t>‹N›</a:t>
            </a:fld>
            <a:endParaRPr lang="it-IT"/>
          </a:p>
        </p:txBody>
      </p:sp>
      <p:pic>
        <p:nvPicPr>
          <p:cNvPr id="7" name="Immagine 6">
            <a:extLst>
              <a:ext uri="{FF2B5EF4-FFF2-40B4-BE49-F238E27FC236}">
                <a16:creationId xmlns:a16="http://schemas.microsoft.com/office/drawing/2014/main" id="{A12E29AE-52A7-49F9-ADFE-3D2798DBC5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1415" y="2341419"/>
            <a:ext cx="7749171" cy="1892453"/>
          </a:xfrm>
          <a:prstGeom prst="rect">
            <a:avLst/>
          </a:prstGeom>
        </p:spPr>
      </p:pic>
    </p:spTree>
    <p:extLst>
      <p:ext uri="{BB962C8B-B14F-4D97-AF65-F5344CB8AC3E}">
        <p14:creationId xmlns:p14="http://schemas.microsoft.com/office/powerpoint/2010/main" val="2544138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D4FC1B-FB8B-430C-BE68-15F61D681526}"/>
              </a:ext>
            </a:extLst>
          </p:cNvPr>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data 2">
            <a:extLst>
              <a:ext uri="{FF2B5EF4-FFF2-40B4-BE49-F238E27FC236}">
                <a16:creationId xmlns:a16="http://schemas.microsoft.com/office/drawing/2014/main" id="{E54BABCE-9D20-4768-9370-24CAFFC6DCC2}"/>
              </a:ext>
            </a:extLst>
          </p:cNvPr>
          <p:cNvSpPr>
            <a:spLocks noGrp="1"/>
          </p:cNvSpPr>
          <p:nvPr>
            <p:ph type="dt" sz="half" idx="10"/>
          </p:nvPr>
        </p:nvSpPr>
        <p:spPr/>
        <p:txBody>
          <a:bodyPr/>
          <a:lstStyle/>
          <a:p>
            <a:fld id="{4D173B44-B3C8-4047-8844-C47D3CFD0A56}" type="datetimeFigureOut">
              <a:rPr lang="it-IT" smtClean="0"/>
              <a:t>04/06/2021</a:t>
            </a:fld>
            <a:endParaRPr lang="it-IT"/>
          </a:p>
        </p:txBody>
      </p:sp>
      <p:sp>
        <p:nvSpPr>
          <p:cNvPr id="4" name="Segnaposto piè di pagina 3">
            <a:extLst>
              <a:ext uri="{FF2B5EF4-FFF2-40B4-BE49-F238E27FC236}">
                <a16:creationId xmlns:a16="http://schemas.microsoft.com/office/drawing/2014/main" id="{4550C4E8-CFB0-485F-84FE-695BB4FCE23B}"/>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a:extLst>
              <a:ext uri="{FF2B5EF4-FFF2-40B4-BE49-F238E27FC236}">
                <a16:creationId xmlns:a16="http://schemas.microsoft.com/office/drawing/2014/main" id="{B2D36051-3DD3-41B6-8A2C-0EC700250B02}"/>
              </a:ext>
            </a:extLst>
          </p:cNvPr>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1661363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solidFill>
                  <a:srgbClr val="0064B7"/>
                </a:solidFill>
              </a:defRPr>
            </a:lvl1pPr>
          </a:lstStyle>
          <a:p>
            <a:r>
              <a:rPr lang="it-IT"/>
              <a:t>Fare clic per modificare lo stile del titolo dello schema</a:t>
            </a:r>
          </a:p>
        </p:txBody>
      </p:sp>
      <p:sp>
        <p:nvSpPr>
          <p:cNvPr id="3" name="Segnaposto contenuto 2"/>
          <p:cNvSpPr>
            <a:spLocks noGrp="1"/>
          </p:cNvSpPr>
          <p:nvPr>
            <p:ph idx="1" hasCustomPrompt="1"/>
          </p:nvPr>
        </p:nvSpPr>
        <p:spPr>
          <a:xfrm>
            <a:off x="5183188" y="987425"/>
            <a:ext cx="6172200" cy="4873625"/>
          </a:xfrm>
        </p:spPr>
        <p:txBody>
          <a:bodyPr anchor="ctr"/>
          <a:lstStyle>
            <a:lvl1pPr>
              <a:defRPr sz="3200">
                <a:solidFill>
                  <a:srgbClr val="0064B7"/>
                </a:solidFill>
              </a:defRPr>
            </a:lvl1pPr>
            <a:lvl2pPr>
              <a:defRPr sz="2800">
                <a:solidFill>
                  <a:srgbClr val="0064B7"/>
                </a:solidFill>
              </a:defRPr>
            </a:lvl2pPr>
            <a:lvl3pPr>
              <a:defRPr sz="2400">
                <a:solidFill>
                  <a:srgbClr val="0064B7"/>
                </a:solidFill>
              </a:defRPr>
            </a:lvl3pPr>
            <a:lvl4pPr>
              <a:defRPr sz="2000">
                <a:solidFill>
                  <a:srgbClr val="0064B7"/>
                </a:solidFill>
              </a:defRPr>
            </a:lvl4pPr>
            <a:lvl5pPr>
              <a:defRPr sz="2000">
                <a:solidFill>
                  <a:srgbClr val="0064B7"/>
                </a:solidFill>
              </a:defRPr>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solidFill>
                  <a:srgbClr val="0064B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4D173B44-B3C8-4047-8844-C47D3CFD0A56}" type="datetimeFigureOut">
              <a:rPr lang="it-IT" smtClean="0"/>
              <a:t>04/06/2021</a:t>
            </a:fld>
            <a:endParaRPr lang="it-IT"/>
          </a:p>
        </p:txBody>
      </p:sp>
      <p:sp>
        <p:nvSpPr>
          <p:cNvPr id="6" name="Segnaposto piè di pagina 5"/>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3085818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solidFill>
                  <a:srgbClr val="0064B7"/>
                </a:solidFill>
              </a:defRPr>
            </a:lvl1pPr>
          </a:lstStyle>
          <a:p>
            <a:r>
              <a:rPr lang="it-IT"/>
              <a:t>Fare clic per modificare lo stile del titolo dello schema</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solidFill>
                  <a:srgbClr val="0064B7"/>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solidFill>
                  <a:srgbClr val="0064B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4D173B44-B3C8-4047-8844-C47D3CFD0A56}" type="datetimeFigureOut">
              <a:rPr lang="it-IT" smtClean="0"/>
              <a:t>04/06/2021</a:t>
            </a:fld>
            <a:endParaRPr lang="it-IT"/>
          </a:p>
        </p:txBody>
      </p:sp>
      <p:sp>
        <p:nvSpPr>
          <p:cNvPr id="6" name="Segnaposto piè di pagina 5"/>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2714490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testo verticale 2"/>
          <p:cNvSpPr>
            <a:spLocks noGrp="1"/>
          </p:cNvSpPr>
          <p:nvPr>
            <p:ph type="body" orient="vert" idx="1"/>
          </p:nvPr>
        </p:nvSpPr>
        <p:spPr>
          <a:xfrm>
            <a:off x="838200" y="1825625"/>
            <a:ext cx="10515600" cy="4126601"/>
          </a:xfrm>
        </p:spPr>
        <p:txBody>
          <a:bodyPr vert="eaVert"/>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D173B44-B3C8-4047-8844-C47D3CFD0A56}" type="datetimeFigureOut">
              <a:rPr lang="it-IT" smtClean="0"/>
              <a:t>04/06/2021</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8213706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595728"/>
          </a:xfrm>
        </p:spPr>
        <p:txBody>
          <a:bodyPr vert="eaVert"/>
          <a:lstStyle>
            <a:lvl1pPr>
              <a:defRPr>
                <a:solidFill>
                  <a:srgbClr val="0064B7"/>
                </a:solidFill>
              </a:defRPr>
            </a:lvl1pPr>
          </a:lstStyle>
          <a:p>
            <a:r>
              <a:rPr lang="it-IT"/>
              <a:t>Fare clic per modificare lo stile del titolo dello schema</a:t>
            </a:r>
          </a:p>
        </p:txBody>
      </p:sp>
      <p:sp>
        <p:nvSpPr>
          <p:cNvPr id="3" name="Segnaposto testo verticale 2"/>
          <p:cNvSpPr>
            <a:spLocks noGrp="1"/>
          </p:cNvSpPr>
          <p:nvPr>
            <p:ph type="body" orient="vert" idx="1"/>
          </p:nvPr>
        </p:nvSpPr>
        <p:spPr>
          <a:xfrm>
            <a:off x="838200" y="365125"/>
            <a:ext cx="7734300" cy="5595728"/>
          </a:xfrm>
        </p:spPr>
        <p:txBody>
          <a:bodyPr vert="eaVert"/>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D173B44-B3C8-4047-8844-C47D3CFD0A56}" type="datetimeFigureOut">
              <a:rPr lang="it-IT" smtClean="0"/>
              <a:t>04/06/2021</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2561998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5094940A-E648-0744-AA3B-B3119C2D86C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07487"/>
            <a:ext cx="9144000" cy="849180"/>
          </a:xfrm>
          <a:prstGeom prst="rect">
            <a:avLst/>
          </a:prstGeom>
        </p:spPr>
      </p:pic>
      <p:pic>
        <p:nvPicPr>
          <p:cNvPr id="4" name="Immagine" descr="Immagine">
            <a:extLst>
              <a:ext uri="{FF2B5EF4-FFF2-40B4-BE49-F238E27FC236}">
                <a16:creationId xmlns:a16="http://schemas.microsoft.com/office/drawing/2014/main" id="{C0F31F71-86D5-164C-B4CF-E61C1AE2E171}"/>
              </a:ext>
            </a:extLst>
          </p:cNvPr>
          <p:cNvPicPr>
            <a:picLocks noChangeAspect="1"/>
          </p:cNvPicPr>
          <p:nvPr userDrawn="1"/>
        </p:nvPicPr>
        <p:blipFill>
          <a:blip r:embed="rId3"/>
          <a:stretch>
            <a:fillRect/>
          </a:stretch>
        </p:blipFill>
        <p:spPr>
          <a:xfrm>
            <a:off x="10622421" y="5968991"/>
            <a:ext cx="821865" cy="774199"/>
          </a:xfrm>
          <a:prstGeom prst="rect">
            <a:avLst/>
          </a:prstGeom>
          <a:ln w="12700">
            <a:miter lim="400000"/>
          </a:ln>
        </p:spPr>
      </p:pic>
    </p:spTree>
    <p:extLst>
      <p:ext uri="{BB962C8B-B14F-4D97-AF65-F5344CB8AC3E}">
        <p14:creationId xmlns:p14="http://schemas.microsoft.com/office/powerpoint/2010/main" val="4287115603"/>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Infographics_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48737-D49C-4148-8ECF-403717F82795}"/>
              </a:ext>
            </a:extLst>
          </p:cNvPr>
          <p:cNvSpPr>
            <a:spLocks noGrp="1"/>
          </p:cNvSpPr>
          <p:nvPr>
            <p:ph type="title"/>
          </p:nvPr>
        </p:nvSpPr>
        <p:spPr>
          <a:xfrm>
            <a:off x="452730" y="503097"/>
            <a:ext cx="11292073" cy="837432"/>
          </a:xfrm>
        </p:spPr>
        <p:style>
          <a:lnRef idx="3">
            <a:schemeClr val="lt1"/>
          </a:lnRef>
          <a:fillRef idx="1">
            <a:schemeClr val="accent1"/>
          </a:fillRef>
          <a:effectRef idx="1">
            <a:schemeClr val="accent1"/>
          </a:effectRef>
          <a:fontRef idx="minor">
            <a:schemeClr val="lt1"/>
          </a:fontRef>
        </p:style>
        <p:txBody>
          <a:bodyPr/>
          <a:lstStyle/>
          <a:p>
            <a:r>
              <a:rPr lang="en-US"/>
              <a:t>Click to edit Master title style</a:t>
            </a:r>
          </a:p>
        </p:txBody>
      </p:sp>
      <p:sp>
        <p:nvSpPr>
          <p:cNvPr id="3" name="Date Placeholder 2">
            <a:extLst>
              <a:ext uri="{FF2B5EF4-FFF2-40B4-BE49-F238E27FC236}">
                <a16:creationId xmlns:a16="http://schemas.microsoft.com/office/drawing/2014/main" id="{1BCE6036-BFCF-4DEC-9848-0BA80662A5A1}"/>
              </a:ext>
            </a:extLst>
          </p:cNvPr>
          <p:cNvSpPr>
            <a:spLocks noGrp="1"/>
          </p:cNvSpPr>
          <p:nvPr>
            <p:ph type="dt" sz="half" idx="10"/>
          </p:nvPr>
        </p:nvSpPr>
        <p:spPr/>
        <p:txBody>
          <a:bodyPr/>
          <a:lstStyle/>
          <a:p>
            <a:fld id="{E2AB35E2-F186-4C4C-A33C-9F40F1D9DFA5}" type="datetimeFigureOut">
              <a:rPr lang="en-US" smtClean="0"/>
              <a:t>6/4/2021</a:t>
            </a:fld>
            <a:endParaRPr lang="en-US"/>
          </a:p>
        </p:txBody>
      </p:sp>
      <p:sp>
        <p:nvSpPr>
          <p:cNvPr id="4" name="Footer Placeholder 3">
            <a:extLst>
              <a:ext uri="{FF2B5EF4-FFF2-40B4-BE49-F238E27FC236}">
                <a16:creationId xmlns:a16="http://schemas.microsoft.com/office/drawing/2014/main" id="{51856A01-CD0E-4B46-B2FD-C76B589E41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F1C75F-E24F-46F5-A5CA-B8DB687752DD}"/>
              </a:ext>
            </a:extLst>
          </p:cNvPr>
          <p:cNvSpPr>
            <a:spLocks noGrp="1"/>
          </p:cNvSpPr>
          <p:nvPr>
            <p:ph type="sldNum" sz="quarter" idx="12"/>
          </p:nvPr>
        </p:nvSpPr>
        <p:spPr/>
        <p:txBody>
          <a:bodyPr/>
          <a:lstStyle/>
          <a:p>
            <a:fld id="{87B513E7-4515-4082-A960-D4704025B30C}" type="slidenum">
              <a:rPr lang="en-US" smtClean="0"/>
              <a:t>‹N›</a:t>
            </a:fld>
            <a:endParaRPr lang="en-US"/>
          </a:p>
        </p:txBody>
      </p:sp>
      <p:sp>
        <p:nvSpPr>
          <p:cNvPr id="8" name="Chart Placeholder 6">
            <a:extLst>
              <a:ext uri="{FF2B5EF4-FFF2-40B4-BE49-F238E27FC236}">
                <a16:creationId xmlns:a16="http://schemas.microsoft.com/office/drawing/2014/main" id="{91AE1877-C3FE-4C35-A87E-D739D87E54EA}"/>
              </a:ext>
            </a:extLst>
          </p:cNvPr>
          <p:cNvSpPr>
            <a:spLocks noGrp="1"/>
          </p:cNvSpPr>
          <p:nvPr>
            <p:ph type="chart" sz="quarter" idx="14"/>
          </p:nvPr>
        </p:nvSpPr>
        <p:spPr>
          <a:xfrm>
            <a:off x="452730" y="1632858"/>
            <a:ext cx="11292073" cy="4201297"/>
          </a:xfrm>
        </p:spPr>
        <p:txBody>
          <a:bodyPr/>
          <a:lstStyle/>
          <a:p>
            <a:endParaRPr lang="en-US"/>
          </a:p>
        </p:txBody>
      </p:sp>
    </p:spTree>
    <p:extLst>
      <p:ext uri="{BB962C8B-B14F-4D97-AF65-F5344CB8AC3E}">
        <p14:creationId xmlns:p14="http://schemas.microsoft.com/office/powerpoint/2010/main" val="32999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1_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86E8161-8C76-4B39-AD5C-B7F791CD38D7}" type="datetimeFigureOut">
              <a:rPr lang="it-IT" smtClean="0"/>
              <a:t>04/06/2021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1630442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838200" y="467269"/>
            <a:ext cx="10515600" cy="590931"/>
          </a:xfrm>
          <a:noFill/>
        </p:spPr>
        <p:txBody>
          <a:bodyPr wrap="square" rtlCol="0">
            <a:spAutoFit/>
          </a:bodyPr>
          <a:lstStyle>
            <a:lvl1pPr>
              <a:defRPr lang="it-IT" sz="3600" b="1">
                <a:solidFill>
                  <a:srgbClr val="0064B7"/>
                </a:solidFill>
                <a:latin typeface="Titillium Web" panose="00000500000000000000" pitchFamily="2" charset="0"/>
                <a:ea typeface="+mn-ea"/>
                <a:cs typeface="+mn-cs"/>
              </a:defRPr>
            </a:lvl1pPr>
          </a:lstStyle>
          <a:p>
            <a:pPr marL="0" lvl="0"/>
            <a:r>
              <a:rPr lang="it-IT"/>
              <a:t>Fare clic per modificare lo stile del titolo dello schema</a:t>
            </a:r>
            <a:endParaRPr lang="it-IT" dirty="0"/>
          </a:p>
        </p:txBody>
      </p:sp>
      <p:sp>
        <p:nvSpPr>
          <p:cNvPr id="3" name="Segnaposto contenuto 2"/>
          <p:cNvSpPr>
            <a:spLocks noGrp="1"/>
          </p:cNvSpPr>
          <p:nvPr>
            <p:ph idx="1" hasCustomPrompt="1"/>
          </p:nvPr>
        </p:nvSpPr>
        <p:spPr>
          <a:xfrm>
            <a:off x="838200" y="1577806"/>
            <a:ext cx="10515600" cy="4351338"/>
          </a:xfrm>
        </p:spPr>
        <p:txBody>
          <a:bodyPr anchor="ctr"/>
          <a:lstStyle>
            <a:lvl1pPr>
              <a:defRPr>
                <a:solidFill>
                  <a:srgbClr val="0064B7"/>
                </a:solidFill>
                <a:latin typeface="Titillium Web" panose="00000500000000000000"/>
              </a:defRPr>
            </a:lvl1pPr>
            <a:lvl2pPr>
              <a:defRPr>
                <a:solidFill>
                  <a:srgbClr val="0064B7"/>
                </a:solidFill>
                <a:latin typeface="Titillium Web" panose="00000500000000000000"/>
              </a:defRPr>
            </a:lvl2pPr>
            <a:lvl3pPr>
              <a:defRPr>
                <a:solidFill>
                  <a:srgbClr val="0064B7"/>
                </a:solidFill>
                <a:latin typeface="Titillium Web" panose="00000500000000000000"/>
              </a:defRPr>
            </a:lvl3pPr>
            <a:lvl4pPr>
              <a:defRPr>
                <a:solidFill>
                  <a:srgbClr val="0064B7"/>
                </a:solidFill>
                <a:latin typeface="Titillium Web" panose="00000500000000000000"/>
              </a:defRPr>
            </a:lvl4pPr>
            <a:lvl5pPr>
              <a:defRPr>
                <a:solidFill>
                  <a:srgbClr val="0064B7"/>
                </a:solidFill>
                <a:latin typeface="Titillium Web" panose="00000500000000000000"/>
              </a:defRPr>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p:cNvSpPr>
            <a:spLocks noGrp="1"/>
          </p:cNvSpPr>
          <p:nvPr>
            <p:ph type="dt" sz="half" idx="10"/>
          </p:nvPr>
        </p:nvSpPr>
        <p:spPr/>
        <p:txBody>
          <a:bodyPr/>
          <a:lstStyle/>
          <a:p>
            <a:fld id="{4D173B44-B3C8-4047-8844-C47D3CFD0A56}" type="datetimeFigureOut">
              <a:rPr lang="it-IT" smtClean="0"/>
              <a:t>04/06/2021</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24233718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 Diapo intern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1407115"/>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5" name="Figura a mano libera 10"/>
          <p:cNvSpPr/>
          <p:nvPr userDrawn="1"/>
        </p:nvSpPr>
        <p:spPr>
          <a:xfrm>
            <a:off x="-8466" y="5528734"/>
            <a:ext cx="12213166" cy="1348317"/>
          </a:xfrm>
          <a:custGeom>
            <a:avLst/>
            <a:gdLst>
              <a:gd name="connsiteX0" fmla="*/ 0 w 9160329"/>
              <a:gd name="connsiteY0" fmla="*/ 1033813 h 1050142"/>
              <a:gd name="connsiteX1" fmla="*/ 6188529 w 9160329"/>
              <a:gd name="connsiteY1" fmla="*/ 666421 h 1050142"/>
              <a:gd name="connsiteX2" fmla="*/ 9160329 w 9160329"/>
              <a:gd name="connsiteY2" fmla="*/ 5113 h 1050142"/>
              <a:gd name="connsiteX3" fmla="*/ 9152165 w 9160329"/>
              <a:gd name="connsiteY3" fmla="*/ 1050142 h 1050142"/>
              <a:gd name="connsiteX4" fmla="*/ 0 w 9160329"/>
              <a:gd name="connsiteY4" fmla="*/ 1033813 h 1050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0329" h="1050142">
                <a:moveTo>
                  <a:pt x="0" y="1033813"/>
                </a:moveTo>
                <a:cubicBezTo>
                  <a:pt x="2330904" y="935842"/>
                  <a:pt x="4661808" y="837871"/>
                  <a:pt x="6188529" y="666421"/>
                </a:cubicBezTo>
                <a:cubicBezTo>
                  <a:pt x="7715250" y="494971"/>
                  <a:pt x="8666390" y="-58840"/>
                  <a:pt x="9160329" y="5113"/>
                </a:cubicBezTo>
                <a:cubicBezTo>
                  <a:pt x="9157608" y="353456"/>
                  <a:pt x="9154886" y="701799"/>
                  <a:pt x="9152165" y="1050142"/>
                </a:cubicBezTo>
                <a:lnTo>
                  <a:pt x="0" y="1033813"/>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sz="2400"/>
          </a:p>
        </p:txBody>
      </p:sp>
      <p:pic>
        <p:nvPicPr>
          <p:cNvPr id="6" name="Immagine 11"/>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5453" y="5753100"/>
            <a:ext cx="768348" cy="71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Connettore 1 14"/>
          <p:cNvCxnSpPr/>
          <p:nvPr userDrawn="1"/>
        </p:nvCxnSpPr>
        <p:spPr>
          <a:xfrm>
            <a:off x="1102785" y="3901017"/>
            <a:ext cx="10081684"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Connettore 1 15"/>
          <p:cNvCxnSpPr/>
          <p:nvPr userDrawn="1"/>
        </p:nvCxnSpPr>
        <p:spPr>
          <a:xfrm>
            <a:off x="1102785" y="2565400"/>
            <a:ext cx="10081684"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Segnaposto testo 2"/>
          <p:cNvSpPr>
            <a:spLocks noGrp="1"/>
          </p:cNvSpPr>
          <p:nvPr>
            <p:ph type="body" idx="1"/>
          </p:nvPr>
        </p:nvSpPr>
        <p:spPr>
          <a:xfrm>
            <a:off x="962405" y="4245092"/>
            <a:ext cx="10363200" cy="960107"/>
          </a:xfrm>
        </p:spPr>
        <p:txBody>
          <a:bodyPr>
            <a:normAutofit/>
          </a:bodyPr>
          <a:lstStyle>
            <a:lvl1pPr marL="0" indent="0" algn="l">
              <a:lnSpc>
                <a:spcPct val="150000"/>
              </a:lnSpc>
              <a:spcBef>
                <a:spcPts val="0"/>
              </a:spcBef>
              <a:buNone/>
              <a:defRPr sz="2133" baseline="0">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defRPr>
            </a:lvl1pPr>
            <a:lvl2pPr marL="609593" indent="0">
              <a:buNone/>
              <a:defRPr sz="2400">
                <a:solidFill>
                  <a:schemeClr val="tx1">
                    <a:tint val="75000"/>
                  </a:schemeClr>
                </a:solidFill>
              </a:defRPr>
            </a:lvl2pPr>
            <a:lvl3pPr marL="1219185" indent="0">
              <a:buNone/>
              <a:defRPr sz="2133">
                <a:solidFill>
                  <a:schemeClr val="tx1">
                    <a:tint val="75000"/>
                  </a:schemeClr>
                </a:solidFill>
              </a:defRPr>
            </a:lvl3pPr>
            <a:lvl4pPr marL="1828777" indent="0">
              <a:buNone/>
              <a:defRPr sz="1867">
                <a:solidFill>
                  <a:schemeClr val="tx1">
                    <a:tint val="75000"/>
                  </a:schemeClr>
                </a:solidFill>
              </a:defRPr>
            </a:lvl4pPr>
            <a:lvl5pPr marL="2438370" indent="0">
              <a:buNone/>
              <a:defRPr sz="1867">
                <a:solidFill>
                  <a:schemeClr val="tx1">
                    <a:tint val="75000"/>
                  </a:schemeClr>
                </a:solidFill>
              </a:defRPr>
            </a:lvl5pPr>
            <a:lvl6pPr marL="3047962" indent="0">
              <a:buNone/>
              <a:defRPr sz="1867">
                <a:solidFill>
                  <a:schemeClr val="tx1">
                    <a:tint val="75000"/>
                  </a:schemeClr>
                </a:solidFill>
              </a:defRPr>
            </a:lvl6pPr>
            <a:lvl7pPr marL="3657555" indent="0">
              <a:buNone/>
              <a:defRPr sz="1867">
                <a:solidFill>
                  <a:schemeClr val="tx1">
                    <a:tint val="75000"/>
                  </a:schemeClr>
                </a:solidFill>
              </a:defRPr>
            </a:lvl7pPr>
            <a:lvl8pPr marL="4267147" indent="0">
              <a:buNone/>
              <a:defRPr sz="1867">
                <a:solidFill>
                  <a:schemeClr val="tx1">
                    <a:tint val="75000"/>
                  </a:schemeClr>
                </a:solidFill>
              </a:defRPr>
            </a:lvl8pPr>
            <a:lvl9pPr marL="4876738" indent="0">
              <a:buNone/>
              <a:defRPr sz="1867">
                <a:solidFill>
                  <a:schemeClr val="tx1">
                    <a:tint val="75000"/>
                  </a:schemeClr>
                </a:solidFill>
              </a:defRPr>
            </a:lvl9pPr>
          </a:lstStyle>
          <a:p>
            <a:pPr lvl="0"/>
            <a:r>
              <a:rPr lang="it-IT"/>
              <a:t>Fare clic per modificare stili del testo dello schema</a:t>
            </a:r>
          </a:p>
        </p:txBody>
      </p:sp>
      <p:sp>
        <p:nvSpPr>
          <p:cNvPr id="17" name="Segnaposto testo 2"/>
          <p:cNvSpPr>
            <a:spLocks noGrp="1"/>
          </p:cNvSpPr>
          <p:nvPr>
            <p:ph type="body" idx="10"/>
          </p:nvPr>
        </p:nvSpPr>
        <p:spPr>
          <a:xfrm>
            <a:off x="1136399" y="2555670"/>
            <a:ext cx="10048169" cy="594681"/>
          </a:xfrm>
        </p:spPr>
        <p:txBody>
          <a:bodyPr>
            <a:normAutofit/>
          </a:bodyPr>
          <a:lstStyle>
            <a:lvl1pPr marL="0" indent="0" algn="l">
              <a:buNone/>
              <a:defRPr sz="2400">
                <a:solidFill>
                  <a:srgbClr val="C00000"/>
                </a:solidFill>
                <a:latin typeface="Arial" panose="020B0604020202020204" pitchFamily="34" charset="0"/>
                <a:ea typeface="Verdana" panose="020B0604030504040204" pitchFamily="34" charset="0"/>
                <a:cs typeface="Arial" panose="020B0604020202020204" pitchFamily="34" charset="0"/>
              </a:defRPr>
            </a:lvl1pPr>
            <a:lvl2pPr marL="609593" indent="0">
              <a:buNone/>
              <a:defRPr sz="2400">
                <a:solidFill>
                  <a:schemeClr val="tx1">
                    <a:tint val="75000"/>
                  </a:schemeClr>
                </a:solidFill>
              </a:defRPr>
            </a:lvl2pPr>
            <a:lvl3pPr marL="1219185" indent="0">
              <a:buNone/>
              <a:defRPr sz="2133">
                <a:solidFill>
                  <a:schemeClr val="tx1">
                    <a:tint val="75000"/>
                  </a:schemeClr>
                </a:solidFill>
              </a:defRPr>
            </a:lvl3pPr>
            <a:lvl4pPr marL="1828777" indent="0">
              <a:buNone/>
              <a:defRPr sz="1867">
                <a:solidFill>
                  <a:schemeClr val="tx1">
                    <a:tint val="75000"/>
                  </a:schemeClr>
                </a:solidFill>
              </a:defRPr>
            </a:lvl4pPr>
            <a:lvl5pPr marL="2438370" indent="0">
              <a:buNone/>
              <a:defRPr sz="1867">
                <a:solidFill>
                  <a:schemeClr val="tx1">
                    <a:tint val="75000"/>
                  </a:schemeClr>
                </a:solidFill>
              </a:defRPr>
            </a:lvl5pPr>
            <a:lvl6pPr marL="3047962" indent="0">
              <a:buNone/>
              <a:defRPr sz="1867">
                <a:solidFill>
                  <a:schemeClr val="tx1">
                    <a:tint val="75000"/>
                  </a:schemeClr>
                </a:solidFill>
              </a:defRPr>
            </a:lvl6pPr>
            <a:lvl7pPr marL="3657555" indent="0">
              <a:buNone/>
              <a:defRPr sz="1867">
                <a:solidFill>
                  <a:schemeClr val="tx1">
                    <a:tint val="75000"/>
                  </a:schemeClr>
                </a:solidFill>
              </a:defRPr>
            </a:lvl7pPr>
            <a:lvl8pPr marL="4267147" indent="0">
              <a:buNone/>
              <a:defRPr sz="1867">
                <a:solidFill>
                  <a:schemeClr val="tx1">
                    <a:tint val="75000"/>
                  </a:schemeClr>
                </a:solidFill>
              </a:defRPr>
            </a:lvl8pPr>
            <a:lvl9pPr marL="4876738" indent="0">
              <a:buNone/>
              <a:defRPr sz="1867">
                <a:solidFill>
                  <a:schemeClr val="tx1">
                    <a:tint val="75000"/>
                  </a:schemeClr>
                </a:solidFill>
              </a:defRPr>
            </a:lvl9pPr>
          </a:lstStyle>
          <a:p>
            <a:pPr lvl="0"/>
            <a:r>
              <a:rPr lang="it-IT"/>
              <a:t>Fare clic per modificare stili del testo dello schema</a:t>
            </a:r>
          </a:p>
        </p:txBody>
      </p:sp>
      <p:sp>
        <p:nvSpPr>
          <p:cNvPr id="18" name="Segnaposto testo 2"/>
          <p:cNvSpPr>
            <a:spLocks noGrp="1"/>
          </p:cNvSpPr>
          <p:nvPr>
            <p:ph type="body" idx="11"/>
          </p:nvPr>
        </p:nvSpPr>
        <p:spPr>
          <a:xfrm>
            <a:off x="597245" y="191592"/>
            <a:ext cx="11067374" cy="1944216"/>
          </a:xfrm>
        </p:spPr>
        <p:txBody>
          <a:bodyPr>
            <a:normAutofit/>
          </a:bodyPr>
          <a:lstStyle>
            <a:lvl1pPr marL="0" indent="0" algn="ctr">
              <a:lnSpc>
                <a:spcPct val="150000"/>
              </a:lnSpc>
              <a:spcBef>
                <a:spcPts val="800"/>
              </a:spcBef>
              <a:buNone/>
              <a:defRPr sz="2667">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defRPr>
            </a:lvl1pPr>
            <a:lvl2pPr marL="609593" indent="0">
              <a:buNone/>
              <a:defRPr sz="2400">
                <a:solidFill>
                  <a:schemeClr val="tx1">
                    <a:tint val="75000"/>
                  </a:schemeClr>
                </a:solidFill>
              </a:defRPr>
            </a:lvl2pPr>
            <a:lvl3pPr marL="1219185" indent="0">
              <a:buNone/>
              <a:defRPr sz="2133">
                <a:solidFill>
                  <a:schemeClr val="tx1">
                    <a:tint val="75000"/>
                  </a:schemeClr>
                </a:solidFill>
              </a:defRPr>
            </a:lvl3pPr>
            <a:lvl4pPr marL="1828777" indent="0">
              <a:buNone/>
              <a:defRPr sz="1867">
                <a:solidFill>
                  <a:schemeClr val="tx1">
                    <a:tint val="75000"/>
                  </a:schemeClr>
                </a:solidFill>
              </a:defRPr>
            </a:lvl4pPr>
            <a:lvl5pPr marL="2438370" indent="0">
              <a:buNone/>
              <a:defRPr sz="1867">
                <a:solidFill>
                  <a:schemeClr val="tx1">
                    <a:tint val="75000"/>
                  </a:schemeClr>
                </a:solidFill>
              </a:defRPr>
            </a:lvl5pPr>
            <a:lvl6pPr marL="3047962" indent="0">
              <a:buNone/>
              <a:defRPr sz="1867">
                <a:solidFill>
                  <a:schemeClr val="tx1">
                    <a:tint val="75000"/>
                  </a:schemeClr>
                </a:solidFill>
              </a:defRPr>
            </a:lvl6pPr>
            <a:lvl7pPr marL="3657555" indent="0">
              <a:buNone/>
              <a:defRPr sz="1867">
                <a:solidFill>
                  <a:schemeClr val="tx1">
                    <a:tint val="75000"/>
                  </a:schemeClr>
                </a:solidFill>
              </a:defRPr>
            </a:lvl7pPr>
            <a:lvl8pPr marL="4267147" indent="0">
              <a:buNone/>
              <a:defRPr sz="1867">
                <a:solidFill>
                  <a:schemeClr val="tx1">
                    <a:tint val="75000"/>
                  </a:schemeClr>
                </a:solidFill>
              </a:defRPr>
            </a:lvl8pPr>
            <a:lvl9pPr marL="4876738" indent="0">
              <a:buNone/>
              <a:defRPr sz="1867">
                <a:solidFill>
                  <a:schemeClr val="tx1">
                    <a:tint val="75000"/>
                  </a:schemeClr>
                </a:solidFill>
              </a:defRPr>
            </a:lvl9pPr>
          </a:lstStyle>
          <a:p>
            <a:pPr lvl="0"/>
            <a:r>
              <a:rPr lang="it-IT"/>
              <a:t>Fare clic per modificare stili del testo dello schema</a:t>
            </a:r>
          </a:p>
        </p:txBody>
      </p:sp>
    </p:spTree>
    <p:extLst>
      <p:ext uri="{BB962C8B-B14F-4D97-AF65-F5344CB8AC3E}">
        <p14:creationId xmlns:p14="http://schemas.microsoft.com/office/powerpoint/2010/main" val="40735850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cxnSp>
        <p:nvCxnSpPr>
          <p:cNvPr id="4" name="Connettore 1 7"/>
          <p:cNvCxnSpPr/>
          <p:nvPr userDrawn="1"/>
        </p:nvCxnSpPr>
        <p:spPr>
          <a:xfrm>
            <a:off x="1013884" y="6483351"/>
            <a:ext cx="1021926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Segnaposto contenuto 2"/>
          <p:cNvSpPr>
            <a:spLocks noGrp="1"/>
          </p:cNvSpPr>
          <p:nvPr>
            <p:ph idx="1"/>
          </p:nvPr>
        </p:nvSpPr>
        <p:spPr>
          <a:xfrm>
            <a:off x="576000" y="1364771"/>
            <a:ext cx="10972800" cy="4872541"/>
          </a:xfrm>
        </p:spPr>
        <p:txBody>
          <a:bodyPr>
            <a:normAutofit/>
          </a:bodyPr>
          <a:lstStyle>
            <a:lvl1pPr marL="0" indent="0">
              <a:spcBef>
                <a:spcPts val="400"/>
              </a:spcBef>
              <a:spcAft>
                <a:spcPts val="400"/>
              </a:spcAft>
              <a:buNone/>
              <a:defRPr sz="2667">
                <a:latin typeface="Arial" panose="020B0604020202020204" pitchFamily="34" charset="0"/>
                <a:ea typeface="Verdana" panose="020B0604030504040204" pitchFamily="34" charset="0"/>
                <a:cs typeface="Arial" panose="020B0604020202020204" pitchFamily="34" charset="0"/>
              </a:defRPr>
            </a:lvl1pPr>
            <a:lvl2pPr marL="359828" indent="-243415">
              <a:spcBef>
                <a:spcPts val="400"/>
              </a:spcBef>
              <a:spcAft>
                <a:spcPts val="400"/>
              </a:spcAft>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2pPr>
            <a:lvl3pPr marL="601126" indent="-241297">
              <a:spcBef>
                <a:spcPts val="400"/>
              </a:spcBef>
              <a:spcAft>
                <a:spcPts val="400"/>
              </a:spcAft>
              <a:buFont typeface="Arial" panose="020B0604020202020204" pitchFamily="34" charset="0"/>
              <a:buChar char="-"/>
              <a:defRPr sz="2133" baseline="0">
                <a:latin typeface="Arial" panose="020B0604020202020204" pitchFamily="34" charset="0"/>
                <a:ea typeface="Verdana" panose="020B0604030504040204" pitchFamily="34" charset="0"/>
                <a:cs typeface="Arial" panose="020B0604020202020204" pitchFamily="34" charset="0"/>
              </a:defRPr>
            </a:lvl3pPr>
            <a:lvl4pPr marL="960954" indent="-351363">
              <a:spcBef>
                <a:spcPts val="400"/>
              </a:spcBef>
              <a:spcAft>
                <a:spcPts val="400"/>
              </a:spcAft>
              <a:buFont typeface="Wingdings" panose="05000000000000000000" pitchFamily="2" charset="2"/>
              <a:buChar char="ü"/>
              <a:defRPr sz="1867">
                <a:latin typeface="Arial" panose="020B0604020202020204" pitchFamily="34" charset="0"/>
                <a:ea typeface="Verdana" panose="020B0604030504040204" pitchFamily="34" charset="0"/>
                <a:cs typeface="Arial" panose="020B0604020202020204" pitchFamily="34" charset="0"/>
              </a:defRPr>
            </a:lvl4pPr>
            <a:lvl5pPr>
              <a:defRPr sz="2133">
                <a:latin typeface="HelvLight" pitchFamily="2" charset="0"/>
                <a:ea typeface="Verdana" panose="020B0604030504040204" pitchFamily="34" charset="0"/>
                <a:cs typeface="Verdana" panose="020B0604030504040204" pitchFamily="34" charset="0"/>
              </a:defRPr>
            </a:lvl5pPr>
          </a:lstStyle>
          <a:p>
            <a:pPr lvl="0"/>
            <a:r>
              <a:rPr lang="it-IT"/>
              <a:t>Fare clic per modificare stili del testo dello schema</a:t>
            </a:r>
          </a:p>
          <a:p>
            <a:pPr lvl="1"/>
            <a:r>
              <a:rPr lang="it-IT"/>
              <a:t>Primo livello puntato</a:t>
            </a:r>
          </a:p>
          <a:p>
            <a:pPr lvl="2"/>
            <a:r>
              <a:rPr lang="it-IT"/>
              <a:t>Secondo livello puntato</a:t>
            </a:r>
          </a:p>
          <a:p>
            <a:pPr lvl="3"/>
            <a:r>
              <a:rPr lang="it-IT"/>
              <a:t>Terzo livello puntato</a:t>
            </a:r>
          </a:p>
        </p:txBody>
      </p:sp>
      <p:sp>
        <p:nvSpPr>
          <p:cNvPr id="10" name="Titolo 1"/>
          <p:cNvSpPr>
            <a:spLocks noGrp="1"/>
          </p:cNvSpPr>
          <p:nvPr>
            <p:ph type="ctrTitle"/>
          </p:nvPr>
        </p:nvSpPr>
        <p:spPr>
          <a:xfrm>
            <a:off x="56766" y="55723"/>
            <a:ext cx="12079040" cy="955256"/>
          </a:xfrm>
          <a:solidFill>
            <a:srgbClr val="C00000"/>
          </a:solidFill>
        </p:spPr>
        <p:txBody>
          <a:bodyPr>
            <a:normAutofit/>
          </a:bodyPr>
          <a:lstStyle>
            <a:lvl1pPr algn="l">
              <a:defRPr sz="2933">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it-IT"/>
              <a:t>Fare clic per modificare lo stile del titolo</a:t>
            </a:r>
          </a:p>
        </p:txBody>
      </p:sp>
    </p:spTree>
    <p:extLst>
      <p:ext uri="{BB962C8B-B14F-4D97-AF65-F5344CB8AC3E}">
        <p14:creationId xmlns:p14="http://schemas.microsoft.com/office/powerpoint/2010/main" val="3087598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olo e contenuto">
    <p:spTree>
      <p:nvGrpSpPr>
        <p:cNvPr id="1" name=""/>
        <p:cNvGrpSpPr/>
        <p:nvPr/>
      </p:nvGrpSpPr>
      <p:grpSpPr>
        <a:xfrm>
          <a:off x="0" y="0"/>
          <a:ext cx="0" cy="0"/>
          <a:chOff x="0" y="0"/>
          <a:chExt cx="0" cy="0"/>
        </a:xfrm>
      </p:grpSpPr>
      <p:sp>
        <p:nvSpPr>
          <p:cNvPr id="4" name="Titolo 1"/>
          <p:cNvSpPr>
            <a:spLocks noGrp="1"/>
          </p:cNvSpPr>
          <p:nvPr>
            <p:ph type="ctrTitle"/>
          </p:nvPr>
        </p:nvSpPr>
        <p:spPr>
          <a:xfrm>
            <a:off x="56766" y="55723"/>
            <a:ext cx="12079040" cy="955256"/>
          </a:xfrm>
          <a:solidFill>
            <a:srgbClr val="C00000"/>
          </a:solidFill>
        </p:spPr>
        <p:txBody>
          <a:bodyPr>
            <a:normAutofit/>
          </a:bodyPr>
          <a:lstStyle>
            <a:lvl1pPr algn="l">
              <a:defRPr sz="2933">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it-IT"/>
              <a:t>Fare clic per modificare lo stile del titolo</a:t>
            </a:r>
          </a:p>
        </p:txBody>
      </p:sp>
      <p:sp>
        <p:nvSpPr>
          <p:cNvPr id="5" name="Segnaposto contenuto 2"/>
          <p:cNvSpPr>
            <a:spLocks noGrp="1"/>
          </p:cNvSpPr>
          <p:nvPr>
            <p:ph idx="1"/>
          </p:nvPr>
        </p:nvSpPr>
        <p:spPr>
          <a:xfrm>
            <a:off x="576000" y="1364771"/>
            <a:ext cx="10972800" cy="4872541"/>
          </a:xfrm>
        </p:spPr>
        <p:txBody>
          <a:bodyPr>
            <a:normAutofit/>
          </a:bodyPr>
          <a:lstStyle>
            <a:lvl1pPr marL="0" indent="0">
              <a:buNone/>
              <a:defRPr sz="2667">
                <a:latin typeface="Arial" panose="020B0604020202020204" pitchFamily="34" charset="0"/>
                <a:ea typeface="Verdana" panose="020B0604030504040204" pitchFamily="34" charset="0"/>
                <a:cs typeface="Arial" panose="020B0604020202020204" pitchFamily="34" charset="0"/>
              </a:defRPr>
            </a:lvl1pPr>
            <a:lvl2pPr marL="476244" indent="-359828">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2pPr>
            <a:lvl3pPr marL="740823" indent="-380995">
              <a:defRPr lang="it-IT" sz="2133" kern="1200" baseline="0" dirty="0" smtClean="0">
                <a:solidFill>
                  <a:schemeClr val="tx1"/>
                </a:solidFill>
                <a:latin typeface="Arial" panose="020B0604020202020204" pitchFamily="34" charset="0"/>
                <a:ea typeface="Verdana" panose="020B0604030504040204" pitchFamily="34" charset="0"/>
                <a:cs typeface="Arial" panose="020B0604020202020204" pitchFamily="34" charset="0"/>
              </a:defRPr>
            </a:lvl3pPr>
            <a:lvl4pPr marL="990587" indent="-380995">
              <a:defRPr lang="it-IT" sz="1867"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sz="2133">
                <a:latin typeface="HelvLight" pitchFamily="2" charset="0"/>
                <a:ea typeface="Verdana" panose="020B0604030504040204" pitchFamily="34" charset="0"/>
                <a:cs typeface="Verdana" panose="020B0604030504040204" pitchFamily="34" charset="0"/>
              </a:defRPr>
            </a:lvl5pPr>
          </a:lstStyle>
          <a:p>
            <a:pPr lvl="0"/>
            <a:r>
              <a:rPr lang="it-IT"/>
              <a:t>Fare clic per modificare stili del testo dello schema</a:t>
            </a:r>
          </a:p>
          <a:p>
            <a:pPr lvl="1"/>
            <a:r>
              <a:rPr lang="it-IT"/>
              <a:t>Primo livello puntato</a:t>
            </a:r>
          </a:p>
          <a:p>
            <a:pPr lvl="2"/>
            <a:r>
              <a:rPr lang="it-IT"/>
              <a:t>Secondo livello puntato</a:t>
            </a:r>
          </a:p>
          <a:p>
            <a:pPr lvl="3"/>
            <a:r>
              <a:rPr lang="it-IT"/>
              <a:t>Terzo livello puntato</a:t>
            </a:r>
          </a:p>
        </p:txBody>
      </p:sp>
    </p:spTree>
    <p:extLst>
      <p:ext uri="{BB962C8B-B14F-4D97-AF65-F5344CB8AC3E}">
        <p14:creationId xmlns:p14="http://schemas.microsoft.com/office/powerpoint/2010/main" val="6804107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cxnSp>
        <p:nvCxnSpPr>
          <p:cNvPr id="7" name="Connettore 1 14"/>
          <p:cNvCxnSpPr/>
          <p:nvPr userDrawn="1"/>
        </p:nvCxnSpPr>
        <p:spPr>
          <a:xfrm>
            <a:off x="1013884" y="6483351"/>
            <a:ext cx="1021926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Immagine 15"/>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3935" y="6165851"/>
            <a:ext cx="624418" cy="62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testo 2"/>
          <p:cNvSpPr>
            <a:spLocks noGrp="1"/>
          </p:cNvSpPr>
          <p:nvPr>
            <p:ph type="body" idx="1"/>
          </p:nvPr>
        </p:nvSpPr>
        <p:spPr>
          <a:xfrm>
            <a:off x="609601" y="1340769"/>
            <a:ext cx="5386917" cy="639763"/>
          </a:xfrm>
        </p:spPr>
        <p:txBody>
          <a:bodyPr anchor="b">
            <a:noAutofit/>
          </a:bodyPr>
          <a:lstStyle>
            <a:lvl1pPr marL="0" indent="0">
              <a:buNone/>
              <a:defRPr sz="2667" b="1">
                <a:latin typeface="Arial" panose="020B0604020202020204" pitchFamily="34" charset="0"/>
                <a:ea typeface="Verdana" panose="020B0604030504040204" pitchFamily="34" charset="0"/>
                <a:cs typeface="Arial" panose="020B0604020202020204" pitchFamily="34" charset="0"/>
              </a:defRPr>
            </a:lvl1pPr>
            <a:lvl2pPr marL="609593" indent="0">
              <a:buNone/>
              <a:defRPr sz="2667" b="1"/>
            </a:lvl2pPr>
            <a:lvl3pPr marL="1219185" indent="0">
              <a:buNone/>
              <a:defRPr sz="2400" b="1"/>
            </a:lvl3pPr>
            <a:lvl4pPr marL="1828777" indent="0">
              <a:buNone/>
              <a:defRPr sz="2133" b="1"/>
            </a:lvl4pPr>
            <a:lvl5pPr marL="2438370" indent="0">
              <a:buNone/>
              <a:defRPr sz="2133" b="1"/>
            </a:lvl5pPr>
            <a:lvl6pPr marL="3047962" indent="0">
              <a:buNone/>
              <a:defRPr sz="2133" b="1"/>
            </a:lvl6pPr>
            <a:lvl7pPr marL="3657555" indent="0">
              <a:buNone/>
              <a:defRPr sz="2133" b="1"/>
            </a:lvl7pPr>
            <a:lvl8pPr marL="4267147" indent="0">
              <a:buNone/>
              <a:defRPr sz="2133" b="1"/>
            </a:lvl8pPr>
            <a:lvl9pPr marL="4876738" indent="0">
              <a:buNone/>
              <a:defRPr sz="2133" b="1"/>
            </a:lvl9pPr>
          </a:lstStyle>
          <a:p>
            <a:pPr lvl="0"/>
            <a:r>
              <a:rPr lang="it-IT"/>
              <a:t>Fare clic per modificare stili del testo dello schema</a:t>
            </a:r>
          </a:p>
        </p:txBody>
      </p:sp>
      <p:sp>
        <p:nvSpPr>
          <p:cNvPr id="4" name="Segnaposto contenuto 3"/>
          <p:cNvSpPr>
            <a:spLocks noGrp="1"/>
          </p:cNvSpPr>
          <p:nvPr>
            <p:ph sz="half" idx="2"/>
          </p:nvPr>
        </p:nvSpPr>
        <p:spPr>
          <a:xfrm>
            <a:off x="609601" y="2174875"/>
            <a:ext cx="5386917" cy="3951288"/>
          </a:xfrm>
        </p:spPr>
        <p:txBody>
          <a:bodyPr>
            <a:normAutofit/>
          </a:bodyPr>
          <a:lstStyle>
            <a:lvl1pPr>
              <a:defRPr sz="2667">
                <a:latin typeface="Arial" panose="020B0604020202020204" pitchFamily="34" charset="0"/>
                <a:ea typeface="Verdana" panose="020B0604030504040204" pitchFamily="34" charset="0"/>
                <a:cs typeface="Arial" panose="020B0604020202020204" pitchFamily="34" charset="0"/>
              </a:defRPr>
            </a:lvl1pPr>
            <a:lvl2pPr marL="359828" indent="-258231">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2pPr>
            <a:lvl3pPr marL="601126" indent="-241297">
              <a:buFont typeface="Arial" panose="020B0604020202020204" pitchFamily="34" charset="0"/>
              <a:buChar char="-"/>
              <a:defRPr sz="2133">
                <a:latin typeface="Arial" panose="020B0604020202020204" pitchFamily="34" charset="0"/>
                <a:ea typeface="Verdana" panose="020B0604030504040204" pitchFamily="34" charset="0"/>
                <a:cs typeface="Arial" panose="020B0604020202020204" pitchFamily="34" charset="0"/>
              </a:defRPr>
            </a:lvl3pPr>
            <a:lvl4pPr marL="840307" indent="-239182">
              <a:buFont typeface="Arial" panose="020B0604020202020204" pitchFamily="34" charset="0"/>
              <a:buChar char="•"/>
              <a:defRPr sz="1867">
                <a:latin typeface="Arial" panose="020B0604020202020204" pitchFamily="34" charset="0"/>
                <a:ea typeface="Verdana" panose="020B0604030504040204" pitchFamily="34" charset="0"/>
                <a:cs typeface="Arial" panose="020B0604020202020204" pitchFamily="34" charset="0"/>
              </a:defRPr>
            </a:lvl4pPr>
            <a:lvl5pPr>
              <a:defRPr sz="1867">
                <a:latin typeface="Arial" panose="020B0604020202020204" pitchFamily="34" charset="0"/>
                <a:ea typeface="Verdana" panose="020B0604030504040204" pitchFamily="34" charset="0"/>
                <a:cs typeface="Arial" panose="020B0604020202020204" pitchFamily="34" charset="0"/>
              </a:defRPr>
            </a:lvl5pPr>
            <a:lvl6pPr>
              <a:defRPr sz="2133"/>
            </a:lvl6pPr>
            <a:lvl7pPr>
              <a:defRPr sz="2133"/>
            </a:lvl7pPr>
            <a:lvl8pPr>
              <a:defRPr sz="2133"/>
            </a:lvl8pPr>
            <a:lvl9pPr>
              <a:defRPr sz="2133"/>
            </a:lvl9pPr>
          </a:lstStyle>
          <a:p>
            <a:pPr lvl="0"/>
            <a:r>
              <a:rPr lang="it-IT"/>
              <a:t>Fare clic per modificare stili del testo dello schema</a:t>
            </a:r>
          </a:p>
          <a:p>
            <a:pPr lvl="1"/>
            <a:r>
              <a:rPr lang="it-IT"/>
              <a:t>Primo livello puntato</a:t>
            </a:r>
          </a:p>
          <a:p>
            <a:pPr lvl="2"/>
            <a:r>
              <a:rPr lang="it-IT"/>
              <a:t>Secondo livello puntato</a:t>
            </a:r>
          </a:p>
          <a:p>
            <a:pPr lvl="3"/>
            <a:r>
              <a:rPr lang="it-IT"/>
              <a:t>Terzo livello puntato</a:t>
            </a:r>
          </a:p>
          <a:p>
            <a:pPr lvl="0"/>
            <a:endParaRPr lang="it-IT"/>
          </a:p>
        </p:txBody>
      </p:sp>
      <p:sp>
        <p:nvSpPr>
          <p:cNvPr id="5" name="Segnaposto testo 4"/>
          <p:cNvSpPr>
            <a:spLocks noGrp="1"/>
          </p:cNvSpPr>
          <p:nvPr>
            <p:ph type="body" sz="quarter" idx="3"/>
          </p:nvPr>
        </p:nvSpPr>
        <p:spPr>
          <a:xfrm>
            <a:off x="6193370" y="1340769"/>
            <a:ext cx="5389033" cy="639763"/>
          </a:xfrm>
        </p:spPr>
        <p:txBody>
          <a:bodyPr anchor="b">
            <a:noAutofit/>
          </a:bodyPr>
          <a:lstStyle>
            <a:lvl1pPr marL="0" indent="0">
              <a:buNone/>
              <a:defRPr sz="2667" b="1">
                <a:latin typeface="Arial" panose="020B0604020202020204" pitchFamily="34" charset="0"/>
                <a:ea typeface="Verdana" panose="020B0604030504040204" pitchFamily="34" charset="0"/>
                <a:cs typeface="Arial" panose="020B0604020202020204" pitchFamily="34" charset="0"/>
              </a:defRPr>
            </a:lvl1pPr>
            <a:lvl2pPr marL="609593" indent="0">
              <a:buNone/>
              <a:defRPr sz="2667" b="1"/>
            </a:lvl2pPr>
            <a:lvl3pPr marL="1219185" indent="0">
              <a:buNone/>
              <a:defRPr sz="2400" b="1"/>
            </a:lvl3pPr>
            <a:lvl4pPr marL="1828777" indent="0">
              <a:buNone/>
              <a:defRPr sz="2133" b="1"/>
            </a:lvl4pPr>
            <a:lvl5pPr marL="2438370" indent="0">
              <a:buNone/>
              <a:defRPr sz="2133" b="1"/>
            </a:lvl5pPr>
            <a:lvl6pPr marL="3047962" indent="0">
              <a:buNone/>
              <a:defRPr sz="2133" b="1"/>
            </a:lvl6pPr>
            <a:lvl7pPr marL="3657555" indent="0">
              <a:buNone/>
              <a:defRPr sz="2133" b="1"/>
            </a:lvl7pPr>
            <a:lvl8pPr marL="4267147" indent="0">
              <a:buNone/>
              <a:defRPr sz="2133" b="1"/>
            </a:lvl8pPr>
            <a:lvl9pPr marL="4876738" indent="0">
              <a:buNone/>
              <a:defRPr sz="2133" b="1"/>
            </a:lvl9pPr>
          </a:lstStyle>
          <a:p>
            <a:pPr lvl="0"/>
            <a:r>
              <a:rPr lang="it-IT"/>
              <a:t>Fare clic per modificare stili del testo dello schema</a:t>
            </a:r>
          </a:p>
        </p:txBody>
      </p:sp>
      <p:sp>
        <p:nvSpPr>
          <p:cNvPr id="6" name="Segnaposto contenuto 5"/>
          <p:cNvSpPr>
            <a:spLocks noGrp="1"/>
          </p:cNvSpPr>
          <p:nvPr>
            <p:ph sz="quarter" idx="4"/>
          </p:nvPr>
        </p:nvSpPr>
        <p:spPr>
          <a:xfrm>
            <a:off x="6193370" y="2174875"/>
            <a:ext cx="5389033" cy="3951288"/>
          </a:xfrm>
        </p:spPr>
        <p:txBody>
          <a:bodyPr>
            <a:normAutofit/>
          </a:bodyPr>
          <a:lstStyle>
            <a:lvl1pPr>
              <a:defRPr sz="2667">
                <a:latin typeface="Arial" panose="020B0604020202020204" pitchFamily="34" charset="0"/>
                <a:ea typeface="Verdana" panose="020B0604030504040204" pitchFamily="34" charset="0"/>
                <a:cs typeface="Arial" panose="020B0604020202020204" pitchFamily="34" charset="0"/>
              </a:defRPr>
            </a:lvl1pPr>
            <a:lvl2pPr marL="482594" indent="-380995">
              <a:defRPr lang="it-IT" sz="2400" kern="1200" dirty="0">
                <a:solidFill>
                  <a:schemeClr val="tx1"/>
                </a:solidFill>
                <a:latin typeface="Arial" panose="020B0604020202020204" pitchFamily="34" charset="0"/>
                <a:ea typeface="Verdana" panose="020B0604030504040204" pitchFamily="34" charset="0"/>
                <a:cs typeface="Arial" panose="020B0604020202020204" pitchFamily="34" charset="0"/>
              </a:defRPr>
            </a:lvl2pPr>
            <a:lvl3pPr marL="740823" indent="-380995">
              <a:defRPr lang="it-IT" sz="2133" kern="1200" dirty="0">
                <a:solidFill>
                  <a:schemeClr val="tx1"/>
                </a:solidFill>
                <a:latin typeface="Arial" panose="020B0604020202020204" pitchFamily="34" charset="0"/>
                <a:ea typeface="Verdana" panose="020B0604030504040204" pitchFamily="34" charset="0"/>
                <a:cs typeface="Arial" panose="020B0604020202020204" pitchFamily="34" charset="0"/>
              </a:defRPr>
            </a:lvl3pPr>
            <a:lvl4pPr marL="982121" indent="-380995" algn="l" defTabSz="1219185" rtl="0" eaLnBrk="1" latinLnBrk="0" hangingPunct="1">
              <a:spcBef>
                <a:spcPct val="20000"/>
              </a:spcBef>
              <a:buFont typeface="Arial" panose="020B0604020202020204" pitchFamily="34" charset="0"/>
              <a:defRPr lang="it-IT" sz="1867" kern="1200" dirty="0">
                <a:solidFill>
                  <a:schemeClr val="tx1"/>
                </a:solidFill>
                <a:latin typeface="Arial" panose="020B0604020202020204" pitchFamily="34" charset="0"/>
                <a:ea typeface="Verdana" panose="020B0604030504040204" pitchFamily="34" charset="0"/>
                <a:cs typeface="Arial" panose="020B0604020202020204" pitchFamily="34" charset="0"/>
              </a:defRPr>
            </a:lvl4pPr>
            <a:lvl5pPr marL="2438370" indent="0">
              <a:buNone/>
              <a:defRPr sz="1867">
                <a:latin typeface="Arial" panose="020B0604020202020204" pitchFamily="34" charset="0"/>
                <a:ea typeface="Verdana" panose="020B0604030504040204" pitchFamily="34" charset="0"/>
                <a:cs typeface="Arial" panose="020B0604020202020204" pitchFamily="34" charset="0"/>
              </a:defRPr>
            </a:lvl5pPr>
            <a:lvl6pPr>
              <a:defRPr sz="2133"/>
            </a:lvl6pPr>
            <a:lvl7pPr>
              <a:defRPr sz="2133"/>
            </a:lvl7pPr>
            <a:lvl8pPr>
              <a:defRPr sz="2133"/>
            </a:lvl8pPr>
            <a:lvl9pPr>
              <a:defRPr sz="2133"/>
            </a:lvl9pPr>
          </a:lstStyle>
          <a:p>
            <a:pPr lvl="0"/>
            <a:r>
              <a:rPr lang="it-IT"/>
              <a:t>Fare clic per modificare stili del testo dello schema</a:t>
            </a:r>
          </a:p>
          <a:p>
            <a:pPr lvl="1"/>
            <a:r>
              <a:rPr lang="it-IT"/>
              <a:t>Primo livello</a:t>
            </a:r>
          </a:p>
          <a:p>
            <a:pPr lvl="2"/>
            <a:r>
              <a:rPr lang="it-IT"/>
              <a:t>Secondo livello</a:t>
            </a:r>
          </a:p>
          <a:p>
            <a:pPr lvl="3"/>
            <a:r>
              <a:rPr lang="it-IT"/>
              <a:t>Terzo livello</a:t>
            </a:r>
          </a:p>
        </p:txBody>
      </p:sp>
      <p:sp>
        <p:nvSpPr>
          <p:cNvPr id="10" name="Titolo 1"/>
          <p:cNvSpPr>
            <a:spLocks noGrp="1"/>
          </p:cNvSpPr>
          <p:nvPr>
            <p:ph type="ctrTitle"/>
          </p:nvPr>
        </p:nvSpPr>
        <p:spPr>
          <a:xfrm>
            <a:off x="56766" y="55723"/>
            <a:ext cx="12079040" cy="955256"/>
          </a:xfrm>
          <a:solidFill>
            <a:srgbClr val="C00000"/>
          </a:solidFill>
        </p:spPr>
        <p:txBody>
          <a:bodyPr>
            <a:normAutofit/>
          </a:bodyPr>
          <a:lstStyle>
            <a:lvl1pPr algn="l">
              <a:defRPr sz="2933">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it-IT"/>
              <a:t>Fare clic per modificare lo stile del titolo</a:t>
            </a:r>
          </a:p>
        </p:txBody>
      </p:sp>
    </p:spTree>
    <p:extLst>
      <p:ext uri="{BB962C8B-B14F-4D97-AF65-F5344CB8AC3E}">
        <p14:creationId xmlns:p14="http://schemas.microsoft.com/office/powerpoint/2010/main" val="12438795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nfronto">
    <p:spTree>
      <p:nvGrpSpPr>
        <p:cNvPr id="1" name=""/>
        <p:cNvGrpSpPr/>
        <p:nvPr/>
      </p:nvGrpSpPr>
      <p:grpSpPr>
        <a:xfrm>
          <a:off x="0" y="0"/>
          <a:ext cx="0" cy="0"/>
          <a:chOff x="0" y="0"/>
          <a:chExt cx="0" cy="0"/>
        </a:xfrm>
      </p:grpSpPr>
      <p:cxnSp>
        <p:nvCxnSpPr>
          <p:cNvPr id="5" name="Connettore 1 14"/>
          <p:cNvCxnSpPr/>
          <p:nvPr userDrawn="1"/>
        </p:nvCxnSpPr>
        <p:spPr>
          <a:xfrm>
            <a:off x="1013884" y="6483351"/>
            <a:ext cx="1021926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Immagine 15"/>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3935" y="6165851"/>
            <a:ext cx="624418" cy="62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contenuto 3"/>
          <p:cNvSpPr>
            <a:spLocks noGrp="1"/>
          </p:cNvSpPr>
          <p:nvPr>
            <p:ph sz="half" idx="2"/>
          </p:nvPr>
        </p:nvSpPr>
        <p:spPr>
          <a:xfrm>
            <a:off x="609601" y="1316767"/>
            <a:ext cx="5386917" cy="4809397"/>
          </a:xfrm>
        </p:spPr>
        <p:txBody>
          <a:bodyPr>
            <a:normAutofit/>
          </a:bodyPr>
          <a:lstStyle>
            <a:lvl1pPr>
              <a:defRPr sz="2667">
                <a:latin typeface="Arial" panose="020B0604020202020204" pitchFamily="34" charset="0"/>
                <a:ea typeface="Verdana" panose="020B0604030504040204" pitchFamily="34" charset="0"/>
                <a:cs typeface="Arial" panose="020B0604020202020204" pitchFamily="34" charset="0"/>
              </a:defRPr>
            </a:lvl1pPr>
            <a:lvl2pPr marL="359828" indent="-258231">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2pPr>
            <a:lvl3pPr marL="601126" indent="-241297">
              <a:buFont typeface="Arial" panose="020B0604020202020204" pitchFamily="34" charset="0"/>
              <a:buChar char="-"/>
              <a:defRPr sz="2133">
                <a:latin typeface="Arial" panose="020B0604020202020204" pitchFamily="34" charset="0"/>
                <a:ea typeface="Verdana" panose="020B0604030504040204" pitchFamily="34" charset="0"/>
                <a:cs typeface="Arial" panose="020B0604020202020204" pitchFamily="34" charset="0"/>
              </a:defRPr>
            </a:lvl3pPr>
            <a:lvl4pPr marL="840307" indent="-239182">
              <a:buFont typeface="Arial" panose="020B0604020202020204" pitchFamily="34" charset="0"/>
              <a:buChar char="•"/>
              <a:defRPr sz="1867">
                <a:latin typeface="Arial" panose="020B0604020202020204" pitchFamily="34" charset="0"/>
                <a:ea typeface="Verdana" panose="020B0604030504040204" pitchFamily="34" charset="0"/>
                <a:cs typeface="Arial" panose="020B0604020202020204" pitchFamily="34" charset="0"/>
              </a:defRPr>
            </a:lvl4pPr>
            <a:lvl5pPr>
              <a:defRPr sz="1867">
                <a:latin typeface="Arial" panose="020B0604020202020204" pitchFamily="34" charset="0"/>
                <a:ea typeface="Verdana" panose="020B0604030504040204" pitchFamily="34" charset="0"/>
                <a:cs typeface="Arial" panose="020B0604020202020204" pitchFamily="34" charset="0"/>
              </a:defRPr>
            </a:lvl5pPr>
            <a:lvl6pPr>
              <a:defRPr sz="2133"/>
            </a:lvl6pPr>
            <a:lvl7pPr>
              <a:defRPr sz="2133"/>
            </a:lvl7pPr>
            <a:lvl8pPr>
              <a:defRPr sz="2133"/>
            </a:lvl8pPr>
            <a:lvl9pPr>
              <a:defRPr sz="2133"/>
            </a:lvl9pPr>
          </a:lstStyle>
          <a:p>
            <a:pPr lvl="0"/>
            <a:r>
              <a:rPr lang="it-IT"/>
              <a:t>Fare clic per modificare stili del testo dello schema</a:t>
            </a:r>
          </a:p>
          <a:p>
            <a:pPr lvl="1"/>
            <a:r>
              <a:rPr lang="it-IT"/>
              <a:t>Primo livello puntato</a:t>
            </a:r>
          </a:p>
          <a:p>
            <a:pPr lvl="2"/>
            <a:r>
              <a:rPr lang="it-IT"/>
              <a:t>Secondo livello puntato</a:t>
            </a:r>
          </a:p>
          <a:p>
            <a:pPr lvl="3"/>
            <a:r>
              <a:rPr lang="it-IT"/>
              <a:t>Terzo livello puntato</a:t>
            </a:r>
          </a:p>
          <a:p>
            <a:pPr lvl="0"/>
            <a:endParaRPr lang="it-IT"/>
          </a:p>
        </p:txBody>
      </p:sp>
      <p:sp>
        <p:nvSpPr>
          <p:cNvPr id="6" name="Segnaposto contenuto 5"/>
          <p:cNvSpPr>
            <a:spLocks noGrp="1"/>
          </p:cNvSpPr>
          <p:nvPr>
            <p:ph sz="quarter" idx="4"/>
          </p:nvPr>
        </p:nvSpPr>
        <p:spPr>
          <a:xfrm>
            <a:off x="6193370" y="1316767"/>
            <a:ext cx="5389033" cy="4809397"/>
          </a:xfrm>
        </p:spPr>
        <p:txBody>
          <a:bodyPr>
            <a:normAutofit/>
          </a:bodyPr>
          <a:lstStyle>
            <a:lvl1pPr>
              <a:defRPr sz="2667">
                <a:latin typeface="Arial" panose="020B0604020202020204" pitchFamily="34" charset="0"/>
                <a:ea typeface="Verdana" panose="020B0604030504040204" pitchFamily="34" charset="0"/>
                <a:cs typeface="Arial" panose="020B0604020202020204" pitchFamily="34" charset="0"/>
              </a:defRPr>
            </a:lvl1pPr>
            <a:lvl2pPr marL="482594" indent="-380995">
              <a:defRPr lang="it-IT" sz="2400" kern="1200" dirty="0">
                <a:solidFill>
                  <a:schemeClr val="tx1"/>
                </a:solidFill>
                <a:latin typeface="Arial" panose="020B0604020202020204" pitchFamily="34" charset="0"/>
                <a:ea typeface="Verdana" panose="020B0604030504040204" pitchFamily="34" charset="0"/>
                <a:cs typeface="Arial" panose="020B0604020202020204" pitchFamily="34" charset="0"/>
              </a:defRPr>
            </a:lvl2pPr>
            <a:lvl3pPr marL="740823" indent="-380995">
              <a:defRPr lang="it-IT" sz="2133" kern="1200" dirty="0">
                <a:solidFill>
                  <a:schemeClr val="tx1"/>
                </a:solidFill>
                <a:latin typeface="Arial" panose="020B0604020202020204" pitchFamily="34" charset="0"/>
                <a:ea typeface="Verdana" panose="020B0604030504040204" pitchFamily="34" charset="0"/>
                <a:cs typeface="Arial" panose="020B0604020202020204" pitchFamily="34" charset="0"/>
              </a:defRPr>
            </a:lvl3pPr>
            <a:lvl4pPr marL="982121" indent="-380995" algn="l" defTabSz="1219185" rtl="0" eaLnBrk="1" latinLnBrk="0" hangingPunct="1">
              <a:spcBef>
                <a:spcPct val="20000"/>
              </a:spcBef>
              <a:buFont typeface="Arial" panose="020B0604020202020204" pitchFamily="34" charset="0"/>
              <a:defRPr lang="it-IT" sz="1867" kern="1200" dirty="0">
                <a:solidFill>
                  <a:schemeClr val="tx1"/>
                </a:solidFill>
                <a:latin typeface="Arial" panose="020B0604020202020204" pitchFamily="34" charset="0"/>
                <a:ea typeface="Verdana" panose="020B0604030504040204" pitchFamily="34" charset="0"/>
                <a:cs typeface="Arial" panose="020B0604020202020204" pitchFamily="34" charset="0"/>
              </a:defRPr>
            </a:lvl4pPr>
            <a:lvl5pPr marL="2438370" indent="0">
              <a:buNone/>
              <a:defRPr sz="1867">
                <a:latin typeface="Arial" panose="020B0604020202020204" pitchFamily="34" charset="0"/>
                <a:ea typeface="Verdana" panose="020B0604030504040204" pitchFamily="34" charset="0"/>
                <a:cs typeface="Arial" panose="020B0604020202020204" pitchFamily="34" charset="0"/>
              </a:defRPr>
            </a:lvl5pPr>
            <a:lvl6pPr>
              <a:defRPr sz="2133"/>
            </a:lvl6pPr>
            <a:lvl7pPr>
              <a:defRPr sz="2133"/>
            </a:lvl7pPr>
            <a:lvl8pPr>
              <a:defRPr sz="2133"/>
            </a:lvl8pPr>
            <a:lvl9pPr>
              <a:defRPr sz="2133"/>
            </a:lvl9pPr>
          </a:lstStyle>
          <a:p>
            <a:pPr lvl="0"/>
            <a:r>
              <a:rPr lang="it-IT"/>
              <a:t>Fare clic per modificare stili del testo dello schema</a:t>
            </a:r>
          </a:p>
          <a:p>
            <a:pPr lvl="1"/>
            <a:r>
              <a:rPr lang="it-IT"/>
              <a:t>Primo livello</a:t>
            </a:r>
          </a:p>
          <a:p>
            <a:pPr lvl="2"/>
            <a:r>
              <a:rPr lang="it-IT"/>
              <a:t>Secondo livello</a:t>
            </a:r>
          </a:p>
          <a:p>
            <a:pPr lvl="3"/>
            <a:r>
              <a:rPr lang="it-IT"/>
              <a:t>Terzo livello</a:t>
            </a:r>
          </a:p>
        </p:txBody>
      </p:sp>
      <p:sp>
        <p:nvSpPr>
          <p:cNvPr id="10" name="Titolo 1"/>
          <p:cNvSpPr>
            <a:spLocks noGrp="1"/>
          </p:cNvSpPr>
          <p:nvPr>
            <p:ph type="ctrTitle"/>
          </p:nvPr>
        </p:nvSpPr>
        <p:spPr>
          <a:xfrm>
            <a:off x="56766" y="55723"/>
            <a:ext cx="12079040" cy="955256"/>
          </a:xfrm>
          <a:solidFill>
            <a:srgbClr val="C00000"/>
          </a:solidFill>
        </p:spPr>
        <p:txBody>
          <a:bodyPr>
            <a:normAutofit/>
          </a:bodyPr>
          <a:lstStyle>
            <a:lvl1pPr algn="l">
              <a:defRPr sz="2933">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it-IT"/>
              <a:t>Fare clic per modificare lo stile del titolo</a:t>
            </a:r>
          </a:p>
        </p:txBody>
      </p:sp>
    </p:spTree>
    <p:extLst>
      <p:ext uri="{BB962C8B-B14F-4D97-AF65-F5344CB8AC3E}">
        <p14:creationId xmlns:p14="http://schemas.microsoft.com/office/powerpoint/2010/main" val="1374675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solidFill>
                  <a:srgbClr val="0064B7"/>
                </a:solidFill>
                <a:latin typeface="Titillium Web" panose="00000500000000000000"/>
              </a:defRPr>
            </a:lvl1pPr>
          </a:lstStyle>
          <a:p>
            <a:r>
              <a:rPr lang="it-IT"/>
              <a:t>Fare clic per modificare lo stile del titolo dello schema</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rgbClr val="0064B7"/>
                </a:solidFill>
                <a:latin typeface="Titillium Web" panose="0000050000000000000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4D173B44-B3C8-4047-8844-C47D3CFD0A56}" type="datetimeFigureOut">
              <a:rPr lang="it-IT" smtClean="0"/>
              <a:t>04/06/2021</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1931375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contenuto 2"/>
          <p:cNvSpPr>
            <a:spLocks noGrp="1"/>
          </p:cNvSpPr>
          <p:nvPr>
            <p:ph sz="half" idx="1"/>
          </p:nvPr>
        </p:nvSpPr>
        <p:spPr>
          <a:xfrm>
            <a:off x="838200" y="1825625"/>
            <a:ext cx="5181600" cy="4195613"/>
          </a:xfrm>
        </p:spPr>
        <p:txBody>
          <a:bodyPr/>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195613"/>
          </a:xfrm>
        </p:spPr>
        <p:txBody>
          <a:bodyPr/>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4D173B44-B3C8-4047-8844-C47D3CFD0A56}" type="datetimeFigureOut">
              <a:rPr lang="it-IT" smtClean="0"/>
              <a:t>04/06/2021</a:t>
            </a:fld>
            <a:endParaRPr lang="it-IT"/>
          </a:p>
        </p:txBody>
      </p:sp>
      <p:sp>
        <p:nvSpPr>
          <p:cNvPr id="6" name="Segnaposto piè di pagina 5"/>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3078362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lvl1pPr>
              <a:defRPr>
                <a:solidFill>
                  <a:srgbClr val="0064B7"/>
                </a:solidFill>
              </a:defRPr>
            </a:lvl1pPr>
          </a:lstStyle>
          <a:p>
            <a:r>
              <a:rPr lang="it-IT"/>
              <a:t>Fare clic per modificare lo stile del titolo dello schema</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solidFill>
                  <a:srgbClr val="0064B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839788" y="2505075"/>
            <a:ext cx="5157787" cy="3490283"/>
          </a:xfrm>
        </p:spPr>
        <p:txBody>
          <a:bodyPr/>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solidFill>
                  <a:srgbClr val="0064B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6172200" y="2505075"/>
            <a:ext cx="5183188" cy="3490283"/>
          </a:xfrm>
        </p:spPr>
        <p:txBody>
          <a:bodyPr/>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4D173B44-B3C8-4047-8844-C47D3CFD0A56}" type="datetimeFigureOut">
              <a:rPr lang="it-IT" smtClean="0"/>
              <a:t>04/06/2021</a:t>
            </a:fld>
            <a:endParaRPr lang="it-IT"/>
          </a:p>
        </p:txBody>
      </p:sp>
      <p:sp>
        <p:nvSpPr>
          <p:cNvPr id="8" name="Segnaposto piè di pagina 7"/>
          <p:cNvSpPr>
            <a:spLocks noGrp="1"/>
          </p:cNvSpPr>
          <p:nvPr>
            <p:ph type="ftr" sz="quarter" idx="11"/>
          </p:nvPr>
        </p:nvSpPr>
        <p:spPr>
          <a:xfrm>
            <a:off x="4038600" y="6356350"/>
            <a:ext cx="4114800" cy="365125"/>
          </a:xfrm>
          <a:prstGeom prst="rect">
            <a:avLst/>
          </a:prstGeom>
        </p:spPr>
        <p:txBody>
          <a:bodyPr/>
          <a:lstStyle/>
          <a:p>
            <a:endParaRPr lang="it-IT"/>
          </a:p>
        </p:txBody>
      </p:sp>
      <p:sp>
        <p:nvSpPr>
          <p:cNvPr id="9" name="Segnaposto numero diapositiva 8"/>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1084965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data 2"/>
          <p:cNvSpPr>
            <a:spLocks noGrp="1"/>
          </p:cNvSpPr>
          <p:nvPr>
            <p:ph type="dt" sz="half" idx="10"/>
          </p:nvPr>
        </p:nvSpPr>
        <p:spPr/>
        <p:txBody>
          <a:bodyPr/>
          <a:lstStyle/>
          <a:p>
            <a:fld id="{4D173B44-B3C8-4047-8844-C47D3CFD0A56}" type="datetimeFigureOut">
              <a:rPr lang="it-IT" smtClean="0"/>
              <a:t>04/06/2021</a:t>
            </a:fld>
            <a:endParaRPr lang="it-IT"/>
          </a:p>
        </p:txBody>
      </p:sp>
      <p:sp>
        <p:nvSpPr>
          <p:cNvPr id="4" name="Segnaposto piè di pagina 3"/>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2442942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4D173B44-B3C8-4047-8844-C47D3CFD0A56}" type="datetimeFigureOut">
              <a:rPr lang="it-IT" smtClean="0"/>
              <a:t>04/06/2021</a:t>
            </a:fld>
            <a:endParaRPr lang="it-IT"/>
          </a:p>
        </p:txBody>
      </p:sp>
      <p:sp>
        <p:nvSpPr>
          <p:cNvPr id="4" name="Segnaposto piè di pagina 3"/>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2507687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3_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A57196-BBC0-43C5-A8A6-0FF3A87C72BF}"/>
              </a:ext>
            </a:extLst>
          </p:cNvPr>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data 2">
            <a:extLst>
              <a:ext uri="{FF2B5EF4-FFF2-40B4-BE49-F238E27FC236}">
                <a16:creationId xmlns:a16="http://schemas.microsoft.com/office/drawing/2014/main" id="{E9609631-D1E9-4B9A-9B7A-79A765E05845}"/>
              </a:ext>
            </a:extLst>
          </p:cNvPr>
          <p:cNvSpPr>
            <a:spLocks noGrp="1"/>
          </p:cNvSpPr>
          <p:nvPr>
            <p:ph type="dt" sz="half" idx="10"/>
          </p:nvPr>
        </p:nvSpPr>
        <p:spPr/>
        <p:txBody>
          <a:bodyPr/>
          <a:lstStyle/>
          <a:p>
            <a:fld id="{4D173B44-B3C8-4047-8844-C47D3CFD0A56}" type="datetimeFigureOut">
              <a:rPr lang="it-IT" smtClean="0"/>
              <a:t>04/06/2021</a:t>
            </a:fld>
            <a:endParaRPr lang="it-IT"/>
          </a:p>
        </p:txBody>
      </p:sp>
      <p:sp>
        <p:nvSpPr>
          <p:cNvPr id="4" name="Segnaposto piè di pagina 3">
            <a:extLst>
              <a:ext uri="{FF2B5EF4-FFF2-40B4-BE49-F238E27FC236}">
                <a16:creationId xmlns:a16="http://schemas.microsoft.com/office/drawing/2014/main" id="{2E0CBD1B-BFD1-4376-8B79-31137024FC01}"/>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a:extLst>
              <a:ext uri="{FF2B5EF4-FFF2-40B4-BE49-F238E27FC236}">
                <a16:creationId xmlns:a16="http://schemas.microsoft.com/office/drawing/2014/main" id="{A53A0D04-0F15-466A-B181-738CF14A59D7}"/>
              </a:ext>
            </a:extLst>
          </p:cNvPr>
          <p:cNvSpPr>
            <a:spLocks noGrp="1"/>
          </p:cNvSpPr>
          <p:nvPr>
            <p:ph type="sldNum" sz="quarter" idx="12"/>
          </p:nvPr>
        </p:nvSpPr>
        <p:spPr/>
        <p:txBody>
          <a:bodyPr/>
          <a:lstStyle/>
          <a:p>
            <a:fld id="{45854D30-785F-4995-9BC1-C7BF7CC0876F}" type="slidenum">
              <a:rPr lang="it-IT" smtClean="0"/>
              <a:t>‹N›</a:t>
            </a:fld>
            <a:endParaRPr lang="it-IT"/>
          </a:p>
        </p:txBody>
      </p:sp>
      <p:pic>
        <p:nvPicPr>
          <p:cNvPr id="6" name="Immagine 5">
            <a:extLst>
              <a:ext uri="{FF2B5EF4-FFF2-40B4-BE49-F238E27FC236}">
                <a16:creationId xmlns:a16="http://schemas.microsoft.com/office/drawing/2014/main" id="{12B9F147-ED2B-4031-96DE-F19F671B01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8132" y="5890292"/>
            <a:ext cx="1035733" cy="154364"/>
          </a:xfrm>
          <a:prstGeom prst="rect">
            <a:avLst/>
          </a:prstGeom>
        </p:spPr>
      </p:pic>
      <p:pic>
        <p:nvPicPr>
          <p:cNvPr id="9" name="Immagine 8">
            <a:extLst>
              <a:ext uri="{FF2B5EF4-FFF2-40B4-BE49-F238E27FC236}">
                <a16:creationId xmlns:a16="http://schemas.microsoft.com/office/drawing/2014/main" id="{973EDB3A-0DDF-4AAA-A25F-BFCA794F2B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1415" y="2341419"/>
            <a:ext cx="7749171" cy="1892453"/>
          </a:xfrm>
          <a:prstGeom prst="rect">
            <a:avLst/>
          </a:prstGeom>
        </p:spPr>
      </p:pic>
      <p:sp>
        <p:nvSpPr>
          <p:cNvPr id="10" name="CasellaDiTesto 9">
            <a:extLst>
              <a:ext uri="{FF2B5EF4-FFF2-40B4-BE49-F238E27FC236}">
                <a16:creationId xmlns:a16="http://schemas.microsoft.com/office/drawing/2014/main" id="{83A6B85E-2EC3-412D-BB39-5DFA353327B1}"/>
              </a:ext>
            </a:extLst>
          </p:cNvPr>
          <p:cNvSpPr txBox="1"/>
          <p:nvPr/>
        </p:nvSpPr>
        <p:spPr>
          <a:xfrm>
            <a:off x="4992971" y="5176897"/>
            <a:ext cx="2206053" cy="338554"/>
          </a:xfrm>
          <a:prstGeom prst="rect">
            <a:avLst/>
          </a:prstGeom>
          <a:noFill/>
        </p:spPr>
        <p:txBody>
          <a:bodyPr wrap="none" rtlCol="0">
            <a:spAutoFit/>
          </a:bodyPr>
          <a:lstStyle/>
          <a:p>
            <a:r>
              <a:rPr lang="it-IT" sz="1600" b="1" dirty="0">
                <a:solidFill>
                  <a:schemeClr val="tx1">
                    <a:lumMod val="75000"/>
                    <a:lumOff val="25000"/>
                  </a:schemeClr>
                </a:solidFill>
                <a:latin typeface="Titillium Web" panose="00000500000000000000" pitchFamily="2" charset="0"/>
              </a:rPr>
              <a:t>www.iss.it/presidenza</a:t>
            </a:r>
          </a:p>
        </p:txBody>
      </p:sp>
    </p:spTree>
    <p:extLst>
      <p:ext uri="{BB962C8B-B14F-4D97-AF65-F5344CB8AC3E}">
        <p14:creationId xmlns:p14="http://schemas.microsoft.com/office/powerpoint/2010/main" val="4100234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Vuota">
    <p:spTree>
      <p:nvGrpSpPr>
        <p:cNvPr id="1" name=""/>
        <p:cNvGrpSpPr/>
        <p:nvPr/>
      </p:nvGrpSpPr>
      <p:grpSpPr>
        <a:xfrm>
          <a:off x="0" y="0"/>
          <a:ext cx="0" cy="0"/>
          <a:chOff x="0" y="0"/>
          <a:chExt cx="0" cy="0"/>
        </a:xfrm>
      </p:grpSpPr>
      <p:sp>
        <p:nvSpPr>
          <p:cNvPr id="25" name="Titolo 24">
            <a:extLst>
              <a:ext uri="{FF2B5EF4-FFF2-40B4-BE49-F238E27FC236}">
                <a16:creationId xmlns:a16="http://schemas.microsoft.com/office/drawing/2014/main" id="{B8185497-E866-402E-B374-1D2B58FA2CAF}"/>
              </a:ext>
            </a:extLst>
          </p:cNvPr>
          <p:cNvSpPr>
            <a:spLocks noGrp="1"/>
          </p:cNvSpPr>
          <p:nvPr>
            <p:ph type="title"/>
          </p:nvPr>
        </p:nvSpPr>
        <p:spPr>
          <a:xfrm>
            <a:off x="515580" y="984035"/>
            <a:ext cx="5334769" cy="1982158"/>
          </a:xfrm>
        </p:spPr>
        <p:txBody>
          <a:bodyPr/>
          <a:lstStyle>
            <a:lvl1pPr>
              <a:defRPr>
                <a:solidFill>
                  <a:srgbClr val="0064B7"/>
                </a:solidFill>
              </a:defRPr>
            </a:lvl1pPr>
          </a:lstStyle>
          <a:p>
            <a:r>
              <a:rPr lang="it-IT"/>
              <a:t>Fare clic per modificare lo stile del titolo dello schema</a:t>
            </a:r>
          </a:p>
        </p:txBody>
      </p:sp>
      <p:sp>
        <p:nvSpPr>
          <p:cNvPr id="27" name="Segnaposto testo 26">
            <a:extLst>
              <a:ext uri="{FF2B5EF4-FFF2-40B4-BE49-F238E27FC236}">
                <a16:creationId xmlns:a16="http://schemas.microsoft.com/office/drawing/2014/main" id="{E16CD90B-6D6A-49F1-AC78-C54A85E9811F}"/>
              </a:ext>
            </a:extLst>
          </p:cNvPr>
          <p:cNvSpPr>
            <a:spLocks noGrp="1"/>
          </p:cNvSpPr>
          <p:nvPr>
            <p:ph type="body" sz="quarter" idx="10"/>
          </p:nvPr>
        </p:nvSpPr>
        <p:spPr>
          <a:xfrm>
            <a:off x="6237288" y="984250"/>
            <a:ext cx="4986337" cy="1981200"/>
          </a:xfrm>
        </p:spPr>
        <p:txBody>
          <a:bodyPr anchor="ctr"/>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26" name="CasellaDiTesto 25">
            <a:extLst>
              <a:ext uri="{FF2B5EF4-FFF2-40B4-BE49-F238E27FC236}">
                <a16:creationId xmlns:a16="http://schemas.microsoft.com/office/drawing/2014/main" id="{D7912AA1-087C-4574-A4DD-942B62F12FEC}"/>
              </a:ext>
            </a:extLst>
          </p:cNvPr>
          <p:cNvSpPr txBox="1"/>
          <p:nvPr/>
        </p:nvSpPr>
        <p:spPr>
          <a:xfrm>
            <a:off x="1715002" y="3992661"/>
            <a:ext cx="2107199" cy="830997"/>
          </a:xfrm>
          <a:prstGeom prst="rect">
            <a:avLst/>
          </a:prstGeom>
          <a:noFill/>
        </p:spPr>
        <p:txBody>
          <a:bodyPr wrap="square" rtlCol="0">
            <a:spAutoFit/>
          </a:bodyPr>
          <a:lstStyle/>
          <a:p>
            <a:r>
              <a:rPr lang="it-IT" sz="1600" dirty="0" err="1">
                <a:latin typeface="Titillium Web" panose="00000500000000000000" pitchFamily="2" charset="0"/>
              </a:rPr>
              <a:t>Lorem</a:t>
            </a:r>
            <a:r>
              <a:rPr lang="it-IT" sz="1600" dirty="0">
                <a:latin typeface="Titillium Web" panose="00000500000000000000" pitchFamily="2" charset="0"/>
              </a:rPr>
              <a:t> </a:t>
            </a:r>
            <a:r>
              <a:rPr lang="it-IT" sz="1600" b="1" dirty="0" err="1">
                <a:latin typeface="Titillium Web" panose="00000500000000000000" pitchFamily="2" charset="0"/>
              </a:rPr>
              <a:t>ipsum</a:t>
            </a:r>
            <a:r>
              <a:rPr lang="it-IT" sz="1600" b="1" dirty="0">
                <a:latin typeface="Titillium Web" panose="00000500000000000000" pitchFamily="2" charset="0"/>
              </a:rPr>
              <a:t> </a:t>
            </a:r>
            <a:r>
              <a:rPr lang="it-IT" sz="1600" b="1" dirty="0" err="1">
                <a:latin typeface="Titillium Web" panose="00000500000000000000" pitchFamily="2" charset="0"/>
              </a:rPr>
              <a:t>dolor</a:t>
            </a:r>
            <a:r>
              <a:rPr lang="it-IT" sz="1600" b="1" dirty="0">
                <a:latin typeface="Titillium Web" panose="00000500000000000000" pitchFamily="2" charset="0"/>
              </a:rPr>
              <a:t> </a:t>
            </a:r>
            <a:r>
              <a:rPr lang="it-IT" sz="1600" b="1" dirty="0" err="1">
                <a:latin typeface="Titillium Web" panose="00000500000000000000" pitchFamily="2" charset="0"/>
              </a:rPr>
              <a:t>sit</a:t>
            </a:r>
            <a:r>
              <a:rPr lang="it-IT" sz="1600" b="1" dirty="0">
                <a:latin typeface="Titillium Web" panose="00000500000000000000" pitchFamily="2" charset="0"/>
              </a:rPr>
              <a:t> </a:t>
            </a:r>
            <a:r>
              <a:rPr lang="it-IT" sz="1600" dirty="0" err="1">
                <a:latin typeface="Titillium Web" panose="00000500000000000000" pitchFamily="2" charset="0"/>
              </a:rPr>
              <a:t>amet</a:t>
            </a:r>
            <a:r>
              <a:rPr lang="it-IT" sz="1600" dirty="0">
                <a:latin typeface="Titillium Web" panose="00000500000000000000" pitchFamily="2" charset="0"/>
              </a:rPr>
              <a:t>, </a:t>
            </a:r>
            <a:r>
              <a:rPr lang="it-IT" sz="1600" dirty="0" err="1">
                <a:latin typeface="Titillium Web" panose="00000500000000000000" pitchFamily="2" charset="0"/>
              </a:rPr>
              <a:t>consectetuer</a:t>
            </a:r>
            <a:r>
              <a:rPr lang="it-IT" sz="1600" dirty="0">
                <a:latin typeface="Titillium Web" panose="00000500000000000000" pitchFamily="2" charset="0"/>
              </a:rPr>
              <a:t> </a:t>
            </a:r>
            <a:r>
              <a:rPr lang="it-IT" sz="1600" dirty="0" err="1">
                <a:latin typeface="Titillium Web" panose="00000500000000000000" pitchFamily="2" charset="0"/>
              </a:rPr>
              <a:t>adipiscing</a:t>
            </a:r>
            <a:r>
              <a:rPr lang="it-IT" sz="1600" dirty="0">
                <a:latin typeface="Titillium Web" panose="00000500000000000000" pitchFamily="2" charset="0"/>
              </a:rPr>
              <a:t> </a:t>
            </a:r>
            <a:r>
              <a:rPr lang="it-IT" sz="1600" dirty="0" err="1">
                <a:latin typeface="Titillium Web" panose="00000500000000000000" pitchFamily="2" charset="0"/>
              </a:rPr>
              <a:t>elit</a:t>
            </a:r>
            <a:r>
              <a:rPr lang="it-IT" sz="1600" dirty="0">
                <a:latin typeface="Titillium Web" panose="00000500000000000000" pitchFamily="2" charset="0"/>
              </a:rPr>
              <a:t>. </a:t>
            </a:r>
          </a:p>
        </p:txBody>
      </p:sp>
      <p:sp>
        <p:nvSpPr>
          <p:cNvPr id="28" name="Rettangolo 27">
            <a:extLst>
              <a:ext uri="{FF2B5EF4-FFF2-40B4-BE49-F238E27FC236}">
                <a16:creationId xmlns:a16="http://schemas.microsoft.com/office/drawing/2014/main" id="{BD4DF02C-9F98-4E92-907B-389017C0D711}"/>
              </a:ext>
            </a:extLst>
          </p:cNvPr>
          <p:cNvSpPr/>
          <p:nvPr/>
        </p:nvSpPr>
        <p:spPr>
          <a:xfrm>
            <a:off x="384544" y="3992661"/>
            <a:ext cx="1231603" cy="848498"/>
          </a:xfrm>
          <a:prstGeom prst="rect">
            <a:avLst/>
          </a:prstGeom>
          <a:solidFill>
            <a:srgbClr val="D3E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a:extLst>
              <a:ext uri="{FF2B5EF4-FFF2-40B4-BE49-F238E27FC236}">
                <a16:creationId xmlns:a16="http://schemas.microsoft.com/office/drawing/2014/main" id="{8BE9A3E2-5695-4DE2-8855-314FB84C22FD}"/>
              </a:ext>
            </a:extLst>
          </p:cNvPr>
          <p:cNvSpPr/>
          <p:nvPr/>
        </p:nvSpPr>
        <p:spPr>
          <a:xfrm>
            <a:off x="384544" y="3992661"/>
            <a:ext cx="45719" cy="848498"/>
          </a:xfrm>
          <a:prstGeom prst="rect">
            <a:avLst/>
          </a:prstGeom>
          <a:solidFill>
            <a:srgbClr val="006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CasellaDiTesto 29">
            <a:extLst>
              <a:ext uri="{FF2B5EF4-FFF2-40B4-BE49-F238E27FC236}">
                <a16:creationId xmlns:a16="http://schemas.microsoft.com/office/drawing/2014/main" id="{15C31F66-1E85-4A11-88EB-34FC2551AECA}"/>
              </a:ext>
            </a:extLst>
          </p:cNvPr>
          <p:cNvSpPr txBox="1"/>
          <p:nvPr/>
        </p:nvSpPr>
        <p:spPr>
          <a:xfrm>
            <a:off x="654325" y="4101184"/>
            <a:ext cx="765953" cy="707886"/>
          </a:xfrm>
          <a:prstGeom prst="rect">
            <a:avLst/>
          </a:prstGeom>
          <a:noFill/>
        </p:spPr>
        <p:txBody>
          <a:bodyPr wrap="square" rtlCol="0">
            <a:spAutoFit/>
          </a:bodyPr>
          <a:lstStyle/>
          <a:p>
            <a:r>
              <a:rPr lang="it-IT" sz="4000" b="1" dirty="0">
                <a:solidFill>
                  <a:srgbClr val="0064B7"/>
                </a:solidFill>
                <a:latin typeface="Titillium Web" panose="00000500000000000000" pitchFamily="2" charset="0"/>
              </a:rPr>
              <a:t>35</a:t>
            </a:r>
          </a:p>
        </p:txBody>
      </p:sp>
      <p:sp>
        <p:nvSpPr>
          <p:cNvPr id="31" name="CasellaDiTesto 30">
            <a:extLst>
              <a:ext uri="{FF2B5EF4-FFF2-40B4-BE49-F238E27FC236}">
                <a16:creationId xmlns:a16="http://schemas.microsoft.com/office/drawing/2014/main" id="{7D4EE0A4-9A6C-420E-8B1F-0C74CE4D9482}"/>
              </a:ext>
            </a:extLst>
          </p:cNvPr>
          <p:cNvSpPr txBox="1"/>
          <p:nvPr/>
        </p:nvSpPr>
        <p:spPr>
          <a:xfrm>
            <a:off x="5523522" y="4010162"/>
            <a:ext cx="2049687" cy="830997"/>
          </a:xfrm>
          <a:prstGeom prst="rect">
            <a:avLst/>
          </a:prstGeom>
          <a:noFill/>
        </p:spPr>
        <p:txBody>
          <a:bodyPr wrap="square" rtlCol="0">
            <a:spAutoFit/>
          </a:bodyPr>
          <a:lstStyle/>
          <a:p>
            <a:r>
              <a:rPr lang="it-IT" sz="1600" dirty="0" err="1">
                <a:latin typeface="Titillium Web" panose="00000500000000000000" pitchFamily="2" charset="0"/>
              </a:rPr>
              <a:t>Lorem</a:t>
            </a:r>
            <a:r>
              <a:rPr lang="it-IT" sz="1600" dirty="0">
                <a:latin typeface="Titillium Web" panose="00000500000000000000" pitchFamily="2" charset="0"/>
              </a:rPr>
              <a:t> </a:t>
            </a:r>
            <a:r>
              <a:rPr lang="it-IT" sz="1600" dirty="0" err="1">
                <a:latin typeface="Titillium Web" panose="00000500000000000000" pitchFamily="2" charset="0"/>
              </a:rPr>
              <a:t>ipsum</a:t>
            </a:r>
            <a:r>
              <a:rPr lang="it-IT" sz="1600" dirty="0">
                <a:latin typeface="Titillium Web" panose="00000500000000000000" pitchFamily="2" charset="0"/>
              </a:rPr>
              <a:t> </a:t>
            </a:r>
            <a:r>
              <a:rPr lang="it-IT" sz="1600" dirty="0" err="1">
                <a:latin typeface="Titillium Web" panose="00000500000000000000" pitchFamily="2" charset="0"/>
              </a:rPr>
              <a:t>dolor</a:t>
            </a:r>
            <a:r>
              <a:rPr lang="it-IT" sz="1600" dirty="0">
                <a:latin typeface="Titillium Web" panose="00000500000000000000" pitchFamily="2" charset="0"/>
              </a:rPr>
              <a:t> </a:t>
            </a:r>
            <a:r>
              <a:rPr lang="it-IT" sz="1600" dirty="0" err="1">
                <a:latin typeface="Titillium Web" panose="00000500000000000000" pitchFamily="2" charset="0"/>
              </a:rPr>
              <a:t>sit</a:t>
            </a:r>
            <a:r>
              <a:rPr lang="it-IT" sz="1600" dirty="0">
                <a:latin typeface="Titillium Web" panose="00000500000000000000" pitchFamily="2" charset="0"/>
              </a:rPr>
              <a:t> </a:t>
            </a:r>
            <a:r>
              <a:rPr lang="it-IT" sz="1600" dirty="0" err="1">
                <a:latin typeface="Titillium Web" panose="00000500000000000000" pitchFamily="2" charset="0"/>
              </a:rPr>
              <a:t>amet</a:t>
            </a:r>
            <a:r>
              <a:rPr lang="it-IT" sz="1600" dirty="0">
                <a:latin typeface="Titillium Web" panose="00000500000000000000" pitchFamily="2" charset="0"/>
              </a:rPr>
              <a:t>, </a:t>
            </a:r>
            <a:r>
              <a:rPr lang="it-IT" sz="1600" b="1" dirty="0" err="1">
                <a:latin typeface="Titillium Web" panose="00000500000000000000" pitchFamily="2" charset="0"/>
              </a:rPr>
              <a:t>consectetuer</a:t>
            </a:r>
            <a:r>
              <a:rPr lang="it-IT" sz="1600" b="1" dirty="0">
                <a:latin typeface="Titillium Web" panose="00000500000000000000" pitchFamily="2" charset="0"/>
              </a:rPr>
              <a:t> </a:t>
            </a:r>
            <a:r>
              <a:rPr lang="it-IT" sz="1600" b="1" dirty="0" err="1">
                <a:latin typeface="Titillium Web" panose="00000500000000000000" pitchFamily="2" charset="0"/>
              </a:rPr>
              <a:t>adipiscing</a:t>
            </a:r>
            <a:r>
              <a:rPr lang="it-IT" sz="1600" b="1" dirty="0">
                <a:latin typeface="Titillium Web" panose="00000500000000000000" pitchFamily="2" charset="0"/>
              </a:rPr>
              <a:t> </a:t>
            </a:r>
            <a:r>
              <a:rPr lang="it-IT" sz="1600" b="1" dirty="0" err="1">
                <a:latin typeface="Titillium Web" panose="00000500000000000000" pitchFamily="2" charset="0"/>
              </a:rPr>
              <a:t>elit</a:t>
            </a:r>
            <a:r>
              <a:rPr lang="it-IT" sz="1600" b="1" dirty="0">
                <a:latin typeface="Titillium Web" panose="00000500000000000000" pitchFamily="2" charset="0"/>
              </a:rPr>
              <a:t>. </a:t>
            </a:r>
          </a:p>
        </p:txBody>
      </p:sp>
      <p:sp>
        <p:nvSpPr>
          <p:cNvPr id="32" name="Rettangolo 31">
            <a:extLst>
              <a:ext uri="{FF2B5EF4-FFF2-40B4-BE49-F238E27FC236}">
                <a16:creationId xmlns:a16="http://schemas.microsoft.com/office/drawing/2014/main" id="{E14AF680-D735-479B-BA02-668D7BA81EAA}"/>
              </a:ext>
            </a:extLst>
          </p:cNvPr>
          <p:cNvSpPr/>
          <p:nvPr/>
        </p:nvSpPr>
        <p:spPr>
          <a:xfrm>
            <a:off x="4193064" y="4010162"/>
            <a:ext cx="1231603" cy="848498"/>
          </a:xfrm>
          <a:prstGeom prst="rect">
            <a:avLst/>
          </a:prstGeom>
          <a:solidFill>
            <a:srgbClr val="D3E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Rettangolo 32">
            <a:extLst>
              <a:ext uri="{FF2B5EF4-FFF2-40B4-BE49-F238E27FC236}">
                <a16:creationId xmlns:a16="http://schemas.microsoft.com/office/drawing/2014/main" id="{7D38E78A-6AA6-4E48-B229-AF827C9B03A2}"/>
              </a:ext>
            </a:extLst>
          </p:cNvPr>
          <p:cNvSpPr/>
          <p:nvPr/>
        </p:nvSpPr>
        <p:spPr>
          <a:xfrm>
            <a:off x="4193064" y="4010162"/>
            <a:ext cx="45719" cy="848498"/>
          </a:xfrm>
          <a:prstGeom prst="rect">
            <a:avLst/>
          </a:prstGeom>
          <a:solidFill>
            <a:srgbClr val="006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CasellaDiTesto 33">
            <a:extLst>
              <a:ext uri="{FF2B5EF4-FFF2-40B4-BE49-F238E27FC236}">
                <a16:creationId xmlns:a16="http://schemas.microsoft.com/office/drawing/2014/main" id="{56142170-A8EC-42C2-828A-278587E34359}"/>
              </a:ext>
            </a:extLst>
          </p:cNvPr>
          <p:cNvSpPr txBox="1"/>
          <p:nvPr/>
        </p:nvSpPr>
        <p:spPr>
          <a:xfrm>
            <a:off x="4289848" y="4118685"/>
            <a:ext cx="1085391" cy="707886"/>
          </a:xfrm>
          <a:prstGeom prst="rect">
            <a:avLst/>
          </a:prstGeom>
          <a:noFill/>
        </p:spPr>
        <p:txBody>
          <a:bodyPr wrap="square" rtlCol="0">
            <a:spAutoFit/>
          </a:bodyPr>
          <a:lstStyle/>
          <a:p>
            <a:r>
              <a:rPr lang="it-IT" sz="4000" b="1" dirty="0">
                <a:solidFill>
                  <a:srgbClr val="0064B7"/>
                </a:solidFill>
                <a:latin typeface="Titillium Web" panose="00000500000000000000" pitchFamily="2" charset="0"/>
              </a:rPr>
              <a:t>174</a:t>
            </a:r>
          </a:p>
        </p:txBody>
      </p:sp>
      <p:sp>
        <p:nvSpPr>
          <p:cNvPr id="35" name="CasellaDiTesto 34">
            <a:extLst>
              <a:ext uri="{FF2B5EF4-FFF2-40B4-BE49-F238E27FC236}">
                <a16:creationId xmlns:a16="http://schemas.microsoft.com/office/drawing/2014/main" id="{9CE8A269-66D5-48D6-B48B-A76CD40F83CA}"/>
              </a:ext>
            </a:extLst>
          </p:cNvPr>
          <p:cNvSpPr txBox="1"/>
          <p:nvPr/>
        </p:nvSpPr>
        <p:spPr>
          <a:xfrm>
            <a:off x="9333520" y="4010162"/>
            <a:ext cx="2141788" cy="830997"/>
          </a:xfrm>
          <a:prstGeom prst="rect">
            <a:avLst/>
          </a:prstGeom>
          <a:noFill/>
        </p:spPr>
        <p:txBody>
          <a:bodyPr wrap="square" rtlCol="0">
            <a:spAutoFit/>
          </a:bodyPr>
          <a:lstStyle/>
          <a:p>
            <a:r>
              <a:rPr lang="it-IT" sz="1600" dirty="0" err="1">
                <a:latin typeface="Titillium Web" panose="00000500000000000000" pitchFamily="2" charset="0"/>
              </a:rPr>
              <a:t>Lorem</a:t>
            </a:r>
            <a:r>
              <a:rPr lang="it-IT" sz="1600" dirty="0">
                <a:latin typeface="Titillium Web" panose="00000500000000000000" pitchFamily="2" charset="0"/>
              </a:rPr>
              <a:t> </a:t>
            </a:r>
            <a:r>
              <a:rPr lang="it-IT" sz="1600" dirty="0" err="1">
                <a:latin typeface="Titillium Web" panose="00000500000000000000" pitchFamily="2" charset="0"/>
              </a:rPr>
              <a:t>ipsum</a:t>
            </a:r>
            <a:r>
              <a:rPr lang="it-IT" sz="1600" dirty="0">
                <a:latin typeface="Titillium Web" panose="00000500000000000000" pitchFamily="2" charset="0"/>
              </a:rPr>
              <a:t> </a:t>
            </a:r>
            <a:r>
              <a:rPr lang="it-IT" sz="1600" dirty="0" err="1">
                <a:latin typeface="Titillium Web" panose="00000500000000000000" pitchFamily="2" charset="0"/>
              </a:rPr>
              <a:t>dolor</a:t>
            </a:r>
            <a:r>
              <a:rPr lang="it-IT" sz="1600" dirty="0">
                <a:latin typeface="Titillium Web" panose="00000500000000000000" pitchFamily="2" charset="0"/>
              </a:rPr>
              <a:t> </a:t>
            </a:r>
            <a:r>
              <a:rPr lang="it-IT" sz="1600" b="1" dirty="0" err="1">
                <a:latin typeface="Titillium Web" panose="00000500000000000000" pitchFamily="2" charset="0"/>
              </a:rPr>
              <a:t>sit</a:t>
            </a:r>
            <a:r>
              <a:rPr lang="it-IT" sz="1600" b="1" dirty="0">
                <a:latin typeface="Titillium Web" panose="00000500000000000000" pitchFamily="2" charset="0"/>
              </a:rPr>
              <a:t> </a:t>
            </a:r>
            <a:r>
              <a:rPr lang="it-IT" sz="1600" b="1" dirty="0" err="1">
                <a:latin typeface="Titillium Web" panose="00000500000000000000" pitchFamily="2" charset="0"/>
              </a:rPr>
              <a:t>amet</a:t>
            </a:r>
            <a:r>
              <a:rPr lang="it-IT" sz="1600" dirty="0">
                <a:latin typeface="Titillium Web" panose="00000500000000000000" pitchFamily="2" charset="0"/>
              </a:rPr>
              <a:t>, </a:t>
            </a:r>
            <a:r>
              <a:rPr lang="it-IT" sz="1600" dirty="0" err="1">
                <a:latin typeface="Titillium Web" panose="00000500000000000000" pitchFamily="2" charset="0"/>
              </a:rPr>
              <a:t>consectetuer</a:t>
            </a:r>
            <a:r>
              <a:rPr lang="it-IT" sz="1600" dirty="0">
                <a:latin typeface="Titillium Web" panose="00000500000000000000" pitchFamily="2" charset="0"/>
              </a:rPr>
              <a:t> </a:t>
            </a:r>
            <a:r>
              <a:rPr lang="it-IT" sz="1600" dirty="0" err="1">
                <a:latin typeface="Titillium Web" panose="00000500000000000000" pitchFamily="2" charset="0"/>
              </a:rPr>
              <a:t>adipiscing</a:t>
            </a:r>
            <a:r>
              <a:rPr lang="it-IT" sz="1600" dirty="0">
                <a:latin typeface="Titillium Web" panose="00000500000000000000" pitchFamily="2" charset="0"/>
              </a:rPr>
              <a:t> </a:t>
            </a:r>
            <a:r>
              <a:rPr lang="it-IT" sz="1600" dirty="0" err="1">
                <a:latin typeface="Titillium Web" panose="00000500000000000000" pitchFamily="2" charset="0"/>
              </a:rPr>
              <a:t>elit</a:t>
            </a:r>
            <a:r>
              <a:rPr lang="it-IT" sz="1600" dirty="0">
                <a:latin typeface="Titillium Web" panose="00000500000000000000" pitchFamily="2" charset="0"/>
              </a:rPr>
              <a:t>. </a:t>
            </a:r>
          </a:p>
        </p:txBody>
      </p:sp>
      <p:sp>
        <p:nvSpPr>
          <p:cNvPr id="36" name="Rettangolo 35">
            <a:extLst>
              <a:ext uri="{FF2B5EF4-FFF2-40B4-BE49-F238E27FC236}">
                <a16:creationId xmlns:a16="http://schemas.microsoft.com/office/drawing/2014/main" id="{BDA1E352-C409-4850-9349-BB1C62A0E037}"/>
              </a:ext>
            </a:extLst>
          </p:cNvPr>
          <p:cNvSpPr/>
          <p:nvPr/>
        </p:nvSpPr>
        <p:spPr>
          <a:xfrm>
            <a:off x="8003062" y="4010162"/>
            <a:ext cx="1231603" cy="848498"/>
          </a:xfrm>
          <a:prstGeom prst="rect">
            <a:avLst/>
          </a:prstGeom>
          <a:solidFill>
            <a:srgbClr val="D3E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Rettangolo 36">
            <a:extLst>
              <a:ext uri="{FF2B5EF4-FFF2-40B4-BE49-F238E27FC236}">
                <a16:creationId xmlns:a16="http://schemas.microsoft.com/office/drawing/2014/main" id="{77EE0E81-ED1D-4932-8B08-E4E52965E034}"/>
              </a:ext>
            </a:extLst>
          </p:cNvPr>
          <p:cNvSpPr/>
          <p:nvPr/>
        </p:nvSpPr>
        <p:spPr>
          <a:xfrm>
            <a:off x="8003062" y="4010162"/>
            <a:ext cx="45719" cy="848498"/>
          </a:xfrm>
          <a:prstGeom prst="rect">
            <a:avLst/>
          </a:prstGeom>
          <a:solidFill>
            <a:srgbClr val="006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CasellaDiTesto 37">
            <a:extLst>
              <a:ext uri="{FF2B5EF4-FFF2-40B4-BE49-F238E27FC236}">
                <a16:creationId xmlns:a16="http://schemas.microsoft.com/office/drawing/2014/main" id="{A7B3104F-6049-424D-B92F-0E462B20A0AE}"/>
              </a:ext>
            </a:extLst>
          </p:cNvPr>
          <p:cNvSpPr txBox="1"/>
          <p:nvPr/>
        </p:nvSpPr>
        <p:spPr>
          <a:xfrm>
            <a:off x="8114684" y="4118685"/>
            <a:ext cx="1087029" cy="707886"/>
          </a:xfrm>
          <a:prstGeom prst="rect">
            <a:avLst/>
          </a:prstGeom>
          <a:noFill/>
        </p:spPr>
        <p:txBody>
          <a:bodyPr wrap="square" rtlCol="0">
            <a:spAutoFit/>
          </a:bodyPr>
          <a:lstStyle/>
          <a:p>
            <a:r>
              <a:rPr lang="it-IT" sz="4000" b="1" dirty="0">
                <a:solidFill>
                  <a:srgbClr val="0064B7"/>
                </a:solidFill>
                <a:latin typeface="Titillium Web" panose="00000500000000000000" pitchFamily="2" charset="0"/>
              </a:rPr>
              <a:t>25%</a:t>
            </a:r>
          </a:p>
        </p:txBody>
      </p:sp>
    </p:spTree>
    <p:extLst>
      <p:ext uri="{BB962C8B-B14F-4D97-AF65-F5344CB8AC3E}">
        <p14:creationId xmlns:p14="http://schemas.microsoft.com/office/powerpoint/2010/main" val="1563854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tags" Target="../tags/tag1.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2.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173B44-B3C8-4047-8844-C47D3CFD0A56}" type="datetimeFigureOut">
              <a:rPr lang="it-IT" smtClean="0"/>
              <a:t>04/06/2021</a:t>
            </a:fld>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854D30-785F-4995-9BC1-C7BF7CC0876F}" type="slidenum">
              <a:rPr lang="it-IT" smtClean="0"/>
              <a:t>‹N›</a:t>
            </a:fld>
            <a:endParaRPr lang="it-IT"/>
          </a:p>
        </p:txBody>
      </p:sp>
      <p:sp>
        <p:nvSpPr>
          <p:cNvPr id="11" name="Rettangolo 3">
            <a:extLst>
              <a:ext uri="{FF2B5EF4-FFF2-40B4-BE49-F238E27FC236}">
                <a16:creationId xmlns:a16="http://schemas.microsoft.com/office/drawing/2014/main" id="{22D29EE3-B82B-4F6C-A2FB-DAFFAC3AC6F2}"/>
              </a:ext>
            </a:extLst>
          </p:cNvPr>
          <p:cNvSpPr/>
          <p:nvPr/>
        </p:nvSpPr>
        <p:spPr>
          <a:xfrm flipH="1">
            <a:off x="0" y="5999584"/>
            <a:ext cx="12192000" cy="858416"/>
          </a:xfrm>
          <a:custGeom>
            <a:avLst/>
            <a:gdLst>
              <a:gd name="connsiteX0" fmla="*/ 0 w 12192000"/>
              <a:gd name="connsiteY0" fmla="*/ 0 h 858416"/>
              <a:gd name="connsiteX1" fmla="*/ 12192000 w 12192000"/>
              <a:gd name="connsiteY1" fmla="*/ 0 h 858416"/>
              <a:gd name="connsiteX2" fmla="*/ 12192000 w 12192000"/>
              <a:gd name="connsiteY2" fmla="*/ 858416 h 858416"/>
              <a:gd name="connsiteX3" fmla="*/ 0 w 12192000"/>
              <a:gd name="connsiteY3" fmla="*/ 858416 h 858416"/>
              <a:gd name="connsiteX4" fmla="*/ 0 w 12192000"/>
              <a:gd name="connsiteY4" fmla="*/ 0 h 858416"/>
              <a:gd name="connsiteX0" fmla="*/ 0 w 12192000"/>
              <a:gd name="connsiteY0" fmla="*/ 204716 h 858416"/>
              <a:gd name="connsiteX1" fmla="*/ 12192000 w 12192000"/>
              <a:gd name="connsiteY1" fmla="*/ 0 h 858416"/>
              <a:gd name="connsiteX2" fmla="*/ 12192000 w 12192000"/>
              <a:gd name="connsiteY2" fmla="*/ 858416 h 858416"/>
              <a:gd name="connsiteX3" fmla="*/ 0 w 12192000"/>
              <a:gd name="connsiteY3" fmla="*/ 858416 h 858416"/>
              <a:gd name="connsiteX4" fmla="*/ 0 w 12192000"/>
              <a:gd name="connsiteY4" fmla="*/ 204716 h 858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858416">
                <a:moveTo>
                  <a:pt x="0" y="204716"/>
                </a:moveTo>
                <a:lnTo>
                  <a:pt x="12192000" y="0"/>
                </a:lnTo>
                <a:lnTo>
                  <a:pt x="12192000" y="858416"/>
                </a:lnTo>
                <a:lnTo>
                  <a:pt x="0" y="858416"/>
                </a:lnTo>
                <a:lnTo>
                  <a:pt x="0" y="204716"/>
                </a:lnTo>
                <a:close/>
              </a:path>
            </a:pathLst>
          </a:custGeom>
          <a:solidFill>
            <a:srgbClr val="006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3">
            <a:extLst>
              <a:ext uri="{FF2B5EF4-FFF2-40B4-BE49-F238E27FC236}">
                <a16:creationId xmlns:a16="http://schemas.microsoft.com/office/drawing/2014/main" id="{D589462E-62ED-469A-9EE9-BB40EC5F11DA}"/>
              </a:ext>
            </a:extLst>
          </p:cNvPr>
          <p:cNvSpPr/>
          <p:nvPr/>
        </p:nvSpPr>
        <p:spPr>
          <a:xfrm>
            <a:off x="0" y="5999585"/>
            <a:ext cx="12192000" cy="858416"/>
          </a:xfrm>
          <a:custGeom>
            <a:avLst/>
            <a:gdLst>
              <a:gd name="connsiteX0" fmla="*/ 0 w 12192000"/>
              <a:gd name="connsiteY0" fmla="*/ 0 h 858416"/>
              <a:gd name="connsiteX1" fmla="*/ 12192000 w 12192000"/>
              <a:gd name="connsiteY1" fmla="*/ 0 h 858416"/>
              <a:gd name="connsiteX2" fmla="*/ 12192000 w 12192000"/>
              <a:gd name="connsiteY2" fmla="*/ 858416 h 858416"/>
              <a:gd name="connsiteX3" fmla="*/ 0 w 12192000"/>
              <a:gd name="connsiteY3" fmla="*/ 858416 h 858416"/>
              <a:gd name="connsiteX4" fmla="*/ 0 w 12192000"/>
              <a:gd name="connsiteY4" fmla="*/ 0 h 858416"/>
              <a:gd name="connsiteX0" fmla="*/ 0 w 12192000"/>
              <a:gd name="connsiteY0" fmla="*/ 204716 h 858416"/>
              <a:gd name="connsiteX1" fmla="*/ 12192000 w 12192000"/>
              <a:gd name="connsiteY1" fmla="*/ 0 h 858416"/>
              <a:gd name="connsiteX2" fmla="*/ 12192000 w 12192000"/>
              <a:gd name="connsiteY2" fmla="*/ 858416 h 858416"/>
              <a:gd name="connsiteX3" fmla="*/ 0 w 12192000"/>
              <a:gd name="connsiteY3" fmla="*/ 858416 h 858416"/>
              <a:gd name="connsiteX4" fmla="*/ 0 w 12192000"/>
              <a:gd name="connsiteY4" fmla="*/ 204716 h 858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858416">
                <a:moveTo>
                  <a:pt x="0" y="204716"/>
                </a:moveTo>
                <a:lnTo>
                  <a:pt x="12192000" y="0"/>
                </a:lnTo>
                <a:lnTo>
                  <a:pt x="12192000" y="858416"/>
                </a:lnTo>
                <a:lnTo>
                  <a:pt x="0" y="858416"/>
                </a:lnTo>
                <a:lnTo>
                  <a:pt x="0" y="204716"/>
                </a:lnTo>
                <a:close/>
              </a:path>
            </a:pathLst>
          </a:cu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7" name="Immagine 16">
            <a:extLst>
              <a:ext uri="{FF2B5EF4-FFF2-40B4-BE49-F238E27FC236}">
                <a16:creationId xmlns:a16="http://schemas.microsoft.com/office/drawing/2014/main" id="{D33E33D3-3556-4EEA-9B8B-317A4F577536}"/>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84545" y="6351611"/>
            <a:ext cx="1035733" cy="154364"/>
          </a:xfrm>
          <a:prstGeom prst="rect">
            <a:avLst/>
          </a:prstGeom>
        </p:spPr>
      </p:pic>
      <p:sp>
        <p:nvSpPr>
          <p:cNvPr id="18" name="CasellaDiTesto 17">
            <a:extLst>
              <a:ext uri="{FF2B5EF4-FFF2-40B4-BE49-F238E27FC236}">
                <a16:creationId xmlns:a16="http://schemas.microsoft.com/office/drawing/2014/main" id="{6F12AE9D-01B0-4E8F-A767-3A01A1EB8D14}"/>
              </a:ext>
            </a:extLst>
          </p:cNvPr>
          <p:cNvSpPr txBox="1"/>
          <p:nvPr/>
        </p:nvSpPr>
        <p:spPr>
          <a:xfrm>
            <a:off x="1616148" y="6259516"/>
            <a:ext cx="2206053" cy="338554"/>
          </a:xfrm>
          <a:prstGeom prst="rect">
            <a:avLst/>
          </a:prstGeom>
          <a:noFill/>
        </p:spPr>
        <p:txBody>
          <a:bodyPr wrap="none" rtlCol="0">
            <a:spAutoFit/>
          </a:bodyPr>
          <a:lstStyle/>
          <a:p>
            <a:r>
              <a:rPr lang="it-IT" sz="1600" b="1" dirty="0">
                <a:solidFill>
                  <a:schemeClr val="tx1">
                    <a:lumMod val="75000"/>
                    <a:lumOff val="25000"/>
                  </a:schemeClr>
                </a:solidFill>
                <a:latin typeface="Titillium Web" panose="00000500000000000000" pitchFamily="2" charset="0"/>
              </a:rPr>
              <a:t>www.iss.it/presidenza</a:t>
            </a:r>
          </a:p>
        </p:txBody>
      </p:sp>
      <p:pic>
        <p:nvPicPr>
          <p:cNvPr id="13" name="Immagine 12">
            <a:extLst>
              <a:ext uri="{FF2B5EF4-FFF2-40B4-BE49-F238E27FC236}">
                <a16:creationId xmlns:a16="http://schemas.microsoft.com/office/drawing/2014/main" id="{A4CE4033-A1BC-433B-BD0C-AAC0034C5EDF}"/>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0328855" y="6150002"/>
            <a:ext cx="1478152" cy="557579"/>
          </a:xfrm>
          <a:prstGeom prst="rect">
            <a:avLst/>
          </a:prstGeom>
        </p:spPr>
      </p:pic>
    </p:spTree>
    <p:extLst>
      <p:ext uri="{BB962C8B-B14F-4D97-AF65-F5344CB8AC3E}">
        <p14:creationId xmlns:p14="http://schemas.microsoft.com/office/powerpoint/2010/main" val="12938191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773" r:id="rId17"/>
    <p:sldLayoutId id="2147483774" r:id="rId18"/>
    <p:sldLayoutId id="2147483775" r:id="rId19"/>
    <p:sldLayoutId id="2147483776" r:id="rId20"/>
  </p:sldLayoutIdLst>
  <p:txStyles>
    <p:titleStyle>
      <a:lvl1pPr algn="l" defTabSz="914400" rtl="0" eaLnBrk="1" latinLnBrk="0" hangingPunct="1">
        <a:lnSpc>
          <a:spcPct val="90000"/>
        </a:lnSpc>
        <a:spcBef>
          <a:spcPct val="0"/>
        </a:spcBef>
        <a:buNone/>
        <a:defRPr sz="4400" b="1" kern="1200">
          <a:solidFill>
            <a:srgbClr val="0064B7"/>
          </a:solidFill>
          <a:latin typeface="Titillium Web" panose="0000050000000000000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64B7"/>
          </a:solidFill>
          <a:latin typeface="Titillium Web" panose="0000050000000000000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4B7"/>
          </a:solidFill>
          <a:latin typeface="Titillium Web" panose="0000050000000000000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4B7"/>
          </a:solidFill>
          <a:latin typeface="Titillium Web" panose="0000050000000000000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4B7"/>
          </a:solidFill>
          <a:latin typeface="Titillium Web" panose="0000050000000000000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4B7"/>
          </a:solidFill>
          <a:latin typeface="Titillium Web" panose="0000050000000000000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Segnaposto testo 2"/>
          <p:cNvSpPr>
            <a:spLocks noGrp="1"/>
          </p:cNvSpPr>
          <p:nvPr>
            <p:ph type="body" idx="1"/>
          </p:nvPr>
        </p:nvSpPr>
        <p:spPr bwMode="auto">
          <a:xfrm>
            <a:off x="609600" y="1600202"/>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p:txBody>
      </p:sp>
      <p:sp>
        <p:nvSpPr>
          <p:cNvPr id="4" name="Segnaposto data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eaLnBrk="1" fontAlgn="auto" hangingPunct="1">
              <a:spcBef>
                <a:spcPts val="0"/>
              </a:spcBef>
              <a:spcAft>
                <a:spcPts val="0"/>
              </a:spcAft>
              <a:defRPr sz="1600">
                <a:solidFill>
                  <a:schemeClr val="tx1">
                    <a:tint val="75000"/>
                  </a:schemeClr>
                </a:solidFill>
                <a:latin typeface="Arial" panose="020B0604020202020204" pitchFamily="34" charset="0"/>
                <a:cs typeface="Arial" panose="020B0604020202020204" pitchFamily="34" charset="0"/>
              </a:defRPr>
            </a:lvl1pPr>
          </a:lstStyle>
          <a:p>
            <a:pPr>
              <a:defRPr/>
            </a:pPr>
            <a:fld id="{1ED0E8A1-491B-4E4A-ABD6-CB3956071AD3}" type="datetime1">
              <a:rPr lang="it-IT"/>
              <a:pPr>
                <a:defRPr/>
              </a:pPr>
              <a:t>04/06/2021</a:t>
            </a:fld>
            <a:endParaRPr lang="it-IT"/>
          </a:p>
        </p:txBody>
      </p:sp>
      <p:sp>
        <p:nvSpPr>
          <p:cNvPr id="5" name="Segnaposto piè di pagina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eaLnBrk="1" fontAlgn="auto" hangingPunct="1">
              <a:spcBef>
                <a:spcPts val="0"/>
              </a:spcBef>
              <a:spcAft>
                <a:spcPts val="0"/>
              </a:spcAft>
              <a:defRPr sz="1600">
                <a:solidFill>
                  <a:schemeClr val="tx1">
                    <a:tint val="75000"/>
                  </a:schemeClr>
                </a:solidFill>
                <a:latin typeface="Arial" panose="020B0604020202020204" pitchFamily="34" charset="0"/>
                <a:cs typeface="Arial" panose="020B0604020202020204" pitchFamily="34" charset="0"/>
              </a:defRPr>
            </a:lvl1pPr>
          </a:lstStyle>
          <a:p>
            <a:pPr>
              <a:defRPr/>
            </a:pPr>
            <a:endParaRPr lang="it-IT"/>
          </a:p>
        </p:txBody>
      </p:sp>
      <p:sp>
        <p:nvSpPr>
          <p:cNvPr id="6" name="Segnaposto numero diapositiva 5"/>
          <p:cNvSpPr>
            <a:spLocks noGrp="1"/>
          </p:cNvSpPr>
          <p:nvPr>
            <p:ph type="sldNum" sz="quarter" idx="4"/>
          </p:nvPr>
        </p:nvSpPr>
        <p:spPr>
          <a:xfrm>
            <a:off x="8737600" y="6356351"/>
            <a:ext cx="2844800" cy="36618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smtClean="0">
                <a:solidFill>
                  <a:srgbClr val="898989"/>
                </a:solidFill>
                <a:cs typeface="Arial" panose="020B0604020202020204" pitchFamily="34" charset="0"/>
              </a:defRPr>
            </a:lvl1pPr>
          </a:lstStyle>
          <a:p>
            <a:pPr>
              <a:defRPr/>
            </a:pPr>
            <a:fld id="{D30DA2B5-E2F8-42AE-BCAE-7525DE44EE77}" type="slidenum">
              <a:rPr lang="it-IT" altLang="it-IT"/>
              <a:pPr>
                <a:defRPr/>
              </a:pPr>
              <a:t>‹N›</a:t>
            </a:fld>
            <a:endParaRPr lang="it-IT" altLang="it-IT"/>
          </a:p>
        </p:txBody>
      </p:sp>
    </p:spTree>
    <p:custDataLst>
      <p:tags r:id="rId7"/>
    </p:custDataLst>
    <p:extLst>
      <p:ext uri="{BB962C8B-B14F-4D97-AF65-F5344CB8AC3E}">
        <p14:creationId xmlns:p14="http://schemas.microsoft.com/office/powerpoint/2010/main" val="2663587876"/>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Lst>
  <p:hf hdr="0" ftr="0" dt="0"/>
  <p:txStyles>
    <p:titleStyle>
      <a:lvl1pPr algn="ctr" rtl="0" eaLnBrk="0" fontAlgn="base" hangingPunct="0">
        <a:spcBef>
          <a:spcPct val="0"/>
        </a:spcBef>
        <a:spcAft>
          <a:spcPct val="0"/>
        </a:spcAft>
        <a:defRPr sz="2933"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2933">
          <a:solidFill>
            <a:schemeClr val="tx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2933">
          <a:solidFill>
            <a:schemeClr val="tx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2933">
          <a:solidFill>
            <a:schemeClr val="tx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2933">
          <a:solidFill>
            <a:schemeClr val="tx1"/>
          </a:solidFill>
          <a:latin typeface="Arial" panose="020B0604020202020204" pitchFamily="34" charset="0"/>
          <a:cs typeface="Arial" panose="020B0604020202020204" pitchFamily="34" charset="0"/>
        </a:defRPr>
      </a:lvl5pPr>
      <a:lvl6pPr marL="609593" algn="ctr" rtl="0" fontAlgn="base">
        <a:spcBef>
          <a:spcPct val="0"/>
        </a:spcBef>
        <a:spcAft>
          <a:spcPct val="0"/>
        </a:spcAft>
        <a:defRPr sz="2933">
          <a:solidFill>
            <a:schemeClr val="tx1"/>
          </a:solidFill>
          <a:latin typeface="Arial" panose="020B0604020202020204" pitchFamily="34" charset="0"/>
          <a:cs typeface="Arial" panose="020B0604020202020204" pitchFamily="34" charset="0"/>
        </a:defRPr>
      </a:lvl6pPr>
      <a:lvl7pPr marL="1219185" algn="ctr" rtl="0" fontAlgn="base">
        <a:spcBef>
          <a:spcPct val="0"/>
        </a:spcBef>
        <a:spcAft>
          <a:spcPct val="0"/>
        </a:spcAft>
        <a:defRPr sz="2933">
          <a:solidFill>
            <a:schemeClr val="tx1"/>
          </a:solidFill>
          <a:latin typeface="Arial" panose="020B0604020202020204" pitchFamily="34" charset="0"/>
          <a:cs typeface="Arial" panose="020B0604020202020204" pitchFamily="34" charset="0"/>
        </a:defRPr>
      </a:lvl7pPr>
      <a:lvl8pPr marL="1828777" algn="ctr" rtl="0" fontAlgn="base">
        <a:spcBef>
          <a:spcPct val="0"/>
        </a:spcBef>
        <a:spcAft>
          <a:spcPct val="0"/>
        </a:spcAft>
        <a:defRPr sz="2933">
          <a:solidFill>
            <a:schemeClr val="tx1"/>
          </a:solidFill>
          <a:latin typeface="Arial" panose="020B0604020202020204" pitchFamily="34" charset="0"/>
          <a:cs typeface="Arial" panose="020B0604020202020204" pitchFamily="34" charset="0"/>
        </a:defRPr>
      </a:lvl8pPr>
      <a:lvl9pPr marL="2438370" algn="ctr" rtl="0" fontAlgn="base">
        <a:spcBef>
          <a:spcPct val="0"/>
        </a:spcBef>
        <a:spcAft>
          <a:spcPct val="0"/>
        </a:spcAft>
        <a:defRPr sz="2933">
          <a:solidFill>
            <a:schemeClr val="tx1"/>
          </a:solidFill>
          <a:latin typeface="Arial" panose="020B0604020202020204" pitchFamily="34" charset="0"/>
          <a:cs typeface="Arial" panose="020B0604020202020204" pitchFamily="34" charset="0"/>
        </a:defRPr>
      </a:lvl9pPr>
    </p:titleStyle>
    <p:bodyStyle>
      <a:lvl1pPr algn="l" rtl="0" eaLnBrk="0" fontAlgn="base" hangingPunct="0">
        <a:spcBef>
          <a:spcPct val="20000"/>
        </a:spcBef>
        <a:spcAft>
          <a:spcPct val="0"/>
        </a:spcAft>
        <a:buFont typeface="Arial" panose="020B0604020202020204" pitchFamily="34" charset="0"/>
        <a:defRPr sz="2667" kern="1200">
          <a:solidFill>
            <a:schemeClr val="tx1"/>
          </a:solidFill>
          <a:latin typeface="Arial" panose="020B0604020202020204" pitchFamily="34" charset="0"/>
          <a:ea typeface="+mn-ea"/>
          <a:cs typeface="Arial" panose="020B0604020202020204" pitchFamily="34" charset="0"/>
        </a:defRPr>
      </a:lvl1pPr>
      <a:lvl2pPr marL="990587" indent="-380995" algn="l" rtl="0" eaLnBrk="0" fontAlgn="base" hangingPunct="0">
        <a:spcBef>
          <a:spcPct val="200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2pPr>
      <a:lvl3pPr marL="1523982" indent="-304797" algn="l" rtl="0" eaLnBrk="0" fontAlgn="base" hangingPunct="0">
        <a:spcBef>
          <a:spcPct val="20000"/>
        </a:spcBef>
        <a:spcAft>
          <a:spcPct val="0"/>
        </a:spcAft>
        <a:buFont typeface="Arial" panose="020B0604020202020204" pitchFamily="34" charset="0"/>
        <a:buChar char="•"/>
        <a:defRPr sz="2133" kern="1200">
          <a:solidFill>
            <a:schemeClr val="tx1"/>
          </a:solidFill>
          <a:latin typeface="Arial" panose="020B0604020202020204" pitchFamily="34" charset="0"/>
          <a:ea typeface="+mn-ea"/>
          <a:cs typeface="Arial" panose="020B0604020202020204" pitchFamily="34" charset="0"/>
        </a:defRPr>
      </a:lvl3pPr>
      <a:lvl4pPr marL="2133573" indent="-304797" algn="l" rtl="0" eaLnBrk="0" fontAlgn="base" hangingPunct="0">
        <a:spcBef>
          <a:spcPct val="20000"/>
        </a:spcBef>
        <a:spcAft>
          <a:spcPct val="0"/>
        </a:spcAft>
        <a:buFont typeface="Arial" panose="020B0604020202020204" pitchFamily="34" charset="0"/>
        <a:buChar char="–"/>
        <a:defRPr sz="1867" kern="1200">
          <a:solidFill>
            <a:schemeClr val="tx1"/>
          </a:solidFill>
          <a:latin typeface="Arial" panose="020B0604020202020204" pitchFamily="34" charset="0"/>
          <a:ea typeface="+mn-ea"/>
          <a:cs typeface="Arial" panose="020B0604020202020204" pitchFamily="34" charset="0"/>
        </a:defRPr>
      </a:lvl4pPr>
      <a:lvl5pPr marL="2743165" indent="-304797" algn="l" rtl="0" eaLnBrk="0" fontAlgn="base" hangingPunct="0">
        <a:spcBef>
          <a:spcPct val="20000"/>
        </a:spcBef>
        <a:spcAft>
          <a:spcPct val="0"/>
        </a:spcAft>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5pPr>
      <a:lvl6pPr marL="3352758" indent="-304797" algn="l" defTabSz="121918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50" indent="-304797" algn="l" defTabSz="121918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943" indent="-304797" algn="l" defTabSz="121918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535" indent="-304797" algn="l" defTabSz="121918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it-IT"/>
      </a:defPPr>
      <a:lvl1pPr marL="0" algn="l" defTabSz="1219185" rtl="0" eaLnBrk="1" latinLnBrk="0" hangingPunct="1">
        <a:defRPr sz="2400" kern="1200">
          <a:solidFill>
            <a:schemeClr val="tx1"/>
          </a:solidFill>
          <a:latin typeface="+mn-lt"/>
          <a:ea typeface="+mn-ea"/>
          <a:cs typeface="+mn-cs"/>
        </a:defRPr>
      </a:lvl1pPr>
      <a:lvl2pPr marL="609593" algn="l" defTabSz="1219185" rtl="0" eaLnBrk="1" latinLnBrk="0" hangingPunct="1">
        <a:defRPr sz="2400" kern="1200">
          <a:solidFill>
            <a:schemeClr val="tx1"/>
          </a:solidFill>
          <a:latin typeface="+mn-lt"/>
          <a:ea typeface="+mn-ea"/>
          <a:cs typeface="+mn-cs"/>
        </a:defRPr>
      </a:lvl2pPr>
      <a:lvl3pPr marL="1219185" algn="l" defTabSz="1219185" rtl="0" eaLnBrk="1" latinLnBrk="0" hangingPunct="1">
        <a:defRPr sz="2400" kern="1200">
          <a:solidFill>
            <a:schemeClr val="tx1"/>
          </a:solidFill>
          <a:latin typeface="+mn-lt"/>
          <a:ea typeface="+mn-ea"/>
          <a:cs typeface="+mn-cs"/>
        </a:defRPr>
      </a:lvl3pPr>
      <a:lvl4pPr marL="1828777" algn="l" defTabSz="1219185" rtl="0" eaLnBrk="1" latinLnBrk="0" hangingPunct="1">
        <a:defRPr sz="2400" kern="1200">
          <a:solidFill>
            <a:schemeClr val="tx1"/>
          </a:solidFill>
          <a:latin typeface="+mn-lt"/>
          <a:ea typeface="+mn-ea"/>
          <a:cs typeface="+mn-cs"/>
        </a:defRPr>
      </a:lvl4pPr>
      <a:lvl5pPr marL="2438370" algn="l" defTabSz="1219185" rtl="0" eaLnBrk="1" latinLnBrk="0" hangingPunct="1">
        <a:defRPr sz="2400" kern="1200">
          <a:solidFill>
            <a:schemeClr val="tx1"/>
          </a:solidFill>
          <a:latin typeface="+mn-lt"/>
          <a:ea typeface="+mn-ea"/>
          <a:cs typeface="+mn-cs"/>
        </a:defRPr>
      </a:lvl5pPr>
      <a:lvl6pPr marL="3047962" algn="l" defTabSz="1219185" rtl="0" eaLnBrk="1" latinLnBrk="0" hangingPunct="1">
        <a:defRPr sz="2400" kern="1200">
          <a:solidFill>
            <a:schemeClr val="tx1"/>
          </a:solidFill>
          <a:latin typeface="+mn-lt"/>
          <a:ea typeface="+mn-ea"/>
          <a:cs typeface="+mn-cs"/>
        </a:defRPr>
      </a:lvl6pPr>
      <a:lvl7pPr marL="3657555" algn="l" defTabSz="1219185" rtl="0" eaLnBrk="1" latinLnBrk="0" hangingPunct="1">
        <a:defRPr sz="2400" kern="1200">
          <a:solidFill>
            <a:schemeClr val="tx1"/>
          </a:solidFill>
          <a:latin typeface="+mn-lt"/>
          <a:ea typeface="+mn-ea"/>
          <a:cs typeface="+mn-cs"/>
        </a:defRPr>
      </a:lvl7pPr>
      <a:lvl8pPr marL="4267147" algn="l" defTabSz="1219185" rtl="0" eaLnBrk="1" latinLnBrk="0" hangingPunct="1">
        <a:defRPr sz="2400" kern="1200">
          <a:solidFill>
            <a:schemeClr val="tx1"/>
          </a:solidFill>
          <a:latin typeface="+mn-lt"/>
          <a:ea typeface="+mn-ea"/>
          <a:cs typeface="+mn-cs"/>
        </a:defRPr>
      </a:lvl8pPr>
      <a:lvl9pPr marL="4876738" algn="l" defTabSz="12191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19.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image" Target="../media/image8.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 Id="rId5" Type="http://schemas.openxmlformats.org/officeDocument/2006/relationships/chart" Target="../charts/chart10.xml"/><Relationship Id="rId4" Type="http://schemas.openxmlformats.org/officeDocument/2006/relationships/chart" Target="../charts/char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19.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19.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1E2B89-6D01-4DB5-9B5E-6F5B47000977}"/>
              </a:ext>
            </a:extLst>
          </p:cNvPr>
          <p:cNvSpPr>
            <a:spLocks noGrp="1"/>
          </p:cNvSpPr>
          <p:nvPr>
            <p:ph type="ctrTitle"/>
          </p:nvPr>
        </p:nvSpPr>
        <p:spPr>
          <a:xfrm>
            <a:off x="1524000" y="1681163"/>
            <a:ext cx="9144000" cy="2387600"/>
          </a:xfrm>
        </p:spPr>
        <p:txBody>
          <a:bodyPr>
            <a:normAutofit fontScale="90000"/>
          </a:bodyPr>
          <a:lstStyle/>
          <a:p>
            <a:pPr>
              <a:lnSpc>
                <a:spcPct val="100000"/>
              </a:lnSpc>
              <a:spcBef>
                <a:spcPts val="0"/>
              </a:spcBef>
            </a:pPr>
            <a:r>
              <a:rPr lang="it-IT" b="0" dirty="0">
                <a:latin typeface="+mj-lt"/>
              </a:rPr>
              <a:t>Epidemia COVID-19</a:t>
            </a:r>
            <a:endParaRPr lang="en-US" b="0" dirty="0">
              <a:latin typeface="+mj-lt"/>
            </a:endParaRPr>
          </a:p>
          <a:p>
            <a:pPr>
              <a:lnSpc>
                <a:spcPct val="100000"/>
              </a:lnSpc>
              <a:spcBef>
                <a:spcPts val="0"/>
              </a:spcBef>
            </a:pPr>
            <a:endParaRPr lang="it-IT" b="0" dirty="0">
              <a:latin typeface="+mj-lt"/>
            </a:endParaRPr>
          </a:p>
          <a:p>
            <a:pPr>
              <a:lnSpc>
                <a:spcPct val="100000"/>
              </a:lnSpc>
              <a:spcBef>
                <a:spcPts val="0"/>
              </a:spcBef>
            </a:pPr>
            <a:r>
              <a:rPr lang="it-IT" dirty="0">
                <a:latin typeface="+mj-lt"/>
              </a:rPr>
              <a:t>Monitoraggio del rischio </a:t>
            </a:r>
          </a:p>
        </p:txBody>
      </p:sp>
      <p:sp>
        <p:nvSpPr>
          <p:cNvPr id="5" name="CasellaDiTesto 4">
            <a:extLst>
              <a:ext uri="{FF2B5EF4-FFF2-40B4-BE49-F238E27FC236}">
                <a16:creationId xmlns:a16="http://schemas.microsoft.com/office/drawing/2014/main" id="{46CACB40-1D35-4B23-9DDA-FC2EA55726B7}"/>
              </a:ext>
            </a:extLst>
          </p:cNvPr>
          <p:cNvSpPr txBox="1"/>
          <p:nvPr/>
        </p:nvSpPr>
        <p:spPr>
          <a:xfrm>
            <a:off x="3731657" y="5312971"/>
            <a:ext cx="5205685" cy="5645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914411">
              <a:defRPr/>
            </a:pPr>
            <a:r>
              <a:rPr lang="en-GB" sz="1600" i="1" dirty="0">
                <a:solidFill>
                  <a:srgbClr val="E7E6E6">
                    <a:lumMod val="50000"/>
                  </a:srgbClr>
                </a:solidFill>
                <a:latin typeface="Raleway" panose="020B0003030101060003" pitchFamily="34" charset="0"/>
              </a:rPr>
              <a:t>Silvio Brusaferro</a:t>
            </a:r>
          </a:p>
          <a:p>
            <a:pPr algn="ctr" defTabSz="914411">
              <a:defRPr/>
            </a:pPr>
            <a:r>
              <a:rPr lang="en-GB" sz="1600" i="1" dirty="0">
                <a:solidFill>
                  <a:srgbClr val="E7E6E6">
                    <a:lumMod val="50000"/>
                  </a:srgbClr>
                </a:solidFill>
                <a:latin typeface="Raleway" panose="020B0003030101060003" pitchFamily="34" charset="0"/>
              </a:rPr>
              <a:t>Istituto Superiore di Sanità</a:t>
            </a:r>
          </a:p>
        </p:txBody>
      </p:sp>
      <p:sp>
        <p:nvSpPr>
          <p:cNvPr id="9" name="Segnaposto testo 7">
            <a:extLst>
              <a:ext uri="{FF2B5EF4-FFF2-40B4-BE49-F238E27FC236}">
                <a16:creationId xmlns:a16="http://schemas.microsoft.com/office/drawing/2014/main" id="{02D42140-243D-4064-9F67-4AB0E0B3DB7E}"/>
              </a:ext>
            </a:extLst>
          </p:cNvPr>
          <p:cNvSpPr txBox="1">
            <a:spLocks/>
          </p:cNvSpPr>
          <p:nvPr/>
        </p:nvSpPr>
        <p:spPr>
          <a:xfrm>
            <a:off x="562313" y="242417"/>
            <a:ext cx="11067374" cy="1944216"/>
          </a:xfrm>
          <a:prstGeom prst="rect">
            <a:avLst/>
          </a:prstGeom>
        </p:spPr>
        <p:txBody>
          <a:bodyPr lIns="91440" tIns="45720" rIns="91440" bIns="45720" anchor="t"/>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2400" dirty="0">
                <a:solidFill>
                  <a:srgbClr val="0064B7"/>
                </a:solidFill>
                <a:latin typeface="+mj-lt"/>
                <a:ea typeface="+mj-ea"/>
                <a:cs typeface="+mj-cs"/>
              </a:rPr>
              <a:t>4 giugno 2021</a:t>
            </a:r>
          </a:p>
        </p:txBody>
      </p:sp>
    </p:spTree>
    <p:extLst>
      <p:ext uri="{BB962C8B-B14F-4D97-AF65-F5344CB8AC3E}">
        <p14:creationId xmlns:p14="http://schemas.microsoft.com/office/powerpoint/2010/main" val="638701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 name="Immagine 398">
            <a:extLst>
              <a:ext uri="{FF2B5EF4-FFF2-40B4-BE49-F238E27FC236}">
                <a16:creationId xmlns:a16="http://schemas.microsoft.com/office/drawing/2014/main" id="{408FAF7B-3E24-4147-A339-0F24F3F2B93E}"/>
              </a:ext>
            </a:extLst>
          </p:cNvPr>
          <p:cNvPicPr>
            <a:picLocks noChangeAspect="1"/>
          </p:cNvPicPr>
          <p:nvPr/>
        </p:nvPicPr>
        <p:blipFill rotWithShape="1">
          <a:blip r:embed="rId2"/>
          <a:srcRect l="37349" t="43383" r="2101" b="47062"/>
          <a:stretch/>
        </p:blipFill>
        <p:spPr>
          <a:xfrm>
            <a:off x="107156" y="832769"/>
            <a:ext cx="11977687" cy="618889"/>
          </a:xfrm>
          <a:prstGeom prst="rect">
            <a:avLst/>
          </a:prstGeom>
        </p:spPr>
      </p:pic>
      <p:sp>
        <p:nvSpPr>
          <p:cNvPr id="401" name="CasellaDiTesto 400">
            <a:extLst>
              <a:ext uri="{FF2B5EF4-FFF2-40B4-BE49-F238E27FC236}">
                <a16:creationId xmlns:a16="http://schemas.microsoft.com/office/drawing/2014/main" id="{16053171-C31C-4D11-AE2F-9FDFDF10335C}"/>
              </a:ext>
            </a:extLst>
          </p:cNvPr>
          <p:cNvSpPr txBox="1"/>
          <p:nvPr/>
        </p:nvSpPr>
        <p:spPr>
          <a:xfrm>
            <a:off x="62758" y="788786"/>
            <a:ext cx="6308411" cy="615553"/>
          </a:xfrm>
          <a:prstGeom prst="rect">
            <a:avLst/>
          </a:prstGeom>
          <a:noFill/>
        </p:spPr>
        <p:txBody>
          <a:bodyPr wrap="square" rtlCol="0">
            <a:spAutoFit/>
          </a:bodyPr>
          <a:lstStyle/>
          <a:p>
            <a:pPr algn="ctr"/>
            <a:r>
              <a:rPr lang="it-IT" b="1" dirty="0">
                <a:solidFill>
                  <a:schemeClr val="bg1"/>
                </a:solidFill>
              </a:rPr>
              <a:t>Età mediana </a:t>
            </a:r>
            <a:r>
              <a:rPr lang="it-IT" b="1" dirty="0">
                <a:solidFill>
                  <a:srgbClr val="FFFF00"/>
                </a:solidFill>
              </a:rPr>
              <a:t>all’ingresso in terapia intensiva </a:t>
            </a:r>
            <a:r>
              <a:rPr lang="it-IT" b="1" dirty="0">
                <a:solidFill>
                  <a:schemeClr val="bg1"/>
                </a:solidFill>
              </a:rPr>
              <a:t>in lieve diminuzione </a:t>
            </a:r>
          </a:p>
          <a:p>
            <a:pPr algn="ctr"/>
            <a:r>
              <a:rPr lang="it-IT" sz="1600" b="1" dirty="0">
                <a:solidFill>
                  <a:schemeClr val="bg1"/>
                </a:solidFill>
              </a:rPr>
              <a:t>(</a:t>
            </a:r>
            <a:r>
              <a:rPr lang="it-IT" sz="1600" b="1" dirty="0">
                <a:solidFill>
                  <a:srgbClr val="FFFF00"/>
                </a:solidFill>
              </a:rPr>
              <a:t>65 anni </a:t>
            </a:r>
            <a:r>
              <a:rPr lang="it-IT" sz="1600" b="1" dirty="0">
                <a:solidFill>
                  <a:schemeClr val="bg1"/>
                </a:solidFill>
              </a:rPr>
              <a:t>ultima settimana - </a:t>
            </a:r>
            <a:r>
              <a:rPr lang="it-IT" sz="1600" b="1" dirty="0">
                <a:solidFill>
                  <a:srgbClr val="FFFF00"/>
                </a:solidFill>
              </a:rPr>
              <a:t>66 anni </a:t>
            </a:r>
            <a:r>
              <a:rPr lang="it-IT" sz="1600" b="1" dirty="0">
                <a:solidFill>
                  <a:schemeClr val="bg1"/>
                </a:solidFill>
              </a:rPr>
              <a:t>settimana precedente)</a:t>
            </a:r>
          </a:p>
        </p:txBody>
      </p:sp>
      <p:sp>
        <p:nvSpPr>
          <p:cNvPr id="403" name="Titolo 1">
            <a:extLst>
              <a:ext uri="{FF2B5EF4-FFF2-40B4-BE49-F238E27FC236}">
                <a16:creationId xmlns:a16="http://schemas.microsoft.com/office/drawing/2014/main" id="{93A4A4BE-1CB9-45C8-88C1-39811BDDB89B}"/>
              </a:ext>
            </a:extLst>
          </p:cNvPr>
          <p:cNvSpPr txBox="1">
            <a:spLocks/>
          </p:cNvSpPr>
          <p:nvPr/>
        </p:nvSpPr>
        <p:spPr>
          <a:xfrm>
            <a:off x="107156" y="-13367"/>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300" b="1" dirty="0">
                <a:solidFill>
                  <a:srgbClr val="0064B7"/>
                </a:solidFill>
                <a:latin typeface="+mn-lt"/>
                <a:ea typeface="+mn-ea"/>
                <a:cs typeface="+mn-cs"/>
              </a:rPr>
              <a:t>Caratteristiche</a:t>
            </a:r>
            <a:r>
              <a:rPr lang="it-IT" sz="3300" b="1" dirty="0">
                <a:solidFill>
                  <a:srgbClr val="0064B7"/>
                </a:solidFill>
                <a:latin typeface="Titillium Web" panose="00000500000000000000" pitchFamily="2" charset="0"/>
                <a:ea typeface="+mn-ea"/>
                <a:cs typeface="+mn-cs"/>
              </a:rPr>
              <a:t> </a:t>
            </a:r>
            <a:r>
              <a:rPr lang="it-IT" sz="3300" b="1" dirty="0">
                <a:solidFill>
                  <a:srgbClr val="0064B7"/>
                </a:solidFill>
                <a:latin typeface="+mn-lt"/>
                <a:ea typeface="+mn-ea"/>
                <a:cs typeface="+mn-cs"/>
              </a:rPr>
              <a:t>della</a:t>
            </a:r>
            <a:r>
              <a:rPr lang="it-IT" sz="3300" b="1" dirty="0">
                <a:solidFill>
                  <a:srgbClr val="0064B7"/>
                </a:solidFill>
                <a:latin typeface="Titillium Web" panose="00000500000000000000" pitchFamily="2" charset="0"/>
                <a:ea typeface="+mn-ea"/>
                <a:cs typeface="+mn-cs"/>
              </a:rPr>
              <a:t> popolazione affetta</a:t>
            </a:r>
            <a:endParaRPr lang="it-CH" sz="3300" b="1" dirty="0">
              <a:solidFill>
                <a:srgbClr val="0064B7"/>
              </a:solidFill>
              <a:latin typeface="Titillium Web" panose="00000500000000000000" pitchFamily="2" charset="0"/>
              <a:ea typeface="+mn-ea"/>
              <a:cs typeface="+mn-cs"/>
            </a:endParaRPr>
          </a:p>
        </p:txBody>
      </p:sp>
      <p:sp>
        <p:nvSpPr>
          <p:cNvPr id="4" name="Rettangolo 3">
            <a:extLst>
              <a:ext uri="{FF2B5EF4-FFF2-40B4-BE49-F238E27FC236}">
                <a16:creationId xmlns:a16="http://schemas.microsoft.com/office/drawing/2014/main" id="{2DCFA4DA-349F-499B-91AD-489061B64D70}"/>
              </a:ext>
            </a:extLst>
          </p:cNvPr>
          <p:cNvSpPr/>
          <p:nvPr/>
        </p:nvSpPr>
        <p:spPr>
          <a:xfrm>
            <a:off x="10633" y="5115194"/>
            <a:ext cx="988828" cy="403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a:extLst>
              <a:ext uri="{FF2B5EF4-FFF2-40B4-BE49-F238E27FC236}">
                <a16:creationId xmlns:a16="http://schemas.microsoft.com/office/drawing/2014/main" id="{0E14D591-3201-4FF3-9EBB-FDEC6E0BA835}"/>
              </a:ext>
            </a:extLst>
          </p:cNvPr>
          <p:cNvSpPr/>
          <p:nvPr/>
        </p:nvSpPr>
        <p:spPr>
          <a:xfrm>
            <a:off x="7542078" y="6604084"/>
            <a:ext cx="2706190" cy="253916"/>
          </a:xfrm>
          <a:prstGeom prst="rect">
            <a:avLst/>
          </a:prstGeom>
        </p:spPr>
        <p:txBody>
          <a:bodyPr wrap="none">
            <a:spAutoFit/>
          </a:bodyPr>
          <a:lstStyle/>
          <a:p>
            <a:r>
              <a:rPr lang="it-IT" sz="1050" b="1" dirty="0">
                <a:solidFill>
                  <a:srgbClr val="333333"/>
                </a:solidFill>
              </a:rPr>
              <a:t>Data di ultimo aggiornamento</a:t>
            </a:r>
            <a:r>
              <a:rPr lang="it-IT" sz="1050" dirty="0">
                <a:solidFill>
                  <a:srgbClr val="333333"/>
                </a:solidFill>
              </a:rPr>
              <a:t>: 1 giugno </a:t>
            </a:r>
            <a:r>
              <a:rPr lang="it-IT" sz="1050" b="0" i="0" dirty="0">
                <a:solidFill>
                  <a:srgbClr val="333333"/>
                </a:solidFill>
                <a:effectLst/>
              </a:rPr>
              <a:t>2021</a:t>
            </a:r>
            <a:endParaRPr lang="it-IT" sz="1050" dirty="0"/>
          </a:p>
        </p:txBody>
      </p:sp>
      <p:sp>
        <p:nvSpPr>
          <p:cNvPr id="13" name="CasellaDiTesto 12">
            <a:extLst>
              <a:ext uri="{FF2B5EF4-FFF2-40B4-BE49-F238E27FC236}">
                <a16:creationId xmlns:a16="http://schemas.microsoft.com/office/drawing/2014/main" id="{554E332B-B8F7-4701-866A-AC42FD114FBE}"/>
              </a:ext>
            </a:extLst>
          </p:cNvPr>
          <p:cNvSpPr txBox="1"/>
          <p:nvPr/>
        </p:nvSpPr>
        <p:spPr>
          <a:xfrm>
            <a:off x="6608068" y="809618"/>
            <a:ext cx="5123518" cy="892552"/>
          </a:xfrm>
          <a:prstGeom prst="rect">
            <a:avLst/>
          </a:prstGeom>
          <a:noFill/>
        </p:spPr>
        <p:txBody>
          <a:bodyPr wrap="none" rtlCol="0">
            <a:spAutoFit/>
          </a:bodyPr>
          <a:lstStyle/>
          <a:p>
            <a:pPr algn="ctr"/>
            <a:r>
              <a:rPr lang="it-IT" b="1" dirty="0">
                <a:solidFill>
                  <a:schemeClr val="bg1"/>
                </a:solidFill>
              </a:rPr>
              <a:t>Età mediana </a:t>
            </a:r>
            <a:r>
              <a:rPr lang="it-IT" b="1" dirty="0">
                <a:solidFill>
                  <a:srgbClr val="FFFF00"/>
                </a:solidFill>
              </a:rPr>
              <a:t>al decesso </a:t>
            </a:r>
            <a:r>
              <a:rPr lang="it-IT" b="1" dirty="0">
                <a:solidFill>
                  <a:schemeClr val="bg1"/>
                </a:solidFill>
              </a:rPr>
              <a:t>in diminuzione</a:t>
            </a:r>
          </a:p>
          <a:p>
            <a:pPr algn="ctr"/>
            <a:r>
              <a:rPr lang="it-IT" sz="1600" b="1" dirty="0">
                <a:solidFill>
                  <a:schemeClr val="bg1"/>
                </a:solidFill>
              </a:rPr>
              <a:t>(</a:t>
            </a:r>
            <a:r>
              <a:rPr lang="it-IT" sz="1600" b="1" dirty="0">
                <a:solidFill>
                  <a:srgbClr val="FFFF00"/>
                </a:solidFill>
              </a:rPr>
              <a:t>75 anni </a:t>
            </a:r>
            <a:r>
              <a:rPr lang="it-IT" sz="1600" b="1" dirty="0">
                <a:solidFill>
                  <a:schemeClr val="bg1"/>
                </a:solidFill>
              </a:rPr>
              <a:t>ultima settimana - </a:t>
            </a:r>
            <a:r>
              <a:rPr lang="it-IT" sz="1600" b="1" dirty="0">
                <a:solidFill>
                  <a:srgbClr val="FFFF00"/>
                </a:solidFill>
              </a:rPr>
              <a:t>76 anni</a:t>
            </a:r>
            <a:r>
              <a:rPr lang="it-IT" sz="1600" b="1" dirty="0">
                <a:solidFill>
                  <a:schemeClr val="bg1"/>
                </a:solidFill>
              </a:rPr>
              <a:t> settimana precedente)</a:t>
            </a:r>
          </a:p>
          <a:p>
            <a:pPr algn="ctr"/>
            <a:endParaRPr lang="it-IT" b="1" dirty="0">
              <a:solidFill>
                <a:schemeClr val="bg1"/>
              </a:solidFill>
            </a:endParaRPr>
          </a:p>
        </p:txBody>
      </p:sp>
      <p:sp>
        <p:nvSpPr>
          <p:cNvPr id="16" name="CasellaDiTesto 15">
            <a:extLst>
              <a:ext uri="{FF2B5EF4-FFF2-40B4-BE49-F238E27FC236}">
                <a16:creationId xmlns:a16="http://schemas.microsoft.com/office/drawing/2014/main" id="{CDC99868-E17F-4FEB-80B2-4FE14F096589}"/>
              </a:ext>
            </a:extLst>
          </p:cNvPr>
          <p:cNvSpPr txBox="1"/>
          <p:nvPr/>
        </p:nvSpPr>
        <p:spPr>
          <a:xfrm>
            <a:off x="6266763" y="5514690"/>
            <a:ext cx="6134100" cy="288284"/>
          </a:xfrm>
          <a:prstGeom prst="rect">
            <a:avLst/>
          </a:prstGeom>
          <a:noFill/>
        </p:spPr>
        <p:txBody>
          <a:bodyPr wrap="square">
            <a:spAutoFit/>
          </a:bodyPr>
          <a:lstStyle/>
          <a:p>
            <a:pPr>
              <a:lnSpc>
                <a:spcPct val="115000"/>
              </a:lnSpc>
            </a:pPr>
            <a:r>
              <a:rPr lang="it-IT" sz="1200" b="1" cap="small" dirty="0">
                <a:solidFill>
                  <a:srgbClr val="44546A"/>
                </a:solidFill>
                <a:effectLst/>
                <a:latin typeface="Raleway" panose="020B0503030101060003" pitchFamily="34" charset="0"/>
                <a:ea typeface="Times New Roman" panose="02020603050405020304" pitchFamily="18" charset="0"/>
              </a:rPr>
              <a:t>età mediana dei casi di COVID-19 </a:t>
            </a:r>
            <a:r>
              <a:rPr lang="it-IT" sz="1200" b="1" u="sng" cap="small" dirty="0">
                <a:solidFill>
                  <a:srgbClr val="44546A"/>
                </a:solidFill>
                <a:effectLst/>
                <a:latin typeface="Raleway" panose="020B0503030101060003" pitchFamily="34" charset="0"/>
                <a:ea typeface="Times New Roman" panose="02020603050405020304" pitchFamily="18" charset="0"/>
              </a:rPr>
              <a:t>al decesso</a:t>
            </a:r>
            <a:r>
              <a:rPr lang="it-IT" sz="1200" b="1" cap="small" dirty="0">
                <a:solidFill>
                  <a:srgbClr val="44546A"/>
                </a:solidFill>
                <a:effectLst/>
                <a:latin typeface="Raleway" panose="020B0503030101060003" pitchFamily="34" charset="0"/>
                <a:ea typeface="Times New Roman" panose="02020603050405020304" pitchFamily="18" charset="0"/>
              </a:rPr>
              <a:t> in Italia per settimana di diagnosi</a:t>
            </a:r>
            <a:endParaRPr lang="it-IT" sz="1400" b="1" cap="small" dirty="0">
              <a:solidFill>
                <a:srgbClr val="44546A"/>
              </a:solidFill>
              <a:effectLst/>
              <a:latin typeface="Times New Roman" panose="02020603050405020304" pitchFamily="18" charset="0"/>
              <a:ea typeface="Times New Roman" panose="02020603050405020304" pitchFamily="18" charset="0"/>
            </a:endParaRPr>
          </a:p>
        </p:txBody>
      </p:sp>
      <p:sp>
        <p:nvSpPr>
          <p:cNvPr id="18" name="CasellaDiTesto 17">
            <a:extLst>
              <a:ext uri="{FF2B5EF4-FFF2-40B4-BE49-F238E27FC236}">
                <a16:creationId xmlns:a16="http://schemas.microsoft.com/office/drawing/2014/main" id="{AB586D56-F8DC-4882-ABD6-72CD07C0C625}"/>
              </a:ext>
            </a:extLst>
          </p:cNvPr>
          <p:cNvSpPr txBox="1"/>
          <p:nvPr/>
        </p:nvSpPr>
        <p:spPr>
          <a:xfrm>
            <a:off x="62758" y="5481409"/>
            <a:ext cx="6151880" cy="500009"/>
          </a:xfrm>
          <a:prstGeom prst="rect">
            <a:avLst/>
          </a:prstGeom>
          <a:noFill/>
        </p:spPr>
        <p:txBody>
          <a:bodyPr wrap="square">
            <a:spAutoFit/>
          </a:bodyPr>
          <a:lstStyle/>
          <a:p>
            <a:pPr>
              <a:lnSpc>
                <a:spcPct val="115000"/>
              </a:lnSpc>
            </a:pPr>
            <a:r>
              <a:rPr lang="it-IT" sz="1200" b="1" cap="small" dirty="0">
                <a:solidFill>
                  <a:srgbClr val="44546A"/>
                </a:solidFill>
                <a:effectLst/>
                <a:latin typeface="Raleway" panose="020B0503030101060003" pitchFamily="34" charset="0"/>
                <a:ea typeface="Times New Roman" panose="02020603050405020304" pitchFamily="18" charset="0"/>
              </a:rPr>
              <a:t>età mediana dei casi di COVID-19 </a:t>
            </a:r>
            <a:r>
              <a:rPr lang="it-IT" sz="1200" b="1" u="sng" cap="small" dirty="0">
                <a:solidFill>
                  <a:srgbClr val="44546A"/>
                </a:solidFill>
                <a:effectLst/>
                <a:latin typeface="Raleway" panose="020B0503030101060003" pitchFamily="34" charset="0"/>
                <a:ea typeface="Times New Roman" panose="02020603050405020304" pitchFamily="18" charset="0"/>
              </a:rPr>
              <a:t>all’ingresso in terapia intensiva</a:t>
            </a:r>
            <a:r>
              <a:rPr lang="it-IT" sz="1200" b="1" cap="small" dirty="0">
                <a:solidFill>
                  <a:srgbClr val="44546A"/>
                </a:solidFill>
                <a:effectLst/>
                <a:latin typeface="Raleway" panose="020B0503030101060003" pitchFamily="34" charset="0"/>
                <a:ea typeface="Times New Roman" panose="02020603050405020304" pitchFamily="18" charset="0"/>
              </a:rPr>
              <a:t> in Italia per settimana di diagnosi</a:t>
            </a:r>
            <a:endParaRPr lang="it-IT" sz="1400" b="1" cap="small" dirty="0">
              <a:solidFill>
                <a:srgbClr val="44546A"/>
              </a:solidFill>
              <a:effectLst/>
              <a:latin typeface="Times New Roman" panose="02020603050405020304" pitchFamily="18" charset="0"/>
              <a:ea typeface="Times New Roman" panose="02020603050405020304" pitchFamily="18" charset="0"/>
            </a:endParaRPr>
          </a:p>
        </p:txBody>
      </p:sp>
      <p:pic>
        <p:nvPicPr>
          <p:cNvPr id="2" name="Picture 2">
            <a:extLst>
              <a:ext uri="{FF2B5EF4-FFF2-40B4-BE49-F238E27FC236}">
                <a16:creationId xmlns:a16="http://schemas.microsoft.com/office/drawing/2014/main" id="{A19A7034-AF1F-436C-8A9F-6A148AA1A16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15" y="1770554"/>
            <a:ext cx="6045220" cy="329732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2BBD9B9D-C97B-47BA-B07C-FFE9C2E6D96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00043" y="1751251"/>
            <a:ext cx="6151880" cy="3355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310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314A2C92-E170-4049-842A-025847A9D51C}"/>
              </a:ext>
            </a:extLst>
          </p:cNvPr>
          <p:cNvPicPr>
            <a:picLocks noChangeAspect="1"/>
          </p:cNvPicPr>
          <p:nvPr/>
        </p:nvPicPr>
        <p:blipFill rotWithShape="1">
          <a:blip r:embed="rId2"/>
          <a:srcRect l="37349" t="43383" r="2101" b="47062"/>
          <a:stretch/>
        </p:blipFill>
        <p:spPr>
          <a:xfrm>
            <a:off x="107156" y="832769"/>
            <a:ext cx="11977688" cy="618889"/>
          </a:xfrm>
          <a:prstGeom prst="rect">
            <a:avLst/>
          </a:prstGeom>
        </p:spPr>
      </p:pic>
      <p:sp>
        <p:nvSpPr>
          <p:cNvPr id="4" name="CasellaDiTesto 3">
            <a:extLst>
              <a:ext uri="{FF2B5EF4-FFF2-40B4-BE49-F238E27FC236}">
                <a16:creationId xmlns:a16="http://schemas.microsoft.com/office/drawing/2014/main" id="{CB5CF4F9-3394-4DEA-81F1-26DC4C9C2241}"/>
              </a:ext>
            </a:extLst>
          </p:cNvPr>
          <p:cNvSpPr txBox="1"/>
          <p:nvPr/>
        </p:nvSpPr>
        <p:spPr>
          <a:xfrm>
            <a:off x="107156" y="796917"/>
            <a:ext cx="11977688" cy="646331"/>
          </a:xfrm>
          <a:prstGeom prst="rect">
            <a:avLst/>
          </a:prstGeom>
          <a:noFill/>
        </p:spPr>
        <p:txBody>
          <a:bodyPr wrap="square" rtlCol="0">
            <a:spAutoFit/>
          </a:bodyPr>
          <a:lstStyle/>
          <a:p>
            <a:pPr algn="ctr"/>
            <a:r>
              <a:rPr lang="it-IT" b="1" dirty="0">
                <a:solidFill>
                  <a:schemeClr val="bg1"/>
                </a:solidFill>
              </a:rPr>
              <a:t>Stato clinico alla diagnosi: in leggero aumento la % degli asintomatici nelle ultime settime e in leggera diminuzione la % degli stati clinici pauci-sintomatici e lievi</a:t>
            </a:r>
            <a:endParaRPr lang="it-IT" sz="1600" b="1" dirty="0">
              <a:solidFill>
                <a:schemeClr val="bg1"/>
              </a:solidFill>
            </a:endParaRPr>
          </a:p>
        </p:txBody>
      </p:sp>
      <p:sp>
        <p:nvSpPr>
          <p:cNvPr id="5" name="Titolo 1">
            <a:extLst>
              <a:ext uri="{FF2B5EF4-FFF2-40B4-BE49-F238E27FC236}">
                <a16:creationId xmlns:a16="http://schemas.microsoft.com/office/drawing/2014/main" id="{3E54D489-D3B1-4F0D-9F1D-CE16E4131EB6}"/>
              </a:ext>
            </a:extLst>
          </p:cNvPr>
          <p:cNvSpPr txBox="1">
            <a:spLocks/>
          </p:cNvSpPr>
          <p:nvPr/>
        </p:nvSpPr>
        <p:spPr>
          <a:xfrm>
            <a:off x="107156" y="-13367"/>
            <a:ext cx="11977688"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300" b="1" dirty="0">
                <a:solidFill>
                  <a:srgbClr val="0064B7"/>
                </a:solidFill>
                <a:latin typeface="+mn-lt"/>
                <a:ea typeface="+mn-ea"/>
                <a:cs typeface="+mn-cs"/>
              </a:rPr>
              <a:t>Caratteristiche della popolazione affetta</a:t>
            </a:r>
            <a:endParaRPr lang="it-CH" sz="3300" b="1" dirty="0">
              <a:solidFill>
                <a:srgbClr val="0064B7"/>
              </a:solidFill>
              <a:latin typeface="+mn-lt"/>
              <a:ea typeface="+mn-ea"/>
              <a:cs typeface="+mn-cs"/>
            </a:endParaRPr>
          </a:p>
        </p:txBody>
      </p:sp>
      <p:sp>
        <p:nvSpPr>
          <p:cNvPr id="8" name="Rettangolo 7">
            <a:extLst>
              <a:ext uri="{FF2B5EF4-FFF2-40B4-BE49-F238E27FC236}">
                <a16:creationId xmlns:a16="http://schemas.microsoft.com/office/drawing/2014/main" id="{0C05ECB2-9CE8-4888-ADE4-BA51EE4981A2}"/>
              </a:ext>
            </a:extLst>
          </p:cNvPr>
          <p:cNvSpPr/>
          <p:nvPr/>
        </p:nvSpPr>
        <p:spPr>
          <a:xfrm>
            <a:off x="7542078" y="6604084"/>
            <a:ext cx="2810385"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1 giugno </a:t>
            </a:r>
            <a:r>
              <a:rPr lang="it-IT" sz="1050" b="0" i="0" dirty="0">
                <a:solidFill>
                  <a:srgbClr val="333333"/>
                </a:solidFill>
                <a:effectLst/>
                <a:latin typeface="Source Sans Pro" panose="020B0503030403020204" pitchFamily="34" charset="0"/>
              </a:rPr>
              <a:t>2021</a:t>
            </a:r>
            <a:endParaRPr lang="it-IT" sz="1050" dirty="0"/>
          </a:p>
        </p:txBody>
      </p:sp>
      <p:pic>
        <p:nvPicPr>
          <p:cNvPr id="2" name="Picture 2">
            <a:extLst>
              <a:ext uri="{FF2B5EF4-FFF2-40B4-BE49-F238E27FC236}">
                <a16:creationId xmlns:a16="http://schemas.microsoft.com/office/drawing/2014/main" id="{41F1AB7B-6D55-4F05-A69F-AF6180FCD6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0" y="1443248"/>
            <a:ext cx="7426960" cy="4641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984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981FCAAA-CFC0-41ED-8E8B-4450A17BC9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6120" y="1658525"/>
            <a:ext cx="8061960" cy="4397337"/>
          </a:xfrm>
          <a:prstGeom prst="rect">
            <a:avLst/>
          </a:prstGeom>
          <a:noFill/>
          <a:extLst>
            <a:ext uri="{909E8E84-426E-40DD-AFC4-6F175D3DCCD1}">
              <a14:hiddenFill xmlns:a14="http://schemas.microsoft.com/office/drawing/2010/main">
                <a:solidFill>
                  <a:srgbClr val="FFFFFF"/>
                </a:solidFill>
              </a14:hiddenFill>
            </a:ext>
          </a:extLst>
        </p:spPr>
      </p:pic>
      <p:pic>
        <p:nvPicPr>
          <p:cNvPr id="3" name="Immagine 2">
            <a:extLst>
              <a:ext uri="{FF2B5EF4-FFF2-40B4-BE49-F238E27FC236}">
                <a16:creationId xmlns:a16="http://schemas.microsoft.com/office/drawing/2014/main" id="{D6CF0C2F-190D-4D16-8F23-DFF3AA7EC690}"/>
              </a:ext>
            </a:extLst>
          </p:cNvPr>
          <p:cNvPicPr>
            <a:picLocks noChangeAspect="1"/>
          </p:cNvPicPr>
          <p:nvPr/>
        </p:nvPicPr>
        <p:blipFill rotWithShape="1">
          <a:blip r:embed="rId3"/>
          <a:srcRect l="37349" t="43258" r="2101" b="47061"/>
          <a:stretch/>
        </p:blipFill>
        <p:spPr>
          <a:xfrm>
            <a:off x="107156" y="933182"/>
            <a:ext cx="11977687" cy="725343"/>
          </a:xfrm>
          <a:prstGeom prst="rect">
            <a:avLst/>
          </a:prstGeom>
        </p:spPr>
      </p:pic>
      <p:sp>
        <p:nvSpPr>
          <p:cNvPr id="8" name="Titolo 1">
            <a:extLst>
              <a:ext uri="{FF2B5EF4-FFF2-40B4-BE49-F238E27FC236}">
                <a16:creationId xmlns:a16="http://schemas.microsoft.com/office/drawing/2014/main" id="{8B640771-1CA8-49D3-8E45-4652ED05C075}"/>
              </a:ext>
            </a:extLst>
          </p:cNvPr>
          <p:cNvSpPr txBox="1">
            <a:spLocks/>
          </p:cNvSpPr>
          <p:nvPr/>
        </p:nvSpPr>
        <p:spPr>
          <a:xfrm>
            <a:off x="107156" y="-13367"/>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300" b="1" dirty="0">
                <a:solidFill>
                  <a:srgbClr val="0064B7"/>
                </a:solidFill>
                <a:latin typeface="+mn-lt"/>
                <a:ea typeface="+mn-ea"/>
                <a:cs typeface="+mn-cs"/>
              </a:rPr>
              <a:t>Tasso d’incidenza per fascia d’età a livello nazionale </a:t>
            </a:r>
          </a:p>
          <a:p>
            <a:r>
              <a:rPr lang="it-IT" sz="2400" b="1" dirty="0">
                <a:solidFill>
                  <a:srgbClr val="0064B7"/>
                </a:solidFill>
                <a:latin typeface="+mn-lt"/>
                <a:ea typeface="+mn-ea"/>
                <a:cs typeface="+mn-cs"/>
              </a:rPr>
              <a:t>(dall’inizio del 2021)</a:t>
            </a:r>
            <a:endParaRPr lang="it-CH" sz="2400" b="1" dirty="0">
              <a:solidFill>
                <a:srgbClr val="0064B7"/>
              </a:solidFill>
              <a:latin typeface="+mn-lt"/>
              <a:ea typeface="+mn-ea"/>
              <a:cs typeface="+mn-cs"/>
            </a:endParaRPr>
          </a:p>
        </p:txBody>
      </p:sp>
      <p:sp>
        <p:nvSpPr>
          <p:cNvPr id="12" name="CasellaDiTesto 11">
            <a:extLst>
              <a:ext uri="{FF2B5EF4-FFF2-40B4-BE49-F238E27FC236}">
                <a16:creationId xmlns:a16="http://schemas.microsoft.com/office/drawing/2014/main" id="{E67561EA-9DCA-44CA-9EB2-193CCEB9DC3F}"/>
              </a:ext>
            </a:extLst>
          </p:cNvPr>
          <p:cNvSpPr txBox="1"/>
          <p:nvPr/>
        </p:nvSpPr>
        <p:spPr>
          <a:xfrm>
            <a:off x="107155" y="982331"/>
            <a:ext cx="12191999" cy="369332"/>
          </a:xfrm>
          <a:prstGeom prst="rect">
            <a:avLst/>
          </a:prstGeom>
          <a:noFill/>
        </p:spPr>
        <p:txBody>
          <a:bodyPr wrap="square">
            <a:spAutoFit/>
          </a:bodyPr>
          <a:lstStyle/>
          <a:p>
            <a:r>
              <a:rPr lang="it-IT" b="1" dirty="0">
                <a:solidFill>
                  <a:schemeClr val="bg1"/>
                </a:solidFill>
              </a:rPr>
              <a:t>Incidenza </a:t>
            </a:r>
            <a:r>
              <a:rPr lang="it-IT" b="1" dirty="0">
                <a:solidFill>
                  <a:srgbClr val="FFFF00"/>
                </a:solidFill>
              </a:rPr>
              <a:t>in diminuzione </a:t>
            </a:r>
            <a:r>
              <a:rPr lang="it-IT" b="1" dirty="0">
                <a:solidFill>
                  <a:schemeClr val="bg1"/>
                </a:solidFill>
              </a:rPr>
              <a:t>nell’ultimo periodo in tutte le fasce d’età</a:t>
            </a:r>
          </a:p>
        </p:txBody>
      </p:sp>
      <p:sp>
        <p:nvSpPr>
          <p:cNvPr id="2" name="TextBox 1">
            <a:extLst>
              <a:ext uri="{FF2B5EF4-FFF2-40B4-BE49-F238E27FC236}">
                <a16:creationId xmlns:a16="http://schemas.microsoft.com/office/drawing/2014/main" id="{145B01CE-1844-4B8C-AFD9-86C8CF39203B}"/>
              </a:ext>
            </a:extLst>
          </p:cNvPr>
          <p:cNvSpPr txBox="1"/>
          <p:nvPr/>
        </p:nvSpPr>
        <p:spPr>
          <a:xfrm>
            <a:off x="3597948" y="1704234"/>
            <a:ext cx="1416830" cy="215444"/>
          </a:xfrm>
          <a:prstGeom prst="rect">
            <a:avLst/>
          </a:prstGeom>
          <a:noFill/>
        </p:spPr>
        <p:txBody>
          <a:bodyPr wrap="square" rtlCol="0">
            <a:spAutoFit/>
          </a:bodyPr>
          <a:lstStyle/>
          <a:p>
            <a:r>
              <a:rPr lang="en-US" sz="800" dirty="0"/>
              <a:t>Cambio definizione di </a:t>
            </a:r>
            <a:r>
              <a:rPr lang="en-US" sz="800" dirty="0" err="1"/>
              <a:t>caso</a:t>
            </a:r>
            <a:endParaRPr lang="en-US" sz="800" dirty="0"/>
          </a:p>
        </p:txBody>
      </p:sp>
      <p:sp>
        <p:nvSpPr>
          <p:cNvPr id="9" name="Rettangolo 8">
            <a:extLst>
              <a:ext uri="{FF2B5EF4-FFF2-40B4-BE49-F238E27FC236}">
                <a16:creationId xmlns:a16="http://schemas.microsoft.com/office/drawing/2014/main" id="{8BEE0528-BDB3-476A-A5AE-FFCF40657A6E}"/>
              </a:ext>
            </a:extLst>
          </p:cNvPr>
          <p:cNvSpPr/>
          <p:nvPr/>
        </p:nvSpPr>
        <p:spPr>
          <a:xfrm>
            <a:off x="7542078" y="6604084"/>
            <a:ext cx="2810385"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1 giugno </a:t>
            </a:r>
            <a:r>
              <a:rPr lang="it-IT" sz="1050" b="0" i="0" dirty="0">
                <a:solidFill>
                  <a:srgbClr val="333333"/>
                </a:solidFill>
                <a:effectLst/>
                <a:latin typeface="Source Sans Pro" panose="020B0503030403020204" pitchFamily="34" charset="0"/>
              </a:rPr>
              <a:t>2021</a:t>
            </a:r>
            <a:endParaRPr lang="it-IT" sz="1050" dirty="0"/>
          </a:p>
        </p:txBody>
      </p:sp>
    </p:spTree>
    <p:extLst>
      <p:ext uri="{BB962C8B-B14F-4D97-AF65-F5344CB8AC3E}">
        <p14:creationId xmlns:p14="http://schemas.microsoft.com/office/powerpoint/2010/main" val="4089272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6CF0C2F-190D-4D16-8F23-DFF3AA7EC690}"/>
              </a:ext>
            </a:extLst>
          </p:cNvPr>
          <p:cNvPicPr>
            <a:picLocks noChangeAspect="1"/>
          </p:cNvPicPr>
          <p:nvPr/>
        </p:nvPicPr>
        <p:blipFill rotWithShape="1">
          <a:blip r:embed="rId3"/>
          <a:srcRect l="37348" t="43258" r="1018" b="47061"/>
          <a:stretch/>
        </p:blipFill>
        <p:spPr>
          <a:xfrm>
            <a:off x="107156" y="933182"/>
            <a:ext cx="12191999" cy="725343"/>
          </a:xfrm>
          <a:prstGeom prst="rect">
            <a:avLst/>
          </a:prstGeom>
        </p:spPr>
      </p:pic>
      <p:sp>
        <p:nvSpPr>
          <p:cNvPr id="8" name="Titolo 1">
            <a:extLst>
              <a:ext uri="{FF2B5EF4-FFF2-40B4-BE49-F238E27FC236}">
                <a16:creationId xmlns:a16="http://schemas.microsoft.com/office/drawing/2014/main" id="{8B640771-1CA8-49D3-8E45-4652ED05C075}"/>
              </a:ext>
            </a:extLst>
          </p:cNvPr>
          <p:cNvSpPr txBox="1">
            <a:spLocks/>
          </p:cNvSpPr>
          <p:nvPr/>
        </p:nvSpPr>
        <p:spPr>
          <a:xfrm>
            <a:off x="0" y="87045"/>
            <a:ext cx="1219199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rgbClr val="0064B7"/>
                </a:solidFill>
                <a:latin typeface="+mn-lt"/>
                <a:ea typeface="+mn-ea"/>
                <a:cs typeface="+mn-cs"/>
              </a:rPr>
              <a:t>Tasso d’incidenza nazionale &lt;60 anni vs 60-69 anni vs 70-79 anni vs &gt;=80 anni </a:t>
            </a:r>
          </a:p>
        </p:txBody>
      </p:sp>
      <p:sp>
        <p:nvSpPr>
          <p:cNvPr id="13" name="CasellaDiTesto 12">
            <a:extLst>
              <a:ext uri="{FF2B5EF4-FFF2-40B4-BE49-F238E27FC236}">
                <a16:creationId xmlns:a16="http://schemas.microsoft.com/office/drawing/2014/main" id="{7780F09A-8C13-46D7-B8B7-38CB5D9E7742}"/>
              </a:ext>
            </a:extLst>
          </p:cNvPr>
          <p:cNvSpPr txBox="1"/>
          <p:nvPr/>
        </p:nvSpPr>
        <p:spPr>
          <a:xfrm>
            <a:off x="107156" y="1111187"/>
            <a:ext cx="11581924" cy="369332"/>
          </a:xfrm>
          <a:prstGeom prst="rect">
            <a:avLst/>
          </a:prstGeom>
          <a:noFill/>
        </p:spPr>
        <p:txBody>
          <a:bodyPr wrap="square">
            <a:spAutoFit/>
          </a:bodyPr>
          <a:lstStyle/>
          <a:p>
            <a:r>
              <a:rPr lang="it-IT" b="1" dirty="0">
                <a:solidFill>
                  <a:schemeClr val="bg1"/>
                </a:solidFill>
              </a:rPr>
              <a:t>Trend in calo per gli &lt;60 anni, 60-69 anni, 70-79 anni e &gt;=80 anni</a:t>
            </a:r>
          </a:p>
        </p:txBody>
      </p:sp>
      <p:pic>
        <p:nvPicPr>
          <p:cNvPr id="8194" name="Picture 2">
            <a:extLst>
              <a:ext uri="{FF2B5EF4-FFF2-40B4-BE49-F238E27FC236}">
                <a16:creationId xmlns:a16="http://schemas.microsoft.com/office/drawing/2014/main" id="{12144FDC-70D2-416B-B952-1BE1C3B9C33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9754" y="1683924"/>
            <a:ext cx="5654525" cy="4240894"/>
          </a:xfrm>
          <a:prstGeom prst="rect">
            <a:avLst/>
          </a:prstGeom>
          <a:noFill/>
          <a:extLst>
            <a:ext uri="{909E8E84-426E-40DD-AFC4-6F175D3DCCD1}">
              <a14:hiddenFill xmlns:a14="http://schemas.microsoft.com/office/drawing/2010/main">
                <a:solidFill>
                  <a:srgbClr val="FFFFFF"/>
                </a:solidFill>
              </a14:hiddenFill>
            </a:ext>
          </a:extLst>
        </p:spPr>
      </p:pic>
      <p:sp>
        <p:nvSpPr>
          <p:cNvPr id="10" name="Rettangolo 9">
            <a:extLst>
              <a:ext uri="{FF2B5EF4-FFF2-40B4-BE49-F238E27FC236}">
                <a16:creationId xmlns:a16="http://schemas.microsoft.com/office/drawing/2014/main" id="{CCE4DD68-A09F-4842-96F9-A65223F5DE02}"/>
              </a:ext>
            </a:extLst>
          </p:cNvPr>
          <p:cNvSpPr/>
          <p:nvPr/>
        </p:nvSpPr>
        <p:spPr>
          <a:xfrm>
            <a:off x="7542078" y="6604084"/>
            <a:ext cx="2810385"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3 giugno </a:t>
            </a:r>
            <a:r>
              <a:rPr lang="it-IT" sz="1050" b="0" i="0" dirty="0">
                <a:solidFill>
                  <a:srgbClr val="333333"/>
                </a:solidFill>
                <a:effectLst/>
                <a:latin typeface="Source Sans Pro" panose="020B0503030403020204" pitchFamily="34" charset="0"/>
              </a:rPr>
              <a:t>2021</a:t>
            </a:r>
            <a:endParaRPr lang="it-IT" sz="1050" dirty="0"/>
          </a:p>
        </p:txBody>
      </p:sp>
    </p:spTree>
    <p:extLst>
      <p:ext uri="{BB962C8B-B14F-4D97-AF65-F5344CB8AC3E}">
        <p14:creationId xmlns:p14="http://schemas.microsoft.com/office/powerpoint/2010/main" val="1484701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6CF0C2F-190D-4D16-8F23-DFF3AA7EC690}"/>
              </a:ext>
            </a:extLst>
          </p:cNvPr>
          <p:cNvPicPr>
            <a:picLocks noChangeAspect="1"/>
          </p:cNvPicPr>
          <p:nvPr/>
        </p:nvPicPr>
        <p:blipFill rotWithShape="1">
          <a:blip r:embed="rId2"/>
          <a:srcRect l="37348" t="43258" r="1018" b="47061"/>
          <a:stretch/>
        </p:blipFill>
        <p:spPr>
          <a:xfrm>
            <a:off x="107156" y="933182"/>
            <a:ext cx="12191999" cy="725343"/>
          </a:xfrm>
          <a:prstGeom prst="rect">
            <a:avLst/>
          </a:prstGeom>
        </p:spPr>
      </p:pic>
      <p:sp>
        <p:nvSpPr>
          <p:cNvPr id="8" name="Titolo 1">
            <a:extLst>
              <a:ext uri="{FF2B5EF4-FFF2-40B4-BE49-F238E27FC236}">
                <a16:creationId xmlns:a16="http://schemas.microsoft.com/office/drawing/2014/main" id="{8B640771-1CA8-49D3-8E45-4652ED05C075}"/>
              </a:ext>
            </a:extLst>
          </p:cNvPr>
          <p:cNvSpPr txBox="1">
            <a:spLocks/>
          </p:cNvSpPr>
          <p:nvPr/>
        </p:nvSpPr>
        <p:spPr>
          <a:xfrm>
            <a:off x="0" y="182295"/>
            <a:ext cx="1219199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200" b="1" dirty="0">
                <a:solidFill>
                  <a:srgbClr val="0064B7"/>
                </a:solidFill>
                <a:latin typeface="+mn-lt"/>
                <a:ea typeface="+mn-ea"/>
                <a:cs typeface="+mn-cs"/>
              </a:rPr>
              <a:t>Tasso d’incidenza nazionale per fascia d’età popolazione in eta’ scolare </a:t>
            </a:r>
            <a:r>
              <a:rPr lang="it-IT" sz="2400" b="1" dirty="0">
                <a:solidFill>
                  <a:srgbClr val="0064B7"/>
                </a:solidFill>
                <a:latin typeface="+mn-lt"/>
                <a:ea typeface="+mn-ea"/>
                <a:cs typeface="+mn-cs"/>
              </a:rPr>
              <a:t>(dall’inizio del 2021)</a:t>
            </a:r>
            <a:endParaRPr lang="it-CH" sz="2400" b="1" dirty="0">
              <a:solidFill>
                <a:srgbClr val="0064B7"/>
              </a:solidFill>
              <a:latin typeface="+mn-lt"/>
              <a:ea typeface="+mn-ea"/>
              <a:cs typeface="+mn-cs"/>
            </a:endParaRPr>
          </a:p>
          <a:p>
            <a:endParaRPr lang="it-IT" sz="2400" b="1" dirty="0">
              <a:solidFill>
                <a:schemeClr val="accent2">
                  <a:lumMod val="50000"/>
                </a:schemeClr>
              </a:solidFill>
              <a:latin typeface="+mn-lt"/>
            </a:endParaRPr>
          </a:p>
        </p:txBody>
      </p:sp>
      <p:sp>
        <p:nvSpPr>
          <p:cNvPr id="12" name="CasellaDiTesto 11">
            <a:extLst>
              <a:ext uri="{FF2B5EF4-FFF2-40B4-BE49-F238E27FC236}">
                <a16:creationId xmlns:a16="http://schemas.microsoft.com/office/drawing/2014/main" id="{08A306B0-5E1A-436C-A527-237B2B5A8AC6}"/>
              </a:ext>
            </a:extLst>
          </p:cNvPr>
          <p:cNvSpPr txBox="1"/>
          <p:nvPr/>
        </p:nvSpPr>
        <p:spPr>
          <a:xfrm>
            <a:off x="258551" y="1076905"/>
            <a:ext cx="10399924" cy="369332"/>
          </a:xfrm>
          <a:prstGeom prst="rect">
            <a:avLst/>
          </a:prstGeom>
          <a:noFill/>
        </p:spPr>
        <p:txBody>
          <a:bodyPr wrap="square">
            <a:spAutoFit/>
          </a:bodyPr>
          <a:lstStyle/>
          <a:p>
            <a:r>
              <a:rPr lang="it-IT" b="1" dirty="0">
                <a:solidFill>
                  <a:schemeClr val="bg1"/>
                </a:solidFill>
              </a:rPr>
              <a:t>Situazione di nuovo in netto miglioramento nella popolazione di età 0-18 anni</a:t>
            </a:r>
          </a:p>
        </p:txBody>
      </p:sp>
      <p:pic>
        <p:nvPicPr>
          <p:cNvPr id="7170" name="Picture 2">
            <a:extLst>
              <a:ext uri="{FF2B5EF4-FFF2-40B4-BE49-F238E27FC236}">
                <a16:creationId xmlns:a16="http://schemas.microsoft.com/office/drawing/2014/main" id="{72628E84-66CD-4781-AA08-98920BA55A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5400" y="1706998"/>
            <a:ext cx="6985000" cy="4365625"/>
          </a:xfrm>
          <a:prstGeom prst="rect">
            <a:avLst/>
          </a:prstGeom>
          <a:noFill/>
          <a:extLst>
            <a:ext uri="{909E8E84-426E-40DD-AFC4-6F175D3DCCD1}">
              <a14:hiddenFill xmlns:a14="http://schemas.microsoft.com/office/drawing/2010/main">
                <a:solidFill>
                  <a:srgbClr val="FFFFFF"/>
                </a:solidFill>
              </a14:hiddenFill>
            </a:ext>
          </a:extLst>
        </p:spPr>
      </p:pic>
      <p:sp>
        <p:nvSpPr>
          <p:cNvPr id="10" name="Rettangolo 9">
            <a:extLst>
              <a:ext uri="{FF2B5EF4-FFF2-40B4-BE49-F238E27FC236}">
                <a16:creationId xmlns:a16="http://schemas.microsoft.com/office/drawing/2014/main" id="{4DFE8ED7-1B61-44F4-9764-A429FA6F4AA4}"/>
              </a:ext>
            </a:extLst>
          </p:cNvPr>
          <p:cNvSpPr/>
          <p:nvPr/>
        </p:nvSpPr>
        <p:spPr>
          <a:xfrm>
            <a:off x="7542078" y="6604084"/>
            <a:ext cx="2810385"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1 giugno </a:t>
            </a:r>
            <a:r>
              <a:rPr lang="it-IT" sz="1050" b="0" i="0" dirty="0">
                <a:solidFill>
                  <a:srgbClr val="333333"/>
                </a:solidFill>
                <a:effectLst/>
                <a:latin typeface="Source Sans Pro" panose="020B0503030403020204" pitchFamily="34" charset="0"/>
              </a:rPr>
              <a:t>2021</a:t>
            </a:r>
            <a:endParaRPr lang="it-IT" sz="1050" dirty="0"/>
          </a:p>
        </p:txBody>
      </p:sp>
    </p:spTree>
    <p:extLst>
      <p:ext uri="{BB962C8B-B14F-4D97-AF65-F5344CB8AC3E}">
        <p14:creationId xmlns:p14="http://schemas.microsoft.com/office/powerpoint/2010/main" val="1896599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CasellaDiTesto 169">
            <a:extLst>
              <a:ext uri="{FF2B5EF4-FFF2-40B4-BE49-F238E27FC236}">
                <a16:creationId xmlns:a16="http://schemas.microsoft.com/office/drawing/2014/main" id="{9F928B8A-3EB1-4DF1-BFCE-1A2F9A1160CD}"/>
              </a:ext>
            </a:extLst>
          </p:cNvPr>
          <p:cNvSpPr txBox="1"/>
          <p:nvPr/>
        </p:nvSpPr>
        <p:spPr>
          <a:xfrm>
            <a:off x="0" y="54932"/>
            <a:ext cx="11743660" cy="954107"/>
          </a:xfrm>
          <a:prstGeom prst="rect">
            <a:avLst/>
          </a:prstGeom>
          <a:noFill/>
        </p:spPr>
        <p:txBody>
          <a:bodyPr wrap="square">
            <a:spAutoFit/>
          </a:bodyPr>
          <a:lstStyle/>
          <a:p>
            <a:pPr algn="ctr"/>
            <a:r>
              <a:rPr lang="it-IT" sz="2800" b="1" dirty="0">
                <a:solidFill>
                  <a:schemeClr val="accent2">
                    <a:lumMod val="50000"/>
                  </a:schemeClr>
                </a:solidFill>
                <a:latin typeface="+mj-lt"/>
                <a:ea typeface="+mj-ea"/>
                <a:cs typeface="+mj-cs"/>
              </a:rPr>
              <a:t>STIMA DELL’RT MEDIO14gg PER REGIONE/PA BASATO SU INIZIO SINTOMI FINO TRA L’11 E IL 24 MAGGIO 2021, CALCOLATO IL 1/06/2021</a:t>
            </a:r>
          </a:p>
        </p:txBody>
      </p:sp>
      <p:sp>
        <p:nvSpPr>
          <p:cNvPr id="5" name="Rettangolo 4">
            <a:extLst>
              <a:ext uri="{FF2B5EF4-FFF2-40B4-BE49-F238E27FC236}">
                <a16:creationId xmlns:a16="http://schemas.microsoft.com/office/drawing/2014/main" id="{A5BE4D16-0C7B-441B-894E-231233E4FE0D}"/>
              </a:ext>
            </a:extLst>
          </p:cNvPr>
          <p:cNvSpPr/>
          <p:nvPr/>
        </p:nvSpPr>
        <p:spPr>
          <a:xfrm>
            <a:off x="7510328" y="6604084"/>
            <a:ext cx="2810385"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1 giugno </a:t>
            </a:r>
            <a:r>
              <a:rPr lang="it-IT" sz="1050" b="0" i="0" dirty="0">
                <a:solidFill>
                  <a:srgbClr val="333333"/>
                </a:solidFill>
                <a:effectLst/>
                <a:latin typeface="Source Sans Pro" panose="020B0503030403020204" pitchFamily="34" charset="0"/>
              </a:rPr>
              <a:t>2021</a:t>
            </a:r>
            <a:endParaRPr lang="it-IT" sz="1050" dirty="0"/>
          </a:p>
        </p:txBody>
      </p:sp>
      <p:pic>
        <p:nvPicPr>
          <p:cNvPr id="2" name="Immagine 1">
            <a:extLst>
              <a:ext uri="{FF2B5EF4-FFF2-40B4-BE49-F238E27FC236}">
                <a16:creationId xmlns:a16="http://schemas.microsoft.com/office/drawing/2014/main" id="{914677FE-1CF8-4939-B688-85259F3F6D9E}"/>
              </a:ext>
            </a:extLst>
          </p:cNvPr>
          <p:cNvPicPr>
            <a:picLocks noChangeAspect="1"/>
          </p:cNvPicPr>
          <p:nvPr/>
        </p:nvPicPr>
        <p:blipFill>
          <a:blip r:embed="rId2"/>
          <a:stretch>
            <a:fillRect/>
          </a:stretch>
        </p:blipFill>
        <p:spPr>
          <a:xfrm>
            <a:off x="1833880" y="912519"/>
            <a:ext cx="7117080" cy="522118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6CF0C2F-190D-4D16-8F23-DFF3AA7EC690}"/>
              </a:ext>
            </a:extLst>
          </p:cNvPr>
          <p:cNvPicPr>
            <a:picLocks noChangeAspect="1"/>
          </p:cNvPicPr>
          <p:nvPr/>
        </p:nvPicPr>
        <p:blipFill rotWithShape="1">
          <a:blip r:embed="rId2"/>
          <a:srcRect l="37348" t="43258" r="1868" b="47061"/>
          <a:stretch/>
        </p:blipFill>
        <p:spPr>
          <a:xfrm>
            <a:off x="71550" y="734441"/>
            <a:ext cx="12023753" cy="725343"/>
          </a:xfrm>
          <a:prstGeom prst="rect">
            <a:avLst/>
          </a:prstGeom>
        </p:spPr>
      </p:pic>
      <p:sp>
        <p:nvSpPr>
          <p:cNvPr id="8" name="Titolo 1">
            <a:extLst>
              <a:ext uri="{FF2B5EF4-FFF2-40B4-BE49-F238E27FC236}">
                <a16:creationId xmlns:a16="http://schemas.microsoft.com/office/drawing/2014/main" id="{8B640771-1CA8-49D3-8E45-4652ED05C075}"/>
              </a:ext>
            </a:extLst>
          </p:cNvPr>
          <p:cNvSpPr txBox="1">
            <a:spLocks/>
          </p:cNvSpPr>
          <p:nvPr/>
        </p:nvSpPr>
        <p:spPr>
          <a:xfrm>
            <a:off x="117616" y="0"/>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600" b="1" dirty="0">
                <a:solidFill>
                  <a:srgbClr val="0064B7"/>
                </a:solidFill>
                <a:latin typeface="+mn-lt"/>
                <a:ea typeface="+mn-ea"/>
                <a:cs typeface="+mn-cs"/>
              </a:rPr>
              <a:t>Ricoveri</a:t>
            </a:r>
            <a:endParaRPr lang="it-CH" sz="3600" b="1" dirty="0">
              <a:solidFill>
                <a:srgbClr val="0064B7"/>
              </a:solidFill>
              <a:latin typeface="+mn-lt"/>
              <a:ea typeface="+mn-ea"/>
              <a:cs typeface="+mn-cs"/>
            </a:endParaRPr>
          </a:p>
        </p:txBody>
      </p:sp>
      <p:sp>
        <p:nvSpPr>
          <p:cNvPr id="10" name="CasellaDiTesto 9">
            <a:extLst>
              <a:ext uri="{FF2B5EF4-FFF2-40B4-BE49-F238E27FC236}">
                <a16:creationId xmlns:a16="http://schemas.microsoft.com/office/drawing/2014/main" id="{6989A8CF-7FF4-430B-A079-D422B97F2635}"/>
              </a:ext>
            </a:extLst>
          </p:cNvPr>
          <p:cNvSpPr txBox="1"/>
          <p:nvPr/>
        </p:nvSpPr>
        <p:spPr>
          <a:xfrm>
            <a:off x="107156" y="863022"/>
            <a:ext cx="11977687" cy="369332"/>
          </a:xfrm>
          <a:prstGeom prst="rect">
            <a:avLst/>
          </a:prstGeom>
          <a:noFill/>
        </p:spPr>
        <p:txBody>
          <a:bodyPr wrap="square" rtlCol="0">
            <a:spAutoFit/>
          </a:bodyPr>
          <a:lstStyle/>
          <a:p>
            <a:r>
              <a:rPr lang="it-IT" b="1" dirty="0">
                <a:solidFill>
                  <a:schemeClr val="bg1"/>
                </a:solidFill>
              </a:rPr>
              <a:t>Ricoveri in area medica e in terapia intensiva in diminuzione nelle ultime settimane</a:t>
            </a:r>
          </a:p>
        </p:txBody>
      </p:sp>
      <p:sp>
        <p:nvSpPr>
          <p:cNvPr id="15" name="Rettangolo 14">
            <a:extLst>
              <a:ext uri="{FF2B5EF4-FFF2-40B4-BE49-F238E27FC236}">
                <a16:creationId xmlns:a16="http://schemas.microsoft.com/office/drawing/2014/main" id="{3E3A4368-B111-41D7-8D65-82AACB8F455E}"/>
              </a:ext>
            </a:extLst>
          </p:cNvPr>
          <p:cNvSpPr/>
          <p:nvPr/>
        </p:nvSpPr>
        <p:spPr>
          <a:xfrm>
            <a:off x="7510328" y="6604084"/>
            <a:ext cx="2775119" cy="253916"/>
          </a:xfrm>
          <a:prstGeom prst="rect">
            <a:avLst/>
          </a:prstGeom>
        </p:spPr>
        <p:txBody>
          <a:bodyPr wrap="none">
            <a:spAutoFit/>
          </a:bodyPr>
          <a:lstStyle/>
          <a:p>
            <a:r>
              <a:rPr lang="it-IT" sz="1050" b="1" dirty="0">
                <a:solidFill>
                  <a:srgbClr val="333333"/>
                </a:solidFill>
              </a:rPr>
              <a:t>Data di ultimo aggiornamento</a:t>
            </a:r>
            <a:r>
              <a:rPr lang="it-IT" sz="1050" dirty="0">
                <a:solidFill>
                  <a:srgbClr val="333333"/>
                </a:solidFill>
              </a:rPr>
              <a:t>:31 maggio </a:t>
            </a:r>
            <a:r>
              <a:rPr lang="it-IT" sz="1050" b="0" i="0" dirty="0">
                <a:solidFill>
                  <a:srgbClr val="333333"/>
                </a:solidFill>
                <a:effectLst/>
              </a:rPr>
              <a:t>2021</a:t>
            </a:r>
            <a:endParaRPr lang="it-IT" sz="1050" dirty="0"/>
          </a:p>
        </p:txBody>
      </p:sp>
      <p:sp>
        <p:nvSpPr>
          <p:cNvPr id="16" name="CasellaDiTesto 15">
            <a:extLst>
              <a:ext uri="{FF2B5EF4-FFF2-40B4-BE49-F238E27FC236}">
                <a16:creationId xmlns:a16="http://schemas.microsoft.com/office/drawing/2014/main" id="{7EA5631F-2D2D-4E25-A928-E391BCDBC63B}"/>
              </a:ext>
            </a:extLst>
          </p:cNvPr>
          <p:cNvSpPr txBox="1"/>
          <p:nvPr/>
        </p:nvSpPr>
        <p:spPr>
          <a:xfrm>
            <a:off x="217886" y="5338629"/>
            <a:ext cx="6132908" cy="646331"/>
          </a:xfrm>
          <a:prstGeom prst="rect">
            <a:avLst/>
          </a:prstGeom>
          <a:noFill/>
        </p:spPr>
        <p:txBody>
          <a:bodyPr wrap="square">
            <a:spAutoFit/>
          </a:bodyPr>
          <a:lstStyle/>
          <a:p>
            <a:r>
              <a:rPr lang="it-IT" sz="1800" b="1" dirty="0">
                <a:solidFill>
                  <a:srgbClr val="0064B7"/>
                </a:solidFill>
                <a:ea typeface="+mn-ea"/>
                <a:cs typeface="+mn-cs"/>
              </a:rPr>
              <a:t>Occupazione posti letto in area medica </a:t>
            </a:r>
          </a:p>
          <a:p>
            <a:r>
              <a:rPr lang="it-IT" b="1" dirty="0">
                <a:solidFill>
                  <a:srgbClr val="FF0000"/>
                </a:solidFill>
              </a:rPr>
              <a:t>11% ultima settimana – 14% settimana precedente</a:t>
            </a:r>
            <a:endParaRPr lang="it-CH" sz="1800" b="1" dirty="0">
              <a:solidFill>
                <a:srgbClr val="FF0000"/>
              </a:solidFill>
              <a:ea typeface="+mn-ea"/>
              <a:cs typeface="+mn-cs"/>
            </a:endParaRPr>
          </a:p>
        </p:txBody>
      </p:sp>
      <p:sp>
        <p:nvSpPr>
          <p:cNvPr id="17" name="CasellaDiTesto 16">
            <a:extLst>
              <a:ext uri="{FF2B5EF4-FFF2-40B4-BE49-F238E27FC236}">
                <a16:creationId xmlns:a16="http://schemas.microsoft.com/office/drawing/2014/main" id="{6D52B808-778D-4398-9188-264DA5CC3C04}"/>
              </a:ext>
            </a:extLst>
          </p:cNvPr>
          <p:cNvSpPr txBox="1"/>
          <p:nvPr/>
        </p:nvSpPr>
        <p:spPr>
          <a:xfrm>
            <a:off x="6568680" y="5338628"/>
            <a:ext cx="6132908" cy="646331"/>
          </a:xfrm>
          <a:prstGeom prst="rect">
            <a:avLst/>
          </a:prstGeom>
          <a:noFill/>
        </p:spPr>
        <p:txBody>
          <a:bodyPr wrap="square">
            <a:spAutoFit/>
          </a:bodyPr>
          <a:lstStyle/>
          <a:p>
            <a:r>
              <a:rPr lang="it-IT" sz="1800" b="1" dirty="0">
                <a:solidFill>
                  <a:srgbClr val="0064B7"/>
                </a:solidFill>
                <a:ea typeface="+mn-ea"/>
                <a:cs typeface="+mn-cs"/>
              </a:rPr>
              <a:t>Occupazione posti letto in terapia intensiva </a:t>
            </a:r>
          </a:p>
          <a:p>
            <a:r>
              <a:rPr lang="it-IT" b="1" dirty="0">
                <a:solidFill>
                  <a:srgbClr val="FF0000"/>
                </a:solidFill>
              </a:rPr>
              <a:t>12% ultima settimana – 15% settimana precedente</a:t>
            </a:r>
            <a:endParaRPr lang="it-CH" sz="1800" b="1" dirty="0">
              <a:solidFill>
                <a:srgbClr val="FF0000"/>
              </a:solidFill>
              <a:ea typeface="+mn-ea"/>
              <a:cs typeface="+mn-cs"/>
            </a:endParaRPr>
          </a:p>
        </p:txBody>
      </p:sp>
      <p:pic>
        <p:nvPicPr>
          <p:cNvPr id="5" name="Immagine 4">
            <a:extLst>
              <a:ext uri="{FF2B5EF4-FFF2-40B4-BE49-F238E27FC236}">
                <a16:creationId xmlns:a16="http://schemas.microsoft.com/office/drawing/2014/main" id="{44D1ABE5-8F8F-4140-A5B9-32A99FC7D5B3}"/>
              </a:ext>
            </a:extLst>
          </p:cNvPr>
          <p:cNvPicPr>
            <a:picLocks noChangeAspect="1"/>
          </p:cNvPicPr>
          <p:nvPr/>
        </p:nvPicPr>
        <p:blipFill>
          <a:blip r:embed="rId3"/>
          <a:stretch>
            <a:fillRect/>
          </a:stretch>
        </p:blipFill>
        <p:spPr>
          <a:xfrm>
            <a:off x="6632993" y="1635760"/>
            <a:ext cx="5433618" cy="3633875"/>
          </a:xfrm>
          <a:prstGeom prst="rect">
            <a:avLst/>
          </a:prstGeom>
        </p:spPr>
      </p:pic>
      <p:pic>
        <p:nvPicPr>
          <p:cNvPr id="7" name="Immagine 6">
            <a:extLst>
              <a:ext uri="{FF2B5EF4-FFF2-40B4-BE49-F238E27FC236}">
                <a16:creationId xmlns:a16="http://schemas.microsoft.com/office/drawing/2014/main" id="{2C3742AA-CB36-4578-A90B-24C272AC5270}"/>
              </a:ext>
            </a:extLst>
          </p:cNvPr>
          <p:cNvPicPr>
            <a:picLocks noChangeAspect="1"/>
          </p:cNvPicPr>
          <p:nvPr/>
        </p:nvPicPr>
        <p:blipFill>
          <a:blip r:embed="rId4"/>
          <a:stretch>
            <a:fillRect/>
          </a:stretch>
        </p:blipFill>
        <p:spPr>
          <a:xfrm>
            <a:off x="-111330" y="1806893"/>
            <a:ext cx="6613810" cy="3425507"/>
          </a:xfrm>
          <a:prstGeom prst="rect">
            <a:avLst/>
          </a:prstGeom>
        </p:spPr>
      </p:pic>
    </p:spTree>
    <p:extLst>
      <p:ext uri="{BB962C8B-B14F-4D97-AF65-F5344CB8AC3E}">
        <p14:creationId xmlns:p14="http://schemas.microsoft.com/office/powerpoint/2010/main" val="1024207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magine 14">
            <a:extLst>
              <a:ext uri="{FF2B5EF4-FFF2-40B4-BE49-F238E27FC236}">
                <a16:creationId xmlns:a16="http://schemas.microsoft.com/office/drawing/2014/main" id="{5A530E71-FBE2-4E38-A26E-572AF1BD5C66}"/>
              </a:ext>
            </a:extLst>
          </p:cNvPr>
          <p:cNvPicPr/>
          <p:nvPr/>
        </p:nvPicPr>
        <p:blipFill>
          <a:blip r:embed="rId3"/>
          <a:srcRect/>
          <a:stretch>
            <a:fillRect/>
          </a:stretch>
        </p:blipFill>
        <p:spPr bwMode="auto">
          <a:xfrm>
            <a:off x="218276" y="2273262"/>
            <a:ext cx="6365403" cy="3513841"/>
          </a:xfrm>
          <a:prstGeom prst="rect">
            <a:avLst/>
          </a:prstGeom>
          <a:noFill/>
        </p:spPr>
      </p:pic>
      <p:pic>
        <p:nvPicPr>
          <p:cNvPr id="18" name="Immagine 17">
            <a:extLst>
              <a:ext uri="{FF2B5EF4-FFF2-40B4-BE49-F238E27FC236}">
                <a16:creationId xmlns:a16="http://schemas.microsoft.com/office/drawing/2014/main" id="{4AD5B148-6852-4FC8-AF8C-775CADAAB385}"/>
              </a:ext>
            </a:extLst>
          </p:cNvPr>
          <p:cNvPicPr/>
          <p:nvPr/>
        </p:nvPicPr>
        <p:blipFill>
          <a:blip r:embed="rId4"/>
          <a:srcRect/>
          <a:stretch>
            <a:fillRect/>
          </a:stretch>
        </p:blipFill>
        <p:spPr bwMode="auto">
          <a:xfrm>
            <a:off x="5826596" y="2255437"/>
            <a:ext cx="6365403" cy="3513841"/>
          </a:xfrm>
          <a:prstGeom prst="rect">
            <a:avLst/>
          </a:prstGeom>
          <a:noFill/>
        </p:spPr>
      </p:pic>
      <p:pic>
        <p:nvPicPr>
          <p:cNvPr id="3" name="Immagine 2">
            <a:extLst>
              <a:ext uri="{FF2B5EF4-FFF2-40B4-BE49-F238E27FC236}">
                <a16:creationId xmlns:a16="http://schemas.microsoft.com/office/drawing/2014/main" id="{D6CF0C2F-190D-4D16-8F23-DFF3AA7EC690}"/>
              </a:ext>
            </a:extLst>
          </p:cNvPr>
          <p:cNvPicPr>
            <a:picLocks noChangeAspect="1"/>
          </p:cNvPicPr>
          <p:nvPr/>
        </p:nvPicPr>
        <p:blipFill rotWithShape="1">
          <a:blip r:embed="rId5"/>
          <a:srcRect l="37349" t="44135" r="2101" b="47061"/>
          <a:stretch/>
        </p:blipFill>
        <p:spPr>
          <a:xfrm>
            <a:off x="107156" y="800112"/>
            <a:ext cx="11977687" cy="659672"/>
          </a:xfrm>
          <a:prstGeom prst="rect">
            <a:avLst/>
          </a:prstGeom>
        </p:spPr>
      </p:pic>
      <p:sp>
        <p:nvSpPr>
          <p:cNvPr id="8" name="Titolo 1">
            <a:extLst>
              <a:ext uri="{FF2B5EF4-FFF2-40B4-BE49-F238E27FC236}">
                <a16:creationId xmlns:a16="http://schemas.microsoft.com/office/drawing/2014/main" id="{8B640771-1CA8-49D3-8E45-4652ED05C075}"/>
              </a:ext>
            </a:extLst>
          </p:cNvPr>
          <p:cNvSpPr txBox="1">
            <a:spLocks/>
          </p:cNvSpPr>
          <p:nvPr/>
        </p:nvSpPr>
        <p:spPr>
          <a:xfrm>
            <a:off x="107156" y="-13367"/>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600" b="1" dirty="0">
                <a:solidFill>
                  <a:schemeClr val="accent2">
                    <a:lumMod val="50000"/>
                  </a:schemeClr>
                </a:solidFill>
                <a:latin typeface="+mn-lt"/>
              </a:rPr>
              <a:t>Proiezioni dell’occupazione dei posti letto a 30 giorni </a:t>
            </a:r>
            <a:endParaRPr lang="it-CH" sz="3600" b="1" dirty="0">
              <a:solidFill>
                <a:schemeClr val="accent2">
                  <a:lumMod val="50000"/>
                </a:schemeClr>
              </a:solidFill>
              <a:latin typeface="+mn-lt"/>
            </a:endParaRPr>
          </a:p>
        </p:txBody>
      </p:sp>
      <p:sp>
        <p:nvSpPr>
          <p:cNvPr id="10" name="CasellaDiTesto 9">
            <a:extLst>
              <a:ext uri="{FF2B5EF4-FFF2-40B4-BE49-F238E27FC236}">
                <a16:creationId xmlns:a16="http://schemas.microsoft.com/office/drawing/2014/main" id="{6989A8CF-7FF4-430B-A079-D422B97F2635}"/>
              </a:ext>
            </a:extLst>
          </p:cNvPr>
          <p:cNvSpPr txBox="1"/>
          <p:nvPr/>
        </p:nvSpPr>
        <p:spPr>
          <a:xfrm>
            <a:off x="107156" y="800112"/>
            <a:ext cx="11977687" cy="646331"/>
          </a:xfrm>
          <a:prstGeom prst="rect">
            <a:avLst/>
          </a:prstGeom>
          <a:noFill/>
        </p:spPr>
        <p:txBody>
          <a:bodyPr wrap="square" rtlCol="0">
            <a:spAutoFit/>
          </a:bodyPr>
          <a:lstStyle/>
          <a:p>
            <a:r>
              <a:rPr lang="it-IT" b="1" dirty="0">
                <a:solidFill>
                  <a:schemeClr val="bg1"/>
                </a:solidFill>
              </a:rPr>
              <a:t>% di probabilità di superamento delle soglie critiche di occupazione in area medica e terapia intensiva al 01/07/2021 se si mantiene invariata la trasmissibilità (tenendo conto dei PL attivabili nel periodo della stima)</a:t>
            </a:r>
          </a:p>
        </p:txBody>
      </p:sp>
      <p:sp>
        <p:nvSpPr>
          <p:cNvPr id="14" name="Rettangolo 13">
            <a:extLst>
              <a:ext uri="{FF2B5EF4-FFF2-40B4-BE49-F238E27FC236}">
                <a16:creationId xmlns:a16="http://schemas.microsoft.com/office/drawing/2014/main" id="{964D423E-4B6E-4F48-9827-052DFB8A4BD6}"/>
              </a:ext>
            </a:extLst>
          </p:cNvPr>
          <p:cNvSpPr/>
          <p:nvPr/>
        </p:nvSpPr>
        <p:spPr>
          <a:xfrm>
            <a:off x="2540699" y="1643192"/>
            <a:ext cx="1762342" cy="338554"/>
          </a:xfrm>
          <a:prstGeom prst="rect">
            <a:avLst/>
          </a:prstGeom>
        </p:spPr>
        <p:txBody>
          <a:bodyPr wrap="none">
            <a:spAutoFit/>
          </a:bodyPr>
          <a:lstStyle/>
          <a:p>
            <a:r>
              <a:rPr lang="it-IT" sz="1600" b="1" dirty="0">
                <a:latin typeface="Arial Narrow" panose="020B0606020202030204" pitchFamily="34" charset="0"/>
              </a:rPr>
              <a:t>Soglie Area Medica </a:t>
            </a:r>
          </a:p>
        </p:txBody>
      </p:sp>
      <p:sp>
        <p:nvSpPr>
          <p:cNvPr id="17" name="Rettangolo 16">
            <a:extLst>
              <a:ext uri="{FF2B5EF4-FFF2-40B4-BE49-F238E27FC236}">
                <a16:creationId xmlns:a16="http://schemas.microsoft.com/office/drawing/2014/main" id="{174A3826-DE09-4D6B-A4E1-FB510620A7AD}"/>
              </a:ext>
            </a:extLst>
          </p:cNvPr>
          <p:cNvSpPr/>
          <p:nvPr/>
        </p:nvSpPr>
        <p:spPr>
          <a:xfrm>
            <a:off x="8410053" y="1625367"/>
            <a:ext cx="2091150" cy="338554"/>
          </a:xfrm>
          <a:prstGeom prst="rect">
            <a:avLst/>
          </a:prstGeom>
        </p:spPr>
        <p:txBody>
          <a:bodyPr wrap="none">
            <a:spAutoFit/>
          </a:bodyPr>
          <a:lstStyle/>
          <a:p>
            <a:r>
              <a:rPr lang="it-IT" sz="1600" b="1">
                <a:latin typeface="Arial Narrow" panose="020B0606020202030204" pitchFamily="34" charset="0"/>
              </a:rPr>
              <a:t>Soglie Terapia intensiva</a:t>
            </a:r>
          </a:p>
        </p:txBody>
      </p:sp>
      <p:cxnSp>
        <p:nvCxnSpPr>
          <p:cNvPr id="16" name="Connettore diritto 15">
            <a:extLst>
              <a:ext uri="{FF2B5EF4-FFF2-40B4-BE49-F238E27FC236}">
                <a16:creationId xmlns:a16="http://schemas.microsoft.com/office/drawing/2014/main" id="{0D6CBB47-DED3-4DD8-8F7C-E2DFE07C14E0}"/>
              </a:ext>
            </a:extLst>
          </p:cNvPr>
          <p:cNvCxnSpPr>
            <a:cxnSpLocks/>
          </p:cNvCxnSpPr>
          <p:nvPr/>
        </p:nvCxnSpPr>
        <p:spPr>
          <a:xfrm flipH="1" flipV="1">
            <a:off x="8816649" y="2317777"/>
            <a:ext cx="22225" cy="3060000"/>
          </a:xfrm>
          <a:prstGeom prst="line">
            <a:avLst/>
          </a:prstGeom>
        </p:spPr>
        <p:style>
          <a:lnRef idx="3">
            <a:schemeClr val="dk1"/>
          </a:lnRef>
          <a:fillRef idx="0">
            <a:schemeClr val="dk1"/>
          </a:fillRef>
          <a:effectRef idx="2">
            <a:schemeClr val="dk1"/>
          </a:effectRef>
          <a:fontRef idx="minor">
            <a:schemeClr val="tx1"/>
          </a:fontRef>
        </p:style>
      </p:cxnSp>
      <p:cxnSp>
        <p:nvCxnSpPr>
          <p:cNvPr id="19" name="Connettore diritto 18">
            <a:extLst>
              <a:ext uri="{FF2B5EF4-FFF2-40B4-BE49-F238E27FC236}">
                <a16:creationId xmlns:a16="http://schemas.microsoft.com/office/drawing/2014/main" id="{6A9C42C8-054F-44BD-9EA1-135631E3659A}"/>
              </a:ext>
            </a:extLst>
          </p:cNvPr>
          <p:cNvCxnSpPr>
            <a:cxnSpLocks/>
          </p:cNvCxnSpPr>
          <p:nvPr/>
        </p:nvCxnSpPr>
        <p:spPr>
          <a:xfrm flipV="1">
            <a:off x="3719472" y="2255437"/>
            <a:ext cx="0" cy="3122340"/>
          </a:xfrm>
          <a:prstGeom prst="line">
            <a:avLst/>
          </a:prstGeom>
        </p:spPr>
        <p:style>
          <a:lnRef idx="3">
            <a:schemeClr val="dk1"/>
          </a:lnRef>
          <a:fillRef idx="0">
            <a:schemeClr val="dk1"/>
          </a:fillRef>
          <a:effectRef idx="2">
            <a:schemeClr val="dk1"/>
          </a:effectRef>
          <a:fontRef idx="minor">
            <a:schemeClr val="tx1"/>
          </a:fontRef>
        </p:style>
      </p:cxnSp>
      <p:sp>
        <p:nvSpPr>
          <p:cNvPr id="13" name="Rettangolo 12">
            <a:extLst>
              <a:ext uri="{FF2B5EF4-FFF2-40B4-BE49-F238E27FC236}">
                <a16:creationId xmlns:a16="http://schemas.microsoft.com/office/drawing/2014/main" id="{5477F401-26B6-4F4B-AD6C-271525BE14E1}"/>
              </a:ext>
            </a:extLst>
          </p:cNvPr>
          <p:cNvSpPr/>
          <p:nvPr/>
        </p:nvSpPr>
        <p:spPr>
          <a:xfrm>
            <a:off x="7510328" y="6604084"/>
            <a:ext cx="2810385"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1 giugno </a:t>
            </a:r>
            <a:r>
              <a:rPr lang="it-IT" sz="1050" b="0" i="0" dirty="0">
                <a:solidFill>
                  <a:srgbClr val="333333"/>
                </a:solidFill>
                <a:effectLst/>
                <a:latin typeface="Source Sans Pro" panose="020B0503030403020204" pitchFamily="34" charset="0"/>
              </a:rPr>
              <a:t>2021</a:t>
            </a:r>
            <a:endParaRPr lang="it-IT" sz="1050" dirty="0"/>
          </a:p>
        </p:txBody>
      </p:sp>
    </p:spTree>
    <p:extLst>
      <p:ext uri="{BB962C8B-B14F-4D97-AF65-F5344CB8AC3E}">
        <p14:creationId xmlns:p14="http://schemas.microsoft.com/office/powerpoint/2010/main" val="47189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1B7A1A9-40FC-4B1A-BC71-6C2C2DFC8700}"/>
              </a:ext>
            </a:extLst>
          </p:cNvPr>
          <p:cNvSpPr txBox="1"/>
          <p:nvPr/>
        </p:nvSpPr>
        <p:spPr>
          <a:xfrm>
            <a:off x="2772227" y="2757714"/>
            <a:ext cx="7010401" cy="2308324"/>
          </a:xfrm>
          <a:prstGeom prst="rect">
            <a:avLst/>
          </a:prstGeom>
          <a:noFill/>
        </p:spPr>
        <p:txBody>
          <a:bodyPr wrap="square" rtlCol="0">
            <a:spAutoFit/>
          </a:bodyPr>
          <a:lstStyle/>
          <a:p>
            <a:pPr algn="ctr"/>
            <a:r>
              <a:rPr lang="it-IT" sz="4800" dirty="0">
                <a:solidFill>
                  <a:srgbClr val="0064B7"/>
                </a:solidFill>
              </a:rPr>
              <a:t>Vaccinazioni somministrate al 3/06/2021 e loro impatto</a:t>
            </a:r>
          </a:p>
        </p:txBody>
      </p:sp>
      <p:sp>
        <p:nvSpPr>
          <p:cNvPr id="4" name="CasellaDiTesto 3">
            <a:extLst>
              <a:ext uri="{FF2B5EF4-FFF2-40B4-BE49-F238E27FC236}">
                <a16:creationId xmlns:a16="http://schemas.microsoft.com/office/drawing/2014/main" id="{EB83E4BA-6C2E-456F-894A-63A27B475E4D}"/>
              </a:ext>
            </a:extLst>
          </p:cNvPr>
          <p:cNvSpPr txBox="1"/>
          <p:nvPr/>
        </p:nvSpPr>
        <p:spPr>
          <a:xfrm>
            <a:off x="7130824" y="5649397"/>
            <a:ext cx="6096000" cy="369332"/>
          </a:xfrm>
          <a:prstGeom prst="rect">
            <a:avLst/>
          </a:prstGeom>
          <a:noFill/>
        </p:spPr>
        <p:txBody>
          <a:bodyPr wrap="square">
            <a:spAutoFit/>
          </a:bodyPr>
          <a:lstStyle/>
          <a:p>
            <a:r>
              <a:rPr lang="it-IT" dirty="0"/>
              <a:t>https://github.com/italia/covid19-opendata-vaccini</a:t>
            </a:r>
          </a:p>
        </p:txBody>
      </p:sp>
    </p:spTree>
    <p:extLst>
      <p:ext uri="{BB962C8B-B14F-4D97-AF65-F5344CB8AC3E}">
        <p14:creationId xmlns:p14="http://schemas.microsoft.com/office/powerpoint/2010/main" val="3284697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84B1574A-A0EE-483B-BA94-A42631AE5E2D}"/>
              </a:ext>
            </a:extLst>
          </p:cNvPr>
          <p:cNvSpPr txBox="1">
            <a:spLocks/>
          </p:cNvSpPr>
          <p:nvPr/>
        </p:nvSpPr>
        <p:spPr>
          <a:xfrm>
            <a:off x="107156" y="36648"/>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600" b="1" dirty="0">
                <a:solidFill>
                  <a:srgbClr val="0064B7"/>
                </a:solidFill>
                <a:latin typeface="+mn-lt"/>
                <a:ea typeface="+mn-ea"/>
                <a:cs typeface="+mn-cs"/>
              </a:rPr>
              <a:t>Numero di prime e seconde dosi di vaccino somministrate giornalmente dal 27/12/2020 al 3/06/2021</a:t>
            </a:r>
            <a:endParaRPr lang="it-CH" sz="3600" b="1" dirty="0">
              <a:solidFill>
                <a:srgbClr val="0064B7"/>
              </a:solidFill>
              <a:latin typeface="+mn-lt"/>
              <a:ea typeface="+mn-ea"/>
              <a:cs typeface="+mn-cs"/>
            </a:endParaRPr>
          </a:p>
        </p:txBody>
      </p:sp>
      <p:sp>
        <p:nvSpPr>
          <p:cNvPr id="7" name="Rettangolo 6">
            <a:extLst>
              <a:ext uri="{FF2B5EF4-FFF2-40B4-BE49-F238E27FC236}">
                <a16:creationId xmlns:a16="http://schemas.microsoft.com/office/drawing/2014/main" id="{BB41598A-F012-4C10-A84D-A023851AA4BE}"/>
              </a:ext>
            </a:extLst>
          </p:cNvPr>
          <p:cNvSpPr/>
          <p:nvPr/>
        </p:nvSpPr>
        <p:spPr>
          <a:xfrm>
            <a:off x="7426917" y="6604084"/>
            <a:ext cx="2810385"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3 giugno 2021</a:t>
            </a:r>
            <a:endParaRPr lang="it-IT" sz="1050" dirty="0"/>
          </a:p>
        </p:txBody>
      </p:sp>
      <p:pic>
        <p:nvPicPr>
          <p:cNvPr id="2" name="Picture 2">
            <a:extLst>
              <a:ext uri="{FF2B5EF4-FFF2-40B4-BE49-F238E27FC236}">
                <a16:creationId xmlns:a16="http://schemas.microsoft.com/office/drawing/2014/main" id="{970EEE53-F520-4136-8E0F-D2A8157CD9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9320" y="1022350"/>
            <a:ext cx="6664960" cy="4998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417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B1B61BF-A947-4954-A436-4A06BF088907}"/>
              </a:ext>
            </a:extLst>
          </p:cNvPr>
          <p:cNvSpPr>
            <a:spLocks noGrp="1"/>
          </p:cNvSpPr>
          <p:nvPr>
            <p:ph idx="1"/>
          </p:nvPr>
        </p:nvSpPr>
        <p:spPr>
          <a:xfrm>
            <a:off x="838200" y="1298406"/>
            <a:ext cx="10515600" cy="4351338"/>
          </a:xfrm>
        </p:spPr>
        <p:txBody>
          <a:bodyPr/>
          <a:lstStyle/>
          <a:p>
            <a:pPr marL="0" indent="0" algn="ctr">
              <a:buNone/>
            </a:pPr>
            <a:r>
              <a:rPr lang="it-IT" sz="4000" dirty="0">
                <a:latin typeface="+mn-lt"/>
              </a:rPr>
              <a:t>Situazione epidemiologica in Europa</a:t>
            </a:r>
          </a:p>
          <a:p>
            <a:endParaRPr lang="it-IT" dirty="0"/>
          </a:p>
        </p:txBody>
      </p:sp>
    </p:spTree>
    <p:extLst>
      <p:ext uri="{BB962C8B-B14F-4D97-AF65-F5344CB8AC3E}">
        <p14:creationId xmlns:p14="http://schemas.microsoft.com/office/powerpoint/2010/main" val="1388003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95EEA8EE-6A24-4EB9-803B-7BFA0DEF2405}"/>
              </a:ext>
            </a:extLst>
          </p:cNvPr>
          <p:cNvSpPr txBox="1">
            <a:spLocks/>
          </p:cNvSpPr>
          <p:nvPr/>
        </p:nvSpPr>
        <p:spPr>
          <a:xfrm>
            <a:off x="-62919" y="-10850"/>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600" b="1" dirty="0">
                <a:solidFill>
                  <a:srgbClr val="0064B7"/>
                </a:solidFill>
                <a:latin typeface="+mn-lt"/>
                <a:ea typeface="+mn-ea"/>
                <a:cs typeface="+mn-cs"/>
              </a:rPr>
              <a:t>Numero cumulativo di dosi somministrate per classe d’età</a:t>
            </a:r>
            <a:endParaRPr lang="it-CH" sz="3600" b="1" dirty="0">
              <a:solidFill>
                <a:srgbClr val="0064B7"/>
              </a:solidFill>
              <a:latin typeface="+mn-lt"/>
              <a:ea typeface="+mn-ea"/>
              <a:cs typeface="+mn-cs"/>
            </a:endParaRPr>
          </a:p>
        </p:txBody>
      </p:sp>
      <p:pic>
        <p:nvPicPr>
          <p:cNvPr id="2" name="Picture 2">
            <a:extLst>
              <a:ext uri="{FF2B5EF4-FFF2-40B4-BE49-F238E27FC236}">
                <a16:creationId xmlns:a16="http://schemas.microsoft.com/office/drawing/2014/main" id="{0B2B41C5-0353-4337-B42C-8E9C4F1FB4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1720" y="535940"/>
            <a:ext cx="7340600" cy="5505450"/>
          </a:xfrm>
          <a:prstGeom prst="rect">
            <a:avLst/>
          </a:prstGeom>
          <a:noFill/>
          <a:extLst>
            <a:ext uri="{909E8E84-426E-40DD-AFC4-6F175D3DCCD1}">
              <a14:hiddenFill xmlns:a14="http://schemas.microsoft.com/office/drawing/2010/main">
                <a:solidFill>
                  <a:srgbClr val="FFFFFF"/>
                </a:solidFill>
              </a14:hiddenFill>
            </a:ext>
          </a:extLst>
        </p:spPr>
      </p:pic>
      <p:sp>
        <p:nvSpPr>
          <p:cNvPr id="6" name="Rettangolo 5">
            <a:extLst>
              <a:ext uri="{FF2B5EF4-FFF2-40B4-BE49-F238E27FC236}">
                <a16:creationId xmlns:a16="http://schemas.microsoft.com/office/drawing/2014/main" id="{214ED497-F243-4276-982C-EC30ED5A27A8}"/>
              </a:ext>
            </a:extLst>
          </p:cNvPr>
          <p:cNvSpPr/>
          <p:nvPr/>
        </p:nvSpPr>
        <p:spPr>
          <a:xfrm>
            <a:off x="7426917" y="6604084"/>
            <a:ext cx="2810385"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3 giugno 2021</a:t>
            </a:r>
            <a:endParaRPr lang="it-IT" sz="1050" dirty="0"/>
          </a:p>
        </p:txBody>
      </p:sp>
    </p:spTree>
    <p:extLst>
      <p:ext uri="{BB962C8B-B14F-4D97-AF65-F5344CB8AC3E}">
        <p14:creationId xmlns:p14="http://schemas.microsoft.com/office/powerpoint/2010/main" val="406376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B178C63C-B970-4C15-BCC0-282233919EFC}"/>
              </a:ext>
            </a:extLst>
          </p:cNvPr>
          <p:cNvSpPr txBox="1">
            <a:spLocks/>
          </p:cNvSpPr>
          <p:nvPr/>
        </p:nvSpPr>
        <p:spPr>
          <a:xfrm>
            <a:off x="-62919" y="-10850"/>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600" b="1" dirty="0">
                <a:solidFill>
                  <a:srgbClr val="0064B7"/>
                </a:solidFill>
                <a:latin typeface="+mn-lt"/>
                <a:ea typeface="+mn-ea"/>
                <a:cs typeface="+mn-cs"/>
              </a:rPr>
              <a:t>Percentuale</a:t>
            </a:r>
            <a:r>
              <a:rPr lang="it-IT" sz="3600" b="1" dirty="0">
                <a:solidFill>
                  <a:srgbClr val="0064B7"/>
                </a:solidFill>
                <a:latin typeface="Titillium Web" panose="00000500000000000000" pitchFamily="2" charset="0"/>
                <a:ea typeface="+mn-ea"/>
                <a:cs typeface="+mn-cs"/>
              </a:rPr>
              <a:t> copertura vaccinale</a:t>
            </a:r>
            <a:endParaRPr lang="it-CH" sz="3600" b="1" dirty="0">
              <a:solidFill>
                <a:srgbClr val="0064B7"/>
              </a:solidFill>
              <a:latin typeface="Titillium Web" panose="00000500000000000000" pitchFamily="2" charset="0"/>
              <a:ea typeface="+mn-ea"/>
              <a:cs typeface="+mn-cs"/>
            </a:endParaRPr>
          </a:p>
        </p:txBody>
      </p:sp>
      <p:sp>
        <p:nvSpPr>
          <p:cNvPr id="7" name="Rettangolo 6">
            <a:extLst>
              <a:ext uri="{FF2B5EF4-FFF2-40B4-BE49-F238E27FC236}">
                <a16:creationId xmlns:a16="http://schemas.microsoft.com/office/drawing/2014/main" id="{8F6B297D-B5AA-451B-B145-561C7ED1C3E1}"/>
              </a:ext>
            </a:extLst>
          </p:cNvPr>
          <p:cNvSpPr/>
          <p:nvPr/>
        </p:nvSpPr>
        <p:spPr>
          <a:xfrm>
            <a:off x="7426917" y="6604084"/>
            <a:ext cx="2810385"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3 giugno 2021</a:t>
            </a:r>
            <a:endParaRPr lang="it-IT" sz="1050" dirty="0"/>
          </a:p>
        </p:txBody>
      </p:sp>
      <p:pic>
        <p:nvPicPr>
          <p:cNvPr id="20482" name="Picture 2">
            <a:extLst>
              <a:ext uri="{FF2B5EF4-FFF2-40B4-BE49-F238E27FC236}">
                <a16:creationId xmlns:a16="http://schemas.microsoft.com/office/drawing/2014/main" id="{8A717764-4F06-46B0-9505-D7B1AB369A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4506" y="835287"/>
            <a:ext cx="6719147" cy="503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425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DF99F7A1-4079-4F99-92D2-88F6C340E580}"/>
              </a:ext>
            </a:extLst>
          </p:cNvPr>
          <p:cNvSpPr txBox="1">
            <a:spLocks/>
          </p:cNvSpPr>
          <p:nvPr/>
        </p:nvSpPr>
        <p:spPr>
          <a:xfrm>
            <a:off x="107156" y="136803"/>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800" b="1" dirty="0">
                <a:solidFill>
                  <a:srgbClr val="0064B7"/>
                </a:solidFill>
                <a:latin typeface="Titillium Web" panose="00000500000000000000" pitchFamily="2" charset="0"/>
                <a:ea typeface="+mn-ea"/>
                <a:cs typeface="+mn-cs"/>
              </a:rPr>
              <a:t>Rapporto tra </a:t>
            </a:r>
            <a:r>
              <a:rPr lang="it-IT" sz="2800" b="1" u="sng" dirty="0">
                <a:solidFill>
                  <a:srgbClr val="0064B7"/>
                </a:solidFill>
                <a:latin typeface="Titillium Web" panose="00000500000000000000" pitchFamily="2" charset="0"/>
                <a:ea typeface="+mn-ea"/>
                <a:cs typeface="+mn-cs"/>
              </a:rPr>
              <a:t>l’incidenza settimanale</a:t>
            </a:r>
            <a:r>
              <a:rPr lang="it-IT" sz="2800" b="1" dirty="0">
                <a:solidFill>
                  <a:srgbClr val="0064B7"/>
                </a:solidFill>
                <a:latin typeface="Titillium Web" panose="00000500000000000000" pitchFamily="2" charset="0"/>
                <a:ea typeface="+mn-ea"/>
                <a:cs typeface="+mn-cs"/>
              </a:rPr>
              <a:t> nei soggetti </a:t>
            </a:r>
            <a:r>
              <a:rPr lang="it-IT" sz="2800" b="1" dirty="0">
                <a:solidFill>
                  <a:srgbClr val="FF0000"/>
                </a:solidFill>
                <a:latin typeface="Titillium Web" panose="00000500000000000000" pitchFamily="2" charset="0"/>
                <a:ea typeface="+mn-ea"/>
                <a:cs typeface="+mn-cs"/>
              </a:rPr>
              <a:t>≥60 anni vs &lt;60 anni </a:t>
            </a:r>
            <a:r>
              <a:rPr lang="it-IT" sz="2800" b="1" dirty="0">
                <a:solidFill>
                  <a:srgbClr val="0064B7"/>
                </a:solidFill>
                <a:latin typeface="Titillium Web" panose="00000500000000000000" pitchFamily="2" charset="0"/>
                <a:ea typeface="+mn-ea"/>
                <a:cs typeface="+mn-cs"/>
              </a:rPr>
              <a:t>SINTOMATICI e la copertura vaccinale nei soggetti ≥60 anni (</a:t>
            </a:r>
            <a:r>
              <a:rPr lang="it-IT" sz="2400" b="1" dirty="0">
                <a:solidFill>
                  <a:srgbClr val="0064B7"/>
                </a:solidFill>
                <a:latin typeface="Titillium Web" panose="00000500000000000000" pitchFamily="2" charset="0"/>
                <a:ea typeface="+mn-ea"/>
                <a:cs typeface="+mn-cs"/>
              </a:rPr>
              <a:t>15gg dopo prima dose</a:t>
            </a:r>
            <a:r>
              <a:rPr lang="it-IT" sz="2800" b="1" dirty="0">
                <a:solidFill>
                  <a:srgbClr val="0064B7"/>
                </a:solidFill>
                <a:latin typeface="Titillium Web" panose="00000500000000000000" pitchFamily="2" charset="0"/>
                <a:ea typeface="+mn-ea"/>
                <a:cs typeface="+mn-cs"/>
              </a:rPr>
              <a:t>)</a:t>
            </a:r>
            <a:endParaRPr lang="it-CH" sz="3600" b="1" dirty="0">
              <a:solidFill>
                <a:srgbClr val="0064B7"/>
              </a:solidFill>
              <a:latin typeface="Titillium Web" panose="00000500000000000000" pitchFamily="2" charset="0"/>
              <a:ea typeface="+mn-ea"/>
              <a:cs typeface="+mn-cs"/>
            </a:endParaRPr>
          </a:p>
        </p:txBody>
      </p:sp>
      <p:sp>
        <p:nvSpPr>
          <p:cNvPr id="5" name="Rettangolo 4">
            <a:extLst>
              <a:ext uri="{FF2B5EF4-FFF2-40B4-BE49-F238E27FC236}">
                <a16:creationId xmlns:a16="http://schemas.microsoft.com/office/drawing/2014/main" id="{3211B9B5-8A70-417F-A88B-25D192511FD7}"/>
              </a:ext>
            </a:extLst>
          </p:cNvPr>
          <p:cNvSpPr/>
          <p:nvPr/>
        </p:nvSpPr>
        <p:spPr>
          <a:xfrm>
            <a:off x="7426917" y="6604084"/>
            <a:ext cx="2810385"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3 giugno 2021</a:t>
            </a:r>
            <a:endParaRPr lang="it-IT" sz="1050" dirty="0"/>
          </a:p>
        </p:txBody>
      </p:sp>
      <p:pic>
        <p:nvPicPr>
          <p:cNvPr id="24578" name="Picture 2">
            <a:extLst>
              <a:ext uri="{FF2B5EF4-FFF2-40B4-BE49-F238E27FC236}">
                <a16:creationId xmlns:a16="http://schemas.microsoft.com/office/drawing/2014/main" id="{B7F3EB52-803F-44F5-9533-1EF90B12E95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703"/>
          <a:stretch/>
        </p:blipFill>
        <p:spPr bwMode="auto">
          <a:xfrm>
            <a:off x="2937342" y="942300"/>
            <a:ext cx="7299960" cy="5053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772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a:extLst>
              <a:ext uri="{FF2B5EF4-FFF2-40B4-BE49-F238E27FC236}">
                <a16:creationId xmlns:a16="http://schemas.microsoft.com/office/drawing/2014/main" id="{0F983DCB-C8C2-44ED-8175-90379708EE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851"/>
          <a:stretch/>
        </p:blipFill>
        <p:spPr bwMode="auto">
          <a:xfrm>
            <a:off x="2656840" y="1005840"/>
            <a:ext cx="7137400" cy="4932736"/>
          </a:xfrm>
          <a:prstGeom prst="rect">
            <a:avLst/>
          </a:prstGeom>
          <a:noFill/>
          <a:extLst>
            <a:ext uri="{909E8E84-426E-40DD-AFC4-6F175D3DCCD1}">
              <a14:hiddenFill xmlns:a14="http://schemas.microsoft.com/office/drawing/2010/main">
                <a:solidFill>
                  <a:srgbClr val="FFFFFF"/>
                </a:solidFill>
              </a14:hiddenFill>
            </a:ext>
          </a:extLst>
        </p:spPr>
      </p:pic>
      <p:sp>
        <p:nvSpPr>
          <p:cNvPr id="4" name="Titolo 1">
            <a:extLst>
              <a:ext uri="{FF2B5EF4-FFF2-40B4-BE49-F238E27FC236}">
                <a16:creationId xmlns:a16="http://schemas.microsoft.com/office/drawing/2014/main" id="{DF99F7A1-4079-4F99-92D2-88F6C340E580}"/>
              </a:ext>
            </a:extLst>
          </p:cNvPr>
          <p:cNvSpPr txBox="1">
            <a:spLocks/>
          </p:cNvSpPr>
          <p:nvPr/>
        </p:nvSpPr>
        <p:spPr>
          <a:xfrm>
            <a:off x="-107421" y="213003"/>
            <a:ext cx="12197821"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800" b="1" dirty="0">
                <a:solidFill>
                  <a:srgbClr val="0064B7"/>
                </a:solidFill>
                <a:latin typeface="+mn-lt"/>
                <a:ea typeface="+mn-ea"/>
                <a:cs typeface="+mn-cs"/>
              </a:rPr>
              <a:t>Rapporto tra il tasso di </a:t>
            </a:r>
            <a:r>
              <a:rPr lang="it-IT" sz="2800" b="1" u="sng" dirty="0">
                <a:solidFill>
                  <a:srgbClr val="0064B7"/>
                </a:solidFill>
                <a:latin typeface="+mn-lt"/>
                <a:ea typeface="+mn-ea"/>
                <a:cs typeface="+mn-cs"/>
              </a:rPr>
              <a:t>ospedalizzazione settimanale</a:t>
            </a:r>
            <a:r>
              <a:rPr lang="it-IT" sz="2800" b="1" dirty="0">
                <a:solidFill>
                  <a:srgbClr val="0064B7"/>
                </a:solidFill>
                <a:latin typeface="+mn-lt"/>
                <a:ea typeface="+mn-ea"/>
                <a:cs typeface="+mn-cs"/>
              </a:rPr>
              <a:t> nei soggetti </a:t>
            </a:r>
            <a:r>
              <a:rPr lang="it-IT" sz="2800" b="1" dirty="0">
                <a:solidFill>
                  <a:srgbClr val="FF0000"/>
                </a:solidFill>
                <a:latin typeface="+mn-lt"/>
                <a:ea typeface="+mn-ea"/>
                <a:cs typeface="+mn-cs"/>
              </a:rPr>
              <a:t>≥60 anni vs &lt;60 anni</a:t>
            </a:r>
            <a:r>
              <a:rPr lang="it-IT" sz="2800" b="1" dirty="0">
                <a:solidFill>
                  <a:srgbClr val="0064B7"/>
                </a:solidFill>
                <a:latin typeface="+mn-lt"/>
                <a:ea typeface="+mn-ea"/>
                <a:cs typeface="+mn-cs"/>
              </a:rPr>
              <a:t> e la copertura vaccinale nei soggetti ≥60 anni (</a:t>
            </a:r>
            <a:r>
              <a:rPr lang="it-IT" sz="2400" b="1" dirty="0">
                <a:solidFill>
                  <a:srgbClr val="0064B7"/>
                </a:solidFill>
                <a:latin typeface="+mn-lt"/>
                <a:ea typeface="+mn-ea"/>
                <a:cs typeface="+mn-cs"/>
              </a:rPr>
              <a:t>21gg dopo prima dose</a:t>
            </a:r>
            <a:r>
              <a:rPr lang="it-IT" sz="2800" b="1" dirty="0">
                <a:solidFill>
                  <a:srgbClr val="0064B7"/>
                </a:solidFill>
                <a:latin typeface="+mn-lt"/>
                <a:ea typeface="+mn-ea"/>
                <a:cs typeface="+mn-cs"/>
              </a:rPr>
              <a:t>)</a:t>
            </a:r>
            <a:endParaRPr lang="it-CH" sz="2800" b="1" dirty="0">
              <a:solidFill>
                <a:srgbClr val="0064B7"/>
              </a:solidFill>
              <a:latin typeface="+mn-lt"/>
              <a:ea typeface="+mn-ea"/>
              <a:cs typeface="+mn-cs"/>
            </a:endParaRPr>
          </a:p>
        </p:txBody>
      </p:sp>
      <p:sp>
        <p:nvSpPr>
          <p:cNvPr id="5" name="Rettangolo 4">
            <a:extLst>
              <a:ext uri="{FF2B5EF4-FFF2-40B4-BE49-F238E27FC236}">
                <a16:creationId xmlns:a16="http://schemas.microsoft.com/office/drawing/2014/main" id="{D81C9D6A-4C9F-4B2E-8104-BAF3242D464C}"/>
              </a:ext>
            </a:extLst>
          </p:cNvPr>
          <p:cNvSpPr/>
          <p:nvPr/>
        </p:nvSpPr>
        <p:spPr>
          <a:xfrm>
            <a:off x="8670925" y="1059140"/>
            <a:ext cx="374650" cy="3830320"/>
          </a:xfrm>
          <a:prstGeom prst="rect">
            <a:avLst/>
          </a:prstGeom>
          <a:solidFill>
            <a:schemeClr val="bg1">
              <a:lumMod val="75000"/>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a:extLst>
              <a:ext uri="{FF2B5EF4-FFF2-40B4-BE49-F238E27FC236}">
                <a16:creationId xmlns:a16="http://schemas.microsoft.com/office/drawing/2014/main" id="{886F8BA9-C9B8-4C72-B846-A71D5DCC9A61}"/>
              </a:ext>
            </a:extLst>
          </p:cNvPr>
          <p:cNvSpPr/>
          <p:nvPr/>
        </p:nvSpPr>
        <p:spPr>
          <a:xfrm>
            <a:off x="7426917" y="6604084"/>
            <a:ext cx="2810385"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3 giugno 2021</a:t>
            </a:r>
            <a:endParaRPr lang="it-IT" sz="1050" dirty="0"/>
          </a:p>
        </p:txBody>
      </p:sp>
    </p:spTree>
    <p:extLst>
      <p:ext uri="{BB962C8B-B14F-4D97-AF65-F5344CB8AC3E}">
        <p14:creationId xmlns:p14="http://schemas.microsoft.com/office/powerpoint/2010/main" val="8936639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a:extLst>
              <a:ext uri="{FF2B5EF4-FFF2-40B4-BE49-F238E27FC236}">
                <a16:creationId xmlns:a16="http://schemas.microsoft.com/office/drawing/2014/main" id="{E2109712-F612-4C79-A138-A970F2CA6F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148"/>
          <a:stretch/>
        </p:blipFill>
        <p:spPr bwMode="auto">
          <a:xfrm>
            <a:off x="2255520" y="997468"/>
            <a:ext cx="7172960" cy="4941372"/>
          </a:xfrm>
          <a:prstGeom prst="rect">
            <a:avLst/>
          </a:prstGeom>
          <a:noFill/>
          <a:extLst>
            <a:ext uri="{909E8E84-426E-40DD-AFC4-6F175D3DCCD1}">
              <a14:hiddenFill xmlns:a14="http://schemas.microsoft.com/office/drawing/2010/main">
                <a:solidFill>
                  <a:srgbClr val="FFFFFF"/>
                </a:solidFill>
              </a14:hiddenFill>
            </a:ext>
          </a:extLst>
        </p:spPr>
      </p:pic>
      <p:sp>
        <p:nvSpPr>
          <p:cNvPr id="4" name="Titolo 1">
            <a:extLst>
              <a:ext uri="{FF2B5EF4-FFF2-40B4-BE49-F238E27FC236}">
                <a16:creationId xmlns:a16="http://schemas.microsoft.com/office/drawing/2014/main" id="{DF99F7A1-4079-4F99-92D2-88F6C340E580}"/>
              </a:ext>
            </a:extLst>
          </p:cNvPr>
          <p:cNvSpPr txBox="1">
            <a:spLocks/>
          </p:cNvSpPr>
          <p:nvPr/>
        </p:nvSpPr>
        <p:spPr>
          <a:xfrm>
            <a:off x="-109591" y="151331"/>
            <a:ext cx="12411181"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800" b="1" dirty="0">
                <a:solidFill>
                  <a:srgbClr val="0064B7"/>
                </a:solidFill>
                <a:latin typeface="+mn-lt"/>
                <a:ea typeface="+mn-ea"/>
                <a:cs typeface="+mn-cs"/>
              </a:rPr>
              <a:t>Rapporto tra il tasso di ricovero in </a:t>
            </a:r>
            <a:r>
              <a:rPr lang="it-IT" sz="2800" b="1" u="sng" dirty="0">
                <a:solidFill>
                  <a:srgbClr val="0064B7"/>
                </a:solidFill>
                <a:latin typeface="+mn-lt"/>
                <a:ea typeface="+mn-ea"/>
                <a:cs typeface="+mn-cs"/>
              </a:rPr>
              <a:t>terapia intensiva settimanale </a:t>
            </a:r>
            <a:r>
              <a:rPr lang="it-IT" sz="2800" b="1" dirty="0">
                <a:solidFill>
                  <a:srgbClr val="0064B7"/>
                </a:solidFill>
                <a:latin typeface="+mn-lt"/>
                <a:ea typeface="+mn-ea"/>
                <a:cs typeface="+mn-cs"/>
              </a:rPr>
              <a:t>nei soggetti </a:t>
            </a:r>
            <a:r>
              <a:rPr lang="it-IT" sz="2800" b="1" dirty="0">
                <a:solidFill>
                  <a:srgbClr val="FF0000"/>
                </a:solidFill>
                <a:latin typeface="+mn-lt"/>
                <a:ea typeface="+mn-ea"/>
                <a:cs typeface="+mn-cs"/>
              </a:rPr>
              <a:t>≥60 anni vs &lt;60 anni </a:t>
            </a:r>
            <a:r>
              <a:rPr lang="it-IT" sz="2800" b="1" dirty="0">
                <a:solidFill>
                  <a:srgbClr val="0064B7"/>
                </a:solidFill>
                <a:latin typeface="+mn-lt"/>
                <a:ea typeface="+mn-ea"/>
                <a:cs typeface="+mn-cs"/>
              </a:rPr>
              <a:t>e la copertura vaccinale nei soggetti ≥60 anni (</a:t>
            </a:r>
            <a:r>
              <a:rPr lang="it-IT" sz="2400" b="1" dirty="0">
                <a:solidFill>
                  <a:srgbClr val="0064B7"/>
                </a:solidFill>
                <a:latin typeface="+mn-lt"/>
                <a:ea typeface="+mn-ea"/>
                <a:cs typeface="+mn-cs"/>
              </a:rPr>
              <a:t>21gg dopo prima dose</a:t>
            </a:r>
            <a:r>
              <a:rPr lang="it-IT" sz="2800" b="1" dirty="0">
                <a:solidFill>
                  <a:srgbClr val="0064B7"/>
                </a:solidFill>
                <a:latin typeface="+mn-lt"/>
                <a:ea typeface="+mn-ea"/>
                <a:cs typeface="+mn-cs"/>
              </a:rPr>
              <a:t>)</a:t>
            </a:r>
            <a:endParaRPr lang="it-CH" sz="2400" b="1" dirty="0">
              <a:solidFill>
                <a:srgbClr val="0064B7"/>
              </a:solidFill>
              <a:latin typeface="+mn-lt"/>
              <a:ea typeface="+mn-ea"/>
              <a:cs typeface="+mn-cs"/>
            </a:endParaRPr>
          </a:p>
        </p:txBody>
      </p:sp>
      <p:sp>
        <p:nvSpPr>
          <p:cNvPr id="5" name="Rettangolo 4">
            <a:extLst>
              <a:ext uri="{FF2B5EF4-FFF2-40B4-BE49-F238E27FC236}">
                <a16:creationId xmlns:a16="http://schemas.microsoft.com/office/drawing/2014/main" id="{E3937190-4C7F-4D17-9D7B-98E7FDB601AB}"/>
              </a:ext>
            </a:extLst>
          </p:cNvPr>
          <p:cNvSpPr/>
          <p:nvPr/>
        </p:nvSpPr>
        <p:spPr>
          <a:xfrm>
            <a:off x="8277225" y="1027282"/>
            <a:ext cx="439420" cy="3830320"/>
          </a:xfrm>
          <a:prstGeom prst="rect">
            <a:avLst/>
          </a:prstGeom>
          <a:solidFill>
            <a:schemeClr val="bg1">
              <a:lumMod val="75000"/>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a:extLst>
              <a:ext uri="{FF2B5EF4-FFF2-40B4-BE49-F238E27FC236}">
                <a16:creationId xmlns:a16="http://schemas.microsoft.com/office/drawing/2014/main" id="{D09AE32C-0D90-457B-895D-E8AA666CD277}"/>
              </a:ext>
            </a:extLst>
          </p:cNvPr>
          <p:cNvSpPr/>
          <p:nvPr/>
        </p:nvSpPr>
        <p:spPr>
          <a:xfrm>
            <a:off x="7426917" y="6604084"/>
            <a:ext cx="2810385"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3 giugno 2021</a:t>
            </a:r>
            <a:endParaRPr lang="it-IT" sz="1050" dirty="0"/>
          </a:p>
        </p:txBody>
      </p:sp>
    </p:spTree>
    <p:extLst>
      <p:ext uri="{BB962C8B-B14F-4D97-AF65-F5344CB8AC3E}">
        <p14:creationId xmlns:p14="http://schemas.microsoft.com/office/powerpoint/2010/main" val="2218993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a:extLst>
              <a:ext uri="{FF2B5EF4-FFF2-40B4-BE49-F238E27FC236}">
                <a16:creationId xmlns:a16="http://schemas.microsoft.com/office/drawing/2014/main" id="{D83E1134-B462-4120-8D3D-5208A74C91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703"/>
          <a:stretch/>
        </p:blipFill>
        <p:spPr bwMode="auto">
          <a:xfrm>
            <a:off x="2410460" y="997348"/>
            <a:ext cx="7025640" cy="4863304"/>
          </a:xfrm>
          <a:prstGeom prst="rect">
            <a:avLst/>
          </a:prstGeom>
          <a:noFill/>
          <a:extLst>
            <a:ext uri="{909E8E84-426E-40DD-AFC4-6F175D3DCCD1}">
              <a14:hiddenFill xmlns:a14="http://schemas.microsoft.com/office/drawing/2010/main">
                <a:solidFill>
                  <a:srgbClr val="FFFFFF"/>
                </a:solidFill>
              </a14:hiddenFill>
            </a:ext>
          </a:extLst>
        </p:spPr>
      </p:pic>
      <p:sp>
        <p:nvSpPr>
          <p:cNvPr id="4" name="Titolo 1">
            <a:extLst>
              <a:ext uri="{FF2B5EF4-FFF2-40B4-BE49-F238E27FC236}">
                <a16:creationId xmlns:a16="http://schemas.microsoft.com/office/drawing/2014/main" id="{DF99F7A1-4079-4F99-92D2-88F6C340E580}"/>
              </a:ext>
            </a:extLst>
          </p:cNvPr>
          <p:cNvSpPr txBox="1">
            <a:spLocks/>
          </p:cNvSpPr>
          <p:nvPr/>
        </p:nvSpPr>
        <p:spPr>
          <a:xfrm>
            <a:off x="746" y="238403"/>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800" b="1" dirty="0">
                <a:solidFill>
                  <a:srgbClr val="0064B7"/>
                </a:solidFill>
                <a:latin typeface="+mn-lt"/>
                <a:ea typeface="+mn-ea"/>
                <a:cs typeface="+mn-cs"/>
              </a:rPr>
              <a:t>Rapporto tra il </a:t>
            </a:r>
            <a:r>
              <a:rPr lang="it-IT" sz="2800" b="1" u="sng" dirty="0">
                <a:solidFill>
                  <a:srgbClr val="0064B7"/>
                </a:solidFill>
                <a:latin typeface="+mn-lt"/>
                <a:ea typeface="+mn-ea"/>
                <a:cs typeface="+mn-cs"/>
              </a:rPr>
              <a:t>tasso di mortalità settimanale</a:t>
            </a:r>
            <a:r>
              <a:rPr lang="it-IT" sz="2800" b="1" dirty="0">
                <a:solidFill>
                  <a:srgbClr val="0064B7"/>
                </a:solidFill>
                <a:latin typeface="+mn-lt"/>
                <a:ea typeface="+mn-ea"/>
                <a:cs typeface="+mn-cs"/>
              </a:rPr>
              <a:t> nei soggetti </a:t>
            </a:r>
            <a:r>
              <a:rPr lang="it-IT" sz="2800" b="1" dirty="0">
                <a:solidFill>
                  <a:srgbClr val="FF0000"/>
                </a:solidFill>
                <a:latin typeface="+mn-lt"/>
                <a:ea typeface="+mn-ea"/>
                <a:cs typeface="+mn-cs"/>
              </a:rPr>
              <a:t>≥60 anni vs &lt;60 anni</a:t>
            </a:r>
            <a:r>
              <a:rPr lang="it-IT" sz="2800" b="1" dirty="0">
                <a:solidFill>
                  <a:srgbClr val="0064B7"/>
                </a:solidFill>
                <a:latin typeface="+mn-lt"/>
                <a:ea typeface="+mn-ea"/>
                <a:cs typeface="+mn-cs"/>
              </a:rPr>
              <a:t> e la copertura vaccinale nei soggetti ≥60 anni (</a:t>
            </a:r>
            <a:r>
              <a:rPr lang="it-IT" sz="2400" b="1" dirty="0">
                <a:solidFill>
                  <a:srgbClr val="0064B7"/>
                </a:solidFill>
                <a:latin typeface="+mn-lt"/>
                <a:ea typeface="+mn-ea"/>
                <a:cs typeface="+mn-cs"/>
              </a:rPr>
              <a:t>28gg dopo prima dose</a:t>
            </a:r>
            <a:r>
              <a:rPr lang="it-IT" sz="2800" b="1" dirty="0">
                <a:solidFill>
                  <a:srgbClr val="0064B7"/>
                </a:solidFill>
                <a:latin typeface="+mn-lt"/>
                <a:ea typeface="+mn-ea"/>
                <a:cs typeface="+mn-cs"/>
              </a:rPr>
              <a:t>)</a:t>
            </a:r>
            <a:endParaRPr lang="it-CH" sz="2800" b="1" dirty="0">
              <a:solidFill>
                <a:srgbClr val="0064B7"/>
              </a:solidFill>
              <a:latin typeface="+mn-lt"/>
              <a:ea typeface="+mn-ea"/>
              <a:cs typeface="+mn-cs"/>
            </a:endParaRPr>
          </a:p>
        </p:txBody>
      </p:sp>
      <p:sp>
        <p:nvSpPr>
          <p:cNvPr id="2" name="Rettangolo 1">
            <a:extLst>
              <a:ext uri="{FF2B5EF4-FFF2-40B4-BE49-F238E27FC236}">
                <a16:creationId xmlns:a16="http://schemas.microsoft.com/office/drawing/2014/main" id="{A1B6487B-93AC-4DB2-8DD9-45123730B9B6}"/>
              </a:ext>
            </a:extLst>
          </p:cNvPr>
          <p:cNvSpPr/>
          <p:nvPr/>
        </p:nvSpPr>
        <p:spPr>
          <a:xfrm>
            <a:off x="7970292" y="1140420"/>
            <a:ext cx="514577" cy="3830320"/>
          </a:xfrm>
          <a:prstGeom prst="rect">
            <a:avLst/>
          </a:prstGeom>
          <a:solidFill>
            <a:schemeClr val="bg1">
              <a:lumMod val="75000"/>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a:extLst>
              <a:ext uri="{FF2B5EF4-FFF2-40B4-BE49-F238E27FC236}">
                <a16:creationId xmlns:a16="http://schemas.microsoft.com/office/drawing/2014/main" id="{B2E13381-415D-4A6B-8A4D-E0AF077450F7}"/>
              </a:ext>
            </a:extLst>
          </p:cNvPr>
          <p:cNvSpPr/>
          <p:nvPr/>
        </p:nvSpPr>
        <p:spPr>
          <a:xfrm>
            <a:off x="7426917" y="6604084"/>
            <a:ext cx="2810385"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3 giugno 2021</a:t>
            </a:r>
            <a:endParaRPr lang="it-IT" sz="1050" dirty="0"/>
          </a:p>
        </p:txBody>
      </p:sp>
    </p:spTree>
    <p:extLst>
      <p:ext uri="{BB962C8B-B14F-4D97-AF65-F5344CB8AC3E}">
        <p14:creationId xmlns:p14="http://schemas.microsoft.com/office/powerpoint/2010/main" val="24477845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1B7A1A9-40FC-4B1A-BC71-6C2C2DFC8700}"/>
              </a:ext>
            </a:extLst>
          </p:cNvPr>
          <p:cNvSpPr txBox="1"/>
          <p:nvPr/>
        </p:nvSpPr>
        <p:spPr>
          <a:xfrm>
            <a:off x="1084997" y="1174574"/>
            <a:ext cx="9758149" cy="3662541"/>
          </a:xfrm>
          <a:prstGeom prst="rect">
            <a:avLst/>
          </a:prstGeom>
          <a:noFill/>
        </p:spPr>
        <p:txBody>
          <a:bodyPr wrap="square" rtlCol="0">
            <a:spAutoFit/>
          </a:bodyPr>
          <a:lstStyle/>
          <a:p>
            <a:pPr algn="ctr"/>
            <a:r>
              <a:rPr lang="it-IT" sz="4800" dirty="0">
                <a:solidFill>
                  <a:srgbClr val="0064B7"/>
                </a:solidFill>
              </a:rPr>
              <a:t>Valutazione della riduzione del rischio di infezione da SARS-CoV-2 e successivo ricovero e decesso dopo la vaccinazione</a:t>
            </a:r>
          </a:p>
          <a:p>
            <a:pPr algn="ctr"/>
            <a:r>
              <a:rPr lang="it-IT" sz="4000" dirty="0">
                <a:solidFill>
                  <a:srgbClr val="0064B7"/>
                </a:solidFill>
              </a:rPr>
              <a:t> (con</a:t>
            </a:r>
            <a:r>
              <a:rPr lang="it-IT" sz="4000" b="1" dirty="0">
                <a:solidFill>
                  <a:srgbClr val="FF0000"/>
                </a:solidFill>
              </a:rPr>
              <a:t> </a:t>
            </a:r>
            <a:r>
              <a:rPr lang="it-IT" sz="4000" dirty="0">
                <a:solidFill>
                  <a:srgbClr val="0064B7"/>
                </a:solidFill>
              </a:rPr>
              <a:t>qualsiasi vaccino)</a:t>
            </a:r>
          </a:p>
        </p:txBody>
      </p:sp>
    </p:spTree>
    <p:extLst>
      <p:ext uri="{BB962C8B-B14F-4D97-AF65-F5344CB8AC3E}">
        <p14:creationId xmlns:p14="http://schemas.microsoft.com/office/powerpoint/2010/main" val="12187246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46B7B3BB-0ED0-4AB0-9414-D5AE2F69D88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5347" y="996211"/>
            <a:ext cx="7901305" cy="5180538"/>
          </a:xfrm>
          <a:prstGeom prst="rect">
            <a:avLst/>
          </a:prstGeom>
          <a:noFill/>
          <a:ln>
            <a:noFill/>
          </a:ln>
        </p:spPr>
      </p:pic>
      <p:sp>
        <p:nvSpPr>
          <p:cNvPr id="3" name="Titolo 1">
            <a:extLst>
              <a:ext uri="{FF2B5EF4-FFF2-40B4-BE49-F238E27FC236}">
                <a16:creationId xmlns:a16="http://schemas.microsoft.com/office/drawing/2014/main" id="{12F8CB1C-4AD3-4639-A200-4CA2600C42C6}"/>
              </a:ext>
            </a:extLst>
          </p:cNvPr>
          <p:cNvSpPr txBox="1">
            <a:spLocks/>
          </p:cNvSpPr>
          <p:nvPr/>
        </p:nvSpPr>
        <p:spPr>
          <a:xfrm>
            <a:off x="106680" y="250836"/>
            <a:ext cx="11899812" cy="860830"/>
          </a:xfrm>
          <a:prstGeom prst="rect">
            <a:avLst/>
          </a:prstGeom>
        </p:spPr>
        <p:txBody>
          <a:bodyPr>
            <a:normAutofit fontScale="37500" lnSpcReduction="20000"/>
          </a:bodyPr>
          <a:lstStyle>
            <a:lvl1pPr algn="l" defTabSz="914400" rtl="0" eaLnBrk="1" latinLnBrk="0" hangingPunct="1">
              <a:lnSpc>
                <a:spcPct val="90000"/>
              </a:lnSpc>
              <a:spcBef>
                <a:spcPct val="0"/>
              </a:spcBef>
              <a:buNone/>
              <a:defRPr sz="4400" b="1" kern="1200">
                <a:solidFill>
                  <a:srgbClr val="0064B7"/>
                </a:solidFill>
                <a:latin typeface="Titillium Web" panose="00000500000000000000"/>
                <a:ea typeface="+mj-ea"/>
                <a:cs typeface="+mj-cs"/>
              </a:defRPr>
            </a:lvl1pPr>
          </a:lstStyle>
          <a:p>
            <a:r>
              <a:rPr lang="it-IT" sz="8000">
                <a:latin typeface="Calibri (Corpo)"/>
              </a:rPr>
              <a:t>Definizione dei tempi di selezione delle popolazioni in studio per la valutazione di ciascun evento considerato</a:t>
            </a:r>
            <a:r>
              <a:rPr lang="it-IT" sz="2000">
                <a:latin typeface="+mn-lt"/>
              </a:rPr>
              <a:t/>
            </a:r>
            <a:br>
              <a:rPr lang="it-IT" sz="2000">
                <a:latin typeface="+mn-lt"/>
              </a:rPr>
            </a:br>
            <a:endParaRPr lang="it-IT" sz="2000">
              <a:latin typeface="+mn-lt"/>
            </a:endParaRPr>
          </a:p>
        </p:txBody>
      </p:sp>
    </p:spTree>
    <p:extLst>
      <p:ext uri="{BB962C8B-B14F-4D97-AF65-F5344CB8AC3E}">
        <p14:creationId xmlns:p14="http://schemas.microsoft.com/office/powerpoint/2010/main" val="37969544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E099183D-C9AE-4DE6-8842-F6130074E8AC}"/>
              </a:ext>
            </a:extLst>
          </p:cNvPr>
          <p:cNvPicPr/>
          <p:nvPr/>
        </p:nvPicPr>
        <p:blipFill>
          <a:blip r:embed="rId2">
            <a:extLst>
              <a:ext uri="{28A0092B-C50C-407E-A947-70E740481C1C}">
                <a14:useLocalDpi xmlns:a14="http://schemas.microsoft.com/office/drawing/2010/main" val="0"/>
              </a:ext>
            </a:extLst>
          </a:blip>
          <a:stretch>
            <a:fillRect/>
          </a:stretch>
        </p:blipFill>
        <p:spPr>
          <a:xfrm>
            <a:off x="1478280" y="1783081"/>
            <a:ext cx="8404225" cy="3699192"/>
          </a:xfrm>
          <a:prstGeom prst="rect">
            <a:avLst/>
          </a:prstGeom>
        </p:spPr>
      </p:pic>
      <p:sp>
        <p:nvSpPr>
          <p:cNvPr id="4" name="CasellaDiTesto 3">
            <a:extLst>
              <a:ext uri="{FF2B5EF4-FFF2-40B4-BE49-F238E27FC236}">
                <a16:creationId xmlns:a16="http://schemas.microsoft.com/office/drawing/2014/main" id="{1A141041-8AF2-47FE-9478-E4A14EF9FCCF}"/>
              </a:ext>
            </a:extLst>
          </p:cNvPr>
          <p:cNvSpPr txBox="1"/>
          <p:nvPr/>
        </p:nvSpPr>
        <p:spPr>
          <a:xfrm>
            <a:off x="534626" y="386809"/>
            <a:ext cx="10895374" cy="1015663"/>
          </a:xfrm>
          <a:prstGeom prst="rect">
            <a:avLst/>
          </a:prstGeom>
          <a:noFill/>
        </p:spPr>
        <p:txBody>
          <a:bodyPr wrap="square">
            <a:spAutoFit/>
          </a:bodyPr>
          <a:lstStyle/>
          <a:p>
            <a:r>
              <a:rPr lang="it-IT" sz="3000" b="1">
                <a:solidFill>
                  <a:srgbClr val="0064B7"/>
                </a:solidFill>
                <a:latin typeface="Calibri (Corpo)"/>
                <a:ea typeface="+mj-ea"/>
                <a:cs typeface="+mj-cs"/>
              </a:rPr>
              <a:t>Distribuzione dei vaccinati per vaccino, nella popolazione complessiva e nella popolazione in studio</a:t>
            </a:r>
          </a:p>
        </p:txBody>
      </p:sp>
    </p:spTree>
    <p:extLst>
      <p:ext uri="{BB962C8B-B14F-4D97-AF65-F5344CB8AC3E}">
        <p14:creationId xmlns:p14="http://schemas.microsoft.com/office/powerpoint/2010/main" val="30633131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ED0168FF-D0C6-4F0E-A02B-85742F4667CC}"/>
              </a:ext>
            </a:extLst>
          </p:cNvPr>
          <p:cNvPicPr/>
          <p:nvPr/>
        </p:nvPicPr>
        <p:blipFill>
          <a:blip r:embed="rId2">
            <a:extLst>
              <a:ext uri="{28A0092B-C50C-407E-A947-70E740481C1C}">
                <a14:useLocalDpi xmlns:a14="http://schemas.microsoft.com/office/drawing/2010/main" val="0"/>
              </a:ext>
            </a:extLst>
          </a:blip>
          <a:stretch>
            <a:fillRect/>
          </a:stretch>
        </p:blipFill>
        <p:spPr>
          <a:xfrm>
            <a:off x="3637279" y="1432560"/>
            <a:ext cx="5446395" cy="4731067"/>
          </a:xfrm>
          <a:prstGeom prst="rect">
            <a:avLst/>
          </a:prstGeom>
        </p:spPr>
      </p:pic>
      <p:sp>
        <p:nvSpPr>
          <p:cNvPr id="4" name="CasellaDiTesto 3">
            <a:extLst>
              <a:ext uri="{FF2B5EF4-FFF2-40B4-BE49-F238E27FC236}">
                <a16:creationId xmlns:a16="http://schemas.microsoft.com/office/drawing/2014/main" id="{BBD75EF3-4781-4CA3-B5DB-37B8C936D9E4}"/>
              </a:ext>
            </a:extLst>
          </p:cNvPr>
          <p:cNvSpPr txBox="1"/>
          <p:nvPr/>
        </p:nvSpPr>
        <p:spPr>
          <a:xfrm>
            <a:off x="236220" y="40055"/>
            <a:ext cx="11463020" cy="1015663"/>
          </a:xfrm>
          <a:prstGeom prst="rect">
            <a:avLst/>
          </a:prstGeom>
          <a:noFill/>
        </p:spPr>
        <p:txBody>
          <a:bodyPr wrap="square">
            <a:spAutoFit/>
          </a:bodyPr>
          <a:lstStyle/>
          <a:p>
            <a:r>
              <a:rPr lang="it-IT" sz="3000" b="1">
                <a:solidFill>
                  <a:srgbClr val="0064B7"/>
                </a:solidFill>
                <a:latin typeface="Calibri (Corpo)"/>
                <a:ea typeface="+mj-ea"/>
                <a:cs typeface="+mj-cs"/>
              </a:rPr>
              <a:t>Numero cumulativo di vaccinati per settimana di vaccinazione e classi di età (popolazione complessiva N=21.760.578)</a:t>
            </a:r>
          </a:p>
        </p:txBody>
      </p:sp>
    </p:spTree>
    <p:extLst>
      <p:ext uri="{BB962C8B-B14F-4D97-AF65-F5344CB8AC3E}">
        <p14:creationId xmlns:p14="http://schemas.microsoft.com/office/powerpoint/2010/main" val="3470403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2ADA2595-C5A4-43A4-857A-01FF2AA3A0B8}"/>
              </a:ext>
            </a:extLst>
          </p:cNvPr>
          <p:cNvSpPr txBox="1">
            <a:spLocks/>
          </p:cNvSpPr>
          <p:nvPr/>
        </p:nvSpPr>
        <p:spPr>
          <a:xfrm>
            <a:off x="315785" y="-42306"/>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400" b="1" dirty="0">
                <a:solidFill>
                  <a:srgbClr val="0064B7"/>
                </a:solidFill>
                <a:latin typeface="+mn-lt"/>
                <a:ea typeface="+mn-ea"/>
                <a:cs typeface="+mn-cs"/>
              </a:rPr>
              <a:t>Casi notificati al Centro Europeo per la Prevenzione ed il Controllo delle Malattie (ECDC)</a:t>
            </a:r>
            <a:endParaRPr lang="it-CH" sz="2400" b="1" dirty="0">
              <a:solidFill>
                <a:srgbClr val="0064B7"/>
              </a:solidFill>
              <a:latin typeface="+mn-lt"/>
              <a:ea typeface="+mn-ea"/>
              <a:cs typeface="+mn-cs"/>
            </a:endParaRPr>
          </a:p>
        </p:txBody>
      </p:sp>
      <p:pic>
        <p:nvPicPr>
          <p:cNvPr id="7" name="Immagine 6">
            <a:extLst>
              <a:ext uri="{FF2B5EF4-FFF2-40B4-BE49-F238E27FC236}">
                <a16:creationId xmlns:a16="http://schemas.microsoft.com/office/drawing/2014/main" id="{101ED99D-6B2F-48AA-B1B2-2CCE8E0B3364}"/>
              </a:ext>
            </a:extLst>
          </p:cNvPr>
          <p:cNvPicPr>
            <a:picLocks noChangeAspect="1"/>
          </p:cNvPicPr>
          <p:nvPr/>
        </p:nvPicPr>
        <p:blipFill rotWithShape="1">
          <a:blip r:embed="rId2"/>
          <a:srcRect l="37348" t="43288" r="1943" b="47061"/>
          <a:stretch/>
        </p:blipFill>
        <p:spPr>
          <a:xfrm>
            <a:off x="40114" y="682526"/>
            <a:ext cx="12009119" cy="625042"/>
          </a:xfrm>
          <a:prstGeom prst="rect">
            <a:avLst/>
          </a:prstGeom>
        </p:spPr>
      </p:pic>
      <p:sp>
        <p:nvSpPr>
          <p:cNvPr id="9" name="CasellaDiTesto 8">
            <a:extLst>
              <a:ext uri="{FF2B5EF4-FFF2-40B4-BE49-F238E27FC236}">
                <a16:creationId xmlns:a16="http://schemas.microsoft.com/office/drawing/2014/main" id="{40DEF99D-39EE-4972-9CC8-4D3B2A43FCF0}"/>
              </a:ext>
            </a:extLst>
          </p:cNvPr>
          <p:cNvSpPr txBox="1"/>
          <p:nvPr/>
        </p:nvSpPr>
        <p:spPr>
          <a:xfrm>
            <a:off x="142767" y="827541"/>
            <a:ext cx="7019679" cy="400110"/>
          </a:xfrm>
          <a:prstGeom prst="rect">
            <a:avLst/>
          </a:prstGeom>
          <a:noFill/>
        </p:spPr>
        <p:txBody>
          <a:bodyPr wrap="none" rtlCol="0">
            <a:spAutoFit/>
          </a:bodyPr>
          <a:lstStyle/>
          <a:p>
            <a:r>
              <a:rPr lang="it-IT" sz="2000" b="1" dirty="0">
                <a:solidFill>
                  <a:schemeClr val="bg1"/>
                </a:solidFill>
              </a:rPr>
              <a:t>La situazione italiana riflette l’epidemiologia di altri paesi UE/SEE</a:t>
            </a:r>
          </a:p>
        </p:txBody>
      </p:sp>
      <p:sp>
        <p:nvSpPr>
          <p:cNvPr id="10" name="CasellaDiTesto 1">
            <a:extLst>
              <a:ext uri="{FF2B5EF4-FFF2-40B4-BE49-F238E27FC236}">
                <a16:creationId xmlns:a16="http://schemas.microsoft.com/office/drawing/2014/main" id="{A67F56C2-50A4-4508-B251-4D6155B47E4E}"/>
              </a:ext>
            </a:extLst>
          </p:cNvPr>
          <p:cNvSpPr txBox="1"/>
          <p:nvPr/>
        </p:nvSpPr>
        <p:spPr>
          <a:xfrm>
            <a:off x="8574912" y="4960259"/>
            <a:ext cx="3718560" cy="600164"/>
          </a:xfrm>
          <a:prstGeom prst="rect">
            <a:avLst/>
          </a:prstGeom>
          <a:noFill/>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100" dirty="0"/>
              <a:t>https://www.ecdc.europa.eu/en/covid-19/situation-updates/weekly-maps-coordinated-restriction-free-movement</a:t>
            </a:r>
          </a:p>
        </p:txBody>
      </p:sp>
      <p:pic>
        <p:nvPicPr>
          <p:cNvPr id="3" name="Immagine 2">
            <a:extLst>
              <a:ext uri="{FF2B5EF4-FFF2-40B4-BE49-F238E27FC236}">
                <a16:creationId xmlns:a16="http://schemas.microsoft.com/office/drawing/2014/main" id="{13BF6EE7-58A6-4F5B-9EF0-7DBD0CEAAE8D}"/>
              </a:ext>
            </a:extLst>
          </p:cNvPr>
          <p:cNvPicPr>
            <a:picLocks noChangeAspect="1"/>
          </p:cNvPicPr>
          <p:nvPr/>
        </p:nvPicPr>
        <p:blipFill>
          <a:blip r:embed="rId3"/>
          <a:stretch>
            <a:fillRect/>
          </a:stretch>
        </p:blipFill>
        <p:spPr>
          <a:xfrm>
            <a:off x="2966719" y="1307568"/>
            <a:ext cx="5437859" cy="4681252"/>
          </a:xfrm>
          <a:prstGeom prst="rect">
            <a:avLst/>
          </a:prstGeom>
        </p:spPr>
      </p:pic>
    </p:spTree>
    <p:extLst>
      <p:ext uri="{BB962C8B-B14F-4D97-AF65-F5344CB8AC3E}">
        <p14:creationId xmlns:p14="http://schemas.microsoft.com/office/powerpoint/2010/main" val="28033798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59A74996-861B-43D2-B1E0-FD06BDE9C295}"/>
              </a:ext>
            </a:extLst>
          </p:cNvPr>
          <p:cNvPicPr/>
          <p:nvPr/>
        </p:nvPicPr>
        <p:blipFill>
          <a:blip r:embed="rId2">
            <a:extLst>
              <a:ext uri="{28A0092B-C50C-407E-A947-70E740481C1C}">
                <a14:useLocalDpi xmlns:a14="http://schemas.microsoft.com/office/drawing/2010/main" val="0"/>
              </a:ext>
            </a:extLst>
          </a:blip>
          <a:stretch>
            <a:fillRect/>
          </a:stretch>
        </p:blipFill>
        <p:spPr>
          <a:xfrm>
            <a:off x="3637279" y="1241425"/>
            <a:ext cx="5579745" cy="4727575"/>
          </a:xfrm>
          <a:prstGeom prst="rect">
            <a:avLst/>
          </a:prstGeom>
        </p:spPr>
      </p:pic>
      <p:sp>
        <p:nvSpPr>
          <p:cNvPr id="4" name="CasellaDiTesto 3">
            <a:extLst>
              <a:ext uri="{FF2B5EF4-FFF2-40B4-BE49-F238E27FC236}">
                <a16:creationId xmlns:a16="http://schemas.microsoft.com/office/drawing/2014/main" id="{6713709B-CB32-412F-9258-4314B1864ADA}"/>
              </a:ext>
            </a:extLst>
          </p:cNvPr>
          <p:cNvSpPr txBox="1"/>
          <p:nvPr/>
        </p:nvSpPr>
        <p:spPr>
          <a:xfrm>
            <a:off x="246380" y="151815"/>
            <a:ext cx="11849100" cy="1015663"/>
          </a:xfrm>
          <a:prstGeom prst="rect">
            <a:avLst/>
          </a:prstGeom>
          <a:noFill/>
        </p:spPr>
        <p:txBody>
          <a:bodyPr wrap="square">
            <a:spAutoFit/>
          </a:bodyPr>
          <a:lstStyle/>
          <a:p>
            <a:r>
              <a:rPr lang="it-IT" sz="3000" b="1">
                <a:solidFill>
                  <a:srgbClr val="0064B7"/>
                </a:solidFill>
                <a:latin typeface="Calibri (Corpo)"/>
                <a:ea typeface="+mj-ea"/>
                <a:cs typeface="+mj-cs"/>
              </a:rPr>
              <a:t>Numero di vaccinati per settimana di vaccinazione e brand </a:t>
            </a:r>
          </a:p>
          <a:p>
            <a:r>
              <a:rPr lang="it-IT" sz="3000" b="1">
                <a:solidFill>
                  <a:srgbClr val="0064B7"/>
                </a:solidFill>
                <a:latin typeface="Calibri (Corpo)"/>
                <a:ea typeface="+mj-ea"/>
                <a:cs typeface="+mj-cs"/>
              </a:rPr>
              <a:t>(popolazione N=21.760.578)</a:t>
            </a:r>
          </a:p>
        </p:txBody>
      </p:sp>
    </p:spTree>
    <p:extLst>
      <p:ext uri="{BB962C8B-B14F-4D97-AF65-F5344CB8AC3E}">
        <p14:creationId xmlns:p14="http://schemas.microsoft.com/office/powerpoint/2010/main" val="12022177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7F68E114-5429-46D7-9904-61CFF90FCEE9}"/>
              </a:ext>
            </a:extLst>
          </p:cNvPr>
          <p:cNvPicPr/>
          <p:nvPr/>
        </p:nvPicPr>
        <p:blipFill>
          <a:blip r:embed="rId2"/>
          <a:stretch>
            <a:fillRect/>
          </a:stretch>
        </p:blipFill>
        <p:spPr>
          <a:xfrm>
            <a:off x="71119" y="61734"/>
            <a:ext cx="7178041" cy="5643106"/>
          </a:xfrm>
          <a:prstGeom prst="rect">
            <a:avLst/>
          </a:prstGeom>
        </p:spPr>
      </p:pic>
      <p:sp>
        <p:nvSpPr>
          <p:cNvPr id="4" name="CasellaDiTesto 3">
            <a:extLst>
              <a:ext uri="{FF2B5EF4-FFF2-40B4-BE49-F238E27FC236}">
                <a16:creationId xmlns:a16="http://schemas.microsoft.com/office/drawing/2014/main" id="{14C1304E-7E8B-42A8-9054-54EB26313033}"/>
              </a:ext>
            </a:extLst>
          </p:cNvPr>
          <p:cNvSpPr txBox="1"/>
          <p:nvPr/>
        </p:nvSpPr>
        <p:spPr>
          <a:xfrm>
            <a:off x="7487920" y="813574"/>
            <a:ext cx="4546600" cy="3785652"/>
          </a:xfrm>
          <a:prstGeom prst="rect">
            <a:avLst/>
          </a:prstGeom>
          <a:noFill/>
        </p:spPr>
        <p:txBody>
          <a:bodyPr wrap="square">
            <a:spAutoFit/>
          </a:bodyPr>
          <a:lstStyle/>
          <a:p>
            <a:pPr>
              <a:spcAft>
                <a:spcPts val="800"/>
              </a:spcAft>
            </a:pPr>
            <a:r>
              <a:rPr lang="it-IT" sz="3000" b="1">
                <a:solidFill>
                  <a:srgbClr val="0064B7"/>
                </a:solidFill>
                <a:latin typeface="Calibri (Corpo)"/>
                <a:ea typeface="+mj-ea"/>
                <a:cs typeface="+mj-cs"/>
              </a:rPr>
              <a:t>Tassi di incidenza di diagnosi (per 10.000 giorni persona) a partire dalla somministrazione della prima dose per categorie prioritarie di vaccinazione (popolazione in studio N=13.969.728)    </a:t>
            </a:r>
            <a:endParaRPr lang="it-IT" sz="140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451540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37941474-0460-4A45-A6D9-84DB7FEFCB31}"/>
              </a:ext>
            </a:extLst>
          </p:cNvPr>
          <p:cNvSpPr>
            <a:spLocks noGrp="1"/>
          </p:cNvSpPr>
          <p:nvPr>
            <p:ph type="subTitle" idx="4294967295"/>
          </p:nvPr>
        </p:nvSpPr>
        <p:spPr>
          <a:xfrm>
            <a:off x="0" y="785813"/>
            <a:ext cx="9817100" cy="998537"/>
          </a:xfrm>
        </p:spPr>
        <p:txBody>
          <a:bodyPr>
            <a:normAutofit fontScale="55000" lnSpcReduction="20000"/>
          </a:bodyPr>
          <a:lstStyle/>
          <a:p>
            <a:pPr>
              <a:lnSpc>
                <a:spcPct val="120000"/>
              </a:lnSpc>
            </a:pPr>
            <a:r>
              <a:rPr lang="it-IT" b="1" dirty="0">
                <a:solidFill>
                  <a:schemeClr val="accent1"/>
                </a:solidFill>
              </a:rPr>
              <a:t>Rapporto tra le incidenze di diagnosi COVID-19 a diversi intervalli di tempo dalla somministrazione della prima dose di vaccino rispetto all’intervallo 0-14 giorni dalla prima dose (aggiustato</a:t>
            </a:r>
            <a:r>
              <a:rPr lang="it-IT" sz="2400" b="1" dirty="0">
                <a:solidFill>
                  <a:schemeClr val="accent1"/>
                </a:solidFill>
                <a:effectLst/>
              </a:rPr>
              <a:t> per settimana di vaccinazione</a:t>
            </a:r>
            <a:r>
              <a:rPr lang="it-IT" sz="2400" b="1" baseline="30000" dirty="0">
                <a:solidFill>
                  <a:schemeClr val="accent1"/>
                </a:solidFill>
                <a:effectLst/>
              </a:rPr>
              <a:t>1</a:t>
            </a:r>
            <a:r>
              <a:rPr lang="it-IT" sz="2400" b="1" dirty="0">
                <a:solidFill>
                  <a:schemeClr val="accent1"/>
                </a:solidFill>
                <a:effectLst/>
              </a:rPr>
              <a:t>, incidenza settimanale nella popolazione regionale</a:t>
            </a:r>
            <a:r>
              <a:rPr lang="it-IT" sz="2400" b="1" baseline="30000" dirty="0">
                <a:solidFill>
                  <a:schemeClr val="accent1"/>
                </a:solidFill>
                <a:effectLst/>
              </a:rPr>
              <a:t>2</a:t>
            </a:r>
            <a:r>
              <a:rPr lang="it-IT" sz="2400" b="1" baseline="0" dirty="0">
                <a:solidFill>
                  <a:schemeClr val="accent1"/>
                </a:solidFill>
                <a:effectLst/>
              </a:rPr>
              <a:t>, classe di età, sesso, regione, cat</a:t>
            </a:r>
            <a:r>
              <a:rPr lang="it-IT" b="1" dirty="0">
                <a:solidFill>
                  <a:schemeClr val="accent1"/>
                </a:solidFill>
              </a:rPr>
              <a:t>egoria</a:t>
            </a:r>
            <a:r>
              <a:rPr lang="it-IT" sz="2400" b="1" baseline="0" dirty="0">
                <a:solidFill>
                  <a:schemeClr val="accent1"/>
                </a:solidFill>
                <a:effectLst/>
              </a:rPr>
              <a:t> della popolazione e </a:t>
            </a:r>
            <a:r>
              <a:rPr lang="it-IT" b="1" dirty="0">
                <a:solidFill>
                  <a:schemeClr val="accent1"/>
                </a:solidFill>
              </a:rPr>
              <a:t>brand</a:t>
            </a:r>
            <a:r>
              <a:rPr lang="it-IT" sz="2400" b="1" baseline="0" dirty="0">
                <a:solidFill>
                  <a:schemeClr val="accent1"/>
                </a:solidFill>
                <a:effectLst/>
              </a:rPr>
              <a:t> vaccino)</a:t>
            </a:r>
            <a:endParaRPr lang="it-IT" dirty="0">
              <a:solidFill>
                <a:schemeClr val="accent1"/>
              </a:solidFill>
            </a:endParaRPr>
          </a:p>
        </p:txBody>
      </p:sp>
      <p:grpSp>
        <p:nvGrpSpPr>
          <p:cNvPr id="22" name="Gruppo 21">
            <a:extLst>
              <a:ext uri="{FF2B5EF4-FFF2-40B4-BE49-F238E27FC236}">
                <a16:creationId xmlns:a16="http://schemas.microsoft.com/office/drawing/2014/main" id="{FF9BBD2E-7E7A-4415-93FD-FF3C1FE33405}"/>
              </a:ext>
            </a:extLst>
          </p:cNvPr>
          <p:cNvGrpSpPr>
            <a:grpSpLocks noChangeAspect="1"/>
          </p:cNvGrpSpPr>
          <p:nvPr/>
        </p:nvGrpSpPr>
        <p:grpSpPr>
          <a:xfrm>
            <a:off x="2301426" y="1843515"/>
            <a:ext cx="7092000" cy="3912253"/>
            <a:chOff x="0" y="0"/>
            <a:chExt cx="7215189" cy="3794760"/>
          </a:xfrm>
        </p:grpSpPr>
        <p:graphicFrame>
          <p:nvGraphicFramePr>
            <p:cNvPr id="23" name="Grafico 22">
              <a:extLst>
                <a:ext uri="{FF2B5EF4-FFF2-40B4-BE49-F238E27FC236}">
                  <a16:creationId xmlns:a16="http://schemas.microsoft.com/office/drawing/2014/main" id="{513152D2-9F64-4598-8C0A-80FE1A4E93C9}"/>
                </a:ext>
              </a:extLst>
            </p:cNvPr>
            <p:cNvGraphicFramePr>
              <a:graphicFrameLocks/>
            </p:cNvGraphicFramePr>
            <p:nvPr/>
          </p:nvGraphicFramePr>
          <p:xfrm>
            <a:off x="0" y="0"/>
            <a:ext cx="7215189" cy="3794760"/>
          </p:xfrm>
          <a:graphic>
            <a:graphicData uri="http://schemas.openxmlformats.org/drawingml/2006/chart">
              <c:chart xmlns:c="http://schemas.openxmlformats.org/drawingml/2006/chart" xmlns:r="http://schemas.openxmlformats.org/officeDocument/2006/relationships" r:id="rId2"/>
            </a:graphicData>
          </a:graphic>
        </p:graphicFrame>
        <p:cxnSp>
          <p:nvCxnSpPr>
            <p:cNvPr id="24" name="Connettore diritto 23">
              <a:extLst>
                <a:ext uri="{FF2B5EF4-FFF2-40B4-BE49-F238E27FC236}">
                  <a16:creationId xmlns:a16="http://schemas.microsoft.com/office/drawing/2014/main" id="{60ED0E91-5267-4B1F-AAD0-8EEFB2AE7646}"/>
                </a:ext>
              </a:extLst>
            </p:cNvPr>
            <p:cNvCxnSpPr>
              <a:cxnSpLocks/>
            </p:cNvCxnSpPr>
            <p:nvPr/>
          </p:nvCxnSpPr>
          <p:spPr>
            <a:xfrm>
              <a:off x="795660" y="156214"/>
              <a:ext cx="6226305" cy="0"/>
            </a:xfrm>
            <a:prstGeom prst="line">
              <a:avLst/>
            </a:prstGeom>
            <a:ln w="12700">
              <a:solidFill>
                <a:sysClr val="windowText" lastClr="000000"/>
              </a:solidFill>
            </a:ln>
          </p:spPr>
          <p:style>
            <a:lnRef idx="1">
              <a:schemeClr val="accent1"/>
            </a:lnRef>
            <a:fillRef idx="0">
              <a:schemeClr val="accent1"/>
            </a:fillRef>
            <a:effectRef idx="0">
              <a:schemeClr val="accent1"/>
            </a:effectRef>
            <a:fontRef idx="minor">
              <a:schemeClr val="tx1"/>
            </a:fontRef>
          </p:style>
        </p:cxnSp>
        <p:sp>
          <p:nvSpPr>
            <p:cNvPr id="25" name="CasellaDiTesto 8">
              <a:extLst>
                <a:ext uri="{FF2B5EF4-FFF2-40B4-BE49-F238E27FC236}">
                  <a16:creationId xmlns:a16="http://schemas.microsoft.com/office/drawing/2014/main" id="{878E115E-2FF1-4A85-A3BF-D369D7C0F78C}"/>
                </a:ext>
              </a:extLst>
            </p:cNvPr>
            <p:cNvSpPr txBox="1"/>
            <p:nvPr/>
          </p:nvSpPr>
          <p:spPr>
            <a:xfrm>
              <a:off x="708446" y="171535"/>
              <a:ext cx="343182" cy="23349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it-IT" sz="1300" b="1" dirty="0"/>
                <a:t>Rif.</a:t>
              </a:r>
            </a:p>
          </p:txBody>
        </p:sp>
      </p:grpSp>
      <p:sp>
        <p:nvSpPr>
          <p:cNvPr id="4" name="CasellaDiTesto 3">
            <a:extLst>
              <a:ext uri="{FF2B5EF4-FFF2-40B4-BE49-F238E27FC236}">
                <a16:creationId xmlns:a16="http://schemas.microsoft.com/office/drawing/2014/main" id="{A11D23B3-1FAF-45CD-A0E5-3D341D4F0683}"/>
              </a:ext>
            </a:extLst>
          </p:cNvPr>
          <p:cNvSpPr txBox="1"/>
          <p:nvPr/>
        </p:nvSpPr>
        <p:spPr>
          <a:xfrm>
            <a:off x="312198" y="5748785"/>
            <a:ext cx="11567604" cy="1169551"/>
          </a:xfrm>
          <a:prstGeom prst="rect">
            <a:avLst/>
          </a:prstGeom>
          <a:noFill/>
        </p:spPr>
        <p:txBody>
          <a:bodyPr wrap="square" rtlCol="0">
            <a:spAutoFit/>
          </a:bodyPr>
          <a:lstStyle/>
          <a:p>
            <a:r>
              <a:rPr lang="it-IT" sz="1400" baseline="30000" dirty="0"/>
              <a:t>1 </a:t>
            </a:r>
            <a:r>
              <a:rPr lang="it-IT" sz="1400" dirty="0"/>
              <a:t>L’aggiustamento per settimana di somministrazione tiene conto del fatto che verosimilmente, all’interno di ciascuna categoria, è stato seguito un ordine cronologico per la vaccinazione basato sul livello di esposizione (es: operatori sanitari impiegati in reparti di terapia intensiva vaccinati prima di quelli impiegati in altri reparti)</a:t>
            </a:r>
          </a:p>
          <a:p>
            <a:r>
              <a:rPr lang="it-IT" sz="1400" baseline="30000" dirty="0"/>
              <a:t>2</a:t>
            </a:r>
            <a:r>
              <a:rPr lang="it-IT" sz="1400" dirty="0"/>
              <a:t> L’aggiustamento incidenza settimanale nella popolazione regionale tiene conto del fatto che in tempi di calendario diversi il rischio di infezione varia in base al livello di circolazione del virus nella comunità e negli specifici contesti considerati.    </a:t>
            </a:r>
          </a:p>
        </p:txBody>
      </p:sp>
      <p:sp>
        <p:nvSpPr>
          <p:cNvPr id="11" name="Titolo 1">
            <a:extLst>
              <a:ext uri="{FF2B5EF4-FFF2-40B4-BE49-F238E27FC236}">
                <a16:creationId xmlns:a16="http://schemas.microsoft.com/office/drawing/2014/main" id="{C59D6AFC-C516-4155-9B9F-9AADCC6A127C}"/>
              </a:ext>
            </a:extLst>
          </p:cNvPr>
          <p:cNvSpPr txBox="1">
            <a:spLocks/>
          </p:cNvSpPr>
          <p:nvPr/>
        </p:nvSpPr>
        <p:spPr>
          <a:xfrm>
            <a:off x="1275426" y="128649"/>
            <a:ext cx="9144000" cy="656947"/>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3600" b="1" dirty="0">
                <a:solidFill>
                  <a:srgbClr val="FF0000"/>
                </a:solidFill>
              </a:rPr>
              <a:t>Tutti i vaccinati con qualsiasi vaccino – diagnosi COVID-19</a:t>
            </a:r>
          </a:p>
        </p:txBody>
      </p:sp>
    </p:spTree>
    <p:extLst>
      <p:ext uri="{BB962C8B-B14F-4D97-AF65-F5344CB8AC3E}">
        <p14:creationId xmlns:p14="http://schemas.microsoft.com/office/powerpoint/2010/main" val="37780597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37941474-0460-4A45-A6D9-84DB7FEFCB31}"/>
              </a:ext>
            </a:extLst>
          </p:cNvPr>
          <p:cNvSpPr>
            <a:spLocks noGrp="1"/>
          </p:cNvSpPr>
          <p:nvPr>
            <p:ph type="subTitle" idx="4294967295"/>
          </p:nvPr>
        </p:nvSpPr>
        <p:spPr>
          <a:xfrm>
            <a:off x="1757363" y="785813"/>
            <a:ext cx="10434637" cy="998537"/>
          </a:xfrm>
        </p:spPr>
        <p:txBody>
          <a:bodyPr>
            <a:noAutofit/>
          </a:bodyPr>
          <a:lstStyle/>
          <a:p>
            <a:pPr>
              <a:lnSpc>
                <a:spcPct val="120000"/>
              </a:lnSpc>
            </a:pPr>
            <a:r>
              <a:rPr lang="it-IT" sz="1500" b="1" dirty="0">
                <a:solidFill>
                  <a:schemeClr val="accent1"/>
                </a:solidFill>
              </a:rPr>
              <a:t>Rapporto tra le incidenze di ospedalizzazione (entro 30 giorni dalla diagnosi) a diversi intervalli di tempo dalla somministrazione della prima dose di vaccino rispetto all’intervallo 0-14 giorni dalla prima dose (aggiustato</a:t>
            </a:r>
            <a:r>
              <a:rPr lang="it-IT" sz="1500" b="1" dirty="0">
                <a:solidFill>
                  <a:schemeClr val="accent1"/>
                </a:solidFill>
                <a:effectLst/>
              </a:rPr>
              <a:t> per settimana di vaccinazione, incidenza settimanale nella popolazione regionale</a:t>
            </a:r>
            <a:r>
              <a:rPr lang="it-IT" sz="1500" b="1" baseline="0" dirty="0">
                <a:solidFill>
                  <a:schemeClr val="accent1"/>
                </a:solidFill>
                <a:effectLst/>
              </a:rPr>
              <a:t>, classe di età, sesso, regione, cat</a:t>
            </a:r>
            <a:r>
              <a:rPr lang="it-IT" sz="1500" b="1" dirty="0">
                <a:solidFill>
                  <a:schemeClr val="accent1"/>
                </a:solidFill>
              </a:rPr>
              <a:t>egoria</a:t>
            </a:r>
            <a:r>
              <a:rPr lang="it-IT" sz="1500" b="1" baseline="0" dirty="0">
                <a:solidFill>
                  <a:schemeClr val="accent1"/>
                </a:solidFill>
                <a:effectLst/>
              </a:rPr>
              <a:t> della popolazione e brand vaccino)</a:t>
            </a:r>
            <a:endParaRPr lang="it-IT" sz="1500" dirty="0">
              <a:solidFill>
                <a:schemeClr val="accent1"/>
              </a:solidFill>
            </a:endParaRPr>
          </a:p>
        </p:txBody>
      </p:sp>
      <p:grpSp>
        <p:nvGrpSpPr>
          <p:cNvPr id="22" name="Gruppo 21">
            <a:extLst>
              <a:ext uri="{FF2B5EF4-FFF2-40B4-BE49-F238E27FC236}">
                <a16:creationId xmlns:a16="http://schemas.microsoft.com/office/drawing/2014/main" id="{FF9BBD2E-7E7A-4415-93FD-FF3C1FE33405}"/>
              </a:ext>
            </a:extLst>
          </p:cNvPr>
          <p:cNvGrpSpPr>
            <a:grpSpLocks noChangeAspect="1"/>
          </p:cNvGrpSpPr>
          <p:nvPr/>
        </p:nvGrpSpPr>
        <p:grpSpPr>
          <a:xfrm>
            <a:off x="1630680" y="1857375"/>
            <a:ext cx="8614277" cy="4752000"/>
            <a:chOff x="0" y="0"/>
            <a:chExt cx="7215189" cy="3794760"/>
          </a:xfrm>
        </p:grpSpPr>
        <p:graphicFrame>
          <p:nvGraphicFramePr>
            <p:cNvPr id="23" name="Grafico 22">
              <a:extLst>
                <a:ext uri="{FF2B5EF4-FFF2-40B4-BE49-F238E27FC236}">
                  <a16:creationId xmlns:a16="http://schemas.microsoft.com/office/drawing/2014/main" id="{513152D2-9F64-4598-8C0A-80FE1A4E93C9}"/>
                </a:ext>
              </a:extLst>
            </p:cNvPr>
            <p:cNvGraphicFramePr>
              <a:graphicFrameLocks/>
            </p:cNvGraphicFramePr>
            <p:nvPr/>
          </p:nvGraphicFramePr>
          <p:xfrm>
            <a:off x="0" y="0"/>
            <a:ext cx="7215189" cy="3794760"/>
          </p:xfrm>
          <a:graphic>
            <a:graphicData uri="http://schemas.openxmlformats.org/drawingml/2006/chart">
              <c:chart xmlns:c="http://schemas.openxmlformats.org/drawingml/2006/chart" xmlns:r="http://schemas.openxmlformats.org/officeDocument/2006/relationships" r:id="rId2"/>
            </a:graphicData>
          </a:graphic>
        </p:graphicFrame>
        <p:cxnSp>
          <p:nvCxnSpPr>
            <p:cNvPr id="24" name="Connettore diritto 23">
              <a:extLst>
                <a:ext uri="{FF2B5EF4-FFF2-40B4-BE49-F238E27FC236}">
                  <a16:creationId xmlns:a16="http://schemas.microsoft.com/office/drawing/2014/main" id="{60ED0E91-5267-4B1F-AAD0-8EEFB2AE7646}"/>
                </a:ext>
              </a:extLst>
            </p:cNvPr>
            <p:cNvCxnSpPr>
              <a:cxnSpLocks/>
            </p:cNvCxnSpPr>
            <p:nvPr/>
          </p:nvCxnSpPr>
          <p:spPr>
            <a:xfrm>
              <a:off x="708446" y="128497"/>
              <a:ext cx="6384923" cy="0"/>
            </a:xfrm>
            <a:prstGeom prst="line">
              <a:avLst/>
            </a:prstGeom>
            <a:ln w="12700">
              <a:solidFill>
                <a:sysClr val="windowText" lastClr="000000"/>
              </a:solidFill>
            </a:ln>
          </p:spPr>
          <p:style>
            <a:lnRef idx="1">
              <a:schemeClr val="accent1"/>
            </a:lnRef>
            <a:fillRef idx="0">
              <a:schemeClr val="accent1"/>
            </a:fillRef>
            <a:effectRef idx="0">
              <a:schemeClr val="accent1"/>
            </a:effectRef>
            <a:fontRef idx="minor">
              <a:schemeClr val="tx1"/>
            </a:fontRef>
          </p:style>
        </p:cxnSp>
        <p:sp>
          <p:nvSpPr>
            <p:cNvPr id="25" name="CasellaDiTesto 8">
              <a:extLst>
                <a:ext uri="{FF2B5EF4-FFF2-40B4-BE49-F238E27FC236}">
                  <a16:creationId xmlns:a16="http://schemas.microsoft.com/office/drawing/2014/main" id="{878E115E-2FF1-4A85-A3BF-D369D7C0F78C}"/>
                </a:ext>
              </a:extLst>
            </p:cNvPr>
            <p:cNvSpPr txBox="1"/>
            <p:nvPr/>
          </p:nvSpPr>
          <p:spPr>
            <a:xfrm>
              <a:off x="604732" y="140250"/>
              <a:ext cx="343182" cy="23349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it-IT" sz="1300" b="1" dirty="0"/>
                <a:t>Rif.</a:t>
              </a:r>
            </a:p>
          </p:txBody>
        </p:sp>
      </p:grpSp>
      <p:sp>
        <p:nvSpPr>
          <p:cNvPr id="10" name="Titolo 1">
            <a:extLst>
              <a:ext uri="{FF2B5EF4-FFF2-40B4-BE49-F238E27FC236}">
                <a16:creationId xmlns:a16="http://schemas.microsoft.com/office/drawing/2014/main" id="{F01264AB-31A8-4DD9-A32E-3A80994503F6}"/>
              </a:ext>
            </a:extLst>
          </p:cNvPr>
          <p:cNvSpPr txBox="1">
            <a:spLocks/>
          </p:cNvSpPr>
          <p:nvPr/>
        </p:nvSpPr>
        <p:spPr>
          <a:xfrm>
            <a:off x="1275426" y="128649"/>
            <a:ext cx="9144000" cy="656947"/>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3600" b="1" dirty="0">
                <a:solidFill>
                  <a:srgbClr val="FF0000"/>
                </a:solidFill>
              </a:rPr>
              <a:t>Tutti i vaccinati con qualsiasi vaccino - ospedalizzazione</a:t>
            </a:r>
          </a:p>
        </p:txBody>
      </p:sp>
    </p:spTree>
    <p:extLst>
      <p:ext uri="{BB962C8B-B14F-4D97-AF65-F5344CB8AC3E}">
        <p14:creationId xmlns:p14="http://schemas.microsoft.com/office/powerpoint/2010/main" val="19908799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37941474-0460-4A45-A6D9-84DB7FEFCB31}"/>
              </a:ext>
            </a:extLst>
          </p:cNvPr>
          <p:cNvSpPr>
            <a:spLocks noGrp="1"/>
          </p:cNvSpPr>
          <p:nvPr>
            <p:ph type="subTitle" idx="4294967295"/>
          </p:nvPr>
        </p:nvSpPr>
        <p:spPr>
          <a:xfrm>
            <a:off x="0" y="785813"/>
            <a:ext cx="11122025" cy="998537"/>
          </a:xfrm>
        </p:spPr>
        <p:txBody>
          <a:bodyPr>
            <a:noAutofit/>
          </a:bodyPr>
          <a:lstStyle/>
          <a:p>
            <a:pPr>
              <a:lnSpc>
                <a:spcPct val="120000"/>
              </a:lnSpc>
            </a:pPr>
            <a:r>
              <a:rPr lang="it-IT" sz="1500" b="1" dirty="0">
                <a:solidFill>
                  <a:schemeClr val="accent1"/>
                </a:solidFill>
              </a:rPr>
              <a:t>Rapporto tra le incidenze di ammissione in terapia intensiva (entro 30 giorni dalla diagnosi) a diversi intervalli di tempo dalla somministrazione della prima dose di vaccino rispetto all’intervallo 0-14 giorni dalla prima dose (aggiustato</a:t>
            </a:r>
            <a:r>
              <a:rPr lang="it-IT" sz="1500" b="1" dirty="0">
                <a:solidFill>
                  <a:schemeClr val="accent1"/>
                </a:solidFill>
                <a:effectLst/>
              </a:rPr>
              <a:t> per settimana di vaccinazione, incidenza settimanale nella popolazione regionale</a:t>
            </a:r>
            <a:r>
              <a:rPr lang="it-IT" sz="1500" b="1" baseline="0" dirty="0">
                <a:solidFill>
                  <a:schemeClr val="accent1"/>
                </a:solidFill>
                <a:effectLst/>
              </a:rPr>
              <a:t>, classe di età, sesso, regione, cat</a:t>
            </a:r>
            <a:r>
              <a:rPr lang="it-IT" sz="1500" b="1" dirty="0">
                <a:solidFill>
                  <a:schemeClr val="accent1"/>
                </a:solidFill>
              </a:rPr>
              <a:t>egoria</a:t>
            </a:r>
            <a:r>
              <a:rPr lang="it-IT" sz="1500" b="1" baseline="0" dirty="0">
                <a:solidFill>
                  <a:schemeClr val="accent1"/>
                </a:solidFill>
                <a:effectLst/>
              </a:rPr>
              <a:t> della popolazione e brand vaccino)</a:t>
            </a:r>
            <a:endParaRPr lang="it-IT" sz="1500" dirty="0">
              <a:solidFill>
                <a:schemeClr val="accent1"/>
              </a:solidFill>
            </a:endParaRPr>
          </a:p>
        </p:txBody>
      </p:sp>
      <p:grpSp>
        <p:nvGrpSpPr>
          <p:cNvPr id="22" name="Gruppo 21">
            <a:extLst>
              <a:ext uri="{FF2B5EF4-FFF2-40B4-BE49-F238E27FC236}">
                <a16:creationId xmlns:a16="http://schemas.microsoft.com/office/drawing/2014/main" id="{FF9BBD2E-7E7A-4415-93FD-FF3C1FE33405}"/>
              </a:ext>
            </a:extLst>
          </p:cNvPr>
          <p:cNvGrpSpPr>
            <a:grpSpLocks noChangeAspect="1"/>
          </p:cNvGrpSpPr>
          <p:nvPr/>
        </p:nvGrpSpPr>
        <p:grpSpPr>
          <a:xfrm>
            <a:off x="1630680" y="1857375"/>
            <a:ext cx="8614277" cy="4752000"/>
            <a:chOff x="0" y="0"/>
            <a:chExt cx="7215189" cy="3794760"/>
          </a:xfrm>
        </p:grpSpPr>
        <p:graphicFrame>
          <p:nvGraphicFramePr>
            <p:cNvPr id="23" name="Grafico 22">
              <a:extLst>
                <a:ext uri="{FF2B5EF4-FFF2-40B4-BE49-F238E27FC236}">
                  <a16:creationId xmlns:a16="http://schemas.microsoft.com/office/drawing/2014/main" id="{513152D2-9F64-4598-8C0A-80FE1A4E93C9}"/>
                </a:ext>
              </a:extLst>
            </p:cNvPr>
            <p:cNvGraphicFramePr>
              <a:graphicFrameLocks/>
            </p:cNvGraphicFramePr>
            <p:nvPr/>
          </p:nvGraphicFramePr>
          <p:xfrm>
            <a:off x="0" y="0"/>
            <a:ext cx="7215189" cy="3794760"/>
          </p:xfrm>
          <a:graphic>
            <a:graphicData uri="http://schemas.openxmlformats.org/drawingml/2006/chart">
              <c:chart xmlns:c="http://schemas.openxmlformats.org/drawingml/2006/chart" xmlns:r="http://schemas.openxmlformats.org/officeDocument/2006/relationships" r:id="rId2"/>
            </a:graphicData>
          </a:graphic>
        </p:graphicFrame>
        <p:cxnSp>
          <p:nvCxnSpPr>
            <p:cNvPr id="24" name="Connettore diritto 23">
              <a:extLst>
                <a:ext uri="{FF2B5EF4-FFF2-40B4-BE49-F238E27FC236}">
                  <a16:creationId xmlns:a16="http://schemas.microsoft.com/office/drawing/2014/main" id="{60ED0E91-5267-4B1F-AAD0-8EEFB2AE7646}"/>
                </a:ext>
              </a:extLst>
            </p:cNvPr>
            <p:cNvCxnSpPr>
              <a:cxnSpLocks/>
            </p:cNvCxnSpPr>
            <p:nvPr/>
          </p:nvCxnSpPr>
          <p:spPr>
            <a:xfrm>
              <a:off x="716424" y="117711"/>
              <a:ext cx="6384923" cy="0"/>
            </a:xfrm>
            <a:prstGeom prst="line">
              <a:avLst/>
            </a:prstGeom>
            <a:ln w="12700">
              <a:solidFill>
                <a:sysClr val="windowText" lastClr="000000"/>
              </a:solidFill>
            </a:ln>
          </p:spPr>
          <p:style>
            <a:lnRef idx="1">
              <a:schemeClr val="accent1"/>
            </a:lnRef>
            <a:fillRef idx="0">
              <a:schemeClr val="accent1"/>
            </a:fillRef>
            <a:effectRef idx="0">
              <a:schemeClr val="accent1"/>
            </a:effectRef>
            <a:fontRef idx="minor">
              <a:schemeClr val="tx1"/>
            </a:fontRef>
          </p:style>
        </p:cxnSp>
        <p:sp>
          <p:nvSpPr>
            <p:cNvPr id="25" name="CasellaDiTesto 8">
              <a:extLst>
                <a:ext uri="{FF2B5EF4-FFF2-40B4-BE49-F238E27FC236}">
                  <a16:creationId xmlns:a16="http://schemas.microsoft.com/office/drawing/2014/main" id="{878E115E-2FF1-4A85-A3BF-D369D7C0F78C}"/>
                </a:ext>
              </a:extLst>
            </p:cNvPr>
            <p:cNvSpPr txBox="1"/>
            <p:nvPr/>
          </p:nvSpPr>
          <p:spPr>
            <a:xfrm>
              <a:off x="602582" y="118677"/>
              <a:ext cx="343182" cy="23349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it-IT" sz="1300" b="1" dirty="0"/>
                <a:t>Rif.</a:t>
              </a:r>
            </a:p>
          </p:txBody>
        </p:sp>
      </p:grpSp>
      <p:sp>
        <p:nvSpPr>
          <p:cNvPr id="10" name="Titolo 1">
            <a:extLst>
              <a:ext uri="{FF2B5EF4-FFF2-40B4-BE49-F238E27FC236}">
                <a16:creationId xmlns:a16="http://schemas.microsoft.com/office/drawing/2014/main" id="{55D19D78-188F-4C6B-9AE1-6533B4684AA8}"/>
              </a:ext>
            </a:extLst>
          </p:cNvPr>
          <p:cNvSpPr txBox="1">
            <a:spLocks/>
          </p:cNvSpPr>
          <p:nvPr/>
        </p:nvSpPr>
        <p:spPr>
          <a:xfrm>
            <a:off x="1275426" y="128649"/>
            <a:ext cx="9144000" cy="656947"/>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3600" b="1" dirty="0">
                <a:solidFill>
                  <a:srgbClr val="FF0000"/>
                </a:solidFill>
              </a:rPr>
              <a:t>Tutti i vaccinati con qualsiasi vaccino – ammissione in terapia intensiva</a:t>
            </a:r>
          </a:p>
        </p:txBody>
      </p:sp>
    </p:spTree>
    <p:extLst>
      <p:ext uri="{BB962C8B-B14F-4D97-AF65-F5344CB8AC3E}">
        <p14:creationId xmlns:p14="http://schemas.microsoft.com/office/powerpoint/2010/main" val="40979114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37941474-0460-4A45-A6D9-84DB7FEFCB31}"/>
              </a:ext>
            </a:extLst>
          </p:cNvPr>
          <p:cNvSpPr>
            <a:spLocks noGrp="1"/>
          </p:cNvSpPr>
          <p:nvPr>
            <p:ph type="subTitle" idx="4294967295"/>
          </p:nvPr>
        </p:nvSpPr>
        <p:spPr>
          <a:xfrm>
            <a:off x="0" y="785813"/>
            <a:ext cx="10058400" cy="998537"/>
          </a:xfrm>
        </p:spPr>
        <p:txBody>
          <a:bodyPr>
            <a:noAutofit/>
          </a:bodyPr>
          <a:lstStyle/>
          <a:p>
            <a:pPr>
              <a:lnSpc>
                <a:spcPct val="120000"/>
              </a:lnSpc>
            </a:pPr>
            <a:r>
              <a:rPr lang="it-IT" sz="1500" b="1" dirty="0">
                <a:solidFill>
                  <a:schemeClr val="accent1"/>
                </a:solidFill>
              </a:rPr>
              <a:t>Rapporto tra le incidenze di decessi (entro 30 giorni dalla diagnosi) a diversi intervalli di tempo dalla somministrazione della prima dose di vaccino rispetto all’intervallo 0-14 giorni dalla prima dose (aggiustato</a:t>
            </a:r>
            <a:r>
              <a:rPr lang="it-IT" sz="1500" b="1" dirty="0">
                <a:solidFill>
                  <a:schemeClr val="accent1"/>
                </a:solidFill>
                <a:effectLst/>
              </a:rPr>
              <a:t> per settimana di vaccinazione, incidenza settimanale nella popolazione regionale</a:t>
            </a:r>
            <a:r>
              <a:rPr lang="it-IT" sz="1500" b="1" baseline="0" dirty="0">
                <a:solidFill>
                  <a:schemeClr val="accent1"/>
                </a:solidFill>
                <a:effectLst/>
              </a:rPr>
              <a:t>, classe di età, sesso, regione, cat</a:t>
            </a:r>
            <a:r>
              <a:rPr lang="it-IT" sz="1500" b="1" dirty="0">
                <a:solidFill>
                  <a:schemeClr val="accent1"/>
                </a:solidFill>
              </a:rPr>
              <a:t>egoria</a:t>
            </a:r>
            <a:r>
              <a:rPr lang="it-IT" sz="1500" b="1" baseline="0" dirty="0">
                <a:solidFill>
                  <a:schemeClr val="accent1"/>
                </a:solidFill>
                <a:effectLst/>
              </a:rPr>
              <a:t> della popolazione e brand vaccino)</a:t>
            </a:r>
            <a:endParaRPr lang="it-IT" sz="1500" dirty="0">
              <a:solidFill>
                <a:schemeClr val="accent1"/>
              </a:solidFill>
            </a:endParaRPr>
          </a:p>
        </p:txBody>
      </p:sp>
      <p:grpSp>
        <p:nvGrpSpPr>
          <p:cNvPr id="22" name="Gruppo 21">
            <a:extLst>
              <a:ext uri="{FF2B5EF4-FFF2-40B4-BE49-F238E27FC236}">
                <a16:creationId xmlns:a16="http://schemas.microsoft.com/office/drawing/2014/main" id="{FF9BBD2E-7E7A-4415-93FD-FF3C1FE33405}"/>
              </a:ext>
            </a:extLst>
          </p:cNvPr>
          <p:cNvGrpSpPr>
            <a:grpSpLocks noChangeAspect="1"/>
          </p:cNvGrpSpPr>
          <p:nvPr/>
        </p:nvGrpSpPr>
        <p:grpSpPr>
          <a:xfrm>
            <a:off x="1630680" y="1857375"/>
            <a:ext cx="8614277" cy="4752000"/>
            <a:chOff x="0" y="0"/>
            <a:chExt cx="7215189" cy="3794760"/>
          </a:xfrm>
        </p:grpSpPr>
        <p:graphicFrame>
          <p:nvGraphicFramePr>
            <p:cNvPr id="23" name="Grafico 22">
              <a:extLst>
                <a:ext uri="{FF2B5EF4-FFF2-40B4-BE49-F238E27FC236}">
                  <a16:creationId xmlns:a16="http://schemas.microsoft.com/office/drawing/2014/main" id="{513152D2-9F64-4598-8C0A-80FE1A4E93C9}"/>
                </a:ext>
              </a:extLst>
            </p:cNvPr>
            <p:cNvGraphicFramePr>
              <a:graphicFrameLocks/>
            </p:cNvGraphicFramePr>
            <p:nvPr/>
          </p:nvGraphicFramePr>
          <p:xfrm>
            <a:off x="0" y="0"/>
            <a:ext cx="7215189" cy="3794760"/>
          </p:xfrm>
          <a:graphic>
            <a:graphicData uri="http://schemas.openxmlformats.org/drawingml/2006/chart">
              <c:chart xmlns:c="http://schemas.openxmlformats.org/drawingml/2006/chart" xmlns:r="http://schemas.openxmlformats.org/officeDocument/2006/relationships" r:id="rId2"/>
            </a:graphicData>
          </a:graphic>
        </p:graphicFrame>
        <p:cxnSp>
          <p:nvCxnSpPr>
            <p:cNvPr id="24" name="Connettore diritto 23">
              <a:extLst>
                <a:ext uri="{FF2B5EF4-FFF2-40B4-BE49-F238E27FC236}">
                  <a16:creationId xmlns:a16="http://schemas.microsoft.com/office/drawing/2014/main" id="{60ED0E91-5267-4B1F-AAD0-8EEFB2AE7646}"/>
                </a:ext>
              </a:extLst>
            </p:cNvPr>
            <p:cNvCxnSpPr>
              <a:cxnSpLocks/>
            </p:cNvCxnSpPr>
            <p:nvPr/>
          </p:nvCxnSpPr>
          <p:spPr>
            <a:xfrm>
              <a:off x="708446" y="128497"/>
              <a:ext cx="6384923" cy="0"/>
            </a:xfrm>
            <a:prstGeom prst="line">
              <a:avLst/>
            </a:prstGeom>
            <a:ln w="12700">
              <a:solidFill>
                <a:sysClr val="windowText" lastClr="000000"/>
              </a:solidFill>
            </a:ln>
          </p:spPr>
          <p:style>
            <a:lnRef idx="1">
              <a:schemeClr val="accent1"/>
            </a:lnRef>
            <a:fillRef idx="0">
              <a:schemeClr val="accent1"/>
            </a:fillRef>
            <a:effectRef idx="0">
              <a:schemeClr val="accent1"/>
            </a:effectRef>
            <a:fontRef idx="minor">
              <a:schemeClr val="tx1"/>
            </a:fontRef>
          </p:style>
        </p:cxnSp>
        <p:sp>
          <p:nvSpPr>
            <p:cNvPr id="25" name="CasellaDiTesto 8">
              <a:extLst>
                <a:ext uri="{FF2B5EF4-FFF2-40B4-BE49-F238E27FC236}">
                  <a16:creationId xmlns:a16="http://schemas.microsoft.com/office/drawing/2014/main" id="{878E115E-2FF1-4A85-A3BF-D369D7C0F78C}"/>
                </a:ext>
              </a:extLst>
            </p:cNvPr>
            <p:cNvSpPr txBox="1"/>
            <p:nvPr/>
          </p:nvSpPr>
          <p:spPr>
            <a:xfrm>
              <a:off x="619217" y="140250"/>
              <a:ext cx="343182" cy="23349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it-IT" sz="1300" b="1" dirty="0"/>
                <a:t>Rif.</a:t>
              </a:r>
            </a:p>
          </p:txBody>
        </p:sp>
      </p:grpSp>
      <p:sp>
        <p:nvSpPr>
          <p:cNvPr id="10" name="Titolo 1">
            <a:extLst>
              <a:ext uri="{FF2B5EF4-FFF2-40B4-BE49-F238E27FC236}">
                <a16:creationId xmlns:a16="http://schemas.microsoft.com/office/drawing/2014/main" id="{F01264AB-31A8-4DD9-A32E-3A80994503F6}"/>
              </a:ext>
            </a:extLst>
          </p:cNvPr>
          <p:cNvSpPr txBox="1">
            <a:spLocks/>
          </p:cNvSpPr>
          <p:nvPr/>
        </p:nvSpPr>
        <p:spPr>
          <a:xfrm>
            <a:off x="1275426" y="128649"/>
            <a:ext cx="9144000" cy="65694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3600" b="1" dirty="0">
                <a:solidFill>
                  <a:srgbClr val="FF0000"/>
                </a:solidFill>
              </a:rPr>
              <a:t>Tutti i vaccinati con qualsiasi vaccino - decesso</a:t>
            </a:r>
          </a:p>
        </p:txBody>
      </p:sp>
    </p:spTree>
    <p:extLst>
      <p:ext uri="{BB962C8B-B14F-4D97-AF65-F5344CB8AC3E}">
        <p14:creationId xmlns:p14="http://schemas.microsoft.com/office/powerpoint/2010/main" val="6958422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14E5C4-1EC1-446E-B1A7-7E1AB7CD072A}"/>
              </a:ext>
            </a:extLst>
          </p:cNvPr>
          <p:cNvSpPr>
            <a:spLocks noGrp="1"/>
          </p:cNvSpPr>
          <p:nvPr>
            <p:ph type="ctrTitle" idx="4294967295"/>
          </p:nvPr>
        </p:nvSpPr>
        <p:spPr>
          <a:xfrm>
            <a:off x="0" y="128588"/>
            <a:ext cx="9144000" cy="657225"/>
          </a:xfrm>
        </p:spPr>
        <p:txBody>
          <a:bodyPr>
            <a:normAutofit/>
          </a:bodyPr>
          <a:lstStyle/>
          <a:p>
            <a:r>
              <a:rPr lang="it-IT" sz="3600" b="1" dirty="0">
                <a:solidFill>
                  <a:srgbClr val="FF0000"/>
                </a:solidFill>
              </a:rPr>
              <a:t>Sesso (vaccinati con qualsiasi vaccino)</a:t>
            </a:r>
          </a:p>
        </p:txBody>
      </p:sp>
      <p:sp>
        <p:nvSpPr>
          <p:cNvPr id="3" name="Sottotitolo 2">
            <a:extLst>
              <a:ext uri="{FF2B5EF4-FFF2-40B4-BE49-F238E27FC236}">
                <a16:creationId xmlns:a16="http://schemas.microsoft.com/office/drawing/2014/main" id="{37941474-0460-4A45-A6D9-84DB7FEFCB31}"/>
              </a:ext>
            </a:extLst>
          </p:cNvPr>
          <p:cNvSpPr>
            <a:spLocks noGrp="1"/>
          </p:cNvSpPr>
          <p:nvPr>
            <p:ph type="subTitle" idx="4294967295"/>
          </p:nvPr>
        </p:nvSpPr>
        <p:spPr>
          <a:xfrm>
            <a:off x="0" y="785813"/>
            <a:ext cx="9817100" cy="998537"/>
          </a:xfrm>
        </p:spPr>
        <p:txBody>
          <a:bodyPr>
            <a:normAutofit fontScale="55000" lnSpcReduction="20000"/>
          </a:bodyPr>
          <a:lstStyle/>
          <a:p>
            <a:pPr>
              <a:lnSpc>
                <a:spcPct val="120000"/>
              </a:lnSpc>
            </a:pPr>
            <a:r>
              <a:rPr lang="it-IT" b="1" dirty="0">
                <a:solidFill>
                  <a:schemeClr val="accent1"/>
                </a:solidFill>
              </a:rPr>
              <a:t>Rapporto tra le incidenze di diagnosi COVID-19 a diversi intervalli di tempo dalla somministrazione della prima dose di vaccino rispetto all’intervallo 0-14 giorni dalla prima dose (aggiustato</a:t>
            </a:r>
            <a:r>
              <a:rPr lang="it-IT" sz="2400" b="1" dirty="0">
                <a:solidFill>
                  <a:schemeClr val="accent1"/>
                </a:solidFill>
                <a:effectLst/>
              </a:rPr>
              <a:t> per settimana di vaccinazione, incidenza settimanale nella popolazione regionale</a:t>
            </a:r>
            <a:r>
              <a:rPr lang="it-IT" sz="2400" b="1" baseline="0" dirty="0">
                <a:solidFill>
                  <a:schemeClr val="accent1"/>
                </a:solidFill>
                <a:effectLst/>
              </a:rPr>
              <a:t>, classe di età, regione, categoria della popolazione e </a:t>
            </a:r>
            <a:r>
              <a:rPr lang="it-IT" b="1" dirty="0">
                <a:solidFill>
                  <a:schemeClr val="accent1"/>
                </a:solidFill>
              </a:rPr>
              <a:t>brand</a:t>
            </a:r>
            <a:r>
              <a:rPr lang="it-IT" sz="2400" b="1" baseline="0" dirty="0">
                <a:solidFill>
                  <a:schemeClr val="accent1"/>
                </a:solidFill>
                <a:effectLst/>
              </a:rPr>
              <a:t> vaccino)</a:t>
            </a:r>
            <a:endParaRPr lang="it-IT" dirty="0">
              <a:solidFill>
                <a:schemeClr val="accent1"/>
              </a:solidFill>
            </a:endParaRPr>
          </a:p>
        </p:txBody>
      </p:sp>
      <p:grpSp>
        <p:nvGrpSpPr>
          <p:cNvPr id="47" name="Gruppo 46">
            <a:extLst>
              <a:ext uri="{FF2B5EF4-FFF2-40B4-BE49-F238E27FC236}">
                <a16:creationId xmlns:a16="http://schemas.microsoft.com/office/drawing/2014/main" id="{8657C2AE-018E-4F67-9BC2-200540120762}"/>
              </a:ext>
            </a:extLst>
          </p:cNvPr>
          <p:cNvGrpSpPr>
            <a:grpSpLocks noChangeAspect="1"/>
          </p:cNvGrpSpPr>
          <p:nvPr/>
        </p:nvGrpSpPr>
        <p:grpSpPr>
          <a:xfrm>
            <a:off x="95789" y="2244947"/>
            <a:ext cx="6048211" cy="3330000"/>
            <a:chOff x="0" y="0"/>
            <a:chExt cx="7215189" cy="3794760"/>
          </a:xfrm>
        </p:grpSpPr>
        <p:graphicFrame>
          <p:nvGraphicFramePr>
            <p:cNvPr id="48" name="Grafico 47">
              <a:extLst>
                <a:ext uri="{FF2B5EF4-FFF2-40B4-BE49-F238E27FC236}">
                  <a16:creationId xmlns:a16="http://schemas.microsoft.com/office/drawing/2014/main" id="{2C941933-B2B0-4E19-9D9D-89B2FCCED436}"/>
                </a:ext>
              </a:extLst>
            </p:cNvPr>
            <p:cNvGraphicFramePr>
              <a:graphicFrameLocks/>
            </p:cNvGraphicFramePr>
            <p:nvPr/>
          </p:nvGraphicFramePr>
          <p:xfrm>
            <a:off x="0" y="0"/>
            <a:ext cx="7215189" cy="3794760"/>
          </p:xfrm>
          <a:graphic>
            <a:graphicData uri="http://schemas.openxmlformats.org/drawingml/2006/chart">
              <c:chart xmlns:c="http://schemas.openxmlformats.org/drawingml/2006/chart" xmlns:r="http://schemas.openxmlformats.org/officeDocument/2006/relationships" r:id="rId2"/>
            </a:graphicData>
          </a:graphic>
        </p:graphicFrame>
        <p:cxnSp>
          <p:nvCxnSpPr>
            <p:cNvPr id="49" name="Connettore diritto 48">
              <a:extLst>
                <a:ext uri="{FF2B5EF4-FFF2-40B4-BE49-F238E27FC236}">
                  <a16:creationId xmlns:a16="http://schemas.microsoft.com/office/drawing/2014/main" id="{8141CF0B-A4D7-4D4D-8891-79FFEFB464F6}"/>
                </a:ext>
              </a:extLst>
            </p:cNvPr>
            <p:cNvCxnSpPr>
              <a:cxnSpLocks/>
            </p:cNvCxnSpPr>
            <p:nvPr/>
          </p:nvCxnSpPr>
          <p:spPr>
            <a:xfrm flipV="1">
              <a:off x="940806" y="584463"/>
              <a:ext cx="6098340" cy="1620"/>
            </a:xfrm>
            <a:prstGeom prst="line">
              <a:avLst/>
            </a:prstGeom>
            <a:ln w="12700">
              <a:solidFill>
                <a:sysClr val="windowText" lastClr="000000"/>
              </a:solidFill>
            </a:ln>
          </p:spPr>
          <p:style>
            <a:lnRef idx="1">
              <a:schemeClr val="accent1"/>
            </a:lnRef>
            <a:fillRef idx="0">
              <a:schemeClr val="accent1"/>
            </a:fillRef>
            <a:effectRef idx="0">
              <a:schemeClr val="accent1"/>
            </a:effectRef>
            <a:fontRef idx="minor">
              <a:schemeClr val="tx1"/>
            </a:fontRef>
          </p:style>
        </p:cxnSp>
        <p:sp>
          <p:nvSpPr>
            <p:cNvPr id="50" name="CasellaDiTesto 12">
              <a:extLst>
                <a:ext uri="{FF2B5EF4-FFF2-40B4-BE49-F238E27FC236}">
                  <a16:creationId xmlns:a16="http://schemas.microsoft.com/office/drawing/2014/main" id="{42EB4B34-C15E-48DB-93E9-ECB02F53FE0D}"/>
                </a:ext>
              </a:extLst>
            </p:cNvPr>
            <p:cNvSpPr txBox="1"/>
            <p:nvPr/>
          </p:nvSpPr>
          <p:spPr>
            <a:xfrm>
              <a:off x="814110" y="584463"/>
              <a:ext cx="457421" cy="29812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it-IT" sz="1100" b="1" dirty="0"/>
                <a:t>Rif.</a:t>
              </a:r>
            </a:p>
          </p:txBody>
        </p:sp>
      </p:grpSp>
      <p:grpSp>
        <p:nvGrpSpPr>
          <p:cNvPr id="51" name="Gruppo 50">
            <a:extLst>
              <a:ext uri="{FF2B5EF4-FFF2-40B4-BE49-F238E27FC236}">
                <a16:creationId xmlns:a16="http://schemas.microsoft.com/office/drawing/2014/main" id="{5EF367C8-79BF-463F-8C35-0AF5D5F2E556}"/>
              </a:ext>
            </a:extLst>
          </p:cNvPr>
          <p:cNvGrpSpPr/>
          <p:nvPr/>
        </p:nvGrpSpPr>
        <p:grpSpPr>
          <a:xfrm>
            <a:off x="6048211" y="2245079"/>
            <a:ext cx="6048000" cy="3329868"/>
            <a:chOff x="0" y="0"/>
            <a:chExt cx="7791420" cy="3528232"/>
          </a:xfrm>
        </p:grpSpPr>
        <p:graphicFrame>
          <p:nvGraphicFramePr>
            <p:cNvPr id="52" name="Grafico 51">
              <a:extLst>
                <a:ext uri="{FF2B5EF4-FFF2-40B4-BE49-F238E27FC236}">
                  <a16:creationId xmlns:a16="http://schemas.microsoft.com/office/drawing/2014/main" id="{3BA3BE8D-D787-4ECD-AAA6-ED451DEDD792}"/>
                </a:ext>
              </a:extLst>
            </p:cNvPr>
            <p:cNvGraphicFramePr>
              <a:graphicFrameLocks noChangeAspect="1"/>
            </p:cNvGraphicFramePr>
            <p:nvPr/>
          </p:nvGraphicFramePr>
          <p:xfrm>
            <a:off x="0" y="0"/>
            <a:ext cx="7791420" cy="3528232"/>
          </p:xfrm>
          <a:graphic>
            <a:graphicData uri="http://schemas.openxmlformats.org/drawingml/2006/chart">
              <c:chart xmlns:c="http://schemas.openxmlformats.org/drawingml/2006/chart" xmlns:r="http://schemas.openxmlformats.org/officeDocument/2006/relationships" r:id="rId3"/>
            </a:graphicData>
          </a:graphic>
        </p:graphicFrame>
        <p:cxnSp>
          <p:nvCxnSpPr>
            <p:cNvPr id="53" name="Connettore diritto 52">
              <a:extLst>
                <a:ext uri="{FF2B5EF4-FFF2-40B4-BE49-F238E27FC236}">
                  <a16:creationId xmlns:a16="http://schemas.microsoft.com/office/drawing/2014/main" id="{F27EACFC-068D-4D85-A4F3-299A8980895A}"/>
                </a:ext>
              </a:extLst>
            </p:cNvPr>
            <p:cNvCxnSpPr/>
            <p:nvPr/>
          </p:nvCxnSpPr>
          <p:spPr>
            <a:xfrm flipV="1">
              <a:off x="999874" y="549393"/>
              <a:ext cx="6631983" cy="1621"/>
            </a:xfrm>
            <a:prstGeom prst="line">
              <a:avLst/>
            </a:prstGeom>
            <a:ln w="12700">
              <a:solidFill>
                <a:sysClr val="windowText" lastClr="000000"/>
              </a:solidFill>
            </a:ln>
          </p:spPr>
          <p:style>
            <a:lnRef idx="1">
              <a:schemeClr val="accent1"/>
            </a:lnRef>
            <a:fillRef idx="0">
              <a:schemeClr val="accent1"/>
            </a:fillRef>
            <a:effectRef idx="0">
              <a:schemeClr val="accent1"/>
            </a:effectRef>
            <a:fontRef idx="minor">
              <a:schemeClr val="tx1"/>
            </a:fontRef>
          </p:style>
        </p:cxnSp>
        <p:sp>
          <p:nvSpPr>
            <p:cNvPr id="54" name="CasellaDiTesto 4">
              <a:extLst>
                <a:ext uri="{FF2B5EF4-FFF2-40B4-BE49-F238E27FC236}">
                  <a16:creationId xmlns:a16="http://schemas.microsoft.com/office/drawing/2014/main" id="{4AEDEA12-2259-40BD-B8CB-1ACF6AA23DA2}"/>
                </a:ext>
              </a:extLst>
            </p:cNvPr>
            <p:cNvSpPr txBox="1"/>
            <p:nvPr/>
          </p:nvSpPr>
          <p:spPr>
            <a:xfrm>
              <a:off x="852391" y="550204"/>
              <a:ext cx="573974" cy="27719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it-IT" sz="1100" b="1" dirty="0"/>
                <a:t>Rif.</a:t>
              </a:r>
            </a:p>
          </p:txBody>
        </p:sp>
      </p:grpSp>
    </p:spTree>
    <p:extLst>
      <p:ext uri="{BB962C8B-B14F-4D97-AF65-F5344CB8AC3E}">
        <p14:creationId xmlns:p14="http://schemas.microsoft.com/office/powerpoint/2010/main" val="21211237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14E5C4-1EC1-446E-B1A7-7E1AB7CD072A}"/>
              </a:ext>
            </a:extLst>
          </p:cNvPr>
          <p:cNvSpPr>
            <a:spLocks noGrp="1"/>
          </p:cNvSpPr>
          <p:nvPr>
            <p:ph type="ctrTitle" idx="4294967295"/>
          </p:nvPr>
        </p:nvSpPr>
        <p:spPr>
          <a:xfrm>
            <a:off x="0" y="128588"/>
            <a:ext cx="9144000" cy="657225"/>
          </a:xfrm>
        </p:spPr>
        <p:txBody>
          <a:bodyPr>
            <a:normAutofit/>
          </a:bodyPr>
          <a:lstStyle/>
          <a:p>
            <a:r>
              <a:rPr lang="it-IT" sz="3600" b="1" dirty="0">
                <a:solidFill>
                  <a:srgbClr val="FF0000"/>
                </a:solidFill>
              </a:rPr>
              <a:t>Classe di età (vaccinati con qualsiasi vaccino)</a:t>
            </a:r>
          </a:p>
        </p:txBody>
      </p:sp>
      <p:sp>
        <p:nvSpPr>
          <p:cNvPr id="3" name="Sottotitolo 2">
            <a:extLst>
              <a:ext uri="{FF2B5EF4-FFF2-40B4-BE49-F238E27FC236}">
                <a16:creationId xmlns:a16="http://schemas.microsoft.com/office/drawing/2014/main" id="{37941474-0460-4A45-A6D9-84DB7FEFCB31}"/>
              </a:ext>
            </a:extLst>
          </p:cNvPr>
          <p:cNvSpPr>
            <a:spLocks noGrp="1"/>
          </p:cNvSpPr>
          <p:nvPr>
            <p:ph type="subTitle" idx="4294967295"/>
          </p:nvPr>
        </p:nvSpPr>
        <p:spPr>
          <a:xfrm>
            <a:off x="0" y="785813"/>
            <a:ext cx="9817100" cy="998537"/>
          </a:xfrm>
        </p:spPr>
        <p:txBody>
          <a:bodyPr>
            <a:normAutofit fontScale="55000" lnSpcReduction="20000"/>
          </a:bodyPr>
          <a:lstStyle/>
          <a:p>
            <a:pPr>
              <a:lnSpc>
                <a:spcPct val="120000"/>
              </a:lnSpc>
            </a:pPr>
            <a:r>
              <a:rPr lang="it-IT" b="1" dirty="0">
                <a:solidFill>
                  <a:schemeClr val="accent1"/>
                </a:solidFill>
              </a:rPr>
              <a:t>Rapporto tra le incidenze di diagnosi COVID-19 a diversi intervalli di tempo dalla somministrazione della prima dose di vaccino rispetto all’intervallo 0-14 giorni dalla prima dose (aggiustato</a:t>
            </a:r>
            <a:r>
              <a:rPr lang="it-IT" sz="2400" b="1" dirty="0">
                <a:solidFill>
                  <a:schemeClr val="accent1"/>
                </a:solidFill>
                <a:effectLst/>
              </a:rPr>
              <a:t> per settimana di vaccinazione, incidenza settimanale nella popolazione regionale</a:t>
            </a:r>
            <a:r>
              <a:rPr lang="it-IT" sz="2400" b="1" baseline="0" dirty="0">
                <a:solidFill>
                  <a:schemeClr val="accent1"/>
                </a:solidFill>
                <a:effectLst/>
              </a:rPr>
              <a:t>, </a:t>
            </a:r>
            <a:r>
              <a:rPr lang="it-IT" b="1" dirty="0">
                <a:solidFill>
                  <a:schemeClr val="accent1"/>
                </a:solidFill>
              </a:rPr>
              <a:t>sesso</a:t>
            </a:r>
            <a:r>
              <a:rPr lang="it-IT" sz="2400" b="1" baseline="0" dirty="0">
                <a:solidFill>
                  <a:schemeClr val="accent1"/>
                </a:solidFill>
                <a:effectLst/>
              </a:rPr>
              <a:t>, regione, categoria della popolazione e </a:t>
            </a:r>
            <a:r>
              <a:rPr lang="it-IT" b="1" dirty="0">
                <a:solidFill>
                  <a:schemeClr val="accent1"/>
                </a:solidFill>
              </a:rPr>
              <a:t>brand</a:t>
            </a:r>
            <a:r>
              <a:rPr lang="it-IT" sz="2400" b="1" baseline="0" dirty="0">
                <a:solidFill>
                  <a:schemeClr val="accent1"/>
                </a:solidFill>
                <a:effectLst/>
              </a:rPr>
              <a:t> vaccino)</a:t>
            </a:r>
            <a:endParaRPr lang="it-IT" dirty="0">
              <a:solidFill>
                <a:schemeClr val="accent1"/>
              </a:solidFill>
            </a:endParaRPr>
          </a:p>
        </p:txBody>
      </p:sp>
      <p:grpSp>
        <p:nvGrpSpPr>
          <p:cNvPr id="29" name="Gruppo 28">
            <a:extLst>
              <a:ext uri="{FF2B5EF4-FFF2-40B4-BE49-F238E27FC236}">
                <a16:creationId xmlns:a16="http://schemas.microsoft.com/office/drawing/2014/main" id="{A3DFA62A-6AB7-4672-86D5-C407CE834AE9}"/>
              </a:ext>
            </a:extLst>
          </p:cNvPr>
          <p:cNvGrpSpPr>
            <a:grpSpLocks noChangeAspect="1"/>
          </p:cNvGrpSpPr>
          <p:nvPr/>
        </p:nvGrpSpPr>
        <p:grpSpPr>
          <a:xfrm>
            <a:off x="1790494" y="1907100"/>
            <a:ext cx="8436416" cy="4644000"/>
            <a:chOff x="0" y="0"/>
            <a:chExt cx="12984480" cy="7147560"/>
          </a:xfrm>
        </p:grpSpPr>
        <p:grpSp>
          <p:nvGrpSpPr>
            <p:cNvPr id="30" name="Gruppo 29">
              <a:extLst>
                <a:ext uri="{FF2B5EF4-FFF2-40B4-BE49-F238E27FC236}">
                  <a16:creationId xmlns:a16="http://schemas.microsoft.com/office/drawing/2014/main" id="{1FB866DA-031F-4715-AAED-0073998316F7}"/>
                </a:ext>
              </a:extLst>
            </p:cNvPr>
            <p:cNvGrpSpPr/>
            <p:nvPr/>
          </p:nvGrpSpPr>
          <p:grpSpPr>
            <a:xfrm>
              <a:off x="0" y="3566160"/>
              <a:ext cx="6492240" cy="3581400"/>
              <a:chOff x="0" y="3566160"/>
              <a:chExt cx="7215189" cy="3794760"/>
            </a:xfrm>
          </p:grpSpPr>
          <p:graphicFrame>
            <p:nvGraphicFramePr>
              <p:cNvPr id="43" name="Grafico 42">
                <a:extLst>
                  <a:ext uri="{FF2B5EF4-FFF2-40B4-BE49-F238E27FC236}">
                    <a16:creationId xmlns:a16="http://schemas.microsoft.com/office/drawing/2014/main" id="{7746973A-5F65-4C4D-A191-B4D6E35BDC4A}"/>
                  </a:ext>
                </a:extLst>
              </p:cNvPr>
              <p:cNvGraphicFramePr>
                <a:graphicFrameLocks/>
              </p:cNvGraphicFramePr>
              <p:nvPr/>
            </p:nvGraphicFramePr>
            <p:xfrm>
              <a:off x="0" y="3566160"/>
              <a:ext cx="7215189" cy="3794760"/>
            </p:xfrm>
            <a:graphic>
              <a:graphicData uri="http://schemas.openxmlformats.org/drawingml/2006/chart">
                <c:chart xmlns:c="http://schemas.openxmlformats.org/drawingml/2006/chart" xmlns:r="http://schemas.openxmlformats.org/officeDocument/2006/relationships" r:id="rId2"/>
              </a:graphicData>
            </a:graphic>
          </p:graphicFrame>
          <p:cxnSp>
            <p:nvCxnSpPr>
              <p:cNvPr id="44" name="Connettore diritto 43">
                <a:extLst>
                  <a:ext uri="{FF2B5EF4-FFF2-40B4-BE49-F238E27FC236}">
                    <a16:creationId xmlns:a16="http://schemas.microsoft.com/office/drawing/2014/main" id="{70376427-12C9-4857-A030-FB5CA385CB3C}"/>
                  </a:ext>
                </a:extLst>
              </p:cNvPr>
              <p:cNvCxnSpPr/>
              <p:nvPr/>
            </p:nvCxnSpPr>
            <p:spPr>
              <a:xfrm flipV="1">
                <a:off x="985256" y="4319976"/>
                <a:ext cx="5973020" cy="1621"/>
              </a:xfrm>
              <a:prstGeom prst="line">
                <a:avLst/>
              </a:prstGeom>
              <a:ln w="12700">
                <a:solidFill>
                  <a:sysClr val="windowText" lastClr="000000"/>
                </a:solidFill>
              </a:ln>
            </p:spPr>
            <p:style>
              <a:lnRef idx="1">
                <a:schemeClr val="accent1"/>
              </a:lnRef>
              <a:fillRef idx="0">
                <a:schemeClr val="accent1"/>
              </a:fillRef>
              <a:effectRef idx="0">
                <a:schemeClr val="accent1"/>
              </a:effectRef>
              <a:fontRef idx="minor">
                <a:schemeClr val="tx1"/>
              </a:fontRef>
            </p:style>
          </p:cxnSp>
          <p:sp>
            <p:nvSpPr>
              <p:cNvPr id="45" name="CasellaDiTesto 4">
                <a:extLst>
                  <a:ext uri="{FF2B5EF4-FFF2-40B4-BE49-F238E27FC236}">
                    <a16:creationId xmlns:a16="http://schemas.microsoft.com/office/drawing/2014/main" id="{BB3015E4-8F70-48F1-8188-CD206D185257}"/>
                  </a:ext>
                </a:extLst>
              </p:cNvPr>
              <p:cNvSpPr txBox="1"/>
              <p:nvPr/>
            </p:nvSpPr>
            <p:spPr>
              <a:xfrm>
                <a:off x="811178" y="4219929"/>
                <a:ext cx="577777" cy="43144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it-IT" sz="800" b="1" dirty="0"/>
                  <a:t>Rif</a:t>
                </a:r>
                <a:r>
                  <a:rPr lang="it-IT" sz="1100" b="1" dirty="0"/>
                  <a:t>.</a:t>
                </a:r>
              </a:p>
            </p:txBody>
          </p:sp>
        </p:grpSp>
        <p:grpSp>
          <p:nvGrpSpPr>
            <p:cNvPr id="31" name="Gruppo 30">
              <a:extLst>
                <a:ext uri="{FF2B5EF4-FFF2-40B4-BE49-F238E27FC236}">
                  <a16:creationId xmlns:a16="http://schemas.microsoft.com/office/drawing/2014/main" id="{CA184B93-787D-4396-AAD1-ABE205C14F26}"/>
                </a:ext>
              </a:extLst>
            </p:cNvPr>
            <p:cNvGrpSpPr/>
            <p:nvPr/>
          </p:nvGrpSpPr>
          <p:grpSpPr>
            <a:xfrm>
              <a:off x="6492240" y="0"/>
              <a:ext cx="6492240" cy="3581400"/>
              <a:chOff x="6492240" y="0"/>
              <a:chExt cx="7215189" cy="3794760"/>
            </a:xfrm>
          </p:grpSpPr>
          <p:graphicFrame>
            <p:nvGraphicFramePr>
              <p:cNvPr id="40" name="Grafico 39">
                <a:extLst>
                  <a:ext uri="{FF2B5EF4-FFF2-40B4-BE49-F238E27FC236}">
                    <a16:creationId xmlns:a16="http://schemas.microsoft.com/office/drawing/2014/main" id="{E08D01E4-8A46-46B3-A325-36E4EFEE4FCC}"/>
                  </a:ext>
                </a:extLst>
              </p:cNvPr>
              <p:cNvGraphicFramePr>
                <a:graphicFrameLocks/>
              </p:cNvGraphicFramePr>
              <p:nvPr/>
            </p:nvGraphicFramePr>
            <p:xfrm>
              <a:off x="6492240" y="0"/>
              <a:ext cx="7215189" cy="3794760"/>
            </p:xfrm>
            <a:graphic>
              <a:graphicData uri="http://schemas.openxmlformats.org/drawingml/2006/chart">
                <c:chart xmlns:c="http://schemas.openxmlformats.org/drawingml/2006/chart" xmlns:r="http://schemas.openxmlformats.org/officeDocument/2006/relationships" r:id="rId3"/>
              </a:graphicData>
            </a:graphic>
          </p:graphicFrame>
          <p:cxnSp>
            <p:nvCxnSpPr>
              <p:cNvPr id="41" name="Connettore diritto 40">
                <a:extLst>
                  <a:ext uri="{FF2B5EF4-FFF2-40B4-BE49-F238E27FC236}">
                    <a16:creationId xmlns:a16="http://schemas.microsoft.com/office/drawing/2014/main" id="{CC53F9BA-FFAF-4C36-9641-8FECF1117367}"/>
                  </a:ext>
                </a:extLst>
              </p:cNvPr>
              <p:cNvCxnSpPr/>
              <p:nvPr/>
            </p:nvCxnSpPr>
            <p:spPr>
              <a:xfrm flipV="1">
                <a:off x="7488354" y="738092"/>
                <a:ext cx="5973020" cy="7503"/>
              </a:xfrm>
              <a:prstGeom prst="line">
                <a:avLst/>
              </a:prstGeom>
              <a:ln w="12700">
                <a:solidFill>
                  <a:sysClr val="windowText" lastClr="000000"/>
                </a:solidFill>
              </a:ln>
            </p:spPr>
            <p:style>
              <a:lnRef idx="1">
                <a:schemeClr val="accent1"/>
              </a:lnRef>
              <a:fillRef idx="0">
                <a:schemeClr val="accent1"/>
              </a:fillRef>
              <a:effectRef idx="0">
                <a:schemeClr val="accent1"/>
              </a:effectRef>
              <a:fontRef idx="minor">
                <a:schemeClr val="tx1"/>
              </a:fontRef>
            </p:style>
          </p:cxnSp>
          <p:sp>
            <p:nvSpPr>
              <p:cNvPr id="42" name="CasellaDiTesto 8">
                <a:extLst>
                  <a:ext uri="{FF2B5EF4-FFF2-40B4-BE49-F238E27FC236}">
                    <a16:creationId xmlns:a16="http://schemas.microsoft.com/office/drawing/2014/main" id="{17DDBF9B-8844-4AE0-B1DB-FBC3600B5E57}"/>
                  </a:ext>
                </a:extLst>
              </p:cNvPr>
              <p:cNvSpPr txBox="1"/>
              <p:nvPr/>
            </p:nvSpPr>
            <p:spPr>
              <a:xfrm>
                <a:off x="7303418" y="658600"/>
                <a:ext cx="577777" cy="43144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it-IT" sz="800" b="1" dirty="0"/>
                  <a:t>Rif</a:t>
                </a:r>
                <a:r>
                  <a:rPr lang="it-IT" sz="1100" b="1" dirty="0"/>
                  <a:t>.</a:t>
                </a:r>
              </a:p>
            </p:txBody>
          </p:sp>
        </p:grpSp>
        <p:grpSp>
          <p:nvGrpSpPr>
            <p:cNvPr id="32" name="Gruppo 31">
              <a:extLst>
                <a:ext uri="{FF2B5EF4-FFF2-40B4-BE49-F238E27FC236}">
                  <a16:creationId xmlns:a16="http://schemas.microsoft.com/office/drawing/2014/main" id="{9D94ECBA-B6EA-4A2C-AAD1-23FF4F8F3A52}"/>
                </a:ext>
              </a:extLst>
            </p:cNvPr>
            <p:cNvGrpSpPr/>
            <p:nvPr/>
          </p:nvGrpSpPr>
          <p:grpSpPr>
            <a:xfrm>
              <a:off x="6492240" y="3581400"/>
              <a:ext cx="6492240" cy="3564000"/>
              <a:chOff x="6492240" y="3581400"/>
              <a:chExt cx="7215189" cy="3794760"/>
            </a:xfrm>
          </p:grpSpPr>
          <p:graphicFrame>
            <p:nvGraphicFramePr>
              <p:cNvPr id="37" name="Grafico 36">
                <a:extLst>
                  <a:ext uri="{FF2B5EF4-FFF2-40B4-BE49-F238E27FC236}">
                    <a16:creationId xmlns:a16="http://schemas.microsoft.com/office/drawing/2014/main" id="{792DDAC0-21AC-44A0-85F8-2DBD7A54C80C}"/>
                  </a:ext>
                </a:extLst>
              </p:cNvPr>
              <p:cNvGraphicFramePr>
                <a:graphicFrameLocks/>
              </p:cNvGraphicFramePr>
              <p:nvPr/>
            </p:nvGraphicFramePr>
            <p:xfrm>
              <a:off x="6492240" y="3581400"/>
              <a:ext cx="7215189" cy="3794760"/>
            </p:xfrm>
            <a:graphic>
              <a:graphicData uri="http://schemas.openxmlformats.org/drawingml/2006/chart">
                <c:chart xmlns:c="http://schemas.openxmlformats.org/drawingml/2006/chart" xmlns:r="http://schemas.openxmlformats.org/officeDocument/2006/relationships" r:id="rId4"/>
              </a:graphicData>
            </a:graphic>
          </p:graphicFrame>
          <p:cxnSp>
            <p:nvCxnSpPr>
              <p:cNvPr id="38" name="Connettore diritto 37">
                <a:extLst>
                  <a:ext uri="{FF2B5EF4-FFF2-40B4-BE49-F238E27FC236}">
                    <a16:creationId xmlns:a16="http://schemas.microsoft.com/office/drawing/2014/main" id="{88517FD7-3923-4172-BA26-B553A9128B96}"/>
                  </a:ext>
                </a:extLst>
              </p:cNvPr>
              <p:cNvCxnSpPr/>
              <p:nvPr/>
            </p:nvCxnSpPr>
            <p:spPr>
              <a:xfrm flipV="1">
                <a:off x="7451428" y="4329164"/>
                <a:ext cx="5973020" cy="1621"/>
              </a:xfrm>
              <a:prstGeom prst="line">
                <a:avLst/>
              </a:prstGeom>
              <a:ln w="12700">
                <a:solidFill>
                  <a:sysClr val="windowText" lastClr="000000"/>
                </a:solidFill>
              </a:ln>
            </p:spPr>
            <p:style>
              <a:lnRef idx="1">
                <a:schemeClr val="accent1"/>
              </a:lnRef>
              <a:fillRef idx="0">
                <a:schemeClr val="accent1"/>
              </a:fillRef>
              <a:effectRef idx="0">
                <a:schemeClr val="accent1"/>
              </a:effectRef>
              <a:fontRef idx="minor">
                <a:schemeClr val="tx1"/>
              </a:fontRef>
            </p:style>
          </p:cxnSp>
          <p:sp>
            <p:nvSpPr>
              <p:cNvPr id="39" name="CasellaDiTesto 12">
                <a:extLst>
                  <a:ext uri="{FF2B5EF4-FFF2-40B4-BE49-F238E27FC236}">
                    <a16:creationId xmlns:a16="http://schemas.microsoft.com/office/drawing/2014/main" id="{CCE16753-5EB0-4B0A-AA0B-D4F71B1F8C33}"/>
                  </a:ext>
                </a:extLst>
              </p:cNvPr>
              <p:cNvSpPr txBox="1"/>
              <p:nvPr/>
            </p:nvSpPr>
            <p:spPr>
              <a:xfrm>
                <a:off x="7303418" y="4261294"/>
                <a:ext cx="577777" cy="43354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it-IT" sz="800" b="1" dirty="0"/>
                  <a:t>Rif</a:t>
                </a:r>
                <a:r>
                  <a:rPr lang="it-IT" sz="1100" b="1" dirty="0"/>
                  <a:t>.</a:t>
                </a:r>
              </a:p>
            </p:txBody>
          </p:sp>
        </p:grpSp>
        <p:grpSp>
          <p:nvGrpSpPr>
            <p:cNvPr id="33" name="Gruppo 32">
              <a:extLst>
                <a:ext uri="{FF2B5EF4-FFF2-40B4-BE49-F238E27FC236}">
                  <a16:creationId xmlns:a16="http://schemas.microsoft.com/office/drawing/2014/main" id="{CB5DE295-15A4-49F1-A910-5197CAB35AC3}"/>
                </a:ext>
              </a:extLst>
            </p:cNvPr>
            <p:cNvGrpSpPr/>
            <p:nvPr/>
          </p:nvGrpSpPr>
          <p:grpSpPr>
            <a:xfrm>
              <a:off x="0" y="0"/>
              <a:ext cx="6492240" cy="3581400"/>
              <a:chOff x="0" y="0"/>
              <a:chExt cx="7215189" cy="3794760"/>
            </a:xfrm>
          </p:grpSpPr>
          <p:graphicFrame>
            <p:nvGraphicFramePr>
              <p:cNvPr id="34" name="Grafico 33">
                <a:extLst>
                  <a:ext uri="{FF2B5EF4-FFF2-40B4-BE49-F238E27FC236}">
                    <a16:creationId xmlns:a16="http://schemas.microsoft.com/office/drawing/2014/main" id="{A8F8395A-F416-48E4-A39B-D58908833659}"/>
                  </a:ext>
                </a:extLst>
              </p:cNvPr>
              <p:cNvGraphicFramePr>
                <a:graphicFrameLocks/>
              </p:cNvGraphicFramePr>
              <p:nvPr/>
            </p:nvGraphicFramePr>
            <p:xfrm>
              <a:off x="0" y="0"/>
              <a:ext cx="7215189" cy="3794760"/>
            </p:xfrm>
            <a:graphic>
              <a:graphicData uri="http://schemas.openxmlformats.org/drawingml/2006/chart">
                <c:chart xmlns:c="http://schemas.openxmlformats.org/drawingml/2006/chart" xmlns:r="http://schemas.openxmlformats.org/officeDocument/2006/relationships" r:id="rId5"/>
              </a:graphicData>
            </a:graphic>
          </p:graphicFrame>
          <p:cxnSp>
            <p:nvCxnSpPr>
              <p:cNvPr id="35" name="Connettore diritto 34">
                <a:extLst>
                  <a:ext uri="{FF2B5EF4-FFF2-40B4-BE49-F238E27FC236}">
                    <a16:creationId xmlns:a16="http://schemas.microsoft.com/office/drawing/2014/main" id="{510B6DCC-0F7D-4158-AC7C-3C536233F0FA}"/>
                  </a:ext>
                </a:extLst>
              </p:cNvPr>
              <p:cNvCxnSpPr/>
              <p:nvPr/>
            </p:nvCxnSpPr>
            <p:spPr>
              <a:xfrm flipV="1">
                <a:off x="972222" y="739355"/>
                <a:ext cx="5973020" cy="1621"/>
              </a:xfrm>
              <a:prstGeom prst="line">
                <a:avLst/>
              </a:prstGeom>
              <a:ln w="12700">
                <a:solidFill>
                  <a:sysClr val="windowText" lastClr="000000"/>
                </a:solidFill>
              </a:ln>
            </p:spPr>
            <p:style>
              <a:lnRef idx="1">
                <a:schemeClr val="accent1"/>
              </a:lnRef>
              <a:fillRef idx="0">
                <a:schemeClr val="accent1"/>
              </a:fillRef>
              <a:effectRef idx="0">
                <a:schemeClr val="accent1"/>
              </a:effectRef>
              <a:fontRef idx="minor">
                <a:schemeClr val="tx1"/>
              </a:fontRef>
            </p:style>
          </p:cxnSp>
          <p:sp>
            <p:nvSpPr>
              <p:cNvPr id="36" name="CasellaDiTesto 16">
                <a:extLst>
                  <a:ext uri="{FF2B5EF4-FFF2-40B4-BE49-F238E27FC236}">
                    <a16:creationId xmlns:a16="http://schemas.microsoft.com/office/drawing/2014/main" id="{24E45DCA-7814-46A9-B2DB-D02ABC73DF19}"/>
                  </a:ext>
                </a:extLst>
              </p:cNvPr>
              <p:cNvSpPr txBox="1"/>
              <p:nvPr/>
            </p:nvSpPr>
            <p:spPr>
              <a:xfrm>
                <a:off x="811178" y="658600"/>
                <a:ext cx="577777" cy="43144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it-IT" sz="800" b="1" dirty="0"/>
                  <a:t>Rif</a:t>
                </a:r>
                <a:r>
                  <a:rPr lang="it-IT" sz="1100" b="1" dirty="0"/>
                  <a:t>.</a:t>
                </a:r>
              </a:p>
            </p:txBody>
          </p:sp>
        </p:grpSp>
      </p:grpSp>
    </p:spTree>
    <p:extLst>
      <p:ext uri="{BB962C8B-B14F-4D97-AF65-F5344CB8AC3E}">
        <p14:creationId xmlns:p14="http://schemas.microsoft.com/office/powerpoint/2010/main" val="25181494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3">
            <a:extLst>
              <a:ext uri="{FF2B5EF4-FFF2-40B4-BE49-F238E27FC236}">
                <a16:creationId xmlns:a16="http://schemas.microsoft.com/office/drawing/2014/main" id="{15F5E56C-8A46-4E65-887D-0869EACBE9A3}"/>
              </a:ext>
            </a:extLst>
          </p:cNvPr>
          <p:cNvSpPr txBox="1">
            <a:spLocks/>
          </p:cNvSpPr>
          <p:nvPr/>
        </p:nvSpPr>
        <p:spPr>
          <a:xfrm>
            <a:off x="399804" y="1204557"/>
            <a:ext cx="11792196" cy="2976345"/>
          </a:xfrm>
          <a:prstGeom prst="rect">
            <a:avLst/>
          </a:prstGeom>
        </p:spPr>
        <p:txBody>
          <a:bodyPr vert="horz" lIns="91440" tIns="45721" rIns="91440" bIns="45721"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600" b="1" dirty="0">
                <a:solidFill>
                  <a:srgbClr val="0064B7"/>
                </a:solidFill>
                <a:latin typeface="Titillium Web" panose="00000500000000000000"/>
              </a:rPr>
              <a:t>Analisi del </a:t>
            </a:r>
            <a:r>
              <a:rPr lang="en-US" sz="8600" b="1" dirty="0" err="1">
                <a:solidFill>
                  <a:srgbClr val="0064B7"/>
                </a:solidFill>
                <a:latin typeface="Titillium Web" panose="00000500000000000000"/>
              </a:rPr>
              <a:t>rischio</a:t>
            </a:r>
            <a:r>
              <a:rPr lang="en-US" sz="8600" b="1" dirty="0">
                <a:solidFill>
                  <a:srgbClr val="0064B7"/>
                </a:solidFill>
                <a:latin typeface="Titillium Web" panose="00000500000000000000"/>
              </a:rPr>
              <a:t> e scenario per Regione/PA</a:t>
            </a:r>
          </a:p>
          <a:p>
            <a:endParaRPr lang="en-US" sz="6601" dirty="0">
              <a:solidFill>
                <a:schemeClr val="accent2"/>
              </a:solidFill>
            </a:endParaRPr>
          </a:p>
          <a:p>
            <a:endParaRPr lang="en-US" sz="3200" dirty="0"/>
          </a:p>
          <a:p>
            <a:endParaRPr lang="en-US" sz="3200" dirty="0"/>
          </a:p>
          <a:p>
            <a:r>
              <a:rPr lang="en-US" sz="5100" dirty="0"/>
              <a:t>24 – 30 </a:t>
            </a:r>
            <a:r>
              <a:rPr lang="en-US" sz="5100" dirty="0" err="1"/>
              <a:t>maggio</a:t>
            </a:r>
            <a:r>
              <a:rPr lang="en-US" sz="5100" dirty="0"/>
              <a:t> 2021 (1 </a:t>
            </a:r>
            <a:r>
              <a:rPr lang="en-US" sz="5100" dirty="0" err="1"/>
              <a:t>giugno</a:t>
            </a:r>
            <a:r>
              <a:rPr lang="en-US" sz="5100" dirty="0"/>
              <a:t> 2021), </a:t>
            </a:r>
          </a:p>
          <a:p>
            <a:r>
              <a:rPr lang="en-US" sz="5100" dirty="0" err="1"/>
              <a:t>analisi</a:t>
            </a:r>
            <a:r>
              <a:rPr lang="en-US" sz="5100" dirty="0"/>
              <a:t> </a:t>
            </a:r>
            <a:r>
              <a:rPr lang="en-US" sz="5100" dirty="0" err="1"/>
              <a:t>dell’occupazione</a:t>
            </a:r>
            <a:r>
              <a:rPr lang="en-US" sz="5100" dirty="0"/>
              <a:t> </a:t>
            </a:r>
            <a:r>
              <a:rPr lang="en-US" sz="5100" dirty="0" err="1"/>
              <a:t>dei</a:t>
            </a:r>
            <a:r>
              <a:rPr lang="en-US" sz="5100" dirty="0"/>
              <a:t> PL </a:t>
            </a:r>
            <a:r>
              <a:rPr lang="en-US" sz="5100" dirty="0" err="1"/>
              <a:t>attivi</a:t>
            </a:r>
            <a:r>
              <a:rPr lang="en-US" sz="5100" dirty="0"/>
              <a:t> </a:t>
            </a:r>
            <a:r>
              <a:rPr lang="en-US" sz="5100" dirty="0" err="1"/>
              <a:t>aggiornata</a:t>
            </a:r>
            <a:r>
              <a:rPr lang="en-US" sz="5100" dirty="0"/>
              <a:t> al 31 </a:t>
            </a:r>
            <a:r>
              <a:rPr lang="en-US" sz="5100" dirty="0" err="1"/>
              <a:t>maggio</a:t>
            </a:r>
            <a:r>
              <a:rPr lang="en-US" sz="5100" dirty="0"/>
              <a:t> 2021</a:t>
            </a:r>
          </a:p>
          <a:p>
            <a:endParaRPr lang="en-US" sz="3200" b="1" dirty="0">
              <a:solidFill>
                <a:schemeClr val="accent2"/>
              </a:solidFill>
            </a:endParaRPr>
          </a:p>
          <a:p>
            <a:r>
              <a:rPr lang="en-US" sz="5100" b="1" dirty="0">
                <a:solidFill>
                  <a:srgbClr val="0064B7"/>
                </a:solidFill>
                <a:latin typeface="Titillium Web" panose="00000500000000000000"/>
              </a:rPr>
              <a:t>Fonte: </a:t>
            </a:r>
            <a:r>
              <a:rPr lang="en-US" sz="5100" b="1" dirty="0" err="1">
                <a:solidFill>
                  <a:srgbClr val="0064B7"/>
                </a:solidFill>
                <a:latin typeface="Titillium Web" panose="00000500000000000000"/>
              </a:rPr>
              <a:t>Cabina</a:t>
            </a:r>
            <a:r>
              <a:rPr lang="en-US" sz="5100" b="1" dirty="0">
                <a:solidFill>
                  <a:srgbClr val="0064B7"/>
                </a:solidFill>
                <a:latin typeface="Titillium Web" panose="00000500000000000000"/>
              </a:rPr>
              <a:t> di Regia</a:t>
            </a:r>
          </a:p>
          <a:p>
            <a:endParaRPr lang="en-US" sz="6000" dirty="0">
              <a:solidFill>
                <a:schemeClr val="accent2"/>
              </a:solidFill>
            </a:endParaRPr>
          </a:p>
        </p:txBody>
      </p:sp>
    </p:spTree>
    <p:extLst>
      <p:ext uri="{BB962C8B-B14F-4D97-AF65-F5344CB8AC3E}">
        <p14:creationId xmlns:p14="http://schemas.microsoft.com/office/powerpoint/2010/main" val="16116692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27F4167E-7713-4F07-9213-CAB367502337}"/>
              </a:ext>
            </a:extLst>
          </p:cNvPr>
          <p:cNvPicPr>
            <a:picLocks noChangeAspect="1"/>
          </p:cNvPicPr>
          <p:nvPr/>
        </p:nvPicPr>
        <p:blipFill>
          <a:blip r:embed="rId2"/>
          <a:stretch>
            <a:fillRect/>
          </a:stretch>
        </p:blipFill>
        <p:spPr>
          <a:xfrm>
            <a:off x="574040" y="315139"/>
            <a:ext cx="11043920" cy="5625208"/>
          </a:xfrm>
          <a:prstGeom prst="rect">
            <a:avLst/>
          </a:prstGeom>
        </p:spPr>
      </p:pic>
    </p:spTree>
    <p:extLst>
      <p:ext uri="{BB962C8B-B14F-4D97-AF65-F5344CB8AC3E}">
        <p14:creationId xmlns:p14="http://schemas.microsoft.com/office/powerpoint/2010/main" val="302778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5554CB-8779-44BC-8170-14C8B0EA57C1}"/>
              </a:ext>
            </a:extLst>
          </p:cNvPr>
          <p:cNvSpPr>
            <a:spLocks noGrp="1"/>
          </p:cNvSpPr>
          <p:nvPr>
            <p:ph type="title"/>
          </p:nvPr>
        </p:nvSpPr>
        <p:spPr>
          <a:xfrm>
            <a:off x="350520" y="272290"/>
            <a:ext cx="11795760" cy="590931"/>
          </a:xfrm>
        </p:spPr>
        <p:txBody>
          <a:bodyPr/>
          <a:lstStyle/>
          <a:p>
            <a:r>
              <a:rPr lang="it-IT" dirty="0"/>
              <a:t>Andamento </a:t>
            </a:r>
            <a:r>
              <a:rPr lang="it-IT" dirty="0">
                <a:latin typeface="+mn-lt"/>
              </a:rPr>
              <a:t>incidenza</a:t>
            </a:r>
            <a:r>
              <a:rPr lang="it-IT" dirty="0"/>
              <a:t> (14 gg) in alcuni paesi europei (ECDC)</a:t>
            </a:r>
          </a:p>
        </p:txBody>
      </p:sp>
      <p:sp>
        <p:nvSpPr>
          <p:cNvPr id="7" name="Rettangolo 6">
            <a:extLst>
              <a:ext uri="{FF2B5EF4-FFF2-40B4-BE49-F238E27FC236}">
                <a16:creationId xmlns:a16="http://schemas.microsoft.com/office/drawing/2014/main" id="{AEC6BB40-894F-49A6-9E3F-6B3F46916377}"/>
              </a:ext>
            </a:extLst>
          </p:cNvPr>
          <p:cNvSpPr/>
          <p:nvPr/>
        </p:nvSpPr>
        <p:spPr>
          <a:xfrm>
            <a:off x="7201837" y="6604084"/>
            <a:ext cx="2805576" cy="253916"/>
          </a:xfrm>
          <a:prstGeom prst="rect">
            <a:avLst/>
          </a:prstGeom>
        </p:spPr>
        <p:txBody>
          <a:bodyPr wrap="none">
            <a:spAutoFit/>
          </a:bodyPr>
          <a:lstStyle/>
          <a:p>
            <a:r>
              <a:rPr lang="it-IT" sz="1050" b="1" dirty="0">
                <a:solidFill>
                  <a:srgbClr val="333333"/>
                </a:solidFill>
              </a:rPr>
              <a:t>Data di ultimo aggiornamento</a:t>
            </a:r>
            <a:r>
              <a:rPr lang="it-IT" sz="1050" dirty="0">
                <a:solidFill>
                  <a:srgbClr val="333333"/>
                </a:solidFill>
              </a:rPr>
              <a:t>: 31 maggio </a:t>
            </a:r>
            <a:r>
              <a:rPr lang="it-IT" sz="1050" b="0" i="0" dirty="0">
                <a:solidFill>
                  <a:srgbClr val="333333"/>
                </a:solidFill>
                <a:effectLst/>
              </a:rPr>
              <a:t>2021</a:t>
            </a:r>
            <a:endParaRPr lang="it-IT" sz="1050" dirty="0"/>
          </a:p>
        </p:txBody>
      </p:sp>
      <p:pic>
        <p:nvPicPr>
          <p:cNvPr id="8" name="Segnaposto contenuto 7">
            <a:extLst>
              <a:ext uri="{FF2B5EF4-FFF2-40B4-BE49-F238E27FC236}">
                <a16:creationId xmlns:a16="http://schemas.microsoft.com/office/drawing/2014/main" id="{DF75D9B6-224D-4F97-AE01-FDDCA0BDEF4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64640" y="1253331"/>
            <a:ext cx="8519201" cy="4351338"/>
          </a:xfrm>
        </p:spPr>
      </p:pic>
    </p:spTree>
    <p:extLst>
      <p:ext uri="{BB962C8B-B14F-4D97-AF65-F5344CB8AC3E}">
        <p14:creationId xmlns:p14="http://schemas.microsoft.com/office/powerpoint/2010/main" val="9864098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DF970081-94DA-4076-80A9-CF7BC0ABB794}"/>
              </a:ext>
            </a:extLst>
          </p:cNvPr>
          <p:cNvSpPr txBox="1"/>
          <p:nvPr/>
        </p:nvSpPr>
        <p:spPr>
          <a:xfrm>
            <a:off x="199117" y="88362"/>
            <a:ext cx="11640457" cy="1122871"/>
          </a:xfrm>
          <a:prstGeom prst="rect">
            <a:avLst/>
          </a:prstGeom>
          <a:noFill/>
        </p:spPr>
        <p:txBody>
          <a:bodyPr wrap="square">
            <a:spAutoFit/>
          </a:bodyPr>
          <a:lstStyle/>
          <a:p>
            <a:pPr>
              <a:lnSpc>
                <a:spcPct val="107000"/>
              </a:lnSpc>
              <a:spcAft>
                <a:spcPts val="800"/>
              </a:spcAft>
            </a:pPr>
            <a:r>
              <a:rPr lang="it-IT" sz="3200" b="1" dirty="0">
                <a:solidFill>
                  <a:srgbClr val="0064B7"/>
                </a:solidFill>
              </a:rPr>
              <a:t>Indicatori decisionali </a:t>
            </a:r>
            <a:r>
              <a:rPr lang="it-IT" sz="3200" dirty="0">
                <a:solidFill>
                  <a:srgbClr val="0064B7"/>
                </a:solidFill>
              </a:rPr>
              <a:t>come da Decreto Legge del 18 maggio 2021 n.65 articolo 13 </a:t>
            </a:r>
            <a:r>
              <a:rPr lang="it-IT" sz="3200" b="1" dirty="0">
                <a:solidFill>
                  <a:srgbClr val="0064B7"/>
                </a:solidFill>
              </a:rPr>
              <a:t>- Aggiornamento del 3/06/2021</a:t>
            </a:r>
            <a:endParaRPr lang="it-IT" sz="2800" b="1" dirty="0">
              <a:solidFill>
                <a:srgbClr val="0064B7"/>
              </a:solidFill>
            </a:endParaRPr>
          </a:p>
        </p:txBody>
      </p:sp>
      <p:sp>
        <p:nvSpPr>
          <p:cNvPr id="7" name="CasellaDiTesto 6">
            <a:extLst>
              <a:ext uri="{FF2B5EF4-FFF2-40B4-BE49-F238E27FC236}">
                <a16:creationId xmlns:a16="http://schemas.microsoft.com/office/drawing/2014/main" id="{A727683D-90F9-4D4F-8251-D78070C7B321}"/>
              </a:ext>
            </a:extLst>
          </p:cNvPr>
          <p:cNvSpPr txBox="1"/>
          <p:nvPr/>
        </p:nvSpPr>
        <p:spPr>
          <a:xfrm>
            <a:off x="5130800" y="6125420"/>
            <a:ext cx="6096000" cy="369332"/>
          </a:xfrm>
          <a:prstGeom prst="rect">
            <a:avLst/>
          </a:prstGeom>
          <a:noFill/>
        </p:spPr>
        <p:txBody>
          <a:bodyPr wrap="square">
            <a:spAutoFit/>
          </a:bodyPr>
          <a:lstStyle/>
          <a:p>
            <a:pPr algn="l">
              <a:spcBef>
                <a:spcPts val="600"/>
              </a:spcBef>
              <a:spcAft>
                <a:spcPts val="600"/>
              </a:spcAft>
            </a:pPr>
            <a:r>
              <a:rPr lang="it-IT" sz="1800" b="1" dirty="0">
                <a:solidFill>
                  <a:srgbClr val="0064B7"/>
                </a:solidFill>
              </a:rPr>
              <a:t>Fonte dati: Ministero della Salute / Protezione Civile</a:t>
            </a:r>
          </a:p>
        </p:txBody>
      </p:sp>
      <p:pic>
        <p:nvPicPr>
          <p:cNvPr id="6" name="Immagine 5">
            <a:extLst>
              <a:ext uri="{FF2B5EF4-FFF2-40B4-BE49-F238E27FC236}">
                <a16:creationId xmlns:a16="http://schemas.microsoft.com/office/drawing/2014/main" id="{40C4F92E-E957-411A-AEAC-AA65D597190F}"/>
              </a:ext>
            </a:extLst>
          </p:cNvPr>
          <p:cNvPicPr>
            <a:picLocks noChangeAspect="1"/>
          </p:cNvPicPr>
          <p:nvPr/>
        </p:nvPicPr>
        <p:blipFill>
          <a:blip r:embed="rId2"/>
          <a:stretch>
            <a:fillRect/>
          </a:stretch>
        </p:blipFill>
        <p:spPr>
          <a:xfrm>
            <a:off x="2204114" y="1148930"/>
            <a:ext cx="8268482" cy="4823639"/>
          </a:xfrm>
          <a:prstGeom prst="rect">
            <a:avLst/>
          </a:prstGeom>
        </p:spPr>
      </p:pic>
    </p:spTree>
    <p:extLst>
      <p:ext uri="{BB962C8B-B14F-4D97-AF65-F5344CB8AC3E}">
        <p14:creationId xmlns:p14="http://schemas.microsoft.com/office/powerpoint/2010/main" val="23664453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6B1FEDA-143A-4056-8586-6BEC18D7A754}"/>
              </a:ext>
            </a:extLst>
          </p:cNvPr>
          <p:cNvSpPr txBox="1"/>
          <p:nvPr/>
        </p:nvSpPr>
        <p:spPr>
          <a:xfrm>
            <a:off x="1108973" y="315902"/>
            <a:ext cx="10011587" cy="707886"/>
          </a:xfrm>
          <a:prstGeom prst="rect">
            <a:avLst/>
          </a:prstGeom>
          <a:noFill/>
        </p:spPr>
        <p:txBody>
          <a:bodyPr wrap="none" rtlCol="0">
            <a:spAutoFit/>
          </a:bodyPr>
          <a:lstStyle/>
          <a:p>
            <a:pPr algn="ctr"/>
            <a:r>
              <a:rPr lang="it-IT" sz="4000" b="1" dirty="0">
                <a:solidFill>
                  <a:srgbClr val="0064B7"/>
                </a:solidFill>
              </a:rPr>
              <a:t>Headline della Cabina di Regia (4 giugno 2021)</a:t>
            </a:r>
          </a:p>
        </p:txBody>
      </p:sp>
      <p:sp>
        <p:nvSpPr>
          <p:cNvPr id="4" name="CasellaDiTesto 3">
            <a:extLst>
              <a:ext uri="{FF2B5EF4-FFF2-40B4-BE49-F238E27FC236}">
                <a16:creationId xmlns:a16="http://schemas.microsoft.com/office/drawing/2014/main" id="{1FEA83EC-E6C6-4C5A-9441-7A94518254EA}"/>
              </a:ext>
            </a:extLst>
          </p:cNvPr>
          <p:cNvSpPr txBox="1"/>
          <p:nvPr/>
        </p:nvSpPr>
        <p:spPr>
          <a:xfrm>
            <a:off x="450755" y="1475737"/>
            <a:ext cx="11328021" cy="3770263"/>
          </a:xfrm>
          <a:prstGeom prst="rect">
            <a:avLst/>
          </a:prstGeom>
          <a:noFill/>
        </p:spPr>
        <p:txBody>
          <a:bodyPr wrap="square">
            <a:spAutoFit/>
          </a:bodyPr>
          <a:lstStyle/>
          <a:p>
            <a:pPr algn="just">
              <a:spcBef>
                <a:spcPts val="1200"/>
              </a:spcBef>
              <a:spcAft>
                <a:spcPts val="600"/>
              </a:spcAft>
            </a:pPr>
            <a:r>
              <a:rPr lang="it-IT" sz="2800" i="1" dirty="0">
                <a:ea typeface="Tahoma" panose="020B0604030504040204" pitchFamily="34" charset="0"/>
                <a:cs typeface="Times New Roman" panose="02020603050405020304" pitchFamily="18" charset="0"/>
              </a:rPr>
              <a:t> </a:t>
            </a:r>
            <a:r>
              <a:rPr lang="it-IT" sz="2800" b="0" i="1" dirty="0">
                <a:effectLst/>
                <a:ea typeface="MS Gothic" panose="020B0609070205080204" pitchFamily="49" charset="-128"/>
                <a:cs typeface="Tahoma" panose="020B0604030504040204" pitchFamily="34" charset="0"/>
              </a:rPr>
              <a:t>L’incidenza, sia sull’intero territorio nazionale che in tutte le regioni/PPAA, continua a diminuire ed è in quasi tutte le Regioni/PPAA sotto il 50 per 100.000 abitanti ogni 7 giorni. L’effettuazione di attività di tracciamento sistematico possono consentire una gestione basata sul contenimento ovvero sull’identificazione dei casi e sul tracciamento dei loro contatti.</a:t>
            </a:r>
            <a:endParaRPr lang="it-IT" sz="2800" b="1" dirty="0">
              <a:effectLst/>
              <a:ea typeface="MS Gothic" panose="020B0609070205080204" pitchFamily="49" charset="-128"/>
              <a:cs typeface="Times New Roman" panose="02020603050405020304" pitchFamily="18" charset="0"/>
            </a:endParaRPr>
          </a:p>
          <a:p>
            <a:pPr algn="just">
              <a:spcBef>
                <a:spcPts val="1200"/>
              </a:spcBef>
              <a:spcAft>
                <a:spcPts val="600"/>
              </a:spcAft>
            </a:pPr>
            <a:r>
              <a:rPr lang="it-IT" sz="2800" b="0" i="1" dirty="0">
                <a:effectLst/>
                <a:ea typeface="MS Gothic" panose="020B0609070205080204" pitchFamily="49" charset="-128"/>
                <a:cs typeface="Tahoma" panose="020B0604030504040204" pitchFamily="34" charset="0"/>
              </a:rPr>
              <a:t>La pressione sui servizi ospedalieri si conferma al di sotto della soglia critica in tutte le Regioni/PA e la stima dell’indice di trasmissibilità Rt medio calcolato sui casi sintomatici è stabilmente al di sotto della soglia epidemica.</a:t>
            </a:r>
            <a:endParaRPr lang="it-IT" sz="2800" b="1" dirty="0">
              <a:effectLst/>
              <a:ea typeface="MS Gothic"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30412547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52DD67E2-4B5D-43A4-8513-95AF2395F9FE}"/>
              </a:ext>
            </a:extLst>
          </p:cNvPr>
          <p:cNvSpPr txBox="1"/>
          <p:nvPr/>
        </p:nvSpPr>
        <p:spPr>
          <a:xfrm>
            <a:off x="783020" y="322049"/>
            <a:ext cx="10625959"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000" b="1" i="0" u="none" strike="noStrike" kern="1200" cap="none" spc="0" normalizeH="0" baseline="0" noProof="0" dirty="0">
                <a:ln>
                  <a:noFill/>
                </a:ln>
                <a:solidFill>
                  <a:srgbClr val="0064B7"/>
                </a:solidFill>
                <a:effectLst/>
                <a:uLnTx/>
                <a:uFillTx/>
                <a:ea typeface="+mn-ea"/>
                <a:cs typeface="+mn-cs"/>
              </a:rPr>
              <a:t>Headline della Cabina di Regia </a:t>
            </a:r>
            <a:r>
              <a:rPr lang="it-IT" sz="4000" b="1" dirty="0">
                <a:solidFill>
                  <a:srgbClr val="0064B7"/>
                </a:solidFill>
              </a:rPr>
              <a:t>(4 giugno 2021)</a:t>
            </a:r>
            <a:endParaRPr kumimoji="0" lang="it-IT" sz="4000" b="1" i="0" u="none" strike="noStrike" kern="1200" cap="none" spc="0" normalizeH="0" baseline="0" noProof="0" dirty="0">
              <a:ln>
                <a:noFill/>
              </a:ln>
              <a:solidFill>
                <a:srgbClr val="0064B7"/>
              </a:solidFill>
              <a:effectLst/>
              <a:uLnTx/>
              <a:uFillTx/>
              <a:ea typeface="+mn-ea"/>
              <a:cs typeface="+mn-cs"/>
            </a:endParaRPr>
          </a:p>
        </p:txBody>
      </p:sp>
      <p:sp>
        <p:nvSpPr>
          <p:cNvPr id="4" name="CasellaDiTesto 3">
            <a:extLst>
              <a:ext uri="{FF2B5EF4-FFF2-40B4-BE49-F238E27FC236}">
                <a16:creationId xmlns:a16="http://schemas.microsoft.com/office/drawing/2014/main" id="{AA9488BD-2B1C-4F7A-8B5A-57F895ECFFB2}"/>
              </a:ext>
            </a:extLst>
          </p:cNvPr>
          <p:cNvSpPr txBox="1"/>
          <p:nvPr/>
        </p:nvSpPr>
        <p:spPr>
          <a:xfrm>
            <a:off x="412750" y="1863026"/>
            <a:ext cx="11442700" cy="2540824"/>
          </a:xfrm>
          <a:prstGeom prst="rect">
            <a:avLst/>
          </a:prstGeom>
          <a:noFill/>
        </p:spPr>
        <p:txBody>
          <a:bodyPr wrap="square">
            <a:spAutoFit/>
          </a:bodyPr>
          <a:lstStyle/>
          <a:p>
            <a:pPr algn="just">
              <a:lnSpc>
                <a:spcPct val="115000"/>
              </a:lnSpc>
            </a:pPr>
            <a:r>
              <a:rPr lang="it-IT" sz="2800" i="1" dirty="0">
                <a:ea typeface="Tahoma" panose="020B0604030504040204" pitchFamily="34" charset="0"/>
                <a:cs typeface="Times New Roman" panose="02020603050405020304" pitchFamily="18" charset="0"/>
              </a:rPr>
              <a:t>La prevalente circolazione in Italia della variante B.1.1.7 (nota come variante inglese) e la presenza di altre varianti che possono avere una maggiore trasmissibilità e/o eludere parzialmente la risposta immunitaria, richiede tuttavia di continuare a monitorare con attenzione la situazione e mantenere cautela e gradualità nella gestione dell’epidemia.</a:t>
            </a:r>
          </a:p>
        </p:txBody>
      </p:sp>
    </p:spTree>
    <p:extLst>
      <p:ext uri="{BB962C8B-B14F-4D97-AF65-F5344CB8AC3E}">
        <p14:creationId xmlns:p14="http://schemas.microsoft.com/office/powerpoint/2010/main" val="21941105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8E81D9-5EAF-704A-BA6B-3422113D4DAE}"/>
              </a:ext>
            </a:extLst>
          </p:cNvPr>
          <p:cNvSpPr>
            <a:spLocks noGrp="1"/>
          </p:cNvSpPr>
          <p:nvPr>
            <p:ph type="ctrTitle"/>
          </p:nvPr>
        </p:nvSpPr>
        <p:spPr/>
        <p:txBody>
          <a:bodyPr/>
          <a:lstStyle/>
          <a:p>
            <a:endParaRPr lang="it-IT" dirty="0"/>
          </a:p>
        </p:txBody>
      </p:sp>
      <p:sp>
        <p:nvSpPr>
          <p:cNvPr id="3" name="Sottotitolo 2">
            <a:extLst>
              <a:ext uri="{FF2B5EF4-FFF2-40B4-BE49-F238E27FC236}">
                <a16:creationId xmlns:a16="http://schemas.microsoft.com/office/drawing/2014/main" id="{6FB7EFEB-3C4A-A144-8A8F-719B7D55A279}"/>
              </a:ext>
            </a:extLst>
          </p:cNvPr>
          <p:cNvSpPr>
            <a:spLocks noGrp="1"/>
          </p:cNvSpPr>
          <p:nvPr>
            <p:ph type="subTitle" idx="1"/>
          </p:nvPr>
        </p:nvSpPr>
        <p:spPr/>
        <p:txBody>
          <a:bodyPr/>
          <a:lstStyle/>
          <a:p>
            <a:r>
              <a:rPr lang="it-IT" dirty="0"/>
              <a:t>Grazie</a:t>
            </a:r>
          </a:p>
        </p:txBody>
      </p:sp>
    </p:spTree>
    <p:extLst>
      <p:ext uri="{BB962C8B-B14F-4D97-AF65-F5344CB8AC3E}">
        <p14:creationId xmlns:p14="http://schemas.microsoft.com/office/powerpoint/2010/main" val="2030505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1B7A1A9-40FC-4B1A-BC71-6C2C2DFC8700}"/>
              </a:ext>
            </a:extLst>
          </p:cNvPr>
          <p:cNvSpPr txBox="1"/>
          <p:nvPr/>
        </p:nvSpPr>
        <p:spPr>
          <a:xfrm>
            <a:off x="1689826" y="2711994"/>
            <a:ext cx="8812348" cy="830997"/>
          </a:xfrm>
          <a:prstGeom prst="rect">
            <a:avLst/>
          </a:prstGeom>
          <a:noFill/>
        </p:spPr>
        <p:txBody>
          <a:bodyPr wrap="square" rtlCol="0">
            <a:spAutoFit/>
          </a:bodyPr>
          <a:lstStyle/>
          <a:p>
            <a:pPr algn="ctr"/>
            <a:r>
              <a:rPr lang="it-IT" sz="4800" dirty="0">
                <a:solidFill>
                  <a:srgbClr val="0064B7"/>
                </a:solidFill>
              </a:rPr>
              <a:t>Situazione epidemiologica in Italia</a:t>
            </a:r>
          </a:p>
        </p:txBody>
      </p:sp>
    </p:spTree>
    <p:extLst>
      <p:ext uri="{BB962C8B-B14F-4D97-AF65-F5344CB8AC3E}">
        <p14:creationId xmlns:p14="http://schemas.microsoft.com/office/powerpoint/2010/main" val="4161791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1FAC7D-D035-4629-A122-3DDA6E630666}"/>
              </a:ext>
            </a:extLst>
          </p:cNvPr>
          <p:cNvSpPr>
            <a:spLocks noGrp="1"/>
          </p:cNvSpPr>
          <p:nvPr>
            <p:ph type="title" idx="4294967295"/>
          </p:nvPr>
        </p:nvSpPr>
        <p:spPr>
          <a:xfrm>
            <a:off x="0" y="52388"/>
            <a:ext cx="12192000" cy="846137"/>
          </a:xfrm>
        </p:spPr>
        <p:txBody>
          <a:bodyPr>
            <a:noAutofit/>
          </a:bodyPr>
          <a:lstStyle/>
          <a:p>
            <a:r>
              <a:rPr lang="it-IT" sz="3300" dirty="0">
                <a:latin typeface="+mn-lt"/>
                <a:ea typeface="+mn-ea"/>
                <a:cs typeface="+mn-cs"/>
              </a:rPr>
              <a:t>Casi notificati al sistema di Sorveglianza integrata COVID-19 in Italia</a:t>
            </a:r>
            <a:endParaRPr lang="it-CH" sz="3300" dirty="0">
              <a:latin typeface="+mn-lt"/>
              <a:ea typeface="+mn-ea"/>
              <a:cs typeface="+mn-cs"/>
            </a:endParaRPr>
          </a:p>
        </p:txBody>
      </p:sp>
      <p:sp>
        <p:nvSpPr>
          <p:cNvPr id="4" name="Rettangolo 3"/>
          <p:cNvSpPr/>
          <p:nvPr/>
        </p:nvSpPr>
        <p:spPr>
          <a:xfrm>
            <a:off x="7201837" y="6604084"/>
            <a:ext cx="2746265" cy="253916"/>
          </a:xfrm>
          <a:prstGeom prst="rect">
            <a:avLst/>
          </a:prstGeom>
        </p:spPr>
        <p:txBody>
          <a:bodyPr wrap="none">
            <a:spAutoFit/>
          </a:bodyPr>
          <a:lstStyle/>
          <a:p>
            <a:r>
              <a:rPr lang="it-IT" sz="1050" b="1" dirty="0">
                <a:solidFill>
                  <a:srgbClr val="333333"/>
                </a:solidFill>
                <a:latin typeface="Source Sans Pro"/>
              </a:rPr>
              <a:t>Data di ultimo </a:t>
            </a:r>
            <a:r>
              <a:rPr lang="it-IT" sz="1050" b="1" dirty="0">
                <a:solidFill>
                  <a:srgbClr val="333333"/>
                </a:solidFill>
              </a:rPr>
              <a:t>aggiornamento</a:t>
            </a:r>
            <a:r>
              <a:rPr lang="it-IT" sz="1050" dirty="0">
                <a:solidFill>
                  <a:srgbClr val="333333"/>
                </a:solidFill>
                <a:latin typeface="Source Sans Pro"/>
              </a:rPr>
              <a:t>: 3 giugno</a:t>
            </a:r>
            <a:r>
              <a:rPr lang="it-IT" sz="1050" dirty="0">
                <a:solidFill>
                  <a:srgbClr val="333333"/>
                </a:solidFill>
                <a:latin typeface="Source Sans Pro" panose="020B0503030403020204" pitchFamily="34" charset="0"/>
              </a:rPr>
              <a:t> </a:t>
            </a:r>
            <a:r>
              <a:rPr lang="it-IT" sz="1050" b="0" i="0" dirty="0">
                <a:solidFill>
                  <a:srgbClr val="333333"/>
                </a:solidFill>
                <a:effectLst/>
                <a:latin typeface="Source Sans Pro" panose="020B0503030403020204" pitchFamily="34" charset="0"/>
              </a:rPr>
              <a:t>2021</a:t>
            </a:r>
            <a:endParaRPr lang="it-IT" sz="1050" dirty="0"/>
          </a:p>
        </p:txBody>
      </p:sp>
      <p:sp>
        <p:nvSpPr>
          <p:cNvPr id="1585" name="tx518">
            <a:extLst>
              <a:ext uri="{FF2B5EF4-FFF2-40B4-BE49-F238E27FC236}">
                <a16:creationId xmlns:a16="http://schemas.microsoft.com/office/drawing/2014/main" id="{B374878D-D46B-4E60-810D-1DCD9E98C08C}"/>
              </a:ext>
            </a:extLst>
          </p:cNvPr>
          <p:cNvSpPr/>
          <p:nvPr/>
        </p:nvSpPr>
        <p:spPr>
          <a:xfrm>
            <a:off x="9041243" y="2334906"/>
            <a:ext cx="1567160" cy="92397"/>
          </a:xfrm>
          <a:prstGeom prst="rect">
            <a:avLst/>
          </a:prstGeom>
          <a:noFill/>
        </p:spPr>
        <p:txBody>
          <a:bodyPr wrap="none" lIns="0" tIns="0" rIns="0" bIns="0" anchor="ctr" anchorCtr="1"/>
          <a:lstStyle/>
          <a:p>
            <a:pPr marL="0" marR="0" indent="0" algn="l">
              <a:lnSpc>
                <a:spcPts val="1000"/>
              </a:lnSpc>
              <a:spcBef>
                <a:spcPts val="0"/>
              </a:spcBef>
              <a:spcAft>
                <a:spcPts val="0"/>
              </a:spcAft>
            </a:pPr>
            <a:endParaRPr sz="1400">
              <a:solidFill>
                <a:srgbClr val="000000">
                  <a:alpha val="100000"/>
                </a:srgbClr>
              </a:solidFill>
              <a:latin typeface="Arial"/>
              <a:cs typeface="Arial"/>
            </a:endParaRPr>
          </a:p>
        </p:txBody>
      </p:sp>
      <p:pic>
        <p:nvPicPr>
          <p:cNvPr id="6" name="Immagine 5">
            <a:extLst>
              <a:ext uri="{FF2B5EF4-FFF2-40B4-BE49-F238E27FC236}">
                <a16:creationId xmlns:a16="http://schemas.microsoft.com/office/drawing/2014/main" id="{D6DC266B-853B-476A-9E99-E429C3AF5349}"/>
              </a:ext>
            </a:extLst>
          </p:cNvPr>
          <p:cNvPicPr>
            <a:picLocks noChangeAspect="1"/>
          </p:cNvPicPr>
          <p:nvPr/>
        </p:nvPicPr>
        <p:blipFill>
          <a:blip r:embed="rId2"/>
          <a:stretch>
            <a:fillRect/>
          </a:stretch>
        </p:blipFill>
        <p:spPr>
          <a:xfrm>
            <a:off x="0" y="962336"/>
            <a:ext cx="12192000" cy="4933328"/>
          </a:xfrm>
          <a:prstGeom prst="rect">
            <a:avLst/>
          </a:prstGeom>
        </p:spPr>
      </p:pic>
    </p:spTree>
    <p:extLst>
      <p:ext uri="{BB962C8B-B14F-4D97-AF65-F5344CB8AC3E}">
        <p14:creationId xmlns:p14="http://schemas.microsoft.com/office/powerpoint/2010/main" val="1755157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B3270578-6B2D-4AFF-A567-63DA67997770}"/>
              </a:ext>
            </a:extLst>
          </p:cNvPr>
          <p:cNvSpPr/>
          <p:nvPr/>
        </p:nvSpPr>
        <p:spPr>
          <a:xfrm>
            <a:off x="2122966" y="5497966"/>
            <a:ext cx="988828" cy="403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a:extLst>
              <a:ext uri="{FF2B5EF4-FFF2-40B4-BE49-F238E27FC236}">
                <a16:creationId xmlns:a16="http://schemas.microsoft.com/office/drawing/2014/main" id="{BCD8B1B4-145A-41CF-92AB-322EA28BBBAF}"/>
              </a:ext>
            </a:extLst>
          </p:cNvPr>
          <p:cNvPicPr>
            <a:picLocks noChangeAspect="1"/>
          </p:cNvPicPr>
          <p:nvPr/>
        </p:nvPicPr>
        <p:blipFill rotWithShape="1">
          <a:blip r:embed="rId2"/>
          <a:srcRect l="37348" t="43258" r="2630" b="47869"/>
          <a:stretch/>
        </p:blipFill>
        <p:spPr>
          <a:xfrm>
            <a:off x="96525" y="382271"/>
            <a:ext cx="11873080" cy="574660"/>
          </a:xfrm>
          <a:prstGeom prst="rect">
            <a:avLst/>
          </a:prstGeom>
        </p:spPr>
      </p:pic>
      <p:sp>
        <p:nvSpPr>
          <p:cNvPr id="8" name="CasellaDiTesto 7">
            <a:extLst>
              <a:ext uri="{FF2B5EF4-FFF2-40B4-BE49-F238E27FC236}">
                <a16:creationId xmlns:a16="http://schemas.microsoft.com/office/drawing/2014/main" id="{30D2BD75-176A-45F8-A3B1-71B284903107}"/>
              </a:ext>
            </a:extLst>
          </p:cNvPr>
          <p:cNvSpPr txBox="1"/>
          <p:nvPr/>
        </p:nvSpPr>
        <p:spPr>
          <a:xfrm>
            <a:off x="96525" y="458835"/>
            <a:ext cx="11923072" cy="692497"/>
          </a:xfrm>
          <a:prstGeom prst="rect">
            <a:avLst/>
          </a:prstGeom>
          <a:noFill/>
        </p:spPr>
        <p:txBody>
          <a:bodyPr wrap="none" rtlCol="0">
            <a:spAutoFit/>
          </a:bodyPr>
          <a:lstStyle/>
          <a:p>
            <a:r>
              <a:rPr lang="it-IT" sz="1900" b="1" dirty="0">
                <a:solidFill>
                  <a:schemeClr val="bg1"/>
                </a:solidFill>
              </a:rPr>
              <a:t>Casi in </a:t>
            </a:r>
            <a:r>
              <a:rPr lang="it-IT" sz="1900" b="1" dirty="0">
                <a:solidFill>
                  <a:srgbClr val="FFFF00"/>
                </a:solidFill>
              </a:rPr>
              <a:t>diminuzione</a:t>
            </a:r>
            <a:r>
              <a:rPr lang="it-IT" sz="1900" b="1" dirty="0">
                <a:solidFill>
                  <a:schemeClr val="bg1"/>
                </a:solidFill>
              </a:rPr>
              <a:t> in tutte le Regioni/PPAA e </a:t>
            </a:r>
            <a:r>
              <a:rPr lang="it-IT" sz="1900" b="1" dirty="0">
                <a:solidFill>
                  <a:srgbClr val="FFFF00"/>
                </a:solidFill>
              </a:rPr>
              <a:t>nuovi casi </a:t>
            </a:r>
            <a:r>
              <a:rPr lang="it-IT" sz="1900" b="1" dirty="0">
                <a:solidFill>
                  <a:schemeClr val="bg1"/>
                </a:solidFill>
              </a:rPr>
              <a:t>presenti su tutto il territorio nazionale negli ultimi 14 giorni</a:t>
            </a:r>
          </a:p>
          <a:p>
            <a:endParaRPr lang="it-IT" sz="2000" b="1" dirty="0">
              <a:solidFill>
                <a:schemeClr val="bg1"/>
              </a:solidFill>
            </a:endParaRPr>
          </a:p>
        </p:txBody>
      </p:sp>
      <p:sp>
        <p:nvSpPr>
          <p:cNvPr id="9" name="CasellaDiTesto 8">
            <a:extLst>
              <a:ext uri="{FF2B5EF4-FFF2-40B4-BE49-F238E27FC236}">
                <a16:creationId xmlns:a16="http://schemas.microsoft.com/office/drawing/2014/main" id="{9062F9CD-CE96-4997-888D-12FBC44B69AD}"/>
              </a:ext>
            </a:extLst>
          </p:cNvPr>
          <p:cNvSpPr txBox="1"/>
          <p:nvPr/>
        </p:nvSpPr>
        <p:spPr>
          <a:xfrm>
            <a:off x="186232" y="5614456"/>
            <a:ext cx="5815269" cy="430887"/>
          </a:xfrm>
          <a:prstGeom prst="rect">
            <a:avLst/>
          </a:prstGeom>
          <a:noFill/>
        </p:spPr>
        <p:txBody>
          <a:bodyPr wrap="square">
            <a:spAutoFit/>
          </a:bodyPr>
          <a:lstStyle/>
          <a:p>
            <a:r>
              <a:rPr lang="it-IT" sz="1100" b="0" i="1" dirty="0">
                <a:solidFill>
                  <a:srgbClr val="404040"/>
                </a:solidFill>
                <a:effectLst/>
              </a:rPr>
              <a:t>CONFRONTO TRA IL </a:t>
            </a:r>
            <a:r>
              <a:rPr lang="it-IT" sz="1100" b="1" i="1" dirty="0">
                <a:solidFill>
                  <a:srgbClr val="404040"/>
                </a:solidFill>
                <a:effectLst/>
              </a:rPr>
              <a:t>NUMERO CASI DI COVID-19 (PER 100.000 AB) </a:t>
            </a:r>
            <a:r>
              <a:rPr lang="it-IT" sz="1100" b="0" i="1" dirty="0">
                <a:solidFill>
                  <a:srgbClr val="404040"/>
                </a:solidFill>
                <a:effectLst/>
              </a:rPr>
              <a:t>DIAGNOSTICATI IN ITALIA </a:t>
            </a:r>
          </a:p>
          <a:p>
            <a:r>
              <a:rPr lang="it-IT" sz="1100" b="0" i="1" dirty="0">
                <a:solidFill>
                  <a:srgbClr val="404040"/>
                </a:solidFill>
                <a:effectLst/>
              </a:rPr>
              <a:t>PER REGIONE NEL PERIODO </a:t>
            </a:r>
            <a:r>
              <a:rPr lang="it-IT" sz="1100" b="0" i="1" dirty="0">
                <a:solidFill>
                  <a:srgbClr val="404040"/>
                </a:solidFill>
                <a:effectLst/>
                <a:latin typeface="Lato"/>
              </a:rPr>
              <a:t>17/5-30/5/2021 E 3/5-16/5/2021</a:t>
            </a:r>
            <a:endParaRPr lang="it-IT" sz="1100" i="1" dirty="0">
              <a:solidFill>
                <a:srgbClr val="404040"/>
              </a:solidFill>
            </a:endParaRPr>
          </a:p>
        </p:txBody>
      </p:sp>
      <p:sp>
        <p:nvSpPr>
          <p:cNvPr id="12" name="Rettangolo 11">
            <a:extLst>
              <a:ext uri="{FF2B5EF4-FFF2-40B4-BE49-F238E27FC236}">
                <a16:creationId xmlns:a16="http://schemas.microsoft.com/office/drawing/2014/main" id="{18F6E711-2254-4141-BE58-0F57B0672905}"/>
              </a:ext>
            </a:extLst>
          </p:cNvPr>
          <p:cNvSpPr/>
          <p:nvPr/>
        </p:nvSpPr>
        <p:spPr>
          <a:xfrm>
            <a:off x="7201837" y="6604084"/>
            <a:ext cx="2816797" cy="253916"/>
          </a:xfrm>
          <a:prstGeom prst="rect">
            <a:avLst/>
          </a:prstGeom>
        </p:spPr>
        <p:txBody>
          <a:bodyPr wrap="none">
            <a:spAutoFit/>
          </a:bodyPr>
          <a:lstStyle/>
          <a:p>
            <a:r>
              <a:rPr lang="it-IT" sz="1050" b="1" dirty="0">
                <a:solidFill>
                  <a:srgbClr val="333333"/>
                </a:solidFill>
                <a:latin typeface="Source Sans Pro"/>
              </a:rPr>
              <a:t>Data di ultimo aggiornamento: </a:t>
            </a:r>
            <a:r>
              <a:rPr lang="it-IT" sz="1050" dirty="0">
                <a:solidFill>
                  <a:srgbClr val="333333"/>
                </a:solidFill>
                <a:latin typeface="Source Sans Pro"/>
              </a:rPr>
              <a:t>1 giugno</a:t>
            </a:r>
            <a:r>
              <a:rPr lang="it-IT" sz="1050" dirty="0">
                <a:solidFill>
                  <a:srgbClr val="333333"/>
                </a:solidFill>
                <a:latin typeface="Source Sans Pro" panose="020B0503030403020204" pitchFamily="34" charset="0"/>
              </a:rPr>
              <a:t> </a:t>
            </a:r>
            <a:r>
              <a:rPr lang="it-IT" sz="1050" b="0" i="0" dirty="0">
                <a:solidFill>
                  <a:srgbClr val="333333"/>
                </a:solidFill>
                <a:effectLst/>
                <a:latin typeface="Source Sans Pro" panose="020B0503030403020204" pitchFamily="34" charset="0"/>
              </a:rPr>
              <a:t>2021</a:t>
            </a:r>
            <a:endParaRPr lang="it-IT" sz="1050" dirty="0"/>
          </a:p>
        </p:txBody>
      </p:sp>
      <p:pic>
        <p:nvPicPr>
          <p:cNvPr id="13" name="Immagine 12">
            <a:extLst>
              <a:ext uri="{FF2B5EF4-FFF2-40B4-BE49-F238E27FC236}">
                <a16:creationId xmlns:a16="http://schemas.microsoft.com/office/drawing/2014/main" id="{A4DFE791-69A8-40CF-B72A-7545B243B408}"/>
              </a:ext>
            </a:extLst>
          </p:cNvPr>
          <p:cNvPicPr>
            <a:picLocks noChangeAspect="1"/>
          </p:cNvPicPr>
          <p:nvPr/>
        </p:nvPicPr>
        <p:blipFill rotWithShape="1">
          <a:blip r:embed="rId3">
            <a:clrChange>
              <a:clrFrom>
                <a:srgbClr val="FFFFFF"/>
              </a:clrFrom>
              <a:clrTo>
                <a:srgbClr val="FFFFFF">
                  <a:alpha val="0"/>
                </a:srgbClr>
              </a:clrTo>
            </a:clrChange>
          </a:blip>
          <a:srcRect l="35581" t="88502" r="27442" b="5839"/>
          <a:stretch/>
        </p:blipFill>
        <p:spPr>
          <a:xfrm>
            <a:off x="6832163" y="5701652"/>
            <a:ext cx="4905259" cy="398834"/>
          </a:xfrm>
          <a:prstGeom prst="rect">
            <a:avLst/>
          </a:prstGeom>
        </p:spPr>
      </p:pic>
      <p:pic>
        <p:nvPicPr>
          <p:cNvPr id="3" name="Picture 2" descr="CASI DI COVID-19 DIAGNOSTICATI IN ITALIA PER COMUNE DI DOMICILIO/RESIDENZA (COMUNI CON ALMENO UN CASO) - PERIODO:  17/5-30/5/2021">
            <a:extLst>
              <a:ext uri="{FF2B5EF4-FFF2-40B4-BE49-F238E27FC236}">
                <a16:creationId xmlns:a16="http://schemas.microsoft.com/office/drawing/2014/main" id="{192D40D6-28C1-4DDC-A9AB-BD66306C531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722" t="6148" r="23889" b="8148"/>
          <a:stretch/>
        </p:blipFill>
        <p:spPr bwMode="auto">
          <a:xfrm>
            <a:off x="7307104" y="1033682"/>
            <a:ext cx="3662243" cy="45807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NFRONTO TRA IL NUMERO CASI DI COVID-19 (PER 100.000 AB) DIAGNOSTICATI IN ITALIA PER REGIONE NEL PERIODO 17/5-30/5/2021 E 3/5-16/5/2021">
            <a:extLst>
              <a:ext uri="{FF2B5EF4-FFF2-40B4-BE49-F238E27FC236}">
                <a16:creationId xmlns:a16="http://schemas.microsoft.com/office/drawing/2014/main" id="{95A27AB2-5C40-42CE-8080-9D58C337139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88" y="1081190"/>
            <a:ext cx="5948120" cy="4461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55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FF1C2585-0A71-4012-BAC2-8ADB897BB890}"/>
              </a:ext>
            </a:extLst>
          </p:cNvPr>
          <p:cNvSpPr/>
          <p:nvPr/>
        </p:nvSpPr>
        <p:spPr>
          <a:xfrm>
            <a:off x="1038446" y="234849"/>
            <a:ext cx="988828" cy="403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511791" y="80799"/>
            <a:ext cx="12773222" cy="830997"/>
          </a:xfrm>
          <a:prstGeom prst="rect">
            <a:avLst/>
          </a:prstGeom>
        </p:spPr>
        <p:txBody>
          <a:bodyPr wrap="square">
            <a:spAutoFit/>
          </a:bodyPr>
          <a:lstStyle/>
          <a:p>
            <a:pPr algn="ctr"/>
            <a:r>
              <a:rPr lang="it-IT" sz="2400" b="1" dirty="0">
                <a:solidFill>
                  <a:srgbClr val="0064B7"/>
                </a:solidFill>
              </a:rPr>
              <a:t>N. assoluto e incidenza casi diagnosticati tra </a:t>
            </a:r>
            <a:r>
              <a:rPr lang="it-IT" sz="2400" b="1" dirty="0">
                <a:solidFill>
                  <a:srgbClr val="002060"/>
                </a:solidFill>
              </a:rPr>
              <a:t>24 -</a:t>
            </a:r>
            <a:r>
              <a:rPr lang="it-IT" sz="2400" b="1" dirty="0">
                <a:solidFill>
                  <a:srgbClr val="0064B7"/>
                </a:solidFill>
              </a:rPr>
              <a:t> </a:t>
            </a:r>
            <a:r>
              <a:rPr lang="it-IT" sz="2400" b="1" dirty="0">
                <a:solidFill>
                  <a:srgbClr val="002060"/>
                </a:solidFill>
              </a:rPr>
              <a:t>30/5</a:t>
            </a:r>
            <a:r>
              <a:rPr lang="it-IT" sz="2400" b="1" dirty="0">
                <a:solidFill>
                  <a:srgbClr val="0064B7"/>
                </a:solidFill>
              </a:rPr>
              <a:t> per Regione/PA (</a:t>
            </a:r>
            <a:r>
              <a:rPr lang="it-IT" b="1" u="sng" dirty="0">
                <a:solidFill>
                  <a:srgbClr val="0064B7"/>
                </a:solidFill>
              </a:rPr>
              <a:t>FONTE ISS</a:t>
            </a:r>
            <a:r>
              <a:rPr lang="it-IT" sz="2400" b="1" dirty="0">
                <a:solidFill>
                  <a:srgbClr val="0064B7"/>
                </a:solidFill>
              </a:rPr>
              <a:t>), tra</a:t>
            </a:r>
          </a:p>
          <a:p>
            <a:pPr algn="ctr"/>
            <a:r>
              <a:rPr lang="it-IT" sz="2400" b="1" dirty="0">
                <a:solidFill>
                  <a:srgbClr val="002060"/>
                </a:solidFill>
              </a:rPr>
              <a:t>28/5-3/6</a:t>
            </a:r>
            <a:r>
              <a:rPr lang="it-IT" sz="2400" b="1" dirty="0">
                <a:solidFill>
                  <a:srgbClr val="0064B7"/>
                </a:solidFill>
              </a:rPr>
              <a:t>, tamponi e % positività (</a:t>
            </a:r>
            <a:r>
              <a:rPr lang="it-IT" b="1" u="sng" dirty="0">
                <a:solidFill>
                  <a:srgbClr val="0064B7"/>
                </a:solidFill>
              </a:rPr>
              <a:t>FONTE MINISTERO DELLA SALUTE</a:t>
            </a:r>
            <a:r>
              <a:rPr lang="it-IT" sz="2400" b="1" dirty="0">
                <a:solidFill>
                  <a:srgbClr val="0064B7"/>
                </a:solidFill>
              </a:rPr>
              <a:t>)</a:t>
            </a:r>
          </a:p>
        </p:txBody>
      </p:sp>
      <p:sp>
        <p:nvSpPr>
          <p:cNvPr id="9" name="Rettangolo 8">
            <a:extLst>
              <a:ext uri="{FF2B5EF4-FFF2-40B4-BE49-F238E27FC236}">
                <a16:creationId xmlns:a16="http://schemas.microsoft.com/office/drawing/2014/main" id="{B651B0AB-0AAB-423E-831A-20DE43440746}"/>
              </a:ext>
            </a:extLst>
          </p:cNvPr>
          <p:cNvSpPr/>
          <p:nvPr/>
        </p:nvSpPr>
        <p:spPr>
          <a:xfrm>
            <a:off x="7288197" y="6604084"/>
            <a:ext cx="2706190" cy="253916"/>
          </a:xfrm>
          <a:prstGeom prst="rect">
            <a:avLst/>
          </a:prstGeom>
        </p:spPr>
        <p:txBody>
          <a:bodyPr wrap="none">
            <a:spAutoFit/>
          </a:bodyPr>
          <a:lstStyle/>
          <a:p>
            <a:r>
              <a:rPr lang="it-IT" sz="1050" b="1" dirty="0">
                <a:solidFill>
                  <a:srgbClr val="333333"/>
                </a:solidFill>
              </a:rPr>
              <a:t>Data di ultimo aggiornamento</a:t>
            </a:r>
            <a:r>
              <a:rPr lang="it-IT" sz="1050" dirty="0">
                <a:solidFill>
                  <a:srgbClr val="333333"/>
                </a:solidFill>
              </a:rPr>
              <a:t>: 3 giugno </a:t>
            </a:r>
            <a:r>
              <a:rPr lang="it-IT" sz="1050" b="0" i="0" dirty="0">
                <a:solidFill>
                  <a:srgbClr val="333333"/>
                </a:solidFill>
                <a:effectLst/>
              </a:rPr>
              <a:t>2021</a:t>
            </a:r>
            <a:endParaRPr lang="it-IT" sz="1050" dirty="0"/>
          </a:p>
        </p:txBody>
      </p:sp>
      <p:sp>
        <p:nvSpPr>
          <p:cNvPr id="10" name="CasellaDiTesto 9">
            <a:extLst>
              <a:ext uri="{FF2B5EF4-FFF2-40B4-BE49-F238E27FC236}">
                <a16:creationId xmlns:a16="http://schemas.microsoft.com/office/drawing/2014/main" id="{6CB34C7B-1657-4093-A000-65C808582215}"/>
              </a:ext>
            </a:extLst>
          </p:cNvPr>
          <p:cNvSpPr txBox="1"/>
          <p:nvPr/>
        </p:nvSpPr>
        <p:spPr>
          <a:xfrm>
            <a:off x="7288197" y="6000288"/>
            <a:ext cx="6165850" cy="344069"/>
          </a:xfrm>
          <a:prstGeom prst="rect">
            <a:avLst/>
          </a:prstGeom>
          <a:noFill/>
        </p:spPr>
        <p:txBody>
          <a:bodyPr wrap="square">
            <a:spAutoFit/>
          </a:bodyPr>
          <a:lstStyle/>
          <a:p>
            <a:pPr>
              <a:lnSpc>
                <a:spcPct val="107000"/>
              </a:lnSpc>
              <a:spcAft>
                <a:spcPts val="800"/>
              </a:spcAft>
            </a:pPr>
            <a:r>
              <a:rPr lang="it-IT" sz="1600" dirty="0">
                <a:solidFill>
                  <a:srgbClr val="0064B7"/>
                </a:solidFill>
                <a:latin typeface="Titillium Web" panose="00000500000000000000" pitchFamily="2" charset="0"/>
              </a:rPr>
              <a:t>Popolazione: ISTAT al 1/1/2021</a:t>
            </a:r>
          </a:p>
        </p:txBody>
      </p:sp>
      <p:pic>
        <p:nvPicPr>
          <p:cNvPr id="3" name="Immagine 2">
            <a:extLst>
              <a:ext uri="{FF2B5EF4-FFF2-40B4-BE49-F238E27FC236}">
                <a16:creationId xmlns:a16="http://schemas.microsoft.com/office/drawing/2014/main" id="{8B2FC582-438C-463C-AFB5-8FA98B5F78BA}"/>
              </a:ext>
            </a:extLst>
          </p:cNvPr>
          <p:cNvPicPr>
            <a:picLocks noChangeAspect="1"/>
          </p:cNvPicPr>
          <p:nvPr/>
        </p:nvPicPr>
        <p:blipFill>
          <a:blip r:embed="rId2"/>
          <a:stretch>
            <a:fillRect/>
          </a:stretch>
        </p:blipFill>
        <p:spPr>
          <a:xfrm>
            <a:off x="2098227" y="838205"/>
            <a:ext cx="7965447" cy="5162084"/>
          </a:xfrm>
          <a:prstGeom prst="rect">
            <a:avLst/>
          </a:prstGeom>
        </p:spPr>
      </p:pic>
    </p:spTree>
    <p:extLst>
      <p:ext uri="{BB962C8B-B14F-4D97-AF65-F5344CB8AC3E}">
        <p14:creationId xmlns:p14="http://schemas.microsoft.com/office/powerpoint/2010/main" val="3828038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 name="Immagine 398">
            <a:extLst>
              <a:ext uri="{FF2B5EF4-FFF2-40B4-BE49-F238E27FC236}">
                <a16:creationId xmlns:a16="http://schemas.microsoft.com/office/drawing/2014/main" id="{408FAF7B-3E24-4147-A339-0F24F3F2B93E}"/>
              </a:ext>
            </a:extLst>
          </p:cNvPr>
          <p:cNvPicPr>
            <a:picLocks noChangeAspect="1"/>
          </p:cNvPicPr>
          <p:nvPr/>
        </p:nvPicPr>
        <p:blipFill rotWithShape="1">
          <a:blip r:embed="rId2"/>
          <a:srcRect l="37349" t="43383" r="2101" b="47062"/>
          <a:stretch/>
        </p:blipFill>
        <p:spPr>
          <a:xfrm>
            <a:off x="107156" y="832769"/>
            <a:ext cx="11977687" cy="618889"/>
          </a:xfrm>
          <a:prstGeom prst="rect">
            <a:avLst/>
          </a:prstGeom>
        </p:spPr>
      </p:pic>
      <p:sp>
        <p:nvSpPr>
          <p:cNvPr id="401" name="CasellaDiTesto 400">
            <a:extLst>
              <a:ext uri="{FF2B5EF4-FFF2-40B4-BE49-F238E27FC236}">
                <a16:creationId xmlns:a16="http://schemas.microsoft.com/office/drawing/2014/main" id="{16053171-C31C-4D11-AE2F-9FDFDF10335C}"/>
              </a:ext>
            </a:extLst>
          </p:cNvPr>
          <p:cNvSpPr txBox="1"/>
          <p:nvPr/>
        </p:nvSpPr>
        <p:spPr>
          <a:xfrm>
            <a:off x="503721" y="796917"/>
            <a:ext cx="5123518" cy="615553"/>
          </a:xfrm>
          <a:prstGeom prst="rect">
            <a:avLst/>
          </a:prstGeom>
          <a:noFill/>
        </p:spPr>
        <p:txBody>
          <a:bodyPr wrap="none" rtlCol="0">
            <a:spAutoFit/>
          </a:bodyPr>
          <a:lstStyle/>
          <a:p>
            <a:pPr algn="ctr"/>
            <a:r>
              <a:rPr lang="it-IT" b="1" dirty="0">
                <a:solidFill>
                  <a:schemeClr val="bg1"/>
                </a:solidFill>
              </a:rPr>
              <a:t>Età mediana </a:t>
            </a:r>
            <a:r>
              <a:rPr lang="it-IT" b="1" dirty="0">
                <a:solidFill>
                  <a:srgbClr val="FFFF00"/>
                </a:solidFill>
              </a:rPr>
              <a:t>alla diagnosi </a:t>
            </a:r>
            <a:r>
              <a:rPr lang="it-IT" b="1" dirty="0">
                <a:solidFill>
                  <a:schemeClr val="bg1"/>
                </a:solidFill>
              </a:rPr>
              <a:t>in lieve diminuzione </a:t>
            </a:r>
          </a:p>
          <a:p>
            <a:pPr algn="ctr"/>
            <a:r>
              <a:rPr lang="it-IT" sz="1600" b="1" dirty="0">
                <a:solidFill>
                  <a:schemeClr val="bg1"/>
                </a:solidFill>
              </a:rPr>
              <a:t>(</a:t>
            </a:r>
            <a:r>
              <a:rPr lang="it-IT" sz="1600" b="1" dirty="0">
                <a:solidFill>
                  <a:srgbClr val="FFFF00"/>
                </a:solidFill>
              </a:rPr>
              <a:t>39 anni </a:t>
            </a:r>
            <a:r>
              <a:rPr lang="it-IT" sz="1600" b="1" dirty="0">
                <a:solidFill>
                  <a:schemeClr val="bg1"/>
                </a:solidFill>
              </a:rPr>
              <a:t>ultima settimana - </a:t>
            </a:r>
            <a:r>
              <a:rPr lang="it-IT" sz="1600" b="1" dirty="0">
                <a:solidFill>
                  <a:srgbClr val="FFFF00"/>
                </a:solidFill>
              </a:rPr>
              <a:t>39 anni </a:t>
            </a:r>
            <a:r>
              <a:rPr lang="it-IT" sz="1600" b="1" dirty="0">
                <a:solidFill>
                  <a:schemeClr val="bg1"/>
                </a:solidFill>
              </a:rPr>
              <a:t>settimana precedente)</a:t>
            </a:r>
          </a:p>
        </p:txBody>
      </p:sp>
      <p:sp>
        <p:nvSpPr>
          <p:cNvPr id="403" name="Titolo 1">
            <a:extLst>
              <a:ext uri="{FF2B5EF4-FFF2-40B4-BE49-F238E27FC236}">
                <a16:creationId xmlns:a16="http://schemas.microsoft.com/office/drawing/2014/main" id="{93A4A4BE-1CB9-45C8-88C1-39811BDDB89B}"/>
              </a:ext>
            </a:extLst>
          </p:cNvPr>
          <p:cNvSpPr txBox="1">
            <a:spLocks/>
          </p:cNvSpPr>
          <p:nvPr/>
        </p:nvSpPr>
        <p:spPr>
          <a:xfrm>
            <a:off x="107156" y="-13367"/>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300" b="1" dirty="0">
                <a:solidFill>
                  <a:srgbClr val="0064B7"/>
                </a:solidFill>
                <a:latin typeface="+mn-lt"/>
                <a:ea typeface="+mn-ea"/>
                <a:cs typeface="+mn-cs"/>
              </a:rPr>
              <a:t>Caratteristiche</a:t>
            </a:r>
            <a:r>
              <a:rPr lang="it-IT" sz="3300" b="1" dirty="0">
                <a:solidFill>
                  <a:srgbClr val="0064B7"/>
                </a:solidFill>
                <a:latin typeface="Titillium Web" panose="00000500000000000000" pitchFamily="2" charset="0"/>
                <a:ea typeface="+mn-ea"/>
                <a:cs typeface="+mn-cs"/>
              </a:rPr>
              <a:t> </a:t>
            </a:r>
            <a:r>
              <a:rPr lang="it-IT" sz="3300" b="1" dirty="0">
                <a:solidFill>
                  <a:srgbClr val="0064B7"/>
                </a:solidFill>
                <a:latin typeface="+mn-lt"/>
                <a:ea typeface="+mn-ea"/>
                <a:cs typeface="+mn-cs"/>
              </a:rPr>
              <a:t>della</a:t>
            </a:r>
            <a:r>
              <a:rPr lang="it-IT" sz="3300" b="1" dirty="0">
                <a:solidFill>
                  <a:srgbClr val="0064B7"/>
                </a:solidFill>
                <a:latin typeface="Titillium Web" panose="00000500000000000000" pitchFamily="2" charset="0"/>
                <a:ea typeface="+mn-ea"/>
                <a:cs typeface="+mn-cs"/>
              </a:rPr>
              <a:t> popolazione affetta</a:t>
            </a:r>
            <a:endParaRPr lang="it-CH" sz="3300" b="1" dirty="0">
              <a:solidFill>
                <a:srgbClr val="0064B7"/>
              </a:solidFill>
              <a:latin typeface="Titillium Web" panose="00000500000000000000" pitchFamily="2" charset="0"/>
              <a:ea typeface="+mn-ea"/>
              <a:cs typeface="+mn-cs"/>
            </a:endParaRPr>
          </a:p>
        </p:txBody>
      </p:sp>
      <p:sp>
        <p:nvSpPr>
          <p:cNvPr id="4" name="Rettangolo 3">
            <a:extLst>
              <a:ext uri="{FF2B5EF4-FFF2-40B4-BE49-F238E27FC236}">
                <a16:creationId xmlns:a16="http://schemas.microsoft.com/office/drawing/2014/main" id="{2DCFA4DA-349F-499B-91AD-489061B64D70}"/>
              </a:ext>
            </a:extLst>
          </p:cNvPr>
          <p:cNvSpPr/>
          <p:nvPr/>
        </p:nvSpPr>
        <p:spPr>
          <a:xfrm>
            <a:off x="10633" y="5115194"/>
            <a:ext cx="988828" cy="403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a:extLst>
              <a:ext uri="{FF2B5EF4-FFF2-40B4-BE49-F238E27FC236}">
                <a16:creationId xmlns:a16="http://schemas.microsoft.com/office/drawing/2014/main" id="{0E14D591-3201-4FF3-9EBB-FDEC6E0BA835}"/>
              </a:ext>
            </a:extLst>
          </p:cNvPr>
          <p:cNvSpPr/>
          <p:nvPr/>
        </p:nvSpPr>
        <p:spPr>
          <a:xfrm>
            <a:off x="7542078" y="6604084"/>
            <a:ext cx="2706190" cy="253916"/>
          </a:xfrm>
          <a:prstGeom prst="rect">
            <a:avLst/>
          </a:prstGeom>
        </p:spPr>
        <p:txBody>
          <a:bodyPr wrap="none">
            <a:spAutoFit/>
          </a:bodyPr>
          <a:lstStyle/>
          <a:p>
            <a:r>
              <a:rPr lang="it-IT" sz="1050" b="1" dirty="0">
                <a:solidFill>
                  <a:srgbClr val="333333"/>
                </a:solidFill>
              </a:rPr>
              <a:t>Data di ultimo aggiornamento</a:t>
            </a:r>
            <a:r>
              <a:rPr lang="it-IT" sz="1050" dirty="0">
                <a:solidFill>
                  <a:srgbClr val="333333"/>
                </a:solidFill>
              </a:rPr>
              <a:t>: 1 giugno </a:t>
            </a:r>
            <a:r>
              <a:rPr lang="it-IT" sz="1050" b="0" i="0" dirty="0">
                <a:solidFill>
                  <a:srgbClr val="333333"/>
                </a:solidFill>
                <a:effectLst/>
              </a:rPr>
              <a:t>2021</a:t>
            </a:r>
            <a:endParaRPr lang="it-IT" sz="1050" dirty="0"/>
          </a:p>
        </p:txBody>
      </p:sp>
      <p:sp>
        <p:nvSpPr>
          <p:cNvPr id="13" name="CasellaDiTesto 12">
            <a:extLst>
              <a:ext uri="{FF2B5EF4-FFF2-40B4-BE49-F238E27FC236}">
                <a16:creationId xmlns:a16="http://schemas.microsoft.com/office/drawing/2014/main" id="{554E332B-B8F7-4701-866A-AC42FD114FBE}"/>
              </a:ext>
            </a:extLst>
          </p:cNvPr>
          <p:cNvSpPr txBox="1"/>
          <p:nvPr/>
        </p:nvSpPr>
        <p:spPr>
          <a:xfrm>
            <a:off x="6608068" y="809618"/>
            <a:ext cx="5123518" cy="892552"/>
          </a:xfrm>
          <a:prstGeom prst="rect">
            <a:avLst/>
          </a:prstGeom>
          <a:noFill/>
        </p:spPr>
        <p:txBody>
          <a:bodyPr wrap="none" rtlCol="0">
            <a:spAutoFit/>
          </a:bodyPr>
          <a:lstStyle/>
          <a:p>
            <a:pPr algn="ctr"/>
            <a:r>
              <a:rPr lang="it-IT" b="1" dirty="0">
                <a:solidFill>
                  <a:schemeClr val="bg1"/>
                </a:solidFill>
              </a:rPr>
              <a:t>Età mediana </a:t>
            </a:r>
            <a:r>
              <a:rPr lang="it-IT" b="1" dirty="0">
                <a:solidFill>
                  <a:srgbClr val="FFFF00"/>
                </a:solidFill>
              </a:rPr>
              <a:t>al primo ricovero </a:t>
            </a:r>
            <a:r>
              <a:rPr lang="it-IT" b="1" dirty="0">
                <a:solidFill>
                  <a:schemeClr val="bg1"/>
                </a:solidFill>
              </a:rPr>
              <a:t>in diminuzione</a:t>
            </a:r>
          </a:p>
          <a:p>
            <a:pPr algn="ctr"/>
            <a:r>
              <a:rPr lang="it-IT" sz="1600" b="1" dirty="0">
                <a:solidFill>
                  <a:schemeClr val="bg1"/>
                </a:solidFill>
              </a:rPr>
              <a:t>(</a:t>
            </a:r>
            <a:r>
              <a:rPr lang="it-IT" sz="1600" b="1" dirty="0">
                <a:solidFill>
                  <a:srgbClr val="FFFF00"/>
                </a:solidFill>
              </a:rPr>
              <a:t>58 anni </a:t>
            </a:r>
            <a:r>
              <a:rPr lang="it-IT" sz="1600" b="1" dirty="0">
                <a:solidFill>
                  <a:schemeClr val="bg1"/>
                </a:solidFill>
              </a:rPr>
              <a:t>ultima settimana - </a:t>
            </a:r>
            <a:r>
              <a:rPr lang="it-IT" sz="1600" b="1" dirty="0">
                <a:solidFill>
                  <a:srgbClr val="FFFF00"/>
                </a:solidFill>
              </a:rPr>
              <a:t>60 anni</a:t>
            </a:r>
            <a:r>
              <a:rPr lang="it-IT" sz="1600" b="1" dirty="0">
                <a:solidFill>
                  <a:schemeClr val="bg1"/>
                </a:solidFill>
              </a:rPr>
              <a:t> settimana precedente)</a:t>
            </a:r>
          </a:p>
          <a:p>
            <a:pPr algn="ctr"/>
            <a:endParaRPr lang="it-IT" b="1" dirty="0">
              <a:solidFill>
                <a:schemeClr val="bg1"/>
              </a:solidFill>
            </a:endParaRPr>
          </a:p>
        </p:txBody>
      </p:sp>
      <p:sp>
        <p:nvSpPr>
          <p:cNvPr id="16" name="CasellaDiTesto 15">
            <a:extLst>
              <a:ext uri="{FF2B5EF4-FFF2-40B4-BE49-F238E27FC236}">
                <a16:creationId xmlns:a16="http://schemas.microsoft.com/office/drawing/2014/main" id="{CDC99868-E17F-4FEB-80B2-4FE14F096589}"/>
              </a:ext>
            </a:extLst>
          </p:cNvPr>
          <p:cNvSpPr txBox="1"/>
          <p:nvPr/>
        </p:nvSpPr>
        <p:spPr>
          <a:xfrm>
            <a:off x="6096000" y="5518297"/>
            <a:ext cx="6134100" cy="288284"/>
          </a:xfrm>
          <a:prstGeom prst="rect">
            <a:avLst/>
          </a:prstGeom>
          <a:noFill/>
        </p:spPr>
        <p:txBody>
          <a:bodyPr wrap="square">
            <a:spAutoFit/>
          </a:bodyPr>
          <a:lstStyle/>
          <a:p>
            <a:pPr>
              <a:lnSpc>
                <a:spcPct val="115000"/>
              </a:lnSpc>
            </a:pPr>
            <a:r>
              <a:rPr lang="it-IT" sz="1200" b="1" cap="small" dirty="0">
                <a:solidFill>
                  <a:srgbClr val="44546A"/>
                </a:solidFill>
                <a:effectLst/>
                <a:latin typeface="Raleway" panose="020B0503030101060003" pitchFamily="34" charset="0"/>
                <a:ea typeface="Times New Roman" panose="02020603050405020304" pitchFamily="18" charset="0"/>
              </a:rPr>
              <a:t>età mediana dei casi di COVID-19 </a:t>
            </a:r>
            <a:r>
              <a:rPr lang="it-IT" sz="1200" b="1" u="sng" cap="small" dirty="0">
                <a:solidFill>
                  <a:srgbClr val="44546A"/>
                </a:solidFill>
                <a:effectLst/>
                <a:latin typeface="Raleway" panose="020B0503030101060003" pitchFamily="34" charset="0"/>
                <a:ea typeface="Times New Roman" panose="02020603050405020304" pitchFamily="18" charset="0"/>
              </a:rPr>
              <a:t>al primo ricovero</a:t>
            </a:r>
            <a:r>
              <a:rPr lang="it-IT" sz="1200" b="1" cap="small" dirty="0">
                <a:solidFill>
                  <a:srgbClr val="44546A"/>
                </a:solidFill>
                <a:effectLst/>
                <a:latin typeface="Raleway" panose="020B0503030101060003" pitchFamily="34" charset="0"/>
                <a:ea typeface="Times New Roman" panose="02020603050405020304" pitchFamily="18" charset="0"/>
              </a:rPr>
              <a:t> in Italia per settimana di diagnosi</a:t>
            </a:r>
            <a:endParaRPr lang="it-IT" sz="1400" b="1" cap="small" dirty="0">
              <a:solidFill>
                <a:srgbClr val="44546A"/>
              </a:solidFill>
              <a:effectLst/>
              <a:latin typeface="Times New Roman" panose="02020603050405020304" pitchFamily="18" charset="0"/>
              <a:ea typeface="Times New Roman" panose="02020603050405020304" pitchFamily="18" charset="0"/>
            </a:endParaRPr>
          </a:p>
        </p:txBody>
      </p:sp>
      <p:sp>
        <p:nvSpPr>
          <p:cNvPr id="18" name="CasellaDiTesto 17">
            <a:extLst>
              <a:ext uri="{FF2B5EF4-FFF2-40B4-BE49-F238E27FC236}">
                <a16:creationId xmlns:a16="http://schemas.microsoft.com/office/drawing/2014/main" id="{AB586D56-F8DC-4882-ABD6-72CD07C0C625}"/>
              </a:ext>
            </a:extLst>
          </p:cNvPr>
          <p:cNvSpPr txBox="1"/>
          <p:nvPr/>
        </p:nvSpPr>
        <p:spPr>
          <a:xfrm>
            <a:off x="107156" y="5518297"/>
            <a:ext cx="6151880" cy="288284"/>
          </a:xfrm>
          <a:prstGeom prst="rect">
            <a:avLst/>
          </a:prstGeom>
          <a:noFill/>
        </p:spPr>
        <p:txBody>
          <a:bodyPr wrap="square">
            <a:spAutoFit/>
          </a:bodyPr>
          <a:lstStyle/>
          <a:p>
            <a:pPr>
              <a:lnSpc>
                <a:spcPct val="115000"/>
              </a:lnSpc>
            </a:pPr>
            <a:r>
              <a:rPr lang="it-IT" sz="1200" b="1" cap="small" dirty="0">
                <a:solidFill>
                  <a:srgbClr val="44546A"/>
                </a:solidFill>
                <a:effectLst/>
                <a:latin typeface="Raleway" panose="020B0503030101060003" pitchFamily="34" charset="0"/>
                <a:ea typeface="Times New Roman" panose="02020603050405020304" pitchFamily="18" charset="0"/>
              </a:rPr>
              <a:t>età mediana dei casi di COVID-19 </a:t>
            </a:r>
            <a:r>
              <a:rPr lang="it-IT" sz="1200" b="1" u="sng" cap="small" dirty="0">
                <a:solidFill>
                  <a:srgbClr val="44546A"/>
                </a:solidFill>
                <a:effectLst/>
                <a:latin typeface="Raleway" panose="020B0503030101060003" pitchFamily="34" charset="0"/>
                <a:ea typeface="Times New Roman" panose="02020603050405020304" pitchFamily="18" charset="0"/>
              </a:rPr>
              <a:t>diagnosticati</a:t>
            </a:r>
            <a:r>
              <a:rPr lang="it-IT" sz="1200" b="1" cap="small" dirty="0">
                <a:solidFill>
                  <a:srgbClr val="44546A"/>
                </a:solidFill>
                <a:effectLst/>
                <a:latin typeface="Raleway" panose="020B0503030101060003" pitchFamily="34" charset="0"/>
                <a:ea typeface="Times New Roman" panose="02020603050405020304" pitchFamily="18" charset="0"/>
              </a:rPr>
              <a:t> in Italia per settimana di diagnosi</a:t>
            </a:r>
            <a:endParaRPr lang="it-IT" sz="1400" b="1" cap="small" dirty="0">
              <a:solidFill>
                <a:srgbClr val="44546A"/>
              </a:solidFill>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02C3292C-D640-421B-B791-31C779E1245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 y="1823921"/>
            <a:ext cx="6151880" cy="335549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EEE494FE-5607-41C4-BAD7-E19CCFE3E8E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06306" y="1892008"/>
            <a:ext cx="6011752" cy="3279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7409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residenz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idenza" id="{D413CCC6-6FDF-48FB-AFB5-EF01A5117BCE}" vid="{8C8DDC9F-EAEB-4901-AB1E-45017EF08236}"/>
    </a:ext>
  </a:extLst>
</a:theme>
</file>

<file path=ppt/theme/theme2.xml><?xml version="1.0" encoding="utf-8"?>
<a:theme xmlns:a="http://schemas.openxmlformats.org/drawingml/2006/main" name="7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5B63E7C816413449BE19C5D0687882B0" ma:contentTypeVersion="13" ma:contentTypeDescription="Creare un nuovo documento." ma:contentTypeScope="" ma:versionID="c84c7b62d9cfa117315bbab115dd4ab4">
  <xsd:schema xmlns:xsd="http://www.w3.org/2001/XMLSchema" xmlns:xs="http://www.w3.org/2001/XMLSchema" xmlns:p="http://schemas.microsoft.com/office/2006/metadata/properties" xmlns:ns3="3ec210cc-1385-4d77-bddf-45fa57c2a2bb" xmlns:ns4="57d7c0e4-8645-47b2-9061-8f723220d9b7" targetNamespace="http://schemas.microsoft.com/office/2006/metadata/properties" ma:root="true" ma:fieldsID="45be081a5d6e2fc930f6969d185cf4c2" ns3:_="" ns4:_="">
    <xsd:import namespace="3ec210cc-1385-4d77-bddf-45fa57c2a2bb"/>
    <xsd:import namespace="57d7c0e4-8645-47b2-9061-8f723220d9b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c210cc-1385-4d77-bddf-45fa57c2a2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d7c0e4-8645-47b2-9061-8f723220d9b7" elementFormDefault="qualified">
    <xsd:import namespace="http://schemas.microsoft.com/office/2006/documentManagement/types"/>
    <xsd:import namespace="http://schemas.microsoft.com/office/infopath/2007/PartnerControls"/>
    <xsd:element name="SharedWithUsers" ma:index="1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Condiviso con dettagli" ma:internalName="SharedWithDetails" ma:readOnly="true">
      <xsd:simpleType>
        <xsd:restriction base="dms:Note">
          <xsd:maxLength value="255"/>
        </xsd:restriction>
      </xsd:simpleType>
    </xsd:element>
    <xsd:element name="SharingHintHash" ma:index="20" nillable="true" ma:displayName="Hash suggerimento condivisione"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B310BE-C1F3-45CB-98B0-47FA7EE14373}">
  <ds:schemaRefs>
    <ds:schemaRef ds:uri="http://schemas.microsoft.com/sharepoint/v3/contenttype/forms"/>
  </ds:schemaRefs>
</ds:datastoreItem>
</file>

<file path=customXml/itemProps2.xml><?xml version="1.0" encoding="utf-8"?>
<ds:datastoreItem xmlns:ds="http://schemas.openxmlformats.org/officeDocument/2006/customXml" ds:itemID="{174F7D4C-B545-486A-B9DB-B73742289FEB}">
  <ds:schemaRefs>
    <ds:schemaRef ds:uri="http://purl.org/dc/dcmitype/"/>
    <ds:schemaRef ds:uri="http://purl.org/dc/terms/"/>
    <ds:schemaRef ds:uri="http://schemas.microsoft.com/office/2006/documentManagement/types"/>
    <ds:schemaRef ds:uri="http://purl.org/dc/elements/1.1/"/>
    <ds:schemaRef ds:uri="http://schemas.microsoft.com/office/2006/metadata/properties"/>
    <ds:schemaRef ds:uri="http://www.w3.org/XML/1998/namespace"/>
    <ds:schemaRef ds:uri="http://schemas.openxmlformats.org/package/2006/metadata/core-properties"/>
    <ds:schemaRef ds:uri="http://schemas.microsoft.com/office/infopath/2007/PartnerControls"/>
    <ds:schemaRef ds:uri="57d7c0e4-8645-47b2-9061-8f723220d9b7"/>
    <ds:schemaRef ds:uri="3ec210cc-1385-4d77-bddf-45fa57c2a2bb"/>
  </ds:schemaRefs>
</ds:datastoreItem>
</file>

<file path=customXml/itemProps3.xml><?xml version="1.0" encoding="utf-8"?>
<ds:datastoreItem xmlns:ds="http://schemas.openxmlformats.org/officeDocument/2006/customXml" ds:itemID="{DB185889-A95A-4153-9B86-7E923AB3B9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c210cc-1385-4d77-bddf-45fa57c2a2bb"/>
    <ds:schemaRef ds:uri="57d7c0e4-8645-47b2-9061-8f723220d9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presidenza</Template>
  <TotalTime>4531</TotalTime>
  <Words>1842</Words>
  <Application>Microsoft Office PowerPoint</Application>
  <PresentationFormat>Widescreen</PresentationFormat>
  <Paragraphs>161</Paragraphs>
  <Slides>43</Slides>
  <Notes>4</Notes>
  <HiddenSlides>0</HiddenSlides>
  <MMClips>0</MMClips>
  <ScaleCrop>false</ScaleCrop>
  <HeadingPairs>
    <vt:vector size="6" baseType="variant">
      <vt:variant>
        <vt:lpstr>Caratteri utilizzati</vt:lpstr>
      </vt:variant>
      <vt:variant>
        <vt:i4>15</vt:i4>
      </vt:variant>
      <vt:variant>
        <vt:lpstr>Tema</vt:lpstr>
      </vt:variant>
      <vt:variant>
        <vt:i4>2</vt:i4>
      </vt:variant>
      <vt:variant>
        <vt:lpstr>Titoli diapositive</vt:lpstr>
      </vt:variant>
      <vt:variant>
        <vt:i4>43</vt:i4>
      </vt:variant>
    </vt:vector>
  </HeadingPairs>
  <TitlesOfParts>
    <vt:vector size="60" baseType="lpstr">
      <vt:lpstr>MS Gothic</vt:lpstr>
      <vt:lpstr>Arial</vt:lpstr>
      <vt:lpstr>Arial Narrow</vt:lpstr>
      <vt:lpstr>Calibri</vt:lpstr>
      <vt:lpstr>Calibri (Corpo)</vt:lpstr>
      <vt:lpstr>Calibri Light</vt:lpstr>
      <vt:lpstr>HelvLight</vt:lpstr>
      <vt:lpstr>Lato</vt:lpstr>
      <vt:lpstr>Raleway</vt:lpstr>
      <vt:lpstr>Source Sans Pro</vt:lpstr>
      <vt:lpstr>Tahoma</vt:lpstr>
      <vt:lpstr>Times New Roman</vt:lpstr>
      <vt:lpstr>Titillium Web</vt:lpstr>
      <vt:lpstr>Verdana</vt:lpstr>
      <vt:lpstr>Wingdings</vt:lpstr>
      <vt:lpstr>presidenza</vt:lpstr>
      <vt:lpstr>7_Tema di Office</vt:lpstr>
      <vt:lpstr>Epidemia COVID-19  Monitoraggio del rischio </vt:lpstr>
      <vt:lpstr>Presentazione standard di PowerPoint</vt:lpstr>
      <vt:lpstr>Presentazione standard di PowerPoint</vt:lpstr>
      <vt:lpstr>Andamento incidenza (14 gg) in alcuni paesi europei (ECDC)</vt:lpstr>
      <vt:lpstr>Presentazione standard di PowerPoint</vt:lpstr>
      <vt:lpstr>Casi notificati al sistema di Sorveglianza integrata COVID-19 in Italia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Sesso (vaccinati con qualsiasi vaccino)</vt:lpstr>
      <vt:lpstr>Classe di età (vaccinati con qualsiasi vaccino)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AA</dc:creator>
  <cp:lastModifiedBy>De Vecchis Daniela</cp:lastModifiedBy>
  <cp:revision>44</cp:revision>
  <cp:lastPrinted>2021-06-04T09:30:13Z</cp:lastPrinted>
  <dcterms:created xsi:type="dcterms:W3CDTF">2020-11-10T09:16:54Z</dcterms:created>
  <dcterms:modified xsi:type="dcterms:W3CDTF">2021-06-04T13:21:33Z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0x0101005B63E7C816413449BE19C5D0687882B0</vt:lpwstr>
  </property>
</Properties>
</file>