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67" r:id="rId5"/>
  </p:sldMasterIdLst>
  <p:notesMasterIdLst>
    <p:notesMasterId r:id="rId35"/>
  </p:notesMasterIdLst>
  <p:sldIdLst>
    <p:sldId id="262" r:id="rId6"/>
    <p:sldId id="263" r:id="rId7"/>
    <p:sldId id="264" r:id="rId8"/>
    <p:sldId id="265" r:id="rId9"/>
    <p:sldId id="1290" r:id="rId10"/>
    <p:sldId id="272" r:id="rId11"/>
    <p:sldId id="1143" r:id="rId12"/>
    <p:sldId id="1142" r:id="rId13"/>
    <p:sldId id="1112" r:id="rId14"/>
    <p:sldId id="1272" r:id="rId15"/>
    <p:sldId id="1280" r:id="rId16"/>
    <p:sldId id="1273" r:id="rId17"/>
    <p:sldId id="1307" r:id="rId18"/>
    <p:sldId id="1150" r:id="rId19"/>
    <p:sldId id="1260" r:id="rId20"/>
    <p:sldId id="1278" r:id="rId21"/>
    <p:sldId id="1283" r:id="rId22"/>
    <p:sldId id="1277" r:id="rId23"/>
    <p:sldId id="1287" r:id="rId24"/>
    <p:sldId id="1309" r:id="rId25"/>
    <p:sldId id="1310" r:id="rId26"/>
    <p:sldId id="1311" r:id="rId27"/>
    <p:sldId id="1312" r:id="rId28"/>
    <p:sldId id="1237" r:id="rId29"/>
    <p:sldId id="1104" r:id="rId30"/>
    <p:sldId id="1252" r:id="rId31"/>
    <p:sldId id="1253" r:id="rId32"/>
    <p:sldId id="1295" r:id="rId33"/>
    <p:sldId id="1308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B7"/>
    <a:srgbClr val="D3E4F3"/>
    <a:srgbClr val="0066CC"/>
    <a:srgbClr val="F7F7F7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BCD49-B6F6-48F3-8C05-FD59FFE46DBD}" type="datetimeFigureOut">
              <a:rPr lang="it-IT"/>
              <a:t>07/05/2021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A4D38-D582-4376-ABC6-6BBE0702E13E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19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1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98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307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65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4B7"/>
                </a:solidFill>
                <a:latin typeface="Titillium Web" panose="0000050000000000000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64B7"/>
                </a:solidFill>
                <a:latin typeface="Titillium Web" panose="0000050000000000000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05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3E96E5B-CF38-418E-BB54-7DD2E362D1E4}"/>
              </a:ext>
            </a:extLst>
          </p:cNvPr>
          <p:cNvSpPr/>
          <p:nvPr/>
        </p:nvSpPr>
        <p:spPr>
          <a:xfrm>
            <a:off x="6096000" y="676932"/>
            <a:ext cx="5715472" cy="4521141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DEF214-E0BE-4DF8-9103-30A836A3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38" y="2121894"/>
            <a:ext cx="5364192" cy="2277578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F3FF30B-8C93-4AD6-99D2-CE475F460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04" y="1601881"/>
            <a:ext cx="1204240" cy="1040026"/>
          </a:xfrm>
          <a:prstGeom prst="rect">
            <a:avLst/>
          </a:prstGeom>
          <a:effectLst/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D7E6EDC0-DCD4-4576-A46E-E04F4ABDFF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5100" y="2122488"/>
            <a:ext cx="5057775" cy="22764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1630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A926AA-0BA2-4BA0-828A-68FD4D3B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BE1FA0-A474-4C58-98D5-337CB5F8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7FBFE8-0AD6-4BB1-8785-4315249C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EF4319-7339-420E-A9B2-189C245C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12E29AE-52A7-49F9-ADFE-3D2798DBC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5" y="2341419"/>
            <a:ext cx="7749171" cy="18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3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D4FC1B-FB8B-430C-BE68-15F61D68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54BABCE-9D20-4768-9370-24CAFFC6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50C4E8-CFB0-485F-84FE-695BB4FC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D36051-3DD3-41B6-8A2C-0EC70025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363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ctr"/>
          <a:lstStyle>
            <a:lvl1pPr>
              <a:defRPr sz="3200">
                <a:solidFill>
                  <a:srgbClr val="0064B7"/>
                </a:solidFill>
              </a:defRPr>
            </a:lvl1pPr>
            <a:lvl2pPr>
              <a:defRPr sz="2800">
                <a:solidFill>
                  <a:srgbClr val="0064B7"/>
                </a:solidFill>
              </a:defRPr>
            </a:lvl2pPr>
            <a:lvl3pPr>
              <a:defRPr sz="2400">
                <a:solidFill>
                  <a:srgbClr val="0064B7"/>
                </a:solidFill>
              </a:defRPr>
            </a:lvl3pPr>
            <a:lvl4pPr>
              <a:defRPr sz="2000">
                <a:solidFill>
                  <a:srgbClr val="0064B7"/>
                </a:solidFill>
              </a:defRPr>
            </a:lvl4pPr>
            <a:lvl5pPr>
              <a:defRPr sz="2000">
                <a:solidFill>
                  <a:srgbClr val="0064B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64B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818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64B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64B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490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6601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370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95728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95728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998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94940A-E648-0744-AA3B-B3119C2D8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487"/>
            <a:ext cx="9144000" cy="849180"/>
          </a:xfrm>
          <a:prstGeom prst="rect">
            <a:avLst/>
          </a:prstGeom>
        </p:spPr>
      </p:pic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C0F31F71-86D5-164C-B4CF-E61C1AE2E1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21" y="5968991"/>
            <a:ext cx="821865" cy="7741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711560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8737-D49C-4148-8ECF-403717F8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30" y="503097"/>
            <a:ext cx="11292073" cy="8374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E6036-BFCF-4DEC-9848-0BA80662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35E2-F186-4C4C-A33C-9F40F1D9DFA5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56A01-CD0E-4B46-B2FD-C76B589E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1C75F-E24F-46F5-A5CA-B8DB6877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91AE1877-C3FE-4C35-A87E-D739D87E54E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2730" y="1632858"/>
            <a:ext cx="11292073" cy="42012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44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67269"/>
            <a:ext cx="10515600" cy="590931"/>
          </a:xfrm>
          <a:noFill/>
        </p:spPr>
        <p:txBody>
          <a:bodyPr wrap="square" rtlCol="0">
            <a:spAutoFit/>
          </a:bodyPr>
          <a:lstStyle>
            <a:lvl1pPr>
              <a:defRPr lang="it-IT" sz="3600" b="1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defRPr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838200" y="1577806"/>
            <a:ext cx="10515600" cy="4351338"/>
          </a:xfrm>
        </p:spPr>
        <p:txBody>
          <a:bodyPr anchor="ctr"/>
          <a:lstStyle>
            <a:lvl1pPr>
              <a:defRPr>
                <a:solidFill>
                  <a:srgbClr val="0064B7"/>
                </a:solidFill>
                <a:latin typeface="Titillium Web" panose="00000500000000000000"/>
              </a:defRPr>
            </a:lvl1pPr>
            <a:lvl2pPr>
              <a:defRPr>
                <a:solidFill>
                  <a:srgbClr val="0064B7"/>
                </a:solidFill>
                <a:latin typeface="Titillium Web" panose="00000500000000000000"/>
              </a:defRPr>
            </a:lvl2pPr>
            <a:lvl3pPr>
              <a:defRPr>
                <a:solidFill>
                  <a:srgbClr val="0064B7"/>
                </a:solidFill>
                <a:latin typeface="Titillium Web" panose="00000500000000000000"/>
              </a:defRPr>
            </a:lvl3pPr>
            <a:lvl4pPr>
              <a:defRPr>
                <a:solidFill>
                  <a:srgbClr val="0064B7"/>
                </a:solidFill>
                <a:latin typeface="Titillium Web" panose="00000500000000000000"/>
              </a:defRPr>
            </a:lvl4pPr>
            <a:lvl5pPr>
              <a:defRPr>
                <a:solidFill>
                  <a:srgbClr val="0064B7"/>
                </a:solidFill>
                <a:latin typeface="Titillium Web" panose="0000050000000000000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371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10"/>
          <p:cNvSpPr/>
          <p:nvPr userDrawn="1"/>
        </p:nvSpPr>
        <p:spPr>
          <a:xfrm>
            <a:off x="-8466" y="5528734"/>
            <a:ext cx="12213166" cy="1348317"/>
          </a:xfrm>
          <a:custGeom>
            <a:avLst/>
            <a:gdLst>
              <a:gd name="connsiteX0" fmla="*/ 0 w 9160329"/>
              <a:gd name="connsiteY0" fmla="*/ 1033813 h 1050142"/>
              <a:gd name="connsiteX1" fmla="*/ 6188529 w 9160329"/>
              <a:gd name="connsiteY1" fmla="*/ 666421 h 1050142"/>
              <a:gd name="connsiteX2" fmla="*/ 9160329 w 9160329"/>
              <a:gd name="connsiteY2" fmla="*/ 5113 h 1050142"/>
              <a:gd name="connsiteX3" fmla="*/ 9152165 w 9160329"/>
              <a:gd name="connsiteY3" fmla="*/ 1050142 h 1050142"/>
              <a:gd name="connsiteX4" fmla="*/ 0 w 9160329"/>
              <a:gd name="connsiteY4" fmla="*/ 1033813 h 10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329" h="1050142">
                <a:moveTo>
                  <a:pt x="0" y="1033813"/>
                </a:moveTo>
                <a:cubicBezTo>
                  <a:pt x="2330904" y="935842"/>
                  <a:pt x="4661808" y="837871"/>
                  <a:pt x="6188529" y="666421"/>
                </a:cubicBezTo>
                <a:cubicBezTo>
                  <a:pt x="7715250" y="494971"/>
                  <a:pt x="8666390" y="-58840"/>
                  <a:pt x="9160329" y="5113"/>
                </a:cubicBezTo>
                <a:cubicBezTo>
                  <a:pt x="9157608" y="353456"/>
                  <a:pt x="9154886" y="701799"/>
                  <a:pt x="9152165" y="1050142"/>
                </a:cubicBezTo>
                <a:lnTo>
                  <a:pt x="0" y="1033813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/>
          </a:p>
        </p:txBody>
      </p:sp>
      <p:pic>
        <p:nvPicPr>
          <p:cNvPr id="6" name="Immagin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3" y="5753100"/>
            <a:ext cx="768348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14"/>
          <p:cNvCxnSpPr/>
          <p:nvPr userDrawn="1"/>
        </p:nvCxnSpPr>
        <p:spPr>
          <a:xfrm>
            <a:off x="1102785" y="3901017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5"/>
          <p:cNvCxnSpPr/>
          <p:nvPr userDrawn="1"/>
        </p:nvCxnSpPr>
        <p:spPr>
          <a:xfrm>
            <a:off x="1102785" y="2565400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2"/>
          <p:cNvSpPr>
            <a:spLocks noGrp="1"/>
          </p:cNvSpPr>
          <p:nvPr>
            <p:ph type="body" idx="1"/>
          </p:nvPr>
        </p:nvSpPr>
        <p:spPr>
          <a:xfrm>
            <a:off x="962405" y="4245092"/>
            <a:ext cx="10363200" cy="96010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133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Segnaposto testo 2"/>
          <p:cNvSpPr>
            <a:spLocks noGrp="1"/>
          </p:cNvSpPr>
          <p:nvPr>
            <p:ph type="body" idx="10"/>
          </p:nvPr>
        </p:nvSpPr>
        <p:spPr>
          <a:xfrm>
            <a:off x="1136399" y="2555670"/>
            <a:ext cx="10048169" cy="59468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2"/>
          <p:cNvSpPr>
            <a:spLocks noGrp="1"/>
          </p:cNvSpPr>
          <p:nvPr>
            <p:ph type="body" idx="11"/>
          </p:nvPr>
        </p:nvSpPr>
        <p:spPr>
          <a:xfrm>
            <a:off x="597245" y="191592"/>
            <a:ext cx="11067374" cy="194421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800"/>
              </a:spcBef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3585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spcAft>
                <a:spcPts val="400"/>
              </a:spcAft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4341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-"/>
              <a:defRPr sz="2133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60954" indent="-351363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8759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76244" indent="-359828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90587" indent="-380995">
              <a:defRPr lang="it-IT" sz="1867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</p:spTree>
    <p:extLst>
      <p:ext uri="{BB962C8B-B14F-4D97-AF65-F5344CB8AC3E}">
        <p14:creationId xmlns:p14="http://schemas.microsoft.com/office/powerpoint/2010/main" val="680410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1" y="1340769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340769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43879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1316767"/>
            <a:ext cx="5386917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1316767"/>
            <a:ext cx="5389033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7467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64B7"/>
                </a:solidFill>
                <a:latin typeface="Titillium Web" panose="0000050000000000000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64B7"/>
                </a:solidFill>
                <a:latin typeface="Titillium Web" panose="0000050000000000000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37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561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561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36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9028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9028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96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94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68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A57196-BBC0-43C5-A8A6-0FF3A87C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9609631-D1E9-4B9A-9B7A-79A765E0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0CBD1B-BFD1-4376-8B79-31137024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3A0D04-0F15-466A-B181-738CF14A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2B9F147-ED2B-4031-96DE-F19F671B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32" y="5890292"/>
            <a:ext cx="1035733" cy="1543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73EDB3A-0DDF-4AAA-A25F-BFCA794F2B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5" y="2341419"/>
            <a:ext cx="7749171" cy="189245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A6B85E-2EC3-412D-BB39-5DFA353327B1}"/>
              </a:ext>
            </a:extLst>
          </p:cNvPr>
          <p:cNvSpPr txBox="1"/>
          <p:nvPr/>
        </p:nvSpPr>
        <p:spPr>
          <a:xfrm>
            <a:off x="4992971" y="5176897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www.iss.it/presidenza</a:t>
            </a:r>
          </a:p>
        </p:txBody>
      </p:sp>
    </p:spTree>
    <p:extLst>
      <p:ext uri="{BB962C8B-B14F-4D97-AF65-F5344CB8AC3E}">
        <p14:creationId xmlns:p14="http://schemas.microsoft.com/office/powerpoint/2010/main" val="410023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olo 24">
            <a:extLst>
              <a:ext uri="{FF2B5EF4-FFF2-40B4-BE49-F238E27FC236}">
                <a16:creationId xmlns:a16="http://schemas.microsoft.com/office/drawing/2014/main" id="{B8185497-E866-402E-B374-1D2B58FA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80" y="984035"/>
            <a:ext cx="5334769" cy="1982158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E16CD90B-6D6A-49F1-AC78-C54A85E98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7288" y="984250"/>
            <a:ext cx="4986337" cy="1981200"/>
          </a:xfrm>
        </p:spPr>
        <p:txBody>
          <a:bodyPr anchor="ctr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7912AA1-087C-4574-A4DD-942B62F12FEC}"/>
              </a:ext>
            </a:extLst>
          </p:cNvPr>
          <p:cNvSpPr txBox="1"/>
          <p:nvPr/>
        </p:nvSpPr>
        <p:spPr>
          <a:xfrm>
            <a:off x="1715002" y="3992661"/>
            <a:ext cx="210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Titillium Web" panose="00000500000000000000" pitchFamily="2" charset="0"/>
              </a:rPr>
              <a:t>Lorem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ipsum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dolor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sit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amet</a:t>
            </a:r>
            <a:r>
              <a:rPr lang="it-IT" sz="1600" dirty="0">
                <a:latin typeface="Titillium Web" panose="00000500000000000000" pitchFamily="2" charset="0"/>
              </a:rPr>
              <a:t>, </a:t>
            </a:r>
            <a:r>
              <a:rPr lang="it-IT" sz="1600" dirty="0" err="1">
                <a:latin typeface="Titillium Web" panose="00000500000000000000" pitchFamily="2" charset="0"/>
              </a:rPr>
              <a:t>consectetuer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adipiscing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elit</a:t>
            </a:r>
            <a:r>
              <a:rPr lang="it-IT" sz="1600" dirty="0">
                <a:latin typeface="Titillium Web" panose="00000500000000000000" pitchFamily="2" charset="0"/>
              </a:rPr>
              <a:t>. 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BD4DF02C-9F98-4E92-907B-389017C0D711}"/>
              </a:ext>
            </a:extLst>
          </p:cNvPr>
          <p:cNvSpPr/>
          <p:nvPr/>
        </p:nvSpPr>
        <p:spPr>
          <a:xfrm>
            <a:off x="384544" y="3992661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8BE9A3E2-5695-4DE2-8855-314FB84C22FD}"/>
              </a:ext>
            </a:extLst>
          </p:cNvPr>
          <p:cNvSpPr/>
          <p:nvPr/>
        </p:nvSpPr>
        <p:spPr>
          <a:xfrm>
            <a:off x="384544" y="3992661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5C31F66-1E85-4A11-88EB-34FC2551AECA}"/>
              </a:ext>
            </a:extLst>
          </p:cNvPr>
          <p:cNvSpPr txBox="1"/>
          <p:nvPr/>
        </p:nvSpPr>
        <p:spPr>
          <a:xfrm>
            <a:off x="654325" y="4101184"/>
            <a:ext cx="765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64B7"/>
                </a:solidFill>
                <a:latin typeface="Titillium Web" panose="00000500000000000000" pitchFamily="2" charset="0"/>
              </a:rPr>
              <a:t>35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D4EE0A4-9A6C-420E-8B1F-0C74CE4D9482}"/>
              </a:ext>
            </a:extLst>
          </p:cNvPr>
          <p:cNvSpPr txBox="1"/>
          <p:nvPr/>
        </p:nvSpPr>
        <p:spPr>
          <a:xfrm>
            <a:off x="5523522" y="4010162"/>
            <a:ext cx="2049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Titillium Web" panose="00000500000000000000" pitchFamily="2" charset="0"/>
              </a:rPr>
              <a:t>Lorem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ipsum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dolor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sit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amet</a:t>
            </a:r>
            <a:r>
              <a:rPr lang="it-IT" sz="1600" dirty="0">
                <a:latin typeface="Titillium Web" panose="00000500000000000000" pitchFamily="2" charset="0"/>
              </a:rPr>
              <a:t>, </a:t>
            </a:r>
            <a:r>
              <a:rPr lang="it-IT" sz="1600" b="1" dirty="0" err="1">
                <a:latin typeface="Titillium Web" panose="00000500000000000000" pitchFamily="2" charset="0"/>
              </a:rPr>
              <a:t>consectetuer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adipiscing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elit</a:t>
            </a:r>
            <a:r>
              <a:rPr lang="it-IT" sz="1600" b="1" dirty="0">
                <a:latin typeface="Titillium Web" panose="00000500000000000000" pitchFamily="2" charset="0"/>
              </a:rPr>
              <a:t>. 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E14AF680-D735-479B-BA02-668D7BA81EAA}"/>
              </a:ext>
            </a:extLst>
          </p:cNvPr>
          <p:cNvSpPr/>
          <p:nvPr/>
        </p:nvSpPr>
        <p:spPr>
          <a:xfrm>
            <a:off x="4193064" y="4010162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D38E78A-6AA6-4E48-B229-AF827C9B03A2}"/>
              </a:ext>
            </a:extLst>
          </p:cNvPr>
          <p:cNvSpPr/>
          <p:nvPr/>
        </p:nvSpPr>
        <p:spPr>
          <a:xfrm>
            <a:off x="4193064" y="4010162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6142170-A8EC-42C2-828A-278587E34359}"/>
              </a:ext>
            </a:extLst>
          </p:cNvPr>
          <p:cNvSpPr txBox="1"/>
          <p:nvPr/>
        </p:nvSpPr>
        <p:spPr>
          <a:xfrm>
            <a:off x="4289848" y="4118685"/>
            <a:ext cx="108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64B7"/>
                </a:solidFill>
                <a:latin typeface="Titillium Web" panose="00000500000000000000" pitchFamily="2" charset="0"/>
              </a:rPr>
              <a:t>174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CE8A269-66D5-48D6-B48B-A76CD40F83CA}"/>
              </a:ext>
            </a:extLst>
          </p:cNvPr>
          <p:cNvSpPr txBox="1"/>
          <p:nvPr/>
        </p:nvSpPr>
        <p:spPr>
          <a:xfrm>
            <a:off x="9333520" y="4010162"/>
            <a:ext cx="214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Titillium Web" panose="00000500000000000000" pitchFamily="2" charset="0"/>
              </a:rPr>
              <a:t>Lorem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ipsum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dolor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sit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amet</a:t>
            </a:r>
            <a:r>
              <a:rPr lang="it-IT" sz="1600" dirty="0">
                <a:latin typeface="Titillium Web" panose="00000500000000000000" pitchFamily="2" charset="0"/>
              </a:rPr>
              <a:t>, </a:t>
            </a:r>
            <a:r>
              <a:rPr lang="it-IT" sz="1600" dirty="0" err="1">
                <a:latin typeface="Titillium Web" panose="00000500000000000000" pitchFamily="2" charset="0"/>
              </a:rPr>
              <a:t>consectetuer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adipiscing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elit</a:t>
            </a:r>
            <a:r>
              <a:rPr lang="it-IT" sz="1600" dirty="0">
                <a:latin typeface="Titillium Web" panose="00000500000000000000" pitchFamily="2" charset="0"/>
              </a:rPr>
              <a:t>. 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BDA1E352-C409-4850-9349-BB1C62A0E037}"/>
              </a:ext>
            </a:extLst>
          </p:cNvPr>
          <p:cNvSpPr/>
          <p:nvPr/>
        </p:nvSpPr>
        <p:spPr>
          <a:xfrm>
            <a:off x="8003062" y="4010162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77EE0E81-ED1D-4932-8B08-E4E52965E034}"/>
              </a:ext>
            </a:extLst>
          </p:cNvPr>
          <p:cNvSpPr/>
          <p:nvPr/>
        </p:nvSpPr>
        <p:spPr>
          <a:xfrm>
            <a:off x="8003062" y="4010162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7B3104F-6049-424D-B92F-0E462B20A0AE}"/>
              </a:ext>
            </a:extLst>
          </p:cNvPr>
          <p:cNvSpPr txBox="1"/>
          <p:nvPr/>
        </p:nvSpPr>
        <p:spPr>
          <a:xfrm>
            <a:off x="8114684" y="4118685"/>
            <a:ext cx="108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64B7"/>
                </a:solidFill>
                <a:latin typeface="Titillium Web" panose="00000500000000000000" pitchFamily="2" charset="0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156385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73B44-B3C8-4047-8844-C47D3CFD0A56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3">
            <a:extLst>
              <a:ext uri="{FF2B5EF4-FFF2-40B4-BE49-F238E27FC236}">
                <a16:creationId xmlns:a16="http://schemas.microsoft.com/office/drawing/2014/main" id="{22D29EE3-B82B-4F6C-A2FB-DAFFAC3AC6F2}"/>
              </a:ext>
            </a:extLst>
          </p:cNvPr>
          <p:cNvSpPr/>
          <p:nvPr/>
        </p:nvSpPr>
        <p:spPr>
          <a:xfrm flipH="1">
            <a:off x="0" y="5999584"/>
            <a:ext cx="12192000" cy="858416"/>
          </a:xfrm>
          <a:custGeom>
            <a:avLst/>
            <a:gdLst>
              <a:gd name="connsiteX0" fmla="*/ 0 w 12192000"/>
              <a:gd name="connsiteY0" fmla="*/ 0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0 h 858416"/>
              <a:gd name="connsiteX0" fmla="*/ 0 w 12192000"/>
              <a:gd name="connsiteY0" fmla="*/ 204716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204716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58416">
                <a:moveTo>
                  <a:pt x="0" y="204716"/>
                </a:moveTo>
                <a:lnTo>
                  <a:pt x="12192000" y="0"/>
                </a:lnTo>
                <a:lnTo>
                  <a:pt x="12192000" y="858416"/>
                </a:lnTo>
                <a:lnTo>
                  <a:pt x="0" y="858416"/>
                </a:lnTo>
                <a:lnTo>
                  <a:pt x="0" y="204716"/>
                </a:lnTo>
                <a:close/>
              </a:path>
            </a:pathLst>
          </a:cu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3">
            <a:extLst>
              <a:ext uri="{FF2B5EF4-FFF2-40B4-BE49-F238E27FC236}">
                <a16:creationId xmlns:a16="http://schemas.microsoft.com/office/drawing/2014/main" id="{D589462E-62ED-469A-9EE9-BB40EC5F11DA}"/>
              </a:ext>
            </a:extLst>
          </p:cNvPr>
          <p:cNvSpPr/>
          <p:nvPr/>
        </p:nvSpPr>
        <p:spPr>
          <a:xfrm>
            <a:off x="0" y="5999585"/>
            <a:ext cx="12192000" cy="858416"/>
          </a:xfrm>
          <a:custGeom>
            <a:avLst/>
            <a:gdLst>
              <a:gd name="connsiteX0" fmla="*/ 0 w 12192000"/>
              <a:gd name="connsiteY0" fmla="*/ 0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0 h 858416"/>
              <a:gd name="connsiteX0" fmla="*/ 0 w 12192000"/>
              <a:gd name="connsiteY0" fmla="*/ 204716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204716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58416">
                <a:moveTo>
                  <a:pt x="0" y="204716"/>
                </a:moveTo>
                <a:lnTo>
                  <a:pt x="12192000" y="0"/>
                </a:lnTo>
                <a:lnTo>
                  <a:pt x="12192000" y="858416"/>
                </a:lnTo>
                <a:lnTo>
                  <a:pt x="0" y="858416"/>
                </a:lnTo>
                <a:lnTo>
                  <a:pt x="0" y="204716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33E33D3-3556-4EEA-9B8B-317A4F5775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5" y="6351611"/>
            <a:ext cx="1035733" cy="15436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12AE9D-01B0-4E8F-A767-3A01A1EB8D14}"/>
              </a:ext>
            </a:extLst>
          </p:cNvPr>
          <p:cNvSpPr txBox="1"/>
          <p:nvPr/>
        </p:nvSpPr>
        <p:spPr>
          <a:xfrm>
            <a:off x="1616148" y="6259516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www.iss.it/presidenza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4CE4033-A1BC-433B-BD0C-AAC0034C5ED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5" y="6150002"/>
            <a:ext cx="1478152" cy="55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1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773" r:id="rId17"/>
    <p:sldLayoutId id="2147483774" r:id="rId18"/>
    <p:sldLayoutId id="21474837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4B7"/>
          </a:solidFill>
          <a:latin typeface="Titillium Web" panose="000005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D0E8A1-491B-4E4A-ABD6-CB3956071AD3}" type="datetime1">
              <a:rPr lang="it-IT"/>
              <a:pPr>
                <a:defRPr/>
              </a:pPr>
              <a:t>07/05/2021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26635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93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185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777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370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87" indent="-380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82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73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65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58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50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943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535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8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1E2B89-6D01-4DB5-9B5E-6F5B47000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2158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0" dirty="0"/>
              <a:t>Epidemia COVID-19</a:t>
            </a:r>
            <a:endParaRPr lang="en-US" b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0" dirty="0"/>
              <a:t>Monitoraggio del rischio</a:t>
            </a:r>
            <a:br>
              <a:rPr lang="it-IT" b="0" dirty="0"/>
            </a:br>
            <a:r>
              <a:rPr lang="it-IT" b="0" dirty="0"/>
              <a:t>Settimana 51 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CACB40-1D35-4B23-9DDA-FC2EA55726B7}"/>
              </a:ext>
            </a:extLst>
          </p:cNvPr>
          <p:cNvSpPr txBox="1"/>
          <p:nvPr/>
        </p:nvSpPr>
        <p:spPr>
          <a:xfrm>
            <a:off x="3731657" y="5312971"/>
            <a:ext cx="5205685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Silvio Brusaferro</a:t>
            </a:r>
          </a:p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Istituto Superiore di Sanità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02D42140-243D-4064-9F67-4AB0E0B3DB7E}"/>
              </a:ext>
            </a:extLst>
          </p:cNvPr>
          <p:cNvSpPr txBox="1">
            <a:spLocks/>
          </p:cNvSpPr>
          <p:nvPr/>
        </p:nvSpPr>
        <p:spPr>
          <a:xfrm>
            <a:off x="562313" y="242417"/>
            <a:ext cx="11067374" cy="1944216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7 maggio 2021</a:t>
            </a:r>
          </a:p>
        </p:txBody>
      </p:sp>
    </p:spTree>
    <p:extLst>
      <p:ext uri="{BB962C8B-B14F-4D97-AF65-F5344CB8AC3E}">
        <p14:creationId xmlns:p14="http://schemas.microsoft.com/office/powerpoint/2010/main" val="63870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9F9EBD4-FE2A-4A0D-85B9-D8DF73FB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99" y="1524000"/>
            <a:ext cx="8568454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9" t="43258" r="2101" b="47061"/>
          <a:stretch/>
        </p:blipFill>
        <p:spPr>
          <a:xfrm>
            <a:off x="107156" y="933182"/>
            <a:ext cx="11977687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Tasso d’incidenza per fascia d’età a livello nazionale </a:t>
            </a:r>
          </a:p>
          <a:p>
            <a:r>
              <a:rPr lang="it-IT" sz="24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(dall’inizio del 2021)</a:t>
            </a:r>
            <a:endParaRPr lang="it-CH" sz="2400" b="1" dirty="0">
              <a:solidFill>
                <a:srgbClr val="0064B7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7561EA-9DCA-44CA-9EB2-193CCEB9DC3F}"/>
              </a:ext>
            </a:extLst>
          </p:cNvPr>
          <p:cNvSpPr txBox="1"/>
          <p:nvPr/>
        </p:nvSpPr>
        <p:spPr>
          <a:xfrm>
            <a:off x="107155" y="982331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Incidenza </a:t>
            </a:r>
            <a:r>
              <a:rPr lang="it-IT" b="1" dirty="0">
                <a:solidFill>
                  <a:srgbClr val="FFFF00"/>
                </a:solidFill>
              </a:rPr>
              <a:t>in diminuzione </a:t>
            </a:r>
            <a:r>
              <a:rPr lang="it-IT" b="1" dirty="0">
                <a:solidFill>
                  <a:schemeClr val="bg1"/>
                </a:solidFill>
              </a:rPr>
              <a:t>nell’ultimo periodo in tutte le fasce d’età dopo un’importante aumento ad eccezione della classe d’età 0-9 anni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B01CE-1844-4B8C-AFD9-86C8CF39203B}"/>
              </a:ext>
            </a:extLst>
          </p:cNvPr>
          <p:cNvSpPr txBox="1"/>
          <p:nvPr/>
        </p:nvSpPr>
        <p:spPr>
          <a:xfrm>
            <a:off x="3318548" y="1670501"/>
            <a:ext cx="1416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Cambio definizione di </a:t>
            </a:r>
            <a:r>
              <a:rPr lang="en-US" sz="800" dirty="0" err="1"/>
              <a:t>caso</a:t>
            </a:r>
            <a:endParaRPr lang="en-US" sz="8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BEE0528-BDB3-476A-A5AE-FFCF40657A6E}"/>
              </a:ext>
            </a:extLst>
          </p:cNvPr>
          <p:cNvSpPr/>
          <p:nvPr/>
        </p:nvSpPr>
        <p:spPr>
          <a:xfrm>
            <a:off x="7542078" y="6604084"/>
            <a:ext cx="29049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5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408927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Tasso d’incidenza nazionale &lt;60 anni vs 60-69 anni vs 70-79 anni vs &gt;=80 anni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780F09A-8C13-46D7-B8B7-38CB5D9E7742}"/>
              </a:ext>
            </a:extLst>
          </p:cNvPr>
          <p:cNvSpPr txBox="1"/>
          <p:nvPr/>
        </p:nvSpPr>
        <p:spPr>
          <a:xfrm>
            <a:off x="107156" y="1111187"/>
            <a:ext cx="11581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Trend in calo per gli &lt;60 anni, 60-69 anni, 70-79 anni e &gt;=80 anni nelle ultime tre settimane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259A2-38D5-42C4-9085-06581D87B5CD}"/>
              </a:ext>
            </a:extLst>
          </p:cNvPr>
          <p:cNvSpPr txBox="1"/>
          <p:nvPr/>
        </p:nvSpPr>
        <p:spPr>
          <a:xfrm>
            <a:off x="8245420" y="2108613"/>
            <a:ext cx="277485" cy="334253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7E177B1-31EA-4B98-A9A6-76F372CB1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592262"/>
            <a:ext cx="7283450" cy="448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FA2FBC53-29CC-42D0-BC3F-C9626D5A9D4D}"/>
              </a:ext>
            </a:extLst>
          </p:cNvPr>
          <p:cNvSpPr/>
          <p:nvPr/>
        </p:nvSpPr>
        <p:spPr>
          <a:xfrm>
            <a:off x="7510328" y="6604084"/>
            <a:ext cx="29049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5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48470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18229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Tasso d’incidenza nazionale per fascia d’età popolazione in eta’ scolare </a:t>
            </a:r>
            <a:r>
              <a:rPr lang="it-IT" sz="24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(dall’inizio del 2021)</a:t>
            </a:r>
            <a:endParaRPr lang="it-CH" sz="2400" b="1" dirty="0">
              <a:solidFill>
                <a:srgbClr val="0064B7"/>
              </a:solidFill>
              <a:latin typeface="Titillium Web" panose="00000500000000000000" pitchFamily="2" charset="0"/>
              <a:ea typeface="+mn-ea"/>
              <a:cs typeface="+mn-cs"/>
            </a:endParaRPr>
          </a:p>
          <a:p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C99F1-17C1-4EDB-8711-1EAC7F308BEA}"/>
              </a:ext>
            </a:extLst>
          </p:cNvPr>
          <p:cNvSpPr txBox="1"/>
          <p:nvPr/>
        </p:nvSpPr>
        <p:spPr>
          <a:xfrm>
            <a:off x="7888092" y="1779319"/>
            <a:ext cx="288259" cy="39102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8A306B0-5E1A-436C-A527-237B2B5A8AC6}"/>
              </a:ext>
            </a:extLst>
          </p:cNvPr>
          <p:cNvSpPr txBox="1"/>
          <p:nvPr/>
        </p:nvSpPr>
        <p:spPr>
          <a:xfrm>
            <a:off x="258551" y="1076905"/>
            <a:ext cx="10399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Situazione di nuovo in leggero miglioramento nella popolazione di età 0-18 anni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A48CD6B-6748-4166-BB4C-E02139E24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58525"/>
            <a:ext cx="8350249" cy="434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F971B7E0-56A0-4C9B-A0B3-8128FFDD2876}"/>
              </a:ext>
            </a:extLst>
          </p:cNvPr>
          <p:cNvSpPr/>
          <p:nvPr/>
        </p:nvSpPr>
        <p:spPr>
          <a:xfrm>
            <a:off x="7510328" y="6604084"/>
            <a:ext cx="29049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5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896599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54932"/>
            <a:ext cx="117436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STIMA DELL’RT MEDIO14gg PER REGIONE/PA BASATO SU INIZIO SINTOMI FINO TRA </a:t>
            </a:r>
            <a:r>
              <a:rPr lang="it-IT" sz="2800" b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IL 14 – 27 </a:t>
            </a: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APRILE 2021, CALCOLATO </a:t>
            </a:r>
            <a:r>
              <a:rPr lang="it-IT" sz="2800" b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IL 05/05/2021</a:t>
            </a:r>
            <a:endParaRPr lang="it-IT" sz="28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B00DC02-0C68-453B-ABF9-A33277836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319" y="1009039"/>
            <a:ext cx="6915362" cy="5085632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5BE4D16-0C7B-441B-894E-231233E4FE0D}"/>
              </a:ext>
            </a:extLst>
          </p:cNvPr>
          <p:cNvSpPr/>
          <p:nvPr/>
        </p:nvSpPr>
        <p:spPr>
          <a:xfrm>
            <a:off x="7510328" y="6604084"/>
            <a:ext cx="29049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5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B6EA49D-EFD6-43C6-BE89-DF7ED69C3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2" r="5338"/>
          <a:stretch/>
        </p:blipFill>
        <p:spPr>
          <a:xfrm>
            <a:off x="6350794" y="1514384"/>
            <a:ext cx="5529262" cy="38319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C97C853-B985-4596-AB04-EA740C158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7" r="4401"/>
          <a:stretch/>
        </p:blipFill>
        <p:spPr>
          <a:xfrm>
            <a:off x="48221" y="1764542"/>
            <a:ext cx="6472238" cy="351948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48" t="43258" r="1868" b="47061"/>
          <a:stretch/>
        </p:blipFill>
        <p:spPr>
          <a:xfrm>
            <a:off x="71550" y="734441"/>
            <a:ext cx="12023753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17616" y="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Ricoveri</a:t>
            </a:r>
            <a:endParaRPr lang="it-CH" sz="3600" b="1" dirty="0">
              <a:solidFill>
                <a:srgbClr val="0064B7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63022"/>
            <a:ext cx="1197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Ricoveri in area medica e in terapia intensiva in diminuzione nelle ultime settimane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E3A4368-B111-41D7-8D65-82AACB8F455E}"/>
              </a:ext>
            </a:extLst>
          </p:cNvPr>
          <p:cNvSpPr/>
          <p:nvPr/>
        </p:nvSpPr>
        <p:spPr>
          <a:xfrm>
            <a:off x="7510328" y="6604084"/>
            <a:ext cx="29049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5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EA5631F-2D2D-4E25-A928-E391BCDBC63B}"/>
              </a:ext>
            </a:extLst>
          </p:cNvPr>
          <p:cNvSpPr txBox="1"/>
          <p:nvPr/>
        </p:nvSpPr>
        <p:spPr>
          <a:xfrm>
            <a:off x="217886" y="5338629"/>
            <a:ext cx="6132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Occupazione posti letto in area medica </a:t>
            </a:r>
          </a:p>
          <a:p>
            <a:r>
              <a:rPr lang="it-IT" b="1" dirty="0">
                <a:solidFill>
                  <a:srgbClr val="FF0000"/>
                </a:solidFill>
                <a:latin typeface="Titillium Web" panose="00000500000000000000" pitchFamily="2" charset="0"/>
              </a:rPr>
              <a:t>29% ultima settimana – 32% settimana precedente</a:t>
            </a:r>
            <a:endParaRPr lang="it-CH" sz="1800" b="1" dirty="0">
              <a:solidFill>
                <a:srgbClr val="FF0000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D52B808-778D-4398-9188-264DA5CC3C04}"/>
              </a:ext>
            </a:extLst>
          </p:cNvPr>
          <p:cNvSpPr txBox="1"/>
          <p:nvPr/>
        </p:nvSpPr>
        <p:spPr>
          <a:xfrm>
            <a:off x="6568680" y="5338628"/>
            <a:ext cx="6132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Occupazione posti letto in terapia intensiva </a:t>
            </a:r>
          </a:p>
          <a:p>
            <a:r>
              <a:rPr lang="it-IT" b="1" dirty="0">
                <a:solidFill>
                  <a:srgbClr val="FF0000"/>
                </a:solidFill>
                <a:latin typeface="Titillium Web" panose="00000500000000000000" pitchFamily="2" charset="0"/>
              </a:rPr>
              <a:t>27% ultima settimana – 30% settimana precedente</a:t>
            </a:r>
            <a:endParaRPr lang="it-CH" sz="1800" b="1" dirty="0">
              <a:solidFill>
                <a:srgbClr val="FF0000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207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04B0A2F-4CF1-441E-BCC2-D69F6EE9AD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1"/>
          <a:stretch/>
        </p:blipFill>
        <p:spPr>
          <a:xfrm>
            <a:off x="5732855" y="2129504"/>
            <a:ext cx="6459145" cy="347900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1FD4704-5595-4437-802A-A21C561599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12"/>
          <a:stretch/>
        </p:blipFill>
        <p:spPr>
          <a:xfrm>
            <a:off x="-149638" y="2165154"/>
            <a:ext cx="6094466" cy="326441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49" t="44135" r="2101" b="47061"/>
          <a:stretch/>
        </p:blipFill>
        <p:spPr>
          <a:xfrm>
            <a:off x="107156" y="800112"/>
            <a:ext cx="11977687" cy="659672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Proiezioni dell’occupazione dei posti letto a 30 giorni 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00112"/>
            <a:ext cx="1197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% di probabilità di superamento delle soglie critiche di occupazione in area medica e terapia intensiva al 4/06/2021 se si mantiene invariata la trasmissibilità (tenendo conto dei PL attivabili nel periodo della stima)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64D423E-4B6E-4F48-9827-052DFB8A4BD6}"/>
              </a:ext>
            </a:extLst>
          </p:cNvPr>
          <p:cNvSpPr/>
          <p:nvPr/>
        </p:nvSpPr>
        <p:spPr>
          <a:xfrm>
            <a:off x="2540699" y="1643192"/>
            <a:ext cx="1762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>
                <a:latin typeface="Arial Narrow" panose="020B0606020202030204" pitchFamily="34" charset="0"/>
              </a:rPr>
              <a:t>Soglie Area Medica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74A3826-DE09-4D6B-A4E1-FB510620A7AD}"/>
              </a:ext>
            </a:extLst>
          </p:cNvPr>
          <p:cNvSpPr/>
          <p:nvPr/>
        </p:nvSpPr>
        <p:spPr>
          <a:xfrm>
            <a:off x="8410053" y="1625367"/>
            <a:ext cx="2091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>
                <a:latin typeface="Arial Narrow" panose="020B0606020202030204" pitchFamily="34" charset="0"/>
              </a:rPr>
              <a:t>Soglie Terapia intensiva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0D6CBB47-DED3-4DD8-8F7C-E2DFE07C14E0}"/>
              </a:ext>
            </a:extLst>
          </p:cNvPr>
          <p:cNvCxnSpPr>
            <a:cxnSpLocks/>
          </p:cNvCxnSpPr>
          <p:nvPr/>
        </p:nvCxnSpPr>
        <p:spPr>
          <a:xfrm flipV="1">
            <a:off x="9261075" y="2153220"/>
            <a:ext cx="0" cy="306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A9C42C8-054F-44BD-9EA1-135631E3659A}"/>
              </a:ext>
            </a:extLst>
          </p:cNvPr>
          <p:cNvCxnSpPr>
            <a:cxnSpLocks/>
          </p:cNvCxnSpPr>
          <p:nvPr/>
        </p:nvCxnSpPr>
        <p:spPr>
          <a:xfrm flipV="1">
            <a:off x="2857740" y="2175165"/>
            <a:ext cx="0" cy="28763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5477F401-26B6-4F4B-AD6C-271525BE14E1}"/>
              </a:ext>
            </a:extLst>
          </p:cNvPr>
          <p:cNvSpPr/>
          <p:nvPr/>
        </p:nvSpPr>
        <p:spPr>
          <a:xfrm>
            <a:off x="7510328" y="6604084"/>
            <a:ext cx="29049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5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47189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2772227" y="2757714"/>
            <a:ext cx="7010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0064B7"/>
                </a:solidFill>
                <a:latin typeface="Titillium Web" panose="00000500000000000000"/>
              </a:rPr>
              <a:t>Vaccinazioni somministrate al 5/05/2021 e loro impatto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83E4BA-6C2E-456F-894A-63A27B475E4D}"/>
              </a:ext>
            </a:extLst>
          </p:cNvPr>
          <p:cNvSpPr txBox="1"/>
          <p:nvPr/>
        </p:nvSpPr>
        <p:spPr>
          <a:xfrm>
            <a:off x="7130824" y="56493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https://github.com/italia/covid19-opendata-vaccini</a:t>
            </a:r>
          </a:p>
        </p:txBody>
      </p:sp>
    </p:spTree>
    <p:extLst>
      <p:ext uri="{BB962C8B-B14F-4D97-AF65-F5344CB8AC3E}">
        <p14:creationId xmlns:p14="http://schemas.microsoft.com/office/powerpoint/2010/main" val="3284697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F42B51A-35E9-46E5-A118-0DA6A0ADE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18" y="813856"/>
            <a:ext cx="6910387" cy="518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84B1574A-A0EE-483B-BA94-A42631AE5E2D}"/>
              </a:ext>
            </a:extLst>
          </p:cNvPr>
          <p:cNvSpPr txBox="1">
            <a:spLocks/>
          </p:cNvSpPr>
          <p:nvPr/>
        </p:nvSpPr>
        <p:spPr>
          <a:xfrm>
            <a:off x="107156" y="36648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Numero di prime e seconde dosi di vaccino somministrate giornalmente dal 27/12/2020 </a:t>
            </a:r>
            <a:r>
              <a:rPr lang="it-IT" sz="3600" b="1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al 05/05/2021</a:t>
            </a:r>
            <a:endParaRPr lang="it-CH" sz="3600" b="1" dirty="0">
              <a:solidFill>
                <a:srgbClr val="0064B7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B41598A-F012-4C10-A84D-A023851AA4BE}"/>
              </a:ext>
            </a:extLst>
          </p:cNvPr>
          <p:cNvSpPr/>
          <p:nvPr/>
        </p:nvSpPr>
        <p:spPr>
          <a:xfrm>
            <a:off x="7426917" y="6604084"/>
            <a:ext cx="284244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5 maggio 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873417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5EEA8EE-6A24-4EB9-803B-7BFA0DEF2405}"/>
              </a:ext>
            </a:extLst>
          </p:cNvPr>
          <p:cNvSpPr txBox="1">
            <a:spLocks/>
          </p:cNvSpPr>
          <p:nvPr/>
        </p:nvSpPr>
        <p:spPr>
          <a:xfrm>
            <a:off x="-62919" y="-1085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Numero cumulativo di dosi somministrate per classe d’età</a:t>
            </a:r>
            <a:endParaRPr lang="it-CH" sz="3600" b="1" dirty="0">
              <a:solidFill>
                <a:srgbClr val="0064B7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0EFAE0A-6E61-4835-BDCE-13639CBC7DC4}"/>
              </a:ext>
            </a:extLst>
          </p:cNvPr>
          <p:cNvSpPr/>
          <p:nvPr/>
        </p:nvSpPr>
        <p:spPr>
          <a:xfrm>
            <a:off x="6898280" y="6657221"/>
            <a:ext cx="281519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5 maggio 2021</a:t>
            </a:r>
            <a:endParaRPr lang="it-IT" sz="105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4FD981-F604-4953-8CD1-33CCA3992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4" y="635793"/>
            <a:ext cx="7267575" cy="545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76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B178C63C-B970-4C15-BCC0-282233919EFC}"/>
              </a:ext>
            </a:extLst>
          </p:cNvPr>
          <p:cNvSpPr txBox="1">
            <a:spLocks/>
          </p:cNvSpPr>
          <p:nvPr/>
        </p:nvSpPr>
        <p:spPr>
          <a:xfrm>
            <a:off x="-62919" y="-1085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Percentuale copertura vaccinale</a:t>
            </a:r>
            <a:endParaRPr lang="it-CH" sz="3600" b="1" dirty="0">
              <a:solidFill>
                <a:srgbClr val="0064B7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8A874CF-FB17-4A2F-83DC-C24F67193546}"/>
              </a:ext>
            </a:extLst>
          </p:cNvPr>
          <p:cNvSpPr/>
          <p:nvPr/>
        </p:nvSpPr>
        <p:spPr>
          <a:xfrm>
            <a:off x="7569316" y="6604084"/>
            <a:ext cx="284244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5 maggio 2021</a:t>
            </a:r>
            <a:endParaRPr lang="it-IT" sz="10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D6E700-5864-4169-AE35-92F170077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63" y="677871"/>
            <a:ext cx="7098453" cy="532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D9ED501-87A5-BD40-9805-67573D945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973934"/>
              </p:ext>
            </p:extLst>
          </p:nvPr>
        </p:nvGraphicFramePr>
        <p:xfrm>
          <a:off x="7569316" y="2319454"/>
          <a:ext cx="4345452" cy="2474707"/>
        </p:xfrm>
        <a:graphic>
          <a:graphicData uri="http://schemas.openxmlformats.org/drawingml/2006/table">
            <a:tbl>
              <a:tblPr/>
              <a:tblGrid>
                <a:gridCol w="1448484">
                  <a:extLst>
                    <a:ext uri="{9D8B030D-6E8A-4147-A177-3AD203B41FA5}">
                      <a16:colId xmlns:a16="http://schemas.microsoft.com/office/drawing/2014/main" val="2399217731"/>
                    </a:ext>
                  </a:extLst>
                </a:gridCol>
                <a:gridCol w="1448484">
                  <a:extLst>
                    <a:ext uri="{9D8B030D-6E8A-4147-A177-3AD203B41FA5}">
                      <a16:colId xmlns:a16="http://schemas.microsoft.com/office/drawing/2014/main" val="2673906224"/>
                    </a:ext>
                  </a:extLst>
                </a:gridCol>
                <a:gridCol w="1448484">
                  <a:extLst>
                    <a:ext uri="{9D8B030D-6E8A-4147-A177-3AD203B41FA5}">
                      <a16:colId xmlns:a16="http://schemas.microsoft.com/office/drawing/2014/main" val="1547841057"/>
                    </a:ext>
                  </a:extLst>
                </a:gridCol>
              </a:tblGrid>
              <a:tr h="767827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Fasce </a:t>
                      </a:r>
                    </a:p>
                    <a:p>
                      <a:pPr algn="ctr"/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Ciclo completo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almeno una dose %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949123"/>
                  </a:ext>
                </a:extLst>
              </a:tr>
              <a:tr h="191957"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20-29</a:t>
                      </a:r>
                      <a:endParaRPr lang="it-IT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it-IT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527189"/>
                  </a:ext>
                </a:extLst>
              </a:tr>
              <a:tr h="191957"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30-39</a:t>
                      </a:r>
                      <a:endParaRPr lang="it-IT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18667"/>
                  </a:ext>
                </a:extLst>
              </a:tr>
              <a:tr h="191957"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40-49</a:t>
                      </a:r>
                      <a:endParaRPr lang="it-IT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</a:t>
                      </a:r>
                      <a:endParaRPr lang="it-IT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</a:t>
                      </a:r>
                      <a:endParaRPr lang="it-IT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491143"/>
                  </a:ext>
                </a:extLst>
              </a:tr>
              <a:tr h="191957"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50-59</a:t>
                      </a:r>
                      <a:endParaRPr lang="it-IT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  <a:endParaRPr lang="it-IT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177703"/>
                  </a:ext>
                </a:extLst>
              </a:tr>
              <a:tr h="191957"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60-69</a:t>
                      </a:r>
                      <a:endParaRPr lang="it-IT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</a:t>
                      </a:r>
                      <a:endParaRPr lang="it-IT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37,8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401201"/>
                  </a:ext>
                </a:extLst>
              </a:tr>
              <a:tr h="191957"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70-79</a:t>
                      </a:r>
                      <a:endParaRPr lang="it-IT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  <a:endParaRPr lang="it-IT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66,8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205439"/>
                  </a:ext>
                </a:extLst>
              </a:tr>
              <a:tr h="191957"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80-89</a:t>
                      </a:r>
                      <a:endParaRPr lang="it-IT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70,9</a:t>
                      </a:r>
                      <a:endParaRPr lang="it-IT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311029"/>
                  </a:ext>
                </a:extLst>
              </a:tr>
              <a:tr h="191957"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&gt;90</a:t>
                      </a:r>
                      <a:endParaRPr lang="it-IT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67,4</a:t>
                      </a:r>
                      <a:endParaRPr lang="it-IT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488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42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1B61BF-A947-4954-A436-4A06BF088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40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sz="4000" dirty="0"/>
              <a:t>Situazione epidemiologica in Europa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8003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DF99F7A1-4079-4F99-92D2-88F6C340E580}"/>
              </a:ext>
            </a:extLst>
          </p:cNvPr>
          <p:cNvSpPr txBox="1">
            <a:spLocks/>
          </p:cNvSpPr>
          <p:nvPr/>
        </p:nvSpPr>
        <p:spPr>
          <a:xfrm>
            <a:off x="-107421" y="213003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Rapporto tra </a:t>
            </a:r>
            <a:r>
              <a:rPr lang="it-IT" sz="2800" b="1" u="sng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l’incidenza settimanale</a:t>
            </a:r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 nei soggetti ≥80 anni </a:t>
            </a:r>
          </a:p>
          <a:p>
            <a:pPr algn="ctr"/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vs &lt;80 anni SINTOMATICI e la copertura vaccinale nei soggetti ≥80 anni </a:t>
            </a:r>
          </a:p>
          <a:p>
            <a:pPr algn="ctr"/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(</a:t>
            </a:r>
            <a:r>
              <a:rPr lang="it-IT" sz="24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15gg dopo prima dose</a:t>
            </a:r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)</a:t>
            </a:r>
            <a:endParaRPr lang="it-CH" sz="3600" b="1" dirty="0">
              <a:solidFill>
                <a:srgbClr val="0064B7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0B75C8-16CC-4D79-B2EA-6F2A52372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5"/>
          <a:stretch/>
        </p:blipFill>
        <p:spPr bwMode="auto">
          <a:xfrm>
            <a:off x="2748909" y="1803523"/>
            <a:ext cx="6265025" cy="429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99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DF99F7A1-4079-4F99-92D2-88F6C340E580}"/>
              </a:ext>
            </a:extLst>
          </p:cNvPr>
          <p:cNvSpPr txBox="1">
            <a:spLocks/>
          </p:cNvSpPr>
          <p:nvPr/>
        </p:nvSpPr>
        <p:spPr>
          <a:xfrm>
            <a:off x="-96270" y="380271"/>
            <a:ext cx="12197821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Rapporto tra il tasso di </a:t>
            </a:r>
            <a:r>
              <a:rPr lang="it-IT" sz="2800" b="1" u="sng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ospedalizzazione settimanale</a:t>
            </a:r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 nei soggetti ≥80 anni </a:t>
            </a:r>
          </a:p>
          <a:p>
            <a:pPr algn="ctr"/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vs &lt;80 anni e la copertura vaccinale nei soggetti ≥80 anni </a:t>
            </a:r>
          </a:p>
          <a:p>
            <a:pPr algn="ctr"/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(</a:t>
            </a:r>
            <a:r>
              <a:rPr lang="it-IT" sz="24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21gg dopo prima dose</a:t>
            </a:r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)</a:t>
            </a:r>
            <a:endParaRPr lang="it-CH" sz="2800" b="1" dirty="0">
              <a:solidFill>
                <a:srgbClr val="0064B7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8B9355-3160-4649-831D-3204C57C1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8"/>
          <a:stretch/>
        </p:blipFill>
        <p:spPr bwMode="auto">
          <a:xfrm>
            <a:off x="2606969" y="1505189"/>
            <a:ext cx="6978062" cy="480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320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DF99F7A1-4079-4F99-92D2-88F6C340E580}"/>
              </a:ext>
            </a:extLst>
          </p:cNvPr>
          <p:cNvSpPr txBox="1">
            <a:spLocks/>
          </p:cNvSpPr>
          <p:nvPr/>
        </p:nvSpPr>
        <p:spPr>
          <a:xfrm>
            <a:off x="-109592" y="199068"/>
            <a:ext cx="12411181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Rapporto tra il tasso di ricovero in </a:t>
            </a:r>
            <a:r>
              <a:rPr lang="it-IT" sz="2800" b="1" u="sng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terapia intensiva settimanale </a:t>
            </a:r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nei soggetti ≥80 anni vs &lt;80 anni e la copertura vaccinale nei soggetti ≥80 anni </a:t>
            </a:r>
          </a:p>
          <a:p>
            <a:pPr algn="ctr"/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(</a:t>
            </a:r>
            <a:r>
              <a:rPr lang="it-IT" sz="24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21gg dopo prima dose</a:t>
            </a:r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)</a:t>
            </a:r>
            <a:endParaRPr lang="it-CH" sz="2400" b="1" dirty="0">
              <a:solidFill>
                <a:srgbClr val="0064B7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572215-602B-4397-B8E4-7ACE5D433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8"/>
          <a:stretch/>
        </p:blipFill>
        <p:spPr bwMode="auto">
          <a:xfrm>
            <a:off x="2438399" y="1201998"/>
            <a:ext cx="7315200" cy="503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93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DF99F7A1-4079-4F99-92D2-88F6C340E580}"/>
              </a:ext>
            </a:extLst>
          </p:cNvPr>
          <p:cNvSpPr txBox="1">
            <a:spLocks/>
          </p:cNvSpPr>
          <p:nvPr/>
        </p:nvSpPr>
        <p:spPr>
          <a:xfrm>
            <a:off x="-21556" y="238403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Rapporto tra il </a:t>
            </a:r>
            <a:r>
              <a:rPr lang="it-IT" sz="2800" b="1" u="sng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tasso di mortalità settimanale</a:t>
            </a:r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 nei soggetti ≥80 anni </a:t>
            </a:r>
          </a:p>
          <a:p>
            <a:pPr algn="ctr"/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vs &lt;80 anni e la copertura vaccinale nei soggetti ≥80 anni </a:t>
            </a:r>
          </a:p>
          <a:p>
            <a:pPr algn="ctr"/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(</a:t>
            </a:r>
            <a:r>
              <a:rPr lang="it-IT" sz="24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28gg dopo prima dose</a:t>
            </a:r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)</a:t>
            </a:r>
            <a:endParaRPr lang="it-CH" sz="2800" b="1" dirty="0">
              <a:solidFill>
                <a:srgbClr val="0064B7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1620363-8911-4502-8585-C7B6D35DF5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/>
          <a:stretch/>
        </p:blipFill>
        <p:spPr bwMode="auto">
          <a:xfrm>
            <a:off x="2629575" y="1393220"/>
            <a:ext cx="6932849" cy="474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62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35BDF0-9204-4692-A1A0-8FC9F560F5E1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1"/>
              </a:spcAft>
            </a:pPr>
            <a:r>
              <a:rPr lang="it-IT" sz="4400" b="1" kern="1200" dirty="0">
                <a:solidFill>
                  <a:srgbClr val="0064B7"/>
                </a:solidFill>
                <a:latin typeface="Titillium Web" panose="00000500000000000000"/>
                <a:ea typeface="+mj-ea"/>
                <a:cs typeface="+mj-cs"/>
              </a:rPr>
              <a:t>Valutazione del rischio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BBD1C2E-7F36-4123-A64E-715604368F11}"/>
              </a:ext>
            </a:extLst>
          </p:cNvPr>
          <p:cNvSpPr/>
          <p:nvPr/>
        </p:nvSpPr>
        <p:spPr>
          <a:xfrm>
            <a:off x="838200" y="1825625"/>
            <a:ext cx="5181600" cy="419561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1"/>
              </a:spcAft>
            </a:pPr>
            <a:r>
              <a:rPr lang="it-IT" sz="2800" dirty="0">
                <a:solidFill>
                  <a:srgbClr val="0064B7"/>
                </a:solidFill>
                <a:latin typeface="Titillium Web" panose="00000500000000000000"/>
              </a:rPr>
              <a:t>Processo strutturato volto a quantificare la probabilità che un agente patogeno o una minaccia sconosciuta abbiano un effetto negativo su individui o sulla popolazione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15A41F-E1BA-4FB6-A968-2E192A7E6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564" b="1"/>
          <a:stretch/>
        </p:blipFill>
        <p:spPr>
          <a:xfrm>
            <a:off x="6172200" y="1825625"/>
            <a:ext cx="5181600" cy="4195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880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3">
            <a:extLst>
              <a:ext uri="{FF2B5EF4-FFF2-40B4-BE49-F238E27FC236}">
                <a16:creationId xmlns:a16="http://schemas.microsoft.com/office/drawing/2014/main" id="{15F5E56C-8A46-4E65-887D-0869EACBE9A3}"/>
              </a:ext>
            </a:extLst>
          </p:cNvPr>
          <p:cNvSpPr txBox="1">
            <a:spLocks/>
          </p:cNvSpPr>
          <p:nvPr/>
        </p:nvSpPr>
        <p:spPr>
          <a:xfrm>
            <a:off x="399804" y="1204557"/>
            <a:ext cx="11792196" cy="2976345"/>
          </a:xfrm>
          <a:prstGeom prst="rect">
            <a:avLst/>
          </a:prstGeom>
        </p:spPr>
        <p:txBody>
          <a:bodyPr vert="horz" lIns="91440" tIns="45721" rIns="91440" bIns="45721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600" b="1" dirty="0">
                <a:solidFill>
                  <a:srgbClr val="0064B7"/>
                </a:solidFill>
                <a:latin typeface="Titillium Web" panose="00000500000000000000"/>
              </a:rPr>
              <a:t>Analisi del </a:t>
            </a:r>
            <a:r>
              <a:rPr lang="en-US" sz="8600" b="1" dirty="0" err="1">
                <a:solidFill>
                  <a:srgbClr val="0064B7"/>
                </a:solidFill>
                <a:latin typeface="Titillium Web" panose="00000500000000000000"/>
              </a:rPr>
              <a:t>rischio</a:t>
            </a:r>
            <a:r>
              <a:rPr lang="en-US" sz="8600" b="1" dirty="0">
                <a:solidFill>
                  <a:srgbClr val="0064B7"/>
                </a:solidFill>
                <a:latin typeface="Titillium Web" panose="00000500000000000000"/>
              </a:rPr>
              <a:t> e scenario per Regione/PA</a:t>
            </a:r>
          </a:p>
          <a:p>
            <a:endParaRPr lang="en-US" sz="6601" dirty="0">
              <a:solidFill>
                <a:schemeClr val="accent2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5100" dirty="0"/>
              <a:t>26 </a:t>
            </a:r>
            <a:r>
              <a:rPr lang="en-US" sz="5100" dirty="0" err="1"/>
              <a:t>aprile</a:t>
            </a:r>
            <a:r>
              <a:rPr lang="en-US" sz="5100" dirty="0"/>
              <a:t> – 2 </a:t>
            </a:r>
            <a:r>
              <a:rPr lang="en-US" sz="5100" dirty="0" err="1"/>
              <a:t>maggio</a:t>
            </a:r>
            <a:r>
              <a:rPr lang="en-US" sz="5100" dirty="0"/>
              <a:t> 2021 (5 </a:t>
            </a:r>
            <a:r>
              <a:rPr lang="en-US" sz="5100" dirty="0" err="1"/>
              <a:t>maggio</a:t>
            </a:r>
            <a:r>
              <a:rPr lang="en-US" sz="5100" dirty="0"/>
              <a:t> 2021), </a:t>
            </a:r>
          </a:p>
          <a:p>
            <a:r>
              <a:rPr lang="en-US" sz="5100" dirty="0" err="1"/>
              <a:t>analisi</a:t>
            </a:r>
            <a:r>
              <a:rPr lang="en-US" sz="5100" dirty="0"/>
              <a:t> </a:t>
            </a:r>
            <a:r>
              <a:rPr lang="en-US" sz="5100" dirty="0" err="1"/>
              <a:t>dell’occupazione</a:t>
            </a:r>
            <a:r>
              <a:rPr lang="en-US" sz="5100" dirty="0"/>
              <a:t> </a:t>
            </a:r>
            <a:r>
              <a:rPr lang="en-US" sz="5100" dirty="0" err="1"/>
              <a:t>dei</a:t>
            </a:r>
            <a:r>
              <a:rPr lang="en-US" sz="5100" dirty="0"/>
              <a:t> PL </a:t>
            </a:r>
            <a:r>
              <a:rPr lang="en-US" sz="5100" dirty="0" err="1"/>
              <a:t>attivi</a:t>
            </a:r>
            <a:r>
              <a:rPr lang="en-US" sz="5100" dirty="0"/>
              <a:t> </a:t>
            </a:r>
            <a:r>
              <a:rPr lang="en-US" sz="5100" dirty="0" err="1"/>
              <a:t>aggiornata</a:t>
            </a:r>
            <a:r>
              <a:rPr lang="en-US" sz="5100" dirty="0"/>
              <a:t> al 4 </a:t>
            </a:r>
            <a:r>
              <a:rPr lang="en-US" sz="5100" dirty="0" err="1"/>
              <a:t>maggio</a:t>
            </a:r>
            <a:r>
              <a:rPr lang="en-US" sz="5100" dirty="0"/>
              <a:t> 2021</a:t>
            </a:r>
          </a:p>
          <a:p>
            <a:endParaRPr lang="en-US" sz="3200" b="1" dirty="0">
              <a:solidFill>
                <a:schemeClr val="accent2"/>
              </a:solidFill>
            </a:endParaRPr>
          </a:p>
          <a:p>
            <a:r>
              <a:rPr lang="en-US" sz="5100" b="1" dirty="0">
                <a:solidFill>
                  <a:srgbClr val="0064B7"/>
                </a:solidFill>
                <a:latin typeface="Titillium Web" panose="00000500000000000000"/>
              </a:rPr>
              <a:t>Fonte: </a:t>
            </a:r>
            <a:r>
              <a:rPr lang="en-US" sz="5100" b="1" dirty="0" err="1">
                <a:solidFill>
                  <a:srgbClr val="0064B7"/>
                </a:solidFill>
                <a:latin typeface="Titillium Web" panose="00000500000000000000"/>
              </a:rPr>
              <a:t>Cabina</a:t>
            </a:r>
            <a:r>
              <a:rPr lang="en-US" sz="5100" b="1" dirty="0">
                <a:solidFill>
                  <a:srgbClr val="0064B7"/>
                </a:solidFill>
                <a:latin typeface="Titillium Web" panose="00000500000000000000"/>
              </a:rPr>
              <a:t> di Regia</a:t>
            </a:r>
          </a:p>
          <a:p>
            <a:endParaRPr lang="en-US" sz="6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69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F382400-D284-4A7D-B615-45B6E9D1B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16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8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047545" y="315902"/>
            <a:ext cx="10134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64B7"/>
                </a:solidFill>
                <a:latin typeface="Titillium Web" panose="00000500000000000000" pitchFamily="2" charset="0"/>
              </a:rPr>
              <a:t>Headline della Cabina di Regia (7 maggio 2021)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EA83EC-E6C6-4C5A-9441-7A94518254EA}"/>
              </a:ext>
            </a:extLst>
          </p:cNvPr>
          <p:cNvSpPr txBox="1"/>
          <p:nvPr/>
        </p:nvSpPr>
        <p:spPr>
          <a:xfrm>
            <a:off x="279400" y="1366555"/>
            <a:ext cx="11633200" cy="4405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L’incidenza è in lenta diminuzione ma ancora elevata per consentire sull’intero territorio nazionale una gestione basata sul contenimento ovvero sull’identificazione dei casi e sul tracciamento dei loro contatti.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conseguenza, è necessario continuare a ridurre il numero di casi anche attraverso le misure di mitigazione volte a ridurre la possibilità di aggregazione interpersonale e proseguire la campagna vaccinale per raggiungere rapidamente elevate coperture nella popolazione. </a:t>
            </a:r>
            <a:endParaRPr lang="it-IT" sz="40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pressione si servizi ospedalieri è in diminuzione sebbene rimanga ancora oltre la soglia critica in alcune Regioni/PA.</a:t>
            </a:r>
            <a:endParaRPr lang="it-IT" sz="40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54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DD67E2-4B5D-43A4-8513-95AF2395F9FE}"/>
              </a:ext>
            </a:extLst>
          </p:cNvPr>
          <p:cNvSpPr txBox="1"/>
          <p:nvPr/>
        </p:nvSpPr>
        <p:spPr>
          <a:xfrm>
            <a:off x="783020" y="322049"/>
            <a:ext cx="106259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Headline della Cabina di Regia (7 maggio 2021)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9488BD-2B1C-4F7A-8B5A-57F895ECFFB2}"/>
              </a:ext>
            </a:extLst>
          </p:cNvPr>
          <p:cNvSpPr txBox="1"/>
          <p:nvPr/>
        </p:nvSpPr>
        <p:spPr>
          <a:xfrm>
            <a:off x="412750" y="1863026"/>
            <a:ext cx="11442700" cy="3380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osserva per la seconda settimana consecutiva un lieve aumento della stima dell’indice di trasmissibilità Rt medio calcolato sui casi sintomatici, che tuttavia rimane al di sotto della soglia epidemica. </a:t>
            </a:r>
            <a:endParaRPr lang="it-IT" sz="40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ormai prevalente circolazione in Italia della variante B.1.1.7 (nota come variante inglese) e la presenza di altre varianti che possono eludere parzialmente la risposta immunitaria, richiede di continuare a mantenere particolare cautela e gradualità nella gestione dell’epidemia.</a:t>
            </a:r>
            <a:endParaRPr lang="it-IT" sz="40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10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9A8E2-15E7-1D4C-B0FA-9FE54BB4D5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5A2FAFC-01B4-4040-A3B8-1F80B6F8C9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17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ADA2595-C5A4-43A4-857A-01FF2AA3A0B8}"/>
              </a:ext>
            </a:extLst>
          </p:cNvPr>
          <p:cNvSpPr txBox="1">
            <a:spLocks/>
          </p:cNvSpPr>
          <p:nvPr/>
        </p:nvSpPr>
        <p:spPr>
          <a:xfrm>
            <a:off x="315785" y="-42306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Casi notificati al Centro Europeo per la Prevenzione ed il Controllo delle Malattie (ECDC)</a:t>
            </a:r>
            <a:endParaRPr lang="it-CH" sz="2400" b="1" dirty="0">
              <a:solidFill>
                <a:srgbClr val="0064B7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01ED99D-6B2F-48AA-B1B2-2CCE8E0B3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88" r="1943" b="47061"/>
          <a:stretch/>
        </p:blipFill>
        <p:spPr>
          <a:xfrm>
            <a:off x="40114" y="682526"/>
            <a:ext cx="12009119" cy="62504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0DEF99D-39EE-4972-9CC8-4D3B2A43FCF0}"/>
              </a:ext>
            </a:extLst>
          </p:cNvPr>
          <p:cNvSpPr txBox="1"/>
          <p:nvPr/>
        </p:nvSpPr>
        <p:spPr>
          <a:xfrm>
            <a:off x="142767" y="827541"/>
            <a:ext cx="7396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La situazione italiana riflette l’epidemiologia degli altri paesi UE/SEE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969B918-BF14-4853-A0FB-9AE349119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867" y="1307568"/>
            <a:ext cx="5541443" cy="4697366"/>
          </a:xfrm>
          <a:prstGeom prst="rect">
            <a:avLst/>
          </a:prstGeom>
        </p:spPr>
      </p:pic>
      <p:sp>
        <p:nvSpPr>
          <p:cNvPr id="10" name="CasellaDiTesto 1">
            <a:extLst>
              <a:ext uri="{FF2B5EF4-FFF2-40B4-BE49-F238E27FC236}">
                <a16:creationId xmlns:a16="http://schemas.microsoft.com/office/drawing/2014/main" id="{A67F56C2-50A4-4508-B251-4D6155B47E4E}"/>
              </a:ext>
            </a:extLst>
          </p:cNvPr>
          <p:cNvSpPr txBox="1"/>
          <p:nvPr/>
        </p:nvSpPr>
        <p:spPr>
          <a:xfrm>
            <a:off x="7655598" y="5666654"/>
            <a:ext cx="49437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/>
              <a:t>https://www.ecdc.europa.eu/en/covid-19/situation-updates/weekly-maps-coordinated-restriction-free-movement</a:t>
            </a:r>
          </a:p>
        </p:txBody>
      </p:sp>
    </p:spTree>
    <p:extLst>
      <p:ext uri="{BB962C8B-B14F-4D97-AF65-F5344CB8AC3E}">
        <p14:creationId xmlns:p14="http://schemas.microsoft.com/office/powerpoint/2010/main" val="280337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3EEFDFED-9271-4B09-A98A-320A85272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46" y="1112520"/>
            <a:ext cx="8822307" cy="4931454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A5554CB-8779-44BC-8170-14C8B0EA5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22991"/>
            <a:ext cx="11795760" cy="1089529"/>
          </a:xfrm>
        </p:spPr>
        <p:txBody>
          <a:bodyPr/>
          <a:lstStyle/>
          <a:p>
            <a:r>
              <a:rPr lang="it-IT" dirty="0"/>
              <a:t>Andamento incidenza (14 gg) in alcuni paesi europei (ECDC)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EC6BB40-894F-49A6-9E3F-6B3F46916377}"/>
              </a:ext>
            </a:extLst>
          </p:cNvPr>
          <p:cNvSpPr/>
          <p:nvPr/>
        </p:nvSpPr>
        <p:spPr>
          <a:xfrm>
            <a:off x="7201837" y="6604084"/>
            <a:ext cx="284244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3 maggio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98640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1689826" y="2711994"/>
            <a:ext cx="8812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0064B7"/>
                </a:solidFill>
                <a:latin typeface="Titillium Web" panose="00000500000000000000"/>
              </a:rPr>
              <a:t>Situazione epidemiologica in Italia</a:t>
            </a:r>
          </a:p>
        </p:txBody>
      </p:sp>
    </p:spTree>
    <p:extLst>
      <p:ext uri="{BB962C8B-B14F-4D97-AF65-F5344CB8AC3E}">
        <p14:creationId xmlns:p14="http://schemas.microsoft.com/office/powerpoint/2010/main" val="416179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FAC7D-D035-4629-A122-3DDA6E630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2388"/>
            <a:ext cx="12192000" cy="846137"/>
          </a:xfrm>
        </p:spPr>
        <p:txBody>
          <a:bodyPr>
            <a:noAutofit/>
          </a:bodyPr>
          <a:lstStyle/>
          <a:p>
            <a:r>
              <a:rPr lang="it-IT" sz="3300" dirty="0">
                <a:latin typeface="Titillium Web" panose="00000500000000000000" pitchFamily="2" charset="0"/>
                <a:ea typeface="+mn-ea"/>
                <a:cs typeface="+mn-cs"/>
              </a:rPr>
              <a:t>Casi notificati al sistema di Sorveglianza integrata COVID-19 in Italia</a:t>
            </a:r>
            <a:endParaRPr lang="it-CH" sz="3300" dirty="0"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01837" y="6604084"/>
            <a:ext cx="284244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5 maggio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1585" name="tx518">
            <a:extLst>
              <a:ext uri="{FF2B5EF4-FFF2-40B4-BE49-F238E27FC236}">
                <a16:creationId xmlns:a16="http://schemas.microsoft.com/office/drawing/2014/main" id="{B374878D-D46B-4E60-810D-1DCD9E98C08C}"/>
              </a:ext>
            </a:extLst>
          </p:cNvPr>
          <p:cNvSpPr/>
          <p:nvPr/>
        </p:nvSpPr>
        <p:spPr>
          <a:xfrm>
            <a:off x="9041243" y="2334906"/>
            <a:ext cx="1567160" cy="92397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srgbClr val="000000">
                  <a:alpha val="10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4DA333B-0BF1-4712-B343-2C020F1C3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5696"/>
            <a:ext cx="12192000" cy="486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2630" b="47869"/>
          <a:stretch/>
        </p:blipFill>
        <p:spPr>
          <a:xfrm>
            <a:off x="96525" y="382271"/>
            <a:ext cx="11873080" cy="5746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96525" y="458835"/>
            <a:ext cx="1192307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900" b="1" dirty="0">
                <a:solidFill>
                  <a:schemeClr val="bg1"/>
                </a:solidFill>
              </a:rPr>
              <a:t>Casi in </a:t>
            </a:r>
            <a:r>
              <a:rPr lang="it-IT" sz="1900" b="1" dirty="0">
                <a:solidFill>
                  <a:srgbClr val="FFFF00"/>
                </a:solidFill>
              </a:rPr>
              <a:t>diminuzione</a:t>
            </a:r>
            <a:r>
              <a:rPr lang="it-IT" sz="1900" b="1" dirty="0">
                <a:solidFill>
                  <a:schemeClr val="bg1"/>
                </a:solidFill>
              </a:rPr>
              <a:t> in tutte le Regioni/PPAA e </a:t>
            </a:r>
            <a:r>
              <a:rPr lang="it-IT" sz="1900" b="1" dirty="0">
                <a:solidFill>
                  <a:srgbClr val="FFFF00"/>
                </a:solidFill>
              </a:rPr>
              <a:t>nuovi casi </a:t>
            </a:r>
            <a:r>
              <a:rPr lang="it-IT" sz="1900" b="1" dirty="0">
                <a:solidFill>
                  <a:schemeClr val="bg1"/>
                </a:solidFill>
              </a:rPr>
              <a:t>presenti su tutto il territorio nazionale negli ultimi 14 giorni</a:t>
            </a:r>
          </a:p>
          <a:p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186232" y="5614456"/>
            <a:ext cx="984276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1" dirty="0">
                <a:solidFill>
                  <a:srgbClr val="404040"/>
                </a:solidFill>
                <a:effectLst/>
                <a:latin typeface="Lato"/>
              </a:rPr>
              <a:t>CONFRONTO TRA IL </a:t>
            </a:r>
            <a:r>
              <a:rPr lang="it-IT" sz="1100" b="1" i="1" dirty="0">
                <a:solidFill>
                  <a:srgbClr val="404040"/>
                </a:solidFill>
                <a:effectLst/>
                <a:latin typeface="Lato"/>
              </a:rPr>
              <a:t>NUMERO CASI DI COVID-19 (PER 100.000 AB) </a:t>
            </a:r>
            <a:r>
              <a:rPr lang="it-IT" sz="1100" b="0" i="1" dirty="0">
                <a:solidFill>
                  <a:srgbClr val="404040"/>
                </a:solidFill>
                <a:effectLst/>
                <a:latin typeface="Lato"/>
              </a:rPr>
              <a:t>DIAGNOSTICATI IN ITALIA </a:t>
            </a:r>
          </a:p>
          <a:p>
            <a:r>
              <a:rPr lang="it-IT" sz="1100" b="0" i="1" dirty="0">
                <a:solidFill>
                  <a:srgbClr val="404040"/>
                </a:solidFill>
                <a:effectLst/>
                <a:latin typeface="Lato"/>
              </a:rPr>
              <a:t>PER REGIONE NEL PERIODO 19/4-2/5/2021 E 5/4-18/4/2021</a:t>
            </a:r>
            <a:endParaRPr lang="it-IT" sz="1100" i="1" dirty="0">
              <a:solidFill>
                <a:srgbClr val="404040"/>
              </a:solidFill>
              <a:latin typeface="Lato"/>
            </a:endParaRPr>
          </a:p>
          <a:p>
            <a:endParaRPr lang="it-IT" sz="1100" i="1" dirty="0">
              <a:solidFill>
                <a:srgbClr val="404040"/>
              </a:solidFill>
              <a:latin typeface="Lato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8F6E711-2254-4141-BE58-0F57B0672905}"/>
              </a:ext>
            </a:extLst>
          </p:cNvPr>
          <p:cNvSpPr/>
          <p:nvPr/>
        </p:nvSpPr>
        <p:spPr>
          <a:xfrm>
            <a:off x="7201837" y="6604084"/>
            <a:ext cx="28729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aggiornamento: 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5 maggio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4DFE791-69A8-40CF-B72A-7545B243B4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81" t="88502" r="27442" b="5839"/>
          <a:stretch/>
        </p:blipFill>
        <p:spPr>
          <a:xfrm>
            <a:off x="6832163" y="5701652"/>
            <a:ext cx="4905259" cy="398834"/>
          </a:xfrm>
          <a:prstGeom prst="rect">
            <a:avLst/>
          </a:prstGeom>
        </p:spPr>
      </p:pic>
      <p:pic>
        <p:nvPicPr>
          <p:cNvPr id="1026" name="Picture 2" descr="CASI DI COVID-19 DIAGNOSTICATI IN ITALIA PER COMUNE DI DOMICILIO/RESIDENZA (COMUNI CON ALMENO UN CASO) - PERIODO:  19/4-2/5/2021">
            <a:extLst>
              <a:ext uri="{FF2B5EF4-FFF2-40B4-BE49-F238E27FC236}">
                <a16:creationId xmlns:a16="http://schemas.microsoft.com/office/drawing/2014/main" id="{94B295AD-41C9-4ED9-B7B0-9AE051288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9" t="5575" r="24944" b="8370"/>
          <a:stretch/>
        </p:blipFill>
        <p:spPr bwMode="auto">
          <a:xfrm>
            <a:off x="7358462" y="1009285"/>
            <a:ext cx="3646801" cy="469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ONFRONTO TRA IL NUMERO CASI DI COVID-19 (PER 100.000 AB) DIAGNOSTICATI IN ITALIA PER REGIONE NEL PERIODO 19/4-2/5/2021 E 5/4-18/4/2021">
            <a:extLst>
              <a:ext uri="{FF2B5EF4-FFF2-40B4-BE49-F238E27FC236}">
                <a16:creationId xmlns:a16="http://schemas.microsoft.com/office/drawing/2014/main" id="{F6E99DAF-2027-4E3E-8554-D9194768A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8" y="1004923"/>
            <a:ext cx="6166622" cy="462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F1C2585-0A71-4012-BAC2-8ADB897BB890}"/>
              </a:ext>
            </a:extLst>
          </p:cNvPr>
          <p:cNvSpPr/>
          <p:nvPr/>
        </p:nvSpPr>
        <p:spPr>
          <a:xfrm>
            <a:off x="1038446" y="234849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-69431" y="80799"/>
            <a:ext cx="12330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64B7"/>
                </a:solidFill>
                <a:latin typeface="Titillium Web" panose="00000500000000000000" pitchFamily="2" charset="0"/>
              </a:rPr>
              <a:t>N. assoluto e incidenza (1diagnosticati dal </a:t>
            </a:r>
            <a:r>
              <a:rPr lang="it-IT" sz="2400" b="1" dirty="0">
                <a:solidFill>
                  <a:srgbClr val="002060"/>
                </a:solidFill>
                <a:latin typeface="Titillium Web" panose="00000500000000000000" pitchFamily="2" charset="0"/>
              </a:rPr>
              <a:t>26/4-2/5</a:t>
            </a:r>
            <a:r>
              <a:rPr lang="it-IT" sz="2400" b="1" dirty="0">
                <a:solidFill>
                  <a:srgbClr val="0064B7"/>
                </a:solidFill>
                <a:latin typeface="Titillium Web" panose="00000500000000000000" pitchFamily="2" charset="0"/>
              </a:rPr>
              <a:t> per Regione/PA (</a:t>
            </a:r>
            <a:r>
              <a:rPr lang="it-IT" b="1" u="sng" dirty="0">
                <a:solidFill>
                  <a:srgbClr val="0064B7"/>
                </a:solidFill>
                <a:latin typeface="Titillium Web" panose="00000500000000000000" pitchFamily="2" charset="0"/>
              </a:rPr>
              <a:t>FONTE ISS</a:t>
            </a:r>
            <a:r>
              <a:rPr lang="it-IT" sz="2400" b="1" dirty="0">
                <a:solidFill>
                  <a:srgbClr val="0064B7"/>
                </a:solidFill>
                <a:latin typeface="Titillium Web" panose="00000500000000000000" pitchFamily="2" charset="0"/>
              </a:rPr>
              <a:t>), nel periodo </a:t>
            </a:r>
          </a:p>
          <a:p>
            <a:pPr algn="ctr"/>
            <a:r>
              <a:rPr lang="it-IT" sz="2400" b="1" dirty="0">
                <a:solidFill>
                  <a:srgbClr val="002060"/>
                </a:solidFill>
                <a:latin typeface="Titillium Web" panose="00000500000000000000" pitchFamily="2" charset="0"/>
              </a:rPr>
              <a:t>30/4-6/5</a:t>
            </a:r>
            <a:r>
              <a:rPr lang="it-IT" sz="2400" b="1" dirty="0">
                <a:solidFill>
                  <a:srgbClr val="0064B7"/>
                </a:solidFill>
                <a:latin typeface="Titillium Web" panose="00000500000000000000" pitchFamily="2" charset="0"/>
              </a:rPr>
              <a:t>, tamponi e % positività (</a:t>
            </a:r>
            <a:r>
              <a:rPr lang="it-IT" b="1" u="sng" dirty="0">
                <a:solidFill>
                  <a:srgbClr val="0064B7"/>
                </a:solidFill>
                <a:latin typeface="Titillium Web" panose="00000500000000000000" pitchFamily="2" charset="0"/>
              </a:rPr>
              <a:t>FONTE MINISTERO DELLA SALUTE</a:t>
            </a:r>
            <a:r>
              <a:rPr lang="it-IT" sz="2400" b="1" dirty="0">
                <a:solidFill>
                  <a:srgbClr val="0064B7"/>
                </a:solidFill>
                <a:latin typeface="Titillium Web" panose="00000500000000000000" pitchFamily="2" charset="0"/>
              </a:rPr>
              <a:t>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651B0AB-0AAB-423E-831A-20DE43440746}"/>
              </a:ext>
            </a:extLst>
          </p:cNvPr>
          <p:cNvSpPr/>
          <p:nvPr/>
        </p:nvSpPr>
        <p:spPr>
          <a:xfrm>
            <a:off x="7288197" y="6604084"/>
            <a:ext cx="284244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6 maggio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A1414C3E-BC36-4E77-B2DA-7C8552363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173398"/>
              </p:ext>
            </p:extLst>
          </p:nvPr>
        </p:nvGraphicFramePr>
        <p:xfrm>
          <a:off x="1188720" y="911796"/>
          <a:ext cx="9032241" cy="5088492"/>
        </p:xfrm>
        <a:graphic>
          <a:graphicData uri="http://schemas.openxmlformats.org/drawingml/2006/table">
            <a:tbl>
              <a:tblPr firstRow="1" firstCol="1" bandRow="1"/>
              <a:tblGrid>
                <a:gridCol w="1473070">
                  <a:extLst>
                    <a:ext uri="{9D8B030D-6E8A-4147-A177-3AD203B41FA5}">
                      <a16:colId xmlns:a16="http://schemas.microsoft.com/office/drawing/2014/main" val="527790049"/>
                    </a:ext>
                  </a:extLst>
                </a:gridCol>
                <a:gridCol w="775300">
                  <a:extLst>
                    <a:ext uri="{9D8B030D-6E8A-4147-A177-3AD203B41FA5}">
                      <a16:colId xmlns:a16="http://schemas.microsoft.com/office/drawing/2014/main" val="3288157843"/>
                    </a:ext>
                  </a:extLst>
                </a:gridCol>
                <a:gridCol w="1188792">
                  <a:extLst>
                    <a:ext uri="{9D8B030D-6E8A-4147-A177-3AD203B41FA5}">
                      <a16:colId xmlns:a16="http://schemas.microsoft.com/office/drawing/2014/main" val="1920316492"/>
                    </a:ext>
                  </a:extLst>
                </a:gridCol>
                <a:gridCol w="1098341">
                  <a:extLst>
                    <a:ext uri="{9D8B030D-6E8A-4147-A177-3AD203B41FA5}">
                      <a16:colId xmlns:a16="http://schemas.microsoft.com/office/drawing/2014/main" val="1371687277"/>
                    </a:ext>
                  </a:extLst>
                </a:gridCol>
                <a:gridCol w="1188792">
                  <a:extLst>
                    <a:ext uri="{9D8B030D-6E8A-4147-A177-3AD203B41FA5}">
                      <a16:colId xmlns:a16="http://schemas.microsoft.com/office/drawing/2014/main" val="3552109213"/>
                    </a:ext>
                  </a:extLst>
                </a:gridCol>
                <a:gridCol w="1175872">
                  <a:extLst>
                    <a:ext uri="{9D8B030D-6E8A-4147-A177-3AD203B41FA5}">
                      <a16:colId xmlns:a16="http://schemas.microsoft.com/office/drawing/2014/main" val="1210481048"/>
                    </a:ext>
                  </a:extLst>
                </a:gridCol>
                <a:gridCol w="1188792">
                  <a:extLst>
                    <a:ext uri="{9D8B030D-6E8A-4147-A177-3AD203B41FA5}">
                      <a16:colId xmlns:a16="http://schemas.microsoft.com/office/drawing/2014/main" val="1322422502"/>
                    </a:ext>
                  </a:extLst>
                </a:gridCol>
                <a:gridCol w="943282">
                  <a:extLst>
                    <a:ext uri="{9D8B030D-6E8A-4147-A177-3AD203B41FA5}">
                      <a16:colId xmlns:a16="http://schemas.microsoft.com/office/drawing/2014/main" val="3235171217"/>
                    </a:ext>
                  </a:extLst>
                </a:gridCol>
              </a:tblGrid>
              <a:tr h="72410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Regione/PA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N. Casi  26/4 - 2/5 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Incidenza 7gg (per 100.000 ab)  26/4 - 2/5 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N. Casi tra il  30/4 - 6/5            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Incidenza 7gg (per 100.000 ab) 30/4 - 6/5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Tamponi 7gg 30/4 - 6/5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Tamponi 7gg/100 000 pop 30/4 - 6/5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Percentuale positività 30/4 - 6/5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41228"/>
                  </a:ext>
                </a:extLst>
              </a:tr>
              <a:tr h="28919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 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(</a:t>
                      </a:r>
                      <a:r>
                        <a:rPr lang="it-IT" sz="800" b="1" i="0" u="none" strike="noStrike">
                          <a:solidFill>
                            <a:srgbClr val="0070C0"/>
                          </a:solidFill>
                          <a:effectLst/>
                          <a:latin typeface="Raleway" panose="020B0503030101060003" pitchFamily="34" charset="0"/>
                        </a:rPr>
                        <a:t>Fonte ISS</a:t>
                      </a:r>
                      <a:r>
                        <a:rPr lang="it-IT" sz="800" b="1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)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(</a:t>
                      </a:r>
                      <a:r>
                        <a:rPr lang="it-IT" sz="800" b="1" i="0" u="none" strike="noStrike">
                          <a:solidFill>
                            <a:srgbClr val="0070C0"/>
                          </a:solidFill>
                          <a:effectLst/>
                          <a:latin typeface="Raleway" panose="020B0503030101060003" pitchFamily="34" charset="0"/>
                        </a:rPr>
                        <a:t>Fonte MINISTERO  DELLA SALUTE</a:t>
                      </a:r>
                      <a:r>
                        <a:rPr lang="it-IT" sz="800" b="1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) 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(</a:t>
                      </a:r>
                      <a:r>
                        <a:rPr lang="it-IT" sz="800" b="1" i="0" u="none" strike="noStrike">
                          <a:solidFill>
                            <a:srgbClr val="0070C0"/>
                          </a:solidFill>
                          <a:effectLst/>
                          <a:latin typeface="Raleway" panose="020B0503030101060003" pitchFamily="34" charset="0"/>
                        </a:rPr>
                        <a:t>Fonte MINISTERO  DELLA SALUTE</a:t>
                      </a:r>
                      <a:r>
                        <a:rPr lang="it-IT" sz="800" b="1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) 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396684"/>
                  </a:ext>
                </a:extLst>
              </a:tr>
              <a:tr h="18523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Abruzzo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1.010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78,58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1.023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80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38.628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3.005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2,6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1275"/>
                  </a:ext>
                </a:extLst>
              </a:tr>
              <a:tr h="18523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Basilicata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906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165,46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861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157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9.029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1.649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9,5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37584"/>
                  </a:ext>
                </a:extLst>
              </a:tr>
              <a:tr h="18523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Calabria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2.283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121,58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2.184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116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25.133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1.338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8,7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671883"/>
                  </a:ext>
                </a:extLst>
              </a:tr>
              <a:tr h="18523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Campania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11.215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197,46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10.440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184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176.449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3.107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5,9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813993"/>
                  </a:ext>
                </a:extLst>
              </a:tr>
              <a:tr h="18523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Emilia-Romagna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5.358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120,53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5.587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126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175.788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3.954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3,2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324286"/>
                  </a:ext>
                </a:extLst>
              </a:tr>
              <a:tr h="18523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Friuli-Venezia Giulia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780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65,07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793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66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45.426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3.789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1,7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195918"/>
                  </a:ext>
                </a:extLst>
              </a:tr>
              <a:tr h="18523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Lazio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7.080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123,76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6.515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114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230.184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4.024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2,8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804377"/>
                  </a:ext>
                </a:extLst>
              </a:tr>
              <a:tr h="18523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Liguria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1.607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106,44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1.388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92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43.517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2.882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3,2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637739"/>
                  </a:ext>
                </a:extLst>
              </a:tr>
              <a:tr h="18523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Lombardia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12.021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120,61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11.339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114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302.663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3.037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3,7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111805"/>
                  </a:ext>
                </a:extLst>
              </a:tr>
              <a:tr h="18523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Marche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1.426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94,98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1.544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103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25.955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1.729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5,9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444024"/>
                  </a:ext>
                </a:extLst>
              </a:tr>
              <a:tr h="18523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Molise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191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64,41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166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56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4.169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1.406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4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024359"/>
                  </a:ext>
                </a:extLst>
              </a:tr>
              <a:tr h="18523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Piemonte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5.829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136,41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5.450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128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136.592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3.196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4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789181"/>
                  </a:ext>
                </a:extLst>
              </a:tr>
              <a:tr h="18523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PA Bolzano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325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60,89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527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99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50.686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9.497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445778"/>
                  </a:ext>
                </a:extLst>
              </a:tr>
              <a:tr h="18523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PA Trento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492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90,32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449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82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13.086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2.402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3,4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500267"/>
                  </a:ext>
                </a:extLst>
              </a:tr>
              <a:tr h="18523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Puglia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6.576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167,46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6.695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170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74.547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1.898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9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640652"/>
                  </a:ext>
                </a:extLst>
              </a:tr>
              <a:tr h="18523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Sardegna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1.072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67,07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1.014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63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22.392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1.401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4,5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555873"/>
                  </a:ext>
                </a:extLst>
              </a:tr>
              <a:tr h="18523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Sicilia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5.973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123,39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6.253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129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165.315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3.415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3,8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662789"/>
                  </a:ext>
                </a:extLst>
              </a:tr>
              <a:tr h="18523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Toscana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5.333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145,38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5.173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141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159.351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4.344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3,2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423437"/>
                  </a:ext>
                </a:extLst>
              </a:tr>
              <a:tr h="18523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Umbria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686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79,31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644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74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45.438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5.253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1,4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411742"/>
                  </a:ext>
                </a:extLst>
              </a:tr>
              <a:tr h="18523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Valle d’Aosta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289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233,26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234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189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3.950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3.188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5,9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967295"/>
                  </a:ext>
                </a:extLst>
              </a:tr>
              <a:tr h="18523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Veneto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5.066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104,4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4.711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97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214.691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4.424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2,2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650128"/>
                  </a:ext>
                </a:extLst>
              </a:tr>
              <a:tr h="18523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ITALIA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75.518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127,44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72.990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123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1.962.989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3.313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</a:rPr>
                        <a:t>3,7</a:t>
                      </a:r>
                    </a:p>
                  </a:txBody>
                  <a:tcPr marL="3602" marR="3602" marT="3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544559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CB34C7B-1657-4093-A000-65C808582215}"/>
              </a:ext>
            </a:extLst>
          </p:cNvPr>
          <p:cNvSpPr txBox="1"/>
          <p:nvPr/>
        </p:nvSpPr>
        <p:spPr>
          <a:xfrm>
            <a:off x="7288197" y="6000288"/>
            <a:ext cx="6165850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64B7"/>
                </a:solidFill>
                <a:latin typeface="Titillium Web" panose="00000500000000000000" pitchFamily="2" charset="0"/>
              </a:rPr>
              <a:t>Popolazione: ISTAT al 1/1/2021</a:t>
            </a:r>
          </a:p>
        </p:txBody>
      </p:sp>
    </p:spTree>
    <p:extLst>
      <p:ext uri="{BB962C8B-B14F-4D97-AF65-F5344CB8AC3E}">
        <p14:creationId xmlns:p14="http://schemas.microsoft.com/office/powerpoint/2010/main" val="3828038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Immagine 398">
            <a:extLst>
              <a:ext uri="{FF2B5EF4-FFF2-40B4-BE49-F238E27FC236}">
                <a16:creationId xmlns:a16="http://schemas.microsoft.com/office/drawing/2014/main" id="{408FAF7B-3E24-4147-A339-0F24F3F2B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9" t="43383" r="2101" b="47062"/>
          <a:stretch/>
        </p:blipFill>
        <p:spPr>
          <a:xfrm>
            <a:off x="107156" y="832769"/>
            <a:ext cx="11977687" cy="618889"/>
          </a:xfrm>
          <a:prstGeom prst="rect">
            <a:avLst/>
          </a:prstGeom>
        </p:spPr>
      </p:pic>
      <p:sp>
        <p:nvSpPr>
          <p:cNvPr id="401" name="CasellaDiTesto 400">
            <a:extLst>
              <a:ext uri="{FF2B5EF4-FFF2-40B4-BE49-F238E27FC236}">
                <a16:creationId xmlns:a16="http://schemas.microsoft.com/office/drawing/2014/main" id="{16053171-C31C-4D11-AE2F-9FDFDF10335C}"/>
              </a:ext>
            </a:extLst>
          </p:cNvPr>
          <p:cNvSpPr txBox="1"/>
          <p:nvPr/>
        </p:nvSpPr>
        <p:spPr>
          <a:xfrm>
            <a:off x="503720" y="796917"/>
            <a:ext cx="51235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Età mediana </a:t>
            </a:r>
            <a:r>
              <a:rPr lang="it-IT" b="1" dirty="0">
                <a:solidFill>
                  <a:srgbClr val="FFFF00"/>
                </a:solidFill>
              </a:rPr>
              <a:t>alla diagnosi </a:t>
            </a:r>
            <a:r>
              <a:rPr lang="it-IT" b="1" dirty="0">
                <a:solidFill>
                  <a:schemeClr val="bg1"/>
                </a:solidFill>
              </a:rPr>
              <a:t>in lieve diminuzione 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(</a:t>
            </a:r>
            <a:r>
              <a:rPr lang="it-IT" sz="1600" b="1" dirty="0">
                <a:solidFill>
                  <a:srgbClr val="FFFF00"/>
                </a:solidFill>
              </a:rPr>
              <a:t>41 anni </a:t>
            </a:r>
            <a:r>
              <a:rPr lang="it-IT" sz="1600" b="1" dirty="0">
                <a:solidFill>
                  <a:schemeClr val="bg1"/>
                </a:solidFill>
              </a:rPr>
              <a:t>ultima settimana - </a:t>
            </a:r>
            <a:r>
              <a:rPr lang="it-IT" sz="1600" b="1" dirty="0">
                <a:solidFill>
                  <a:srgbClr val="FFFF00"/>
                </a:solidFill>
              </a:rPr>
              <a:t>42 anni </a:t>
            </a:r>
            <a:r>
              <a:rPr lang="it-IT" sz="1600" b="1" dirty="0">
                <a:solidFill>
                  <a:schemeClr val="bg1"/>
                </a:solidFill>
              </a:rPr>
              <a:t>settimana precedente)</a:t>
            </a:r>
          </a:p>
        </p:txBody>
      </p:sp>
      <p:sp>
        <p:nvSpPr>
          <p:cNvPr id="403" name="Titolo 1">
            <a:extLst>
              <a:ext uri="{FF2B5EF4-FFF2-40B4-BE49-F238E27FC236}">
                <a16:creationId xmlns:a16="http://schemas.microsoft.com/office/drawing/2014/main" id="{93A4A4BE-1CB9-45C8-88C1-39811BDDB89B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Caratteristiche della popolazione affetta</a:t>
            </a:r>
            <a:endParaRPr lang="it-CH" sz="3300" b="1" dirty="0">
              <a:solidFill>
                <a:srgbClr val="0064B7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DCFA4DA-349F-499B-91AD-489061B64D70}"/>
              </a:ext>
            </a:extLst>
          </p:cNvPr>
          <p:cNvSpPr/>
          <p:nvPr/>
        </p:nvSpPr>
        <p:spPr>
          <a:xfrm>
            <a:off x="10633" y="5115194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E14D591-3201-4FF3-9EBB-FDEC6E0BA835}"/>
              </a:ext>
            </a:extLst>
          </p:cNvPr>
          <p:cNvSpPr/>
          <p:nvPr/>
        </p:nvSpPr>
        <p:spPr>
          <a:xfrm>
            <a:off x="7542078" y="6604084"/>
            <a:ext cx="29049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5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54E332B-B8F7-4701-866A-AC42FD114FBE}"/>
              </a:ext>
            </a:extLst>
          </p:cNvPr>
          <p:cNvSpPr txBox="1"/>
          <p:nvPr/>
        </p:nvSpPr>
        <p:spPr>
          <a:xfrm>
            <a:off x="6608068" y="809618"/>
            <a:ext cx="512351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Età mediana </a:t>
            </a:r>
            <a:r>
              <a:rPr lang="it-IT" b="1" dirty="0">
                <a:solidFill>
                  <a:srgbClr val="FFFF00"/>
                </a:solidFill>
              </a:rPr>
              <a:t>al primo ricovero </a:t>
            </a:r>
            <a:r>
              <a:rPr lang="it-IT" b="1" dirty="0">
                <a:solidFill>
                  <a:schemeClr val="bg1"/>
                </a:solidFill>
              </a:rPr>
              <a:t>in diminuzione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(</a:t>
            </a:r>
            <a:r>
              <a:rPr lang="it-IT" sz="1600" b="1" dirty="0">
                <a:solidFill>
                  <a:srgbClr val="FFFF00"/>
                </a:solidFill>
              </a:rPr>
              <a:t>65 anni </a:t>
            </a:r>
            <a:r>
              <a:rPr lang="it-IT" sz="1600" b="1" dirty="0">
                <a:solidFill>
                  <a:schemeClr val="bg1"/>
                </a:solidFill>
              </a:rPr>
              <a:t>ultima settimana - </a:t>
            </a:r>
            <a:r>
              <a:rPr lang="it-IT" sz="1600" b="1" dirty="0">
                <a:solidFill>
                  <a:srgbClr val="FFFF00"/>
                </a:solidFill>
              </a:rPr>
              <a:t>66 anni</a:t>
            </a:r>
            <a:r>
              <a:rPr lang="it-IT" sz="1600" b="1" dirty="0">
                <a:solidFill>
                  <a:schemeClr val="bg1"/>
                </a:solidFill>
              </a:rPr>
              <a:t> settimana precedente)</a:t>
            </a:r>
          </a:p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C99868-E17F-4FEB-80B2-4FE14F096589}"/>
              </a:ext>
            </a:extLst>
          </p:cNvPr>
          <p:cNvSpPr txBox="1"/>
          <p:nvPr/>
        </p:nvSpPr>
        <p:spPr>
          <a:xfrm>
            <a:off x="6095999" y="5744481"/>
            <a:ext cx="6134100" cy="28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200" b="1" cap="small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età mediana dei casi di COVID-19 </a:t>
            </a:r>
            <a:r>
              <a:rPr lang="it-IT" sz="1200" b="1" u="sng" cap="small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al primo ricovero</a:t>
            </a:r>
            <a:r>
              <a:rPr lang="it-IT" sz="1200" b="1" cap="small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 in Italia per settimana di diagnosi</a:t>
            </a:r>
            <a:endParaRPr lang="it-IT" sz="1400" b="1" cap="small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B586D56-F8DC-4882-ABD6-72CD07C0C625}"/>
              </a:ext>
            </a:extLst>
          </p:cNvPr>
          <p:cNvSpPr txBox="1"/>
          <p:nvPr/>
        </p:nvSpPr>
        <p:spPr>
          <a:xfrm>
            <a:off x="141024" y="5757955"/>
            <a:ext cx="6151880" cy="28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200" b="1" cap="small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età mediana dei casi di COVID-19 </a:t>
            </a:r>
            <a:r>
              <a:rPr lang="it-IT" sz="1200" b="1" u="sng" cap="small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diagnosticati</a:t>
            </a:r>
            <a:r>
              <a:rPr lang="it-IT" sz="1200" b="1" cap="small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 in Italia per settimana di diagnosi</a:t>
            </a:r>
            <a:endParaRPr lang="it-IT" sz="1400" b="1" cap="small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A01887D-82EE-4758-9E9A-070ECE7F2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"/>
          <a:stretch/>
        </p:blipFill>
        <p:spPr bwMode="auto">
          <a:xfrm>
            <a:off x="-8327" y="1898676"/>
            <a:ext cx="6123378" cy="34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289CBF79-4BD6-4001-A2FD-B043AF708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1"/>
          <a:stretch/>
        </p:blipFill>
        <p:spPr bwMode="auto">
          <a:xfrm>
            <a:off x="6040522" y="1898676"/>
            <a:ext cx="6140846" cy="34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409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esidenz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idenza" id="{D413CCC6-6FDF-48FB-AFB5-EF01A5117BCE}" vid="{8C8DDC9F-EAEB-4901-AB1E-45017EF08236}"/>
    </a:ext>
  </a:extLst>
</a:theme>
</file>

<file path=ppt/theme/theme2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63E7C816413449BE19C5D0687882B0" ma:contentTypeVersion="13" ma:contentTypeDescription="Creare un nuovo documento." ma:contentTypeScope="" ma:versionID="c84c7b62d9cfa117315bbab115dd4ab4">
  <xsd:schema xmlns:xsd="http://www.w3.org/2001/XMLSchema" xmlns:xs="http://www.w3.org/2001/XMLSchema" xmlns:p="http://schemas.microsoft.com/office/2006/metadata/properties" xmlns:ns3="3ec210cc-1385-4d77-bddf-45fa57c2a2bb" xmlns:ns4="57d7c0e4-8645-47b2-9061-8f723220d9b7" targetNamespace="http://schemas.microsoft.com/office/2006/metadata/properties" ma:root="true" ma:fieldsID="45be081a5d6e2fc930f6969d185cf4c2" ns3:_="" ns4:_="">
    <xsd:import namespace="3ec210cc-1385-4d77-bddf-45fa57c2a2bb"/>
    <xsd:import namespace="57d7c0e4-8645-47b2-9061-8f723220d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210cc-1385-4d77-bddf-45fa57c2a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7c0e4-8645-47b2-9061-8f723220d9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B310BE-C1F3-45CB-98B0-47FA7EE143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4F7D4C-B545-486A-B9DB-B73742289FEB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57d7c0e4-8645-47b2-9061-8f723220d9b7"/>
    <ds:schemaRef ds:uri="3ec210cc-1385-4d77-bddf-45fa57c2a2b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F818E7-33E2-4BEB-98D1-1059E9ECB0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210cc-1385-4d77-bddf-45fa57c2a2bb"/>
    <ds:schemaRef ds:uri="57d7c0e4-8645-47b2-9061-8f723220d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presidenza</Template>
  <TotalTime>640</TotalTime>
  <Words>1242</Words>
  <Application>Microsoft Office PowerPoint</Application>
  <PresentationFormat>Widescreen</PresentationFormat>
  <Paragraphs>314</Paragraphs>
  <Slides>29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29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HelvLight</vt:lpstr>
      <vt:lpstr>Lato</vt:lpstr>
      <vt:lpstr>Raleway</vt:lpstr>
      <vt:lpstr>Source Sans Pro</vt:lpstr>
      <vt:lpstr>Tahoma</vt:lpstr>
      <vt:lpstr>Times New Roman</vt:lpstr>
      <vt:lpstr>Titillium Web</vt:lpstr>
      <vt:lpstr>Verdana</vt:lpstr>
      <vt:lpstr>Wingdings</vt:lpstr>
      <vt:lpstr>presidenza</vt:lpstr>
      <vt:lpstr>7_Tema di Office</vt:lpstr>
      <vt:lpstr>Epidemia COVID-19  Monitoraggio del rischio Settimana 51 </vt:lpstr>
      <vt:lpstr>Presentazione standard di PowerPoint</vt:lpstr>
      <vt:lpstr>Presentazione standard di PowerPoint</vt:lpstr>
      <vt:lpstr>Andamento incidenza (14 gg) in alcuni paesi europei (ECDC)</vt:lpstr>
      <vt:lpstr>Presentazione standard di PowerPoint</vt:lpstr>
      <vt:lpstr>Casi notificati al sistema di Sorveglianza integrata COVID-19 in 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AA</dc:creator>
  <cp:lastModifiedBy>De Vecchis Daniela</cp:lastModifiedBy>
  <cp:revision>40</cp:revision>
  <dcterms:created xsi:type="dcterms:W3CDTF">2020-11-10T09:16:54Z</dcterms:created>
  <dcterms:modified xsi:type="dcterms:W3CDTF">2021-05-07T13:49:16Z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0x0101005B63E7C816413449BE19C5D0687882B0</vt:lpwstr>
  </property>
</Properties>
</file>