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67" r:id="rId5"/>
  </p:sldMasterIdLst>
  <p:notesMasterIdLst>
    <p:notesMasterId r:id="rId36"/>
  </p:notesMasterIdLst>
  <p:sldIdLst>
    <p:sldId id="262" r:id="rId6"/>
    <p:sldId id="263" r:id="rId7"/>
    <p:sldId id="264" r:id="rId8"/>
    <p:sldId id="265" r:id="rId9"/>
    <p:sldId id="1290" r:id="rId10"/>
    <p:sldId id="272" r:id="rId11"/>
    <p:sldId id="1143" r:id="rId12"/>
    <p:sldId id="1368" r:id="rId13"/>
    <p:sldId id="1308" r:id="rId14"/>
    <p:sldId id="1351" r:id="rId15"/>
    <p:sldId id="1374" r:id="rId16"/>
    <p:sldId id="1307" r:id="rId17"/>
    <p:sldId id="1344" r:id="rId18"/>
    <p:sldId id="1371" r:id="rId19"/>
    <p:sldId id="1378" r:id="rId20"/>
    <p:sldId id="258" r:id="rId21"/>
    <p:sldId id="278" r:id="rId22"/>
    <p:sldId id="1376" r:id="rId23"/>
    <p:sldId id="292" r:id="rId24"/>
    <p:sldId id="291" r:id="rId25"/>
    <p:sldId id="1278" r:id="rId26"/>
    <p:sldId id="1283" r:id="rId27"/>
    <p:sldId id="1287" r:id="rId28"/>
    <p:sldId id="1366" r:id="rId29"/>
    <p:sldId id="1358" r:id="rId30"/>
    <p:sldId id="1379" r:id="rId31"/>
    <p:sldId id="1104" r:id="rId32"/>
    <p:sldId id="1252" r:id="rId33"/>
    <p:sldId id="1253" r:id="rId34"/>
    <p:sldId id="1339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o Urdiales Alberto" initials="MUA" lastIdx="1" clrIdx="0">
    <p:extLst>
      <p:ext uri="{19B8F6BF-5375-455C-9EA6-DF929625EA0E}">
        <p15:presenceInfo xmlns:p15="http://schemas.microsoft.com/office/powerpoint/2012/main" userId="S::alberto.mateourdiales@iss.it::c247f04b-9e0b-4257-8bb5-2e16d304bc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B7"/>
    <a:srgbClr val="D3E4F3"/>
    <a:srgbClr val="0066CC"/>
    <a:srgbClr val="F7F7F7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CD49-B6F6-48F3-8C05-FD59FFE46DBD}" type="datetimeFigureOut">
              <a:rPr lang="it-IT"/>
              <a:t>23/07/2021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4D38-D582-4376-ABC6-6BBE0702E13E}" type="slidenum">
              <a:rPr lang="it-IT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1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A4D38-D582-4376-ABC6-6BBE0702E13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91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30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D8A56-AA01-4C8A-8637-C672DAE39F2E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32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2480" y="6492875"/>
            <a:ext cx="2743200" cy="365125"/>
          </a:xfrm>
        </p:spPr>
        <p:txBody>
          <a:bodyPr/>
          <a:lstStyle/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05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3E96E5B-CF38-418E-BB54-7DD2E362D1E4}"/>
              </a:ext>
            </a:extLst>
          </p:cNvPr>
          <p:cNvSpPr/>
          <p:nvPr/>
        </p:nvSpPr>
        <p:spPr>
          <a:xfrm>
            <a:off x="6096000" y="676932"/>
            <a:ext cx="5715472" cy="4521141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DEF214-E0BE-4DF8-9103-30A836A3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38" y="2121894"/>
            <a:ext cx="5364192" cy="227757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3FF30B-8C93-4AD6-99D2-CE475F460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04" y="1601881"/>
            <a:ext cx="1204240" cy="1040026"/>
          </a:xfrm>
          <a:prstGeom prst="rect">
            <a:avLst/>
          </a:prstGeom>
          <a:effectLst/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D7E6EDC0-DCD4-4576-A46E-E04F4ABDFF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5100" y="2122488"/>
            <a:ext cx="5057775" cy="22764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1630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926AA-0BA2-4BA0-828A-68FD4D3B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BE1FA0-A474-4C58-98D5-337CB5F8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37FBFE8-0AD6-4BB1-8785-4315249C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3EF4319-7339-420E-A9B2-189C245C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12E29AE-52A7-49F9-ADFE-3D2798DBC5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38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4FC1B-FB8B-430C-BE68-15F61D68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4BABCE-9D20-4768-9370-24CAFFC6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550C4E8-CFB0-485F-84FE-695BB4FC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D36051-3DD3-41B6-8A2C-0EC70025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36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ctr"/>
          <a:lstStyle>
            <a:lvl1pPr>
              <a:defRPr sz="3200">
                <a:solidFill>
                  <a:srgbClr val="0064B7"/>
                </a:solidFill>
              </a:defRPr>
            </a:lvl1pPr>
            <a:lvl2pPr>
              <a:defRPr sz="2800">
                <a:solidFill>
                  <a:srgbClr val="0064B7"/>
                </a:solidFill>
              </a:defRPr>
            </a:lvl2pPr>
            <a:lvl3pPr>
              <a:defRPr sz="2400">
                <a:solidFill>
                  <a:srgbClr val="0064B7"/>
                </a:solidFill>
              </a:defRPr>
            </a:lvl3pPr>
            <a:lvl4pPr>
              <a:defRPr sz="2000">
                <a:solidFill>
                  <a:srgbClr val="0064B7"/>
                </a:solidFill>
              </a:defRPr>
            </a:lvl4pPr>
            <a:lvl5pPr>
              <a:defRPr sz="2000">
                <a:solidFill>
                  <a:srgbClr val="0064B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81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64B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64B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49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6601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370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5728"/>
          </a:xfrm>
        </p:spPr>
        <p:txBody>
          <a:bodyPr vert="eaVert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99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094940A-E648-0744-AA3B-B3119C2D8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487"/>
            <a:ext cx="9144000" cy="849180"/>
          </a:xfrm>
          <a:prstGeom prst="rect">
            <a:avLst/>
          </a:prstGeom>
        </p:spPr>
      </p:pic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C0F31F71-86D5-164C-B4CF-E61C1AE2E1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421" y="5968991"/>
            <a:ext cx="821865" cy="7741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711560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s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48737-D49C-4148-8ECF-403717F8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30" y="503097"/>
            <a:ext cx="11292073" cy="83743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E6036-BFCF-4DEC-9848-0BA80662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35E2-F186-4C4C-A33C-9F40F1D9DFA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56A01-CD0E-4B46-B2FD-C76B589E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1C75F-E24F-46F5-A5CA-B8DB6877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‹N›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91AE1877-C3FE-4C35-A87E-D739D87E54E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2730" y="1632858"/>
            <a:ext cx="11292073" cy="42012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8161-8C76-4B39-AD5C-B7F791CD38D7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46225-B19B-4014-BC77-DF4B52B9E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4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67269"/>
            <a:ext cx="10515600" cy="590931"/>
          </a:xfrm>
          <a:noFill/>
        </p:spPr>
        <p:txBody>
          <a:bodyPr wrap="square" rtlCol="0">
            <a:spAutoFit/>
          </a:bodyPr>
          <a:lstStyle>
            <a:lvl1pPr>
              <a:defRPr lang="it-IT" sz="3600" b="1">
                <a:solidFill>
                  <a:srgbClr val="0064B7"/>
                </a:solidFill>
                <a:latin typeface="Titillium Web" panose="00000500000000000000" pitchFamily="2" charset="0"/>
                <a:ea typeface="+mn-ea"/>
                <a:cs typeface="+mn-cs"/>
              </a:defRPr>
            </a:lvl1pPr>
          </a:lstStyle>
          <a:p>
            <a:pPr marL="0"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38200" y="1577806"/>
            <a:ext cx="10515600" cy="4351338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  <a:latin typeface="Titillium Web" panose="00000500000000000000"/>
              </a:defRPr>
            </a:lvl1pPr>
            <a:lvl2pPr>
              <a:defRPr>
                <a:solidFill>
                  <a:srgbClr val="0064B7"/>
                </a:solidFill>
                <a:latin typeface="Titillium Web" panose="00000500000000000000"/>
              </a:defRPr>
            </a:lvl2pPr>
            <a:lvl3pPr>
              <a:defRPr>
                <a:solidFill>
                  <a:srgbClr val="0064B7"/>
                </a:solidFill>
                <a:latin typeface="Titillium Web" panose="00000500000000000000"/>
              </a:defRPr>
            </a:lvl3pPr>
            <a:lvl4pPr>
              <a:defRPr>
                <a:solidFill>
                  <a:srgbClr val="0064B7"/>
                </a:solidFill>
                <a:latin typeface="Titillium Web" panose="00000500000000000000"/>
              </a:defRPr>
            </a:lvl4pPr>
            <a:lvl5pPr>
              <a:defRPr>
                <a:solidFill>
                  <a:srgbClr val="0064B7"/>
                </a:solidFill>
                <a:latin typeface="Titillium Web" panose="0000050000000000000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371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igura a mano libera 10"/>
          <p:cNvSpPr/>
          <p:nvPr userDrawn="1"/>
        </p:nvSpPr>
        <p:spPr>
          <a:xfrm>
            <a:off x="-8466" y="5528734"/>
            <a:ext cx="12213166" cy="1348317"/>
          </a:xfrm>
          <a:custGeom>
            <a:avLst/>
            <a:gdLst>
              <a:gd name="connsiteX0" fmla="*/ 0 w 9160329"/>
              <a:gd name="connsiteY0" fmla="*/ 1033813 h 1050142"/>
              <a:gd name="connsiteX1" fmla="*/ 6188529 w 9160329"/>
              <a:gd name="connsiteY1" fmla="*/ 666421 h 1050142"/>
              <a:gd name="connsiteX2" fmla="*/ 9160329 w 9160329"/>
              <a:gd name="connsiteY2" fmla="*/ 5113 h 1050142"/>
              <a:gd name="connsiteX3" fmla="*/ 9152165 w 9160329"/>
              <a:gd name="connsiteY3" fmla="*/ 1050142 h 1050142"/>
              <a:gd name="connsiteX4" fmla="*/ 0 w 9160329"/>
              <a:gd name="connsiteY4" fmla="*/ 1033813 h 105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329" h="1050142">
                <a:moveTo>
                  <a:pt x="0" y="1033813"/>
                </a:moveTo>
                <a:cubicBezTo>
                  <a:pt x="2330904" y="935842"/>
                  <a:pt x="4661808" y="837871"/>
                  <a:pt x="6188529" y="666421"/>
                </a:cubicBezTo>
                <a:cubicBezTo>
                  <a:pt x="7715250" y="494971"/>
                  <a:pt x="8666390" y="-58840"/>
                  <a:pt x="9160329" y="5113"/>
                </a:cubicBezTo>
                <a:cubicBezTo>
                  <a:pt x="9157608" y="353456"/>
                  <a:pt x="9154886" y="701799"/>
                  <a:pt x="9152165" y="1050142"/>
                </a:cubicBezTo>
                <a:lnTo>
                  <a:pt x="0" y="1033813"/>
                </a:lnTo>
                <a:close/>
              </a:path>
            </a:pathLst>
          </a:custGeom>
          <a:solidFill>
            <a:srgbClr val="C00000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400"/>
          </a:p>
        </p:txBody>
      </p:sp>
      <p:pic>
        <p:nvPicPr>
          <p:cNvPr id="6" name="Immagin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5753100"/>
            <a:ext cx="768348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14"/>
          <p:cNvCxnSpPr/>
          <p:nvPr userDrawn="1"/>
        </p:nvCxnSpPr>
        <p:spPr>
          <a:xfrm>
            <a:off x="1102785" y="3901017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5"/>
          <p:cNvCxnSpPr/>
          <p:nvPr userDrawn="1"/>
        </p:nvCxnSpPr>
        <p:spPr>
          <a:xfrm>
            <a:off x="1102785" y="2565400"/>
            <a:ext cx="1008168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2"/>
          <p:cNvSpPr>
            <a:spLocks noGrp="1"/>
          </p:cNvSpPr>
          <p:nvPr>
            <p:ph type="body" idx="1"/>
          </p:nvPr>
        </p:nvSpPr>
        <p:spPr>
          <a:xfrm>
            <a:off x="962405" y="4245092"/>
            <a:ext cx="10363200" cy="96010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7" name="Segnaposto testo 2"/>
          <p:cNvSpPr>
            <a:spLocks noGrp="1"/>
          </p:cNvSpPr>
          <p:nvPr>
            <p:ph type="body" idx="10"/>
          </p:nvPr>
        </p:nvSpPr>
        <p:spPr>
          <a:xfrm>
            <a:off x="1136399" y="2555670"/>
            <a:ext cx="10048169" cy="59468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8" name="Segnaposto testo 2"/>
          <p:cNvSpPr>
            <a:spLocks noGrp="1"/>
          </p:cNvSpPr>
          <p:nvPr>
            <p:ph type="body" idx="11"/>
          </p:nvPr>
        </p:nvSpPr>
        <p:spPr>
          <a:xfrm>
            <a:off x="597245" y="191592"/>
            <a:ext cx="11067374" cy="194421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800"/>
              </a:spcBef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8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1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7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85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spcAft>
                <a:spcPts val="400"/>
              </a:spcAft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4341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-"/>
              <a:defRPr sz="2133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60954" indent="-351363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8759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76000" y="1364771"/>
            <a:ext cx="10972800" cy="4872541"/>
          </a:xfrm>
        </p:spPr>
        <p:txBody>
          <a:bodyPr>
            <a:normAutofit/>
          </a:bodyPr>
          <a:lstStyle>
            <a:lvl1pPr marL="0" indent="0">
              <a:buNone/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76244" indent="-359828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90587" indent="-380995">
              <a:defRPr lang="it-IT" sz="1867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133">
                <a:latin typeface="HelvLight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</p:txBody>
      </p:sp>
    </p:spTree>
    <p:extLst>
      <p:ext uri="{BB962C8B-B14F-4D97-AF65-F5344CB8AC3E}">
        <p14:creationId xmlns:p14="http://schemas.microsoft.com/office/powerpoint/2010/main" val="680410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1" y="1340769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0" y="1340769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667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09593" indent="0">
              <a:buNone/>
              <a:defRPr sz="2667" b="1"/>
            </a:lvl2pPr>
            <a:lvl3pPr marL="1219185" indent="0">
              <a:buNone/>
              <a:defRPr sz="2400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5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8" indent="0">
              <a:buNone/>
              <a:defRPr sz="2133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243879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4"/>
          <p:cNvCxnSpPr/>
          <p:nvPr userDrawn="1"/>
        </p:nvCxnSpPr>
        <p:spPr>
          <a:xfrm>
            <a:off x="1013884" y="6483351"/>
            <a:ext cx="102192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" y="6165851"/>
            <a:ext cx="624418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1" y="1316767"/>
            <a:ext cx="5386917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59828" indent="-258231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01126" indent="-241297">
              <a:buFont typeface="Arial" panose="020B0604020202020204" pitchFamily="34" charset="0"/>
              <a:buChar char="-"/>
              <a:defRPr sz="2133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840307" indent="-239182">
              <a:buFont typeface="Arial" panose="020B0604020202020204" pitchFamily="34" charset="0"/>
              <a:buChar char="•"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 puntato</a:t>
            </a:r>
          </a:p>
          <a:p>
            <a:pPr lvl="2"/>
            <a:r>
              <a:rPr lang="it-IT"/>
              <a:t>Secondo livello puntato</a:t>
            </a:r>
          </a:p>
          <a:p>
            <a:pPr lvl="3"/>
            <a:r>
              <a:rPr lang="it-IT"/>
              <a:t>Terzo livello puntato</a:t>
            </a:r>
          </a:p>
          <a:p>
            <a:pPr lvl="0"/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0" y="1316767"/>
            <a:ext cx="5389033" cy="4809397"/>
          </a:xfrm>
        </p:spPr>
        <p:txBody>
          <a:bodyPr>
            <a:normAutofit/>
          </a:bodyPr>
          <a:lstStyle>
            <a:lvl1pPr>
              <a:defRPr sz="26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82594" indent="-380995">
              <a:defRPr lang="it-IT" sz="2400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740823" indent="-380995">
              <a:defRPr lang="it-IT" sz="2133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982121" indent="-380995" algn="l" defTabSz="1219185" rtl="0" eaLnBrk="1" latinLnBrk="0" hangingPunct="1">
              <a:spcBef>
                <a:spcPct val="20000"/>
              </a:spcBef>
              <a:buFont typeface="Arial" panose="020B0604020202020204" pitchFamily="34" charset="0"/>
              <a:defRPr lang="it-IT" sz="1867" kern="1200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2438370" indent="0">
              <a:buNone/>
              <a:defRPr sz="1867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Primo livello</a:t>
            </a:r>
          </a:p>
          <a:p>
            <a:pPr lvl="2"/>
            <a:r>
              <a:rPr lang="it-IT"/>
              <a:t>Secondo livello</a:t>
            </a:r>
          </a:p>
          <a:p>
            <a:pPr lvl="3"/>
            <a:r>
              <a:rPr lang="it-IT"/>
              <a:t>Terzo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56766" y="55723"/>
            <a:ext cx="12079040" cy="955256"/>
          </a:xfrm>
          <a:solidFill>
            <a:srgbClr val="C00000"/>
          </a:solidFill>
        </p:spPr>
        <p:txBody>
          <a:bodyPr>
            <a:normAutofit/>
          </a:bodyPr>
          <a:lstStyle>
            <a:lvl1pPr algn="l">
              <a:defRPr sz="2933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7467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64B7"/>
                </a:solidFill>
                <a:latin typeface="Titillium Web" panose="0000050000000000000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64B7"/>
                </a:solidFill>
                <a:latin typeface="Titillium Web" panose="0000050000000000000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37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561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4B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0283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96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942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68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A57196-BBC0-43C5-A8A6-0FF3A87C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9609631-D1E9-4B9A-9B7A-79A765E0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0CBD1B-BFD1-4376-8B79-31137024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3A0D04-0F15-466A-B181-738CF14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2B9F147-ED2B-4031-96DE-F19F671B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32" y="5890292"/>
            <a:ext cx="1035733" cy="1543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3EDB3A-0DDF-4AAA-A25F-BFCA794F2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15" y="2341419"/>
            <a:ext cx="7749171" cy="189245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A6B85E-2EC3-412D-BB39-5DFA353327B1}"/>
              </a:ext>
            </a:extLst>
          </p:cNvPr>
          <p:cNvSpPr txBox="1"/>
          <p:nvPr/>
        </p:nvSpPr>
        <p:spPr>
          <a:xfrm>
            <a:off x="4992971" y="5176897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</p:spTree>
    <p:extLst>
      <p:ext uri="{BB962C8B-B14F-4D97-AF65-F5344CB8AC3E}">
        <p14:creationId xmlns:p14="http://schemas.microsoft.com/office/powerpoint/2010/main" val="410023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24">
            <a:extLst>
              <a:ext uri="{FF2B5EF4-FFF2-40B4-BE49-F238E27FC236}">
                <a16:creationId xmlns:a16="http://schemas.microsoft.com/office/drawing/2014/main" id="{B8185497-E866-402E-B374-1D2B58FA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80" y="984035"/>
            <a:ext cx="5334769" cy="1982158"/>
          </a:xfrm>
        </p:spPr>
        <p:txBody>
          <a:bodyPr/>
          <a:lstStyle>
            <a:lvl1pPr>
              <a:defRPr>
                <a:solidFill>
                  <a:srgbClr val="0064B7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16CD90B-6D6A-49F1-AC78-C54A85E98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7288" y="984250"/>
            <a:ext cx="4986337" cy="1981200"/>
          </a:xfrm>
        </p:spPr>
        <p:txBody>
          <a:bodyPr anchor="ctr"/>
          <a:lstStyle>
            <a:lvl1pPr>
              <a:defRPr>
                <a:solidFill>
                  <a:srgbClr val="0064B7"/>
                </a:solidFill>
              </a:defRPr>
            </a:lvl1pPr>
            <a:lvl2pPr>
              <a:defRPr>
                <a:solidFill>
                  <a:srgbClr val="0064B7"/>
                </a:solidFill>
              </a:defRPr>
            </a:lvl2pPr>
            <a:lvl3pPr>
              <a:defRPr>
                <a:solidFill>
                  <a:srgbClr val="0064B7"/>
                </a:solidFill>
              </a:defRPr>
            </a:lvl3pPr>
            <a:lvl4pPr>
              <a:defRPr>
                <a:solidFill>
                  <a:srgbClr val="0064B7"/>
                </a:solidFill>
              </a:defRPr>
            </a:lvl4pPr>
            <a:lvl5pPr>
              <a:defRPr>
                <a:solidFill>
                  <a:srgbClr val="0064B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7912AA1-087C-4574-A4DD-942B62F12FEC}"/>
              </a:ext>
            </a:extLst>
          </p:cNvPr>
          <p:cNvSpPr txBox="1"/>
          <p:nvPr/>
        </p:nvSpPr>
        <p:spPr>
          <a:xfrm>
            <a:off x="1715002" y="3992661"/>
            <a:ext cx="210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ipsum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dolor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sit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err="1">
                <a:latin typeface="Titillium Web" panose="00000500000000000000" pitchFamily="2" charset="0"/>
              </a:rPr>
              <a:t>consectetuer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elit</a:t>
            </a:r>
            <a:r>
              <a:rPr lang="it-IT" sz="160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BD4DF02C-9F98-4E92-907B-389017C0D711}"/>
              </a:ext>
            </a:extLst>
          </p:cNvPr>
          <p:cNvSpPr/>
          <p:nvPr/>
        </p:nvSpPr>
        <p:spPr>
          <a:xfrm>
            <a:off x="384544" y="3992661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8BE9A3E2-5695-4DE2-8855-314FB84C22FD}"/>
              </a:ext>
            </a:extLst>
          </p:cNvPr>
          <p:cNvSpPr/>
          <p:nvPr/>
        </p:nvSpPr>
        <p:spPr>
          <a:xfrm>
            <a:off x="384544" y="3992661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C31F66-1E85-4A11-88EB-34FC2551AECA}"/>
              </a:ext>
            </a:extLst>
          </p:cNvPr>
          <p:cNvSpPr txBox="1"/>
          <p:nvPr/>
        </p:nvSpPr>
        <p:spPr>
          <a:xfrm>
            <a:off x="654325" y="4101184"/>
            <a:ext cx="765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35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D4EE0A4-9A6C-420E-8B1F-0C74CE4D9482}"/>
              </a:ext>
            </a:extLst>
          </p:cNvPr>
          <p:cNvSpPr txBox="1"/>
          <p:nvPr/>
        </p:nvSpPr>
        <p:spPr>
          <a:xfrm>
            <a:off x="5523522" y="4010162"/>
            <a:ext cx="2049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ipsum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dolor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sit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b="1" err="1">
                <a:latin typeface="Titillium Web" panose="00000500000000000000" pitchFamily="2" charset="0"/>
              </a:rPr>
              <a:t>consectetuer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adipiscing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elit</a:t>
            </a:r>
            <a:r>
              <a:rPr lang="it-IT" sz="1600" b="1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E14AF680-D735-479B-BA02-668D7BA81EAA}"/>
              </a:ext>
            </a:extLst>
          </p:cNvPr>
          <p:cNvSpPr/>
          <p:nvPr/>
        </p:nvSpPr>
        <p:spPr>
          <a:xfrm>
            <a:off x="4193064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7D38E78A-6AA6-4E48-B229-AF827C9B03A2}"/>
              </a:ext>
            </a:extLst>
          </p:cNvPr>
          <p:cNvSpPr/>
          <p:nvPr/>
        </p:nvSpPr>
        <p:spPr>
          <a:xfrm>
            <a:off x="4193064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6142170-A8EC-42C2-828A-278587E34359}"/>
              </a:ext>
            </a:extLst>
          </p:cNvPr>
          <p:cNvSpPr txBox="1"/>
          <p:nvPr/>
        </p:nvSpPr>
        <p:spPr>
          <a:xfrm>
            <a:off x="4289848" y="4118685"/>
            <a:ext cx="108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174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CE8A269-66D5-48D6-B48B-A76CD40F83CA}"/>
              </a:ext>
            </a:extLst>
          </p:cNvPr>
          <p:cNvSpPr txBox="1"/>
          <p:nvPr/>
        </p:nvSpPr>
        <p:spPr>
          <a:xfrm>
            <a:off x="9333520" y="4010162"/>
            <a:ext cx="2141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err="1">
                <a:latin typeface="Titillium Web" panose="00000500000000000000" pitchFamily="2" charset="0"/>
              </a:rPr>
              <a:t>Lorem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ipsum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dolor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sit</a:t>
            </a:r>
            <a:r>
              <a:rPr lang="it-IT" sz="1600" b="1">
                <a:latin typeface="Titillium Web" panose="00000500000000000000" pitchFamily="2" charset="0"/>
              </a:rPr>
              <a:t> </a:t>
            </a:r>
            <a:r>
              <a:rPr lang="it-IT" sz="1600" b="1" err="1">
                <a:latin typeface="Titillium Web" panose="00000500000000000000" pitchFamily="2" charset="0"/>
              </a:rPr>
              <a:t>amet</a:t>
            </a:r>
            <a:r>
              <a:rPr lang="it-IT" sz="1600">
                <a:latin typeface="Titillium Web" panose="00000500000000000000" pitchFamily="2" charset="0"/>
              </a:rPr>
              <a:t>, </a:t>
            </a:r>
            <a:r>
              <a:rPr lang="it-IT" sz="1600" err="1">
                <a:latin typeface="Titillium Web" panose="00000500000000000000" pitchFamily="2" charset="0"/>
              </a:rPr>
              <a:t>consectetuer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adipiscing</a:t>
            </a:r>
            <a:r>
              <a:rPr lang="it-IT" sz="1600">
                <a:latin typeface="Titillium Web" panose="00000500000000000000" pitchFamily="2" charset="0"/>
              </a:rPr>
              <a:t> </a:t>
            </a:r>
            <a:r>
              <a:rPr lang="it-IT" sz="1600" err="1">
                <a:latin typeface="Titillium Web" panose="00000500000000000000" pitchFamily="2" charset="0"/>
              </a:rPr>
              <a:t>elit</a:t>
            </a:r>
            <a:r>
              <a:rPr lang="it-IT" sz="1600">
                <a:latin typeface="Titillium Web" panose="00000500000000000000" pitchFamily="2" charset="0"/>
              </a:rPr>
              <a:t>. 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BDA1E352-C409-4850-9349-BB1C62A0E037}"/>
              </a:ext>
            </a:extLst>
          </p:cNvPr>
          <p:cNvSpPr/>
          <p:nvPr/>
        </p:nvSpPr>
        <p:spPr>
          <a:xfrm>
            <a:off x="8003062" y="4010162"/>
            <a:ext cx="1231603" cy="848498"/>
          </a:xfrm>
          <a:prstGeom prst="rect">
            <a:avLst/>
          </a:prstGeom>
          <a:solidFill>
            <a:srgbClr val="D3E4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77EE0E81-ED1D-4932-8B08-E4E52965E034}"/>
              </a:ext>
            </a:extLst>
          </p:cNvPr>
          <p:cNvSpPr/>
          <p:nvPr/>
        </p:nvSpPr>
        <p:spPr>
          <a:xfrm>
            <a:off x="8003062" y="4010162"/>
            <a:ext cx="45719" cy="848498"/>
          </a:xfrm>
          <a:prstGeom prst="rect">
            <a:avLst/>
          </a:pr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7B3104F-6049-424D-B92F-0E462B20A0AE}"/>
              </a:ext>
            </a:extLst>
          </p:cNvPr>
          <p:cNvSpPr txBox="1"/>
          <p:nvPr/>
        </p:nvSpPr>
        <p:spPr>
          <a:xfrm>
            <a:off x="8114684" y="4118685"/>
            <a:ext cx="108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>
                <a:solidFill>
                  <a:srgbClr val="0064B7"/>
                </a:solidFill>
                <a:latin typeface="Titillium Web" panose="00000500000000000000" pitchFamily="2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156385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73B44-B3C8-4047-8844-C47D3CFD0A56}" type="datetimeFigureOut">
              <a:rPr lang="it-IT" smtClean="0"/>
              <a:t>23/07/2021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4D30-785F-4995-9BC1-C7BF7CC0876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3">
            <a:extLst>
              <a:ext uri="{FF2B5EF4-FFF2-40B4-BE49-F238E27FC236}">
                <a16:creationId xmlns:a16="http://schemas.microsoft.com/office/drawing/2014/main" id="{22D29EE3-B82B-4F6C-A2FB-DAFFAC3AC6F2}"/>
              </a:ext>
            </a:extLst>
          </p:cNvPr>
          <p:cNvSpPr/>
          <p:nvPr/>
        </p:nvSpPr>
        <p:spPr>
          <a:xfrm flipH="1">
            <a:off x="0" y="5999584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006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3">
            <a:extLst>
              <a:ext uri="{FF2B5EF4-FFF2-40B4-BE49-F238E27FC236}">
                <a16:creationId xmlns:a16="http://schemas.microsoft.com/office/drawing/2014/main" id="{D589462E-62ED-469A-9EE9-BB40EC5F11DA}"/>
              </a:ext>
            </a:extLst>
          </p:cNvPr>
          <p:cNvSpPr/>
          <p:nvPr/>
        </p:nvSpPr>
        <p:spPr>
          <a:xfrm>
            <a:off x="0" y="5999585"/>
            <a:ext cx="12192000" cy="858416"/>
          </a:xfrm>
          <a:custGeom>
            <a:avLst/>
            <a:gdLst>
              <a:gd name="connsiteX0" fmla="*/ 0 w 12192000"/>
              <a:gd name="connsiteY0" fmla="*/ 0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0 h 858416"/>
              <a:gd name="connsiteX0" fmla="*/ 0 w 12192000"/>
              <a:gd name="connsiteY0" fmla="*/ 204716 h 858416"/>
              <a:gd name="connsiteX1" fmla="*/ 12192000 w 12192000"/>
              <a:gd name="connsiteY1" fmla="*/ 0 h 858416"/>
              <a:gd name="connsiteX2" fmla="*/ 12192000 w 12192000"/>
              <a:gd name="connsiteY2" fmla="*/ 858416 h 858416"/>
              <a:gd name="connsiteX3" fmla="*/ 0 w 12192000"/>
              <a:gd name="connsiteY3" fmla="*/ 858416 h 858416"/>
              <a:gd name="connsiteX4" fmla="*/ 0 w 12192000"/>
              <a:gd name="connsiteY4" fmla="*/ 204716 h 85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858416">
                <a:moveTo>
                  <a:pt x="0" y="204716"/>
                </a:moveTo>
                <a:lnTo>
                  <a:pt x="12192000" y="0"/>
                </a:lnTo>
                <a:lnTo>
                  <a:pt x="12192000" y="858416"/>
                </a:lnTo>
                <a:lnTo>
                  <a:pt x="0" y="858416"/>
                </a:lnTo>
                <a:lnTo>
                  <a:pt x="0" y="204716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33E33D3-3556-4EEA-9B8B-317A4F5775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45" y="6351611"/>
            <a:ext cx="1035733" cy="15436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12AE9D-01B0-4E8F-A767-3A01A1EB8D14}"/>
              </a:ext>
            </a:extLst>
          </p:cNvPr>
          <p:cNvSpPr txBox="1"/>
          <p:nvPr/>
        </p:nvSpPr>
        <p:spPr>
          <a:xfrm>
            <a:off x="1616148" y="6259516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tx1">
                    <a:lumMod val="75000"/>
                    <a:lumOff val="25000"/>
                  </a:schemeClr>
                </a:solidFill>
                <a:latin typeface="Titillium Web" panose="00000500000000000000" pitchFamily="2" charset="0"/>
              </a:rPr>
              <a:t>www.iss.it/presidenza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CE4033-A1BC-433B-BD0C-AAC0034C5ED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855" y="6150002"/>
            <a:ext cx="1478152" cy="5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1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773" r:id="rId17"/>
    <p:sldLayoutId id="2147483774" r:id="rId18"/>
    <p:sldLayoutId id="21474837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4B7"/>
          </a:solidFill>
          <a:latin typeface="Titillium Web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4B7"/>
          </a:solidFill>
          <a:latin typeface="Titillium Web" panose="000005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D0E8A1-491B-4E4A-ABD6-CB3956071AD3}" type="datetime1">
              <a:rPr lang="it-IT"/>
              <a:pPr>
                <a:defRPr/>
              </a:pPr>
              <a:t>23/07/2021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0DA2B5-E2F8-42AE-BCAE-7525DE44E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6635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609593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219185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828777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438370" algn="ctr" rtl="0" fontAlgn="base">
        <a:spcBef>
          <a:spcPct val="0"/>
        </a:spcBef>
        <a:spcAft>
          <a:spcPct val="0"/>
        </a:spcAft>
        <a:defRPr sz="2933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87" indent="-38099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82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73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65" indent="-30479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58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50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943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535" indent="-304797" algn="l" defTabSz="12191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5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8" algn="l" defTabSz="12191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E2B89-6D01-4DB5-9B5E-6F5B47000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11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b="0">
                <a:latin typeface="+mj-lt"/>
              </a:rPr>
              <a:t>Epidemia COVID-19</a:t>
            </a:r>
            <a:endParaRPr lang="en-US" b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b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>
                <a:latin typeface="+mj-lt"/>
              </a:rPr>
              <a:t>Monitoraggio del rischio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CACB40-1D35-4B23-9DDA-FC2EA55726B7}"/>
              </a:ext>
            </a:extLst>
          </p:cNvPr>
          <p:cNvSpPr txBox="1"/>
          <p:nvPr/>
        </p:nvSpPr>
        <p:spPr>
          <a:xfrm>
            <a:off x="3731657" y="5312971"/>
            <a:ext cx="520568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Silvio Brusaferro</a:t>
            </a:r>
          </a:p>
          <a:p>
            <a:pPr algn="ctr" defTabSz="914411">
              <a:defRPr/>
            </a:pPr>
            <a:r>
              <a:rPr lang="en-GB" sz="1600" i="1">
                <a:solidFill>
                  <a:srgbClr val="E7E6E6">
                    <a:lumMod val="50000"/>
                  </a:srgbClr>
                </a:solidFill>
                <a:latin typeface="Raleway" panose="020B0003030101060003" pitchFamily="34" charset="0"/>
              </a:rPr>
              <a:t>Istituto Superiore di Sanità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02D42140-243D-4064-9F67-4AB0E0B3DB7E}"/>
              </a:ext>
            </a:extLst>
          </p:cNvPr>
          <p:cNvSpPr txBox="1">
            <a:spLocks/>
          </p:cNvSpPr>
          <p:nvPr/>
        </p:nvSpPr>
        <p:spPr>
          <a:xfrm>
            <a:off x="562313" y="242417"/>
            <a:ext cx="11067374" cy="194421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400">
                <a:solidFill>
                  <a:srgbClr val="0064B7"/>
                </a:solidFill>
                <a:latin typeface="+mj-lt"/>
                <a:ea typeface="+mj-ea"/>
                <a:cs typeface="+mj-cs"/>
              </a:rPr>
              <a:t>23 luglio 2021</a:t>
            </a:r>
          </a:p>
        </p:txBody>
      </p:sp>
    </p:spTree>
    <p:extLst>
      <p:ext uri="{BB962C8B-B14F-4D97-AF65-F5344CB8AC3E}">
        <p14:creationId xmlns:p14="http://schemas.microsoft.com/office/powerpoint/2010/main" val="638701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B01666-2935-48B4-9011-A72052A4AD72}"/>
              </a:ext>
            </a:extLst>
          </p:cNvPr>
          <p:cNvSpPr txBox="1"/>
          <p:nvPr/>
        </p:nvSpPr>
        <p:spPr>
          <a:xfrm>
            <a:off x="93491" y="0"/>
            <a:ext cx="120050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rgbClr val="0064B7"/>
                </a:solidFill>
              </a:rPr>
              <a:t>N. assoluto e incidenza casi diagnosticati per Regione/PA, </a:t>
            </a:r>
            <a:r>
              <a:rPr lang="it-IT" sz="2400" b="1">
                <a:solidFill>
                  <a:schemeClr val="accent5">
                    <a:lumMod val="50000"/>
                  </a:schemeClr>
                </a:solidFill>
              </a:rPr>
              <a:t>16/7 – 22/7/2021</a:t>
            </a:r>
          </a:p>
          <a:p>
            <a:pPr algn="ctr"/>
            <a:r>
              <a:rPr lang="it-IT" sz="2400" b="1">
                <a:solidFill>
                  <a:srgbClr val="0064B7"/>
                </a:solidFill>
              </a:rPr>
              <a:t>tamponi e % positività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AD69F1-A53B-46EB-A49B-0DDDD66411CF}"/>
              </a:ext>
            </a:extLst>
          </p:cNvPr>
          <p:cNvSpPr txBox="1"/>
          <p:nvPr/>
        </p:nvSpPr>
        <p:spPr>
          <a:xfrm>
            <a:off x="5699174" y="6152520"/>
            <a:ext cx="4661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>
                <a:solidFill>
                  <a:srgbClr val="0064B7"/>
                </a:solidFill>
              </a:rPr>
              <a:t>FONTE: </a:t>
            </a:r>
            <a:r>
              <a:rPr lang="it-IT" sz="1400" b="1" u="sng">
                <a:solidFill>
                  <a:srgbClr val="0064B7"/>
                </a:solidFill>
              </a:rPr>
              <a:t>MINISTERO DELLA SALUTE/PROTEZIONE CIVILE</a:t>
            </a:r>
            <a:endParaRPr lang="it-IT" sz="140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64B6E5F-F932-4132-9EC2-96F683F9B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34829"/>
              </p:ext>
            </p:extLst>
          </p:nvPr>
        </p:nvGraphicFramePr>
        <p:xfrm>
          <a:off x="1082769" y="942875"/>
          <a:ext cx="9552405" cy="4819142"/>
        </p:xfrm>
        <a:graphic>
          <a:graphicData uri="http://schemas.openxmlformats.org/drawingml/2006/table">
            <a:tbl>
              <a:tblPr firstRow="1" firstCol="1" bandRow="1"/>
              <a:tblGrid>
                <a:gridCol w="1814472">
                  <a:extLst>
                    <a:ext uri="{9D8B030D-6E8A-4147-A177-3AD203B41FA5}">
                      <a16:colId xmlns:a16="http://schemas.microsoft.com/office/drawing/2014/main" val="276849119"/>
                    </a:ext>
                  </a:extLst>
                </a:gridCol>
                <a:gridCol w="1146928">
                  <a:extLst>
                    <a:ext uri="{9D8B030D-6E8A-4147-A177-3AD203B41FA5}">
                      <a16:colId xmlns:a16="http://schemas.microsoft.com/office/drawing/2014/main" val="3171621272"/>
                    </a:ext>
                  </a:extLst>
                </a:gridCol>
                <a:gridCol w="1092406">
                  <a:extLst>
                    <a:ext uri="{9D8B030D-6E8A-4147-A177-3AD203B41FA5}">
                      <a16:colId xmlns:a16="http://schemas.microsoft.com/office/drawing/2014/main" val="1892975377"/>
                    </a:ext>
                  </a:extLst>
                </a:gridCol>
                <a:gridCol w="1092406">
                  <a:extLst>
                    <a:ext uri="{9D8B030D-6E8A-4147-A177-3AD203B41FA5}">
                      <a16:colId xmlns:a16="http://schemas.microsoft.com/office/drawing/2014/main" val="1709883199"/>
                    </a:ext>
                  </a:extLst>
                </a:gridCol>
                <a:gridCol w="1092406">
                  <a:extLst>
                    <a:ext uri="{9D8B030D-6E8A-4147-A177-3AD203B41FA5}">
                      <a16:colId xmlns:a16="http://schemas.microsoft.com/office/drawing/2014/main" val="1497995711"/>
                    </a:ext>
                  </a:extLst>
                </a:gridCol>
                <a:gridCol w="1092406">
                  <a:extLst>
                    <a:ext uri="{9D8B030D-6E8A-4147-A177-3AD203B41FA5}">
                      <a16:colId xmlns:a16="http://schemas.microsoft.com/office/drawing/2014/main" val="433593197"/>
                    </a:ext>
                  </a:extLst>
                </a:gridCol>
                <a:gridCol w="1092406">
                  <a:extLst>
                    <a:ext uri="{9D8B030D-6E8A-4147-A177-3AD203B41FA5}">
                      <a16:colId xmlns:a16="http://schemas.microsoft.com/office/drawing/2014/main" val="2116014201"/>
                    </a:ext>
                  </a:extLst>
                </a:gridCol>
                <a:gridCol w="1128975">
                  <a:extLst>
                    <a:ext uri="{9D8B030D-6E8A-4147-A177-3AD203B41FA5}">
                      <a16:colId xmlns:a16="http://schemas.microsoft.com/office/drawing/2014/main" val="3513078175"/>
                    </a:ext>
                  </a:extLst>
                </a:gridCol>
              </a:tblGrid>
              <a:tr h="479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Regione/PA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Popolazione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Tamponi nei 7gg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Casi testati nei 7gg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Nuovi casi nei 7gg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Tamponi 7gg/100 000 pop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Incidenza 7gg/100 000 pop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Percentuale positivita'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933217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Abruzzo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1.285.256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32.075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9.418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2.496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592712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Basilicata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547.579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3.852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1.501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177432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Calabria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1.877.728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12.818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11.045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167142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Campania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5.679.759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89.011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16.515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1.714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1.567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76198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Emilia-Romagna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4.445.549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122.003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11.977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1.843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2.744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30770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Friuli Venezia Giulia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1.198.753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34.881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7.495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2.910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097227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Lazio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5.720.796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189.273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26.498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3.937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3.309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68,8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705405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Liguria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1.509.805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36.845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12.430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2.440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233348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Lombardia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9.966.992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215.360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58.730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2.898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2.161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29,1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152711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1.501.406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15.640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8.403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1.042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27,7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17291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Molise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296.547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2.638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2.628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963865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P.A. Bolzano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533.715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19.037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1.253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3.567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235453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P.A. Trento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544.745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10.775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4.310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1.978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182181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Piemonte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4.273.210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111.451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25.993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2.608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116020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Puglia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3.926.931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43.059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10.802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1.097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62609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Sardegna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1.598.225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33.014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19.138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1.323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2.066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82,8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607432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Sicilia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4.840.876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83.538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33.068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3.143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1.726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64,9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157753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Toscana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3.668.333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74.075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32.760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1.805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2.019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49,2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313743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Umbria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865.013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28.221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3.785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3.262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467648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Valle d'Aosta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123.895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2.399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1.228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1.936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0630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Veneto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4.852.453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218.372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32.033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3.342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4.500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68,9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668050"/>
                  </a:ext>
                </a:extLst>
              </a:tr>
              <a:tr h="176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ITALIA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59.257.566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1.378.337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331.010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24.074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2.326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40,6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1" marR="351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95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354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rgbClr val="0064B7"/>
                </a:solidFill>
              </a:rPr>
              <a:t>STIMA NAZIONALE DELL’RT PUNTALE (6/7), RT OSPEDALIZZAZIONI (13/7) E RT «AUGMENTED» (13/7) CALCOLATI CON DATI AL 21/07/2021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8039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21 luglio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03596C2-EF46-460E-8D2A-1F0DDB9BC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"/>
          <a:stretch/>
        </p:blipFill>
        <p:spPr>
          <a:xfrm>
            <a:off x="524159" y="963537"/>
            <a:ext cx="10768237" cy="493092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D407F9-D97C-40C4-9D32-E19852D92C02}"/>
              </a:ext>
            </a:extLst>
          </p:cNvPr>
          <p:cNvSpPr txBox="1"/>
          <p:nvPr/>
        </p:nvSpPr>
        <p:spPr>
          <a:xfrm>
            <a:off x="8912314" y="1711078"/>
            <a:ext cx="3204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/>
              <a:t>1.55</a:t>
            </a:r>
            <a:r>
              <a:rPr lang="it-IT" sz="1800"/>
              <a:t> (95%CI: 1.49-1.59)</a:t>
            </a:r>
            <a:r>
              <a:rPr lang="en-IT" sz="1800">
                <a:effectLst/>
              </a:rPr>
              <a:t> </a:t>
            </a:r>
            <a:br>
              <a:rPr lang="en-IT" sz="1800">
                <a:effectLst/>
              </a:rPr>
            </a:br>
            <a:r>
              <a:rPr lang="en-IT" sz="1800">
                <a:effectLst/>
              </a:rPr>
              <a:t>(</a:t>
            </a:r>
            <a:r>
              <a:rPr lang="it-IT" sz="1800">
                <a:effectLst/>
              </a:rPr>
              <a:t>al 13 luglio 2021</a:t>
            </a:r>
            <a:r>
              <a:rPr lang="en-IT" sz="1800">
                <a:effectLst/>
              </a:rPr>
              <a:t>)</a:t>
            </a:r>
            <a:endParaRPr lang="en-IT" sz="180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C5373A-585E-420D-9426-FA7A20EA58D9}"/>
              </a:ext>
            </a:extLst>
          </p:cNvPr>
          <p:cNvSpPr txBox="1"/>
          <p:nvPr/>
        </p:nvSpPr>
        <p:spPr>
          <a:xfrm>
            <a:off x="8912314" y="2658369"/>
            <a:ext cx="2643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/>
              <a:t>Ospedalizzazioni: </a:t>
            </a:r>
            <a:r>
              <a:rPr lang="it-IT" sz="1800" b="1"/>
              <a:t>1.16</a:t>
            </a:r>
            <a:r>
              <a:rPr lang="it-IT" sz="1800"/>
              <a:t> (95%CI: 1.06-1.27)</a:t>
            </a:r>
            <a:r>
              <a:rPr lang="en-IT" sz="1800">
                <a:effectLst/>
              </a:rPr>
              <a:t> </a:t>
            </a:r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0168411-B05F-4E38-B014-86F92D6456B7}"/>
              </a:ext>
            </a:extLst>
          </p:cNvPr>
          <p:cNvSpPr txBox="1"/>
          <p:nvPr/>
        </p:nvSpPr>
        <p:spPr>
          <a:xfrm>
            <a:off x="6160499" y="1935839"/>
            <a:ext cx="2555322" cy="64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1.29</a:t>
            </a:r>
            <a:r>
              <a:rPr lang="it-IT"/>
              <a:t> (</a:t>
            </a:r>
            <a:r>
              <a:rPr lang="it-IT" sz="1800"/>
              <a:t>95%CI: </a:t>
            </a:r>
            <a:r>
              <a:rPr lang="it-IT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1.25-1.32) (al 7 luglio 2021)</a:t>
            </a:r>
            <a:r>
              <a:rPr 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458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sellaDiTesto 169">
            <a:extLst>
              <a:ext uri="{FF2B5EF4-FFF2-40B4-BE49-F238E27FC236}">
                <a16:creationId xmlns:a16="http://schemas.microsoft.com/office/drawing/2014/main" id="{9F928B8A-3EB1-4DF1-BFCE-1A2F9A1160CD}"/>
              </a:ext>
            </a:extLst>
          </p:cNvPr>
          <p:cNvSpPr txBox="1"/>
          <p:nvPr/>
        </p:nvSpPr>
        <p:spPr>
          <a:xfrm>
            <a:off x="0" y="54932"/>
            <a:ext cx="11743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>
                <a:solidFill>
                  <a:srgbClr val="0064B7"/>
                </a:solidFill>
              </a:rPr>
              <a:t>STIMA DELL’RT MEDIO 14gg PER REGIONE/PA BASATO SU INIZIO SINTOMI FINO AL 30 GIUGNO 2021, CALCOLATO IL 21/07/2021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5BE4D16-0C7B-441B-894E-231233E4FE0D}"/>
              </a:ext>
            </a:extLst>
          </p:cNvPr>
          <p:cNvSpPr/>
          <p:nvPr/>
        </p:nvSpPr>
        <p:spPr>
          <a:xfrm>
            <a:off x="7510328" y="6604084"/>
            <a:ext cx="28039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21 luglio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ED6188-BDA4-4C7E-9466-1A7177443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902" y="770520"/>
            <a:ext cx="6831402" cy="50953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A73D9883-1B56-4DE9-ABBE-8FC0372AE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82" y="3566918"/>
            <a:ext cx="5803869" cy="31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717DE12-337E-44BF-AA39-8DB7EA0C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5" y="3507207"/>
            <a:ext cx="5744366" cy="31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7A09F7F-F998-4B1A-BDEA-F0B91D233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38" y="358649"/>
            <a:ext cx="5211343" cy="284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E1B79E1-4D3C-40D4-9536-BE3AF9571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36" y="336801"/>
            <a:ext cx="5211344" cy="284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DCFA4DA-349F-499B-91AD-489061B64D70}"/>
              </a:ext>
            </a:extLst>
          </p:cNvPr>
          <p:cNvSpPr/>
          <p:nvPr/>
        </p:nvSpPr>
        <p:spPr>
          <a:xfrm>
            <a:off x="10633" y="5115194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EBE0766-6175-4832-B3FC-37FD77B2D52C}"/>
              </a:ext>
            </a:extLst>
          </p:cNvPr>
          <p:cNvSpPr txBox="1"/>
          <p:nvPr/>
        </p:nvSpPr>
        <p:spPr>
          <a:xfrm>
            <a:off x="9022811" y="2076130"/>
            <a:ext cx="2768395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sz="1800" b="1">
                <a:solidFill>
                  <a:srgbClr val="002060"/>
                </a:solidFill>
              </a:rPr>
              <a:t>48 anni </a:t>
            </a:r>
            <a:r>
              <a:rPr lang="it-IT" sz="1800" b="1">
                <a:solidFill>
                  <a:srgbClr val="0070C0"/>
                </a:solidFill>
              </a:rPr>
              <a:t>ultima settimana </a:t>
            </a:r>
            <a:endParaRPr lang="it-IT">
              <a:solidFill>
                <a:srgbClr val="0070C0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53D949B-8A57-41E5-A840-50656630DD22}"/>
              </a:ext>
            </a:extLst>
          </p:cNvPr>
          <p:cNvSpPr txBox="1"/>
          <p:nvPr/>
        </p:nvSpPr>
        <p:spPr>
          <a:xfrm>
            <a:off x="1502456" y="2076130"/>
            <a:ext cx="265449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25</a:t>
            </a:r>
            <a:r>
              <a:rPr lang="it-IT" sz="1800" b="1">
                <a:solidFill>
                  <a:srgbClr val="002060"/>
                </a:solidFill>
              </a:rPr>
              <a:t> anni </a:t>
            </a:r>
            <a:r>
              <a:rPr lang="it-IT" sz="1800" b="1">
                <a:solidFill>
                  <a:srgbClr val="0070C0"/>
                </a:solidFill>
              </a:rPr>
              <a:t>ultima settimana </a:t>
            </a:r>
            <a:endParaRPr lang="it-IT">
              <a:solidFill>
                <a:srgbClr val="0070C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1A5539F-FBA4-401F-A9BE-76A2DDCD4F49}"/>
              </a:ext>
            </a:extLst>
          </p:cNvPr>
          <p:cNvSpPr txBox="1"/>
          <p:nvPr/>
        </p:nvSpPr>
        <p:spPr>
          <a:xfrm>
            <a:off x="9150895" y="5518297"/>
            <a:ext cx="265449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78</a:t>
            </a:r>
            <a:r>
              <a:rPr lang="it-IT" sz="1800" b="1">
                <a:solidFill>
                  <a:srgbClr val="002060"/>
                </a:solidFill>
              </a:rPr>
              <a:t> anni </a:t>
            </a:r>
            <a:r>
              <a:rPr lang="it-IT" sz="1800" b="1">
                <a:solidFill>
                  <a:srgbClr val="0070C0"/>
                </a:solidFill>
              </a:rPr>
              <a:t>ultima settimana </a:t>
            </a:r>
            <a:endParaRPr lang="it-IT">
              <a:solidFill>
                <a:srgbClr val="0070C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07526A3-B983-4183-A98F-C9E129811C3B}"/>
              </a:ext>
            </a:extLst>
          </p:cNvPr>
          <p:cNvSpPr txBox="1"/>
          <p:nvPr/>
        </p:nvSpPr>
        <p:spPr>
          <a:xfrm>
            <a:off x="1783985" y="5440702"/>
            <a:ext cx="293829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it-IT" b="1">
                <a:solidFill>
                  <a:srgbClr val="002060"/>
                </a:solidFill>
              </a:rPr>
              <a:t>59</a:t>
            </a:r>
            <a:r>
              <a:rPr lang="it-IT" sz="1800" b="1">
                <a:solidFill>
                  <a:srgbClr val="002060"/>
                </a:solidFill>
              </a:rPr>
              <a:t> anni </a:t>
            </a:r>
            <a:r>
              <a:rPr lang="it-IT" sz="1800" b="1">
                <a:solidFill>
                  <a:srgbClr val="0070C0"/>
                </a:solidFill>
              </a:rPr>
              <a:t>ultima settimana </a:t>
            </a:r>
            <a:endParaRPr lang="it-IT">
              <a:solidFill>
                <a:srgbClr val="0070C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C0972BC-8124-436E-AE43-16DD8B158456}"/>
              </a:ext>
            </a:extLst>
          </p:cNvPr>
          <p:cNvSpPr txBox="1"/>
          <p:nvPr/>
        </p:nvSpPr>
        <p:spPr>
          <a:xfrm>
            <a:off x="346989" y="3201200"/>
            <a:ext cx="445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all’ingresso in terapia intensiva</a:t>
            </a:r>
          </a:p>
        </p:txBody>
      </p:sp>
      <p:sp>
        <p:nvSpPr>
          <p:cNvPr id="401" name="CasellaDiTesto 400">
            <a:extLst>
              <a:ext uri="{FF2B5EF4-FFF2-40B4-BE49-F238E27FC236}">
                <a16:creationId xmlns:a16="http://schemas.microsoft.com/office/drawing/2014/main" id="{16053171-C31C-4D11-AE2F-9FDFDF10335C}"/>
              </a:ext>
            </a:extLst>
          </p:cNvPr>
          <p:cNvSpPr txBox="1"/>
          <p:nvPr/>
        </p:nvSpPr>
        <p:spPr>
          <a:xfrm>
            <a:off x="505047" y="8946"/>
            <a:ext cx="261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alla diagnosi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F4A1A64-BFAD-449E-B289-A31E3E316C41}"/>
              </a:ext>
            </a:extLst>
          </p:cNvPr>
          <p:cNvSpPr txBox="1"/>
          <p:nvPr/>
        </p:nvSpPr>
        <p:spPr>
          <a:xfrm>
            <a:off x="6504015" y="-10683"/>
            <a:ext cx="3222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alla primo ricovero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8987B2B-EED1-4D6A-A8C6-0896F132F88F}"/>
              </a:ext>
            </a:extLst>
          </p:cNvPr>
          <p:cNvSpPr txBox="1"/>
          <p:nvPr/>
        </p:nvSpPr>
        <p:spPr>
          <a:xfrm>
            <a:off x="6398775" y="3296762"/>
            <a:ext cx="240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>
                <a:solidFill>
                  <a:srgbClr val="FF0000"/>
                </a:solidFill>
              </a:rPr>
              <a:t>Età mediana al decesso</a:t>
            </a:r>
          </a:p>
        </p:txBody>
      </p:sp>
    </p:spTree>
    <p:extLst>
      <p:ext uri="{BB962C8B-B14F-4D97-AF65-F5344CB8AC3E}">
        <p14:creationId xmlns:p14="http://schemas.microsoft.com/office/powerpoint/2010/main" val="2219548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94B7402-FB80-4D25-878D-A685FA339D26}"/>
              </a:ext>
            </a:extLst>
          </p:cNvPr>
          <p:cNvSpPr/>
          <p:nvPr/>
        </p:nvSpPr>
        <p:spPr>
          <a:xfrm>
            <a:off x="7201837" y="6604084"/>
            <a:ext cx="27398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>
                <a:solidFill>
                  <a:srgbClr val="333333"/>
                </a:solidFill>
              </a:rPr>
              <a:t>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21 luglio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14937EF-2BD0-4577-8B0E-6305BCF64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382271"/>
            <a:ext cx="12095475" cy="57466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F438DB-B98F-4C10-8EF8-C466272D720C}"/>
              </a:ext>
            </a:extLst>
          </p:cNvPr>
          <p:cNvSpPr txBox="1"/>
          <p:nvPr/>
        </p:nvSpPr>
        <p:spPr>
          <a:xfrm>
            <a:off x="1224302" y="382271"/>
            <a:ext cx="1404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>
                <a:solidFill>
                  <a:schemeClr val="bg1"/>
                </a:solidFill>
                <a:latin typeface="Arial Narrow" panose="020B0606020202030204" pitchFamily="34" charset="0"/>
              </a:rPr>
              <a:t>Casi importati da Paese Estero e da altra Regione/</a:t>
            </a:r>
            <a:r>
              <a:rPr lang="it-IT" sz="2800" b="1" err="1">
                <a:solidFill>
                  <a:schemeClr val="bg1"/>
                </a:solidFill>
                <a:latin typeface="Arial Narrow" panose="020B0606020202030204" pitchFamily="34" charset="0"/>
              </a:rPr>
              <a:t>Pa</a:t>
            </a:r>
            <a:r>
              <a:rPr lang="it-IT" sz="2800" b="1">
                <a:solidFill>
                  <a:schemeClr val="bg1"/>
                </a:solidFill>
                <a:latin typeface="Arial Narrow" panose="020B0606020202030204" pitchFamily="34" charset="0"/>
              </a:rPr>
              <a:t> in </a:t>
            </a:r>
            <a:r>
              <a:rPr lang="it-IT" sz="2800" b="1">
                <a:solidFill>
                  <a:srgbClr val="FFFF00"/>
                </a:solidFill>
                <a:latin typeface="Arial Narrow" panose="020B0606020202030204" pitchFamily="34" charset="0"/>
              </a:rPr>
              <a:t>lieve aumento </a:t>
            </a:r>
            <a:endParaRPr lang="it-IT" sz="2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97BEC86-37DC-43BF-823C-A6B266A36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11" y="905491"/>
            <a:ext cx="8181315" cy="511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2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107156" y="430594"/>
            <a:ext cx="11977687" cy="757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Occupazione dei posti letto in area medica e terapia intensiva</a:t>
            </a:r>
            <a:endParaRPr lang="it-CH" sz="32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41598A-F012-4C10-A84D-A023851AA4BE}"/>
              </a:ext>
            </a:extLst>
          </p:cNvPr>
          <p:cNvSpPr/>
          <p:nvPr/>
        </p:nvSpPr>
        <p:spPr>
          <a:xfrm>
            <a:off x="7426917" y="6604084"/>
            <a:ext cx="28039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14 luglio 2021</a:t>
            </a:r>
            <a:endParaRPr lang="it-IT" sz="105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9D16758-C96D-4282-A211-8F75F2E12E8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5075" y="1188273"/>
            <a:ext cx="6183085" cy="2896507"/>
          </a:xfrm>
          <a:prstGeom prst="rect">
            <a:avLst/>
          </a:prstGeom>
          <a:noFill/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8856873-17CC-46A2-AB65-D59F75E5A84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2" y="1297770"/>
            <a:ext cx="5990948" cy="2526673"/>
          </a:xfrm>
          <a:prstGeom prst="rect">
            <a:avLst/>
          </a:prstGeom>
          <a:noFill/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8E98EE-A440-4627-8CE3-B33A02D4017E}"/>
              </a:ext>
            </a:extLst>
          </p:cNvPr>
          <p:cNvSpPr txBox="1"/>
          <p:nvPr/>
        </p:nvSpPr>
        <p:spPr>
          <a:xfrm>
            <a:off x="478972" y="4194277"/>
            <a:ext cx="114691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Il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tasso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occupazione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in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terapia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intensiva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è stabile al 2%, con un </a:t>
            </a:r>
            <a:r>
              <a:rPr lang="en-US" sz="1800" b="1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lieve</a:t>
            </a:r>
            <a:r>
              <a:rPr lang="en-US" sz="1800" b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b="1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aumento</a:t>
            </a:r>
            <a:r>
              <a:rPr lang="en-US" sz="1800" b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b="1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nel</a:t>
            </a:r>
            <a:r>
              <a:rPr lang="en-US" sz="1800" b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b="1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numero</a:t>
            </a:r>
            <a:r>
              <a:rPr lang="en-US" sz="1800" b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800" b="1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persone</a:t>
            </a:r>
            <a:r>
              <a:rPr lang="en-US" sz="1800" b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b="1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ricoverate</a:t>
            </a:r>
            <a:r>
              <a:rPr lang="en-US" sz="1800" b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che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passa</a:t>
            </a:r>
            <a:r>
              <a:rPr lang="en-US" sz="1800" b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da 157 (13/07/2021) a 165 (20/07/2021). </a:t>
            </a:r>
          </a:p>
          <a:p>
            <a:endParaRPr lang="en-US">
              <a:latin typeface="Arial Narrow" panose="020B0606020202030204" pitchFamily="34" charset="0"/>
              <a:ea typeface="Tahoma" panose="020B0604030504040204" pitchFamily="34" charset="0"/>
            </a:endParaRPr>
          </a:p>
          <a:p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Il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tasso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occupazione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in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aree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mediche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a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livello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nazionale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rimane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al 2%. Il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numero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di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persone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ricoverate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in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queste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aree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b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è in </a:t>
            </a:r>
            <a:r>
              <a:rPr lang="en-US" sz="1800" b="1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lieve</a:t>
            </a:r>
            <a:r>
              <a:rPr lang="en-US" sz="1800" b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</a:t>
            </a:r>
            <a:r>
              <a:rPr lang="en-US" sz="1800" b="1" err="1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aumento</a:t>
            </a:r>
            <a:r>
              <a:rPr lang="en-US" sz="1800">
                <a:effectLst/>
                <a:latin typeface="Arial Narrow" panose="020B0606020202030204" pitchFamily="34" charset="0"/>
                <a:ea typeface="Tahoma" panose="020B0604030504040204" pitchFamily="34" charset="0"/>
              </a:rPr>
              <a:t> da 1.128 (13/07/2021) a 1.194 (20/07/2021). </a:t>
            </a:r>
            <a:endParaRPr lang="it-IT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203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A549A-B743-BD47-992F-6F2DF2DBC0E8}"/>
              </a:ext>
            </a:extLst>
          </p:cNvPr>
          <p:cNvSpPr txBox="1"/>
          <p:nvPr/>
        </p:nvSpPr>
        <p:spPr>
          <a:xfrm>
            <a:off x="195574" y="0"/>
            <a:ext cx="11834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/>
              <a:t>Scenari di impatto sul sistema sanitario fino a</a:t>
            </a:r>
            <a:r>
              <a:rPr lang="it-IT" sz="4000"/>
              <a:t>l 20</a:t>
            </a:r>
            <a:r>
              <a:rPr lang="en-IT" sz="4000"/>
              <a:t> agosto</a:t>
            </a:r>
          </a:p>
        </p:txBody>
      </p:sp>
      <p:pic>
        <p:nvPicPr>
          <p:cNvPr id="10" name="Picture 9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DCE3436E-4665-0F45-8C31-93D57A082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768" y="5921970"/>
            <a:ext cx="2234710" cy="936030"/>
          </a:xfrm>
          <a:prstGeom prst="rect">
            <a:avLst/>
          </a:prstGeom>
        </p:spPr>
      </p:pic>
      <p:pic>
        <p:nvPicPr>
          <p:cNvPr id="6" name="Immagine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F6D9403A-2CC3-4BC3-B784-4BB7CC69DD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73" y="707886"/>
            <a:ext cx="4732216" cy="473221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0A83BE2-2A9A-4395-93CC-53B3D62D2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0" y="612560"/>
            <a:ext cx="3549163" cy="473221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B928E3-64F9-4437-BDF1-C138F1261FE3}"/>
              </a:ext>
            </a:extLst>
          </p:cNvPr>
          <p:cNvSpPr txBox="1"/>
          <p:nvPr/>
        </p:nvSpPr>
        <p:spPr>
          <a:xfrm>
            <a:off x="8817242" y="915787"/>
            <a:ext cx="30882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Proiezioni basate su </a:t>
            </a:r>
            <a:r>
              <a:rPr lang="it-IT" err="1"/>
              <a:t>Rt</a:t>
            </a:r>
            <a:r>
              <a:rPr lang="it-IT"/>
              <a:t> «ricovero» stimato per ciascuna regione/PA e su posti letto attivi ed attivabili comunicati dalle stesse. Per Regioni/PPAA con un basso numero di ricoveri settimanali, stime poco affidabili. Nelle Regioni/PPAA con un numero di ricoveri&lt;50 nella settimana precedente si utilizza la stima del valore </a:t>
            </a:r>
            <a:r>
              <a:rPr lang="it-IT" err="1"/>
              <a:t>Rt</a:t>
            </a:r>
            <a:r>
              <a:rPr lang="it-IT"/>
              <a:t> “ricovero” a livello nazionale nel caso in cui il valore medio regionale superasse quello nazionale.</a:t>
            </a:r>
          </a:p>
        </p:txBody>
      </p:sp>
    </p:spTree>
    <p:extLst>
      <p:ext uri="{BB962C8B-B14F-4D97-AF65-F5344CB8AC3E}">
        <p14:creationId xmlns:p14="http://schemas.microsoft.com/office/powerpoint/2010/main" val="150084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668530"/>
            <a:ext cx="9144000" cy="2387600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800"/>
              </a:spcAft>
            </a:pPr>
            <a:r>
              <a:rPr lang="it-IT" sz="3200" b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Prevalenza e distribuzione delle varianti di SARS-CoV-2 di interesse per la sanità pubblica in Italia</a:t>
            </a:r>
            <a:r>
              <a:rPr lang="it-IT" sz="32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2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b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Rapporto n. 5 del 23 luglio 2021</a:t>
            </a:r>
            <a:r>
              <a:rPr lang="it-IT" sz="32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2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(dati aggiornati al 19 luglio 2021)</a:t>
            </a:r>
            <a:br>
              <a:rPr lang="it-IT" sz="320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3200">
              <a:latin typeface="Arial Narrow" panose="020B0606020202030204" pitchFamily="34" charset="0"/>
            </a:endParaRPr>
          </a:p>
        </p:txBody>
      </p:sp>
      <p:pic>
        <p:nvPicPr>
          <p:cNvPr id="1027" name="Immagine 17" descr="Image result for logo istituto superiore di sanità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35" y="786606"/>
            <a:ext cx="1510621" cy="151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35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EA3D2D-DBA9-4946-9DFE-F5B2A635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269"/>
            <a:ext cx="10515600" cy="590931"/>
          </a:xfrm>
        </p:spPr>
        <p:txBody>
          <a:bodyPr/>
          <a:lstStyle/>
          <a:p>
            <a:r>
              <a:rPr lang="it-IT">
                <a:latin typeface="Arial Narrow" panose="020B0606020202030204" pitchFamily="34" charset="0"/>
              </a:rPr>
              <a:t>Aumenta la genotipizzazione/sequenziamento in 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2CF818-A2D0-438D-A29F-C487DB29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556"/>
            <a:ext cx="10515600" cy="2424179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en-US" sz="2800" dirty="0">
                <a:latin typeface="Arial Narrow" panose="020B0606020202030204" pitchFamily="34" charset="0"/>
              </a:rPr>
              <a:t>Nel mese di giugno 2021 sono stati </a:t>
            </a:r>
            <a:r>
              <a:rPr lang="it-IT" altLang="en-US" sz="2800" dirty="0" err="1">
                <a:latin typeface="Arial Narrow" panose="020B0606020202030204" pitchFamily="34" charset="0"/>
              </a:rPr>
              <a:t>genotipizzati</a:t>
            </a:r>
            <a:r>
              <a:rPr lang="it-IT" altLang="en-US" sz="2800" dirty="0">
                <a:latin typeface="Arial Narrow" panose="020B0606020202030204" pitchFamily="34" charset="0"/>
              </a:rPr>
              <a:t>/sequenziati il 9,3% dei tamponi effettuati su tutti i nuovi casi di infezione confermata da virus SARS-CoV-2 riportati al sistema di sorveglianza integrata COVID-19</a:t>
            </a:r>
            <a:endParaRPr lang="it-IT" altLang="en-US" sz="2800" b="1" dirty="0">
              <a:latin typeface="Arial Narrow" panose="020B0606020202030204" pitchFamily="34" charset="0"/>
            </a:endParaRPr>
          </a:p>
          <a:p>
            <a:pPr algn="just"/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B434DAE3-6DD7-AB4A-AF27-28BA4E09F8A5}"/>
              </a:ext>
            </a:extLst>
          </p:cNvPr>
          <p:cNvSpPr txBox="1">
            <a:spLocks/>
          </p:cNvSpPr>
          <p:nvPr/>
        </p:nvSpPr>
        <p:spPr>
          <a:xfrm>
            <a:off x="838200" y="4025735"/>
            <a:ext cx="10515600" cy="167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64B7"/>
                </a:solidFill>
                <a:latin typeface="Titillium Web" panose="0000050000000000000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64B7"/>
                </a:solidFill>
                <a:latin typeface="Titillium Web" panose="0000050000000000000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4B7"/>
                </a:solidFill>
                <a:latin typeface="Titillium Web" panose="0000050000000000000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4B7"/>
                </a:solidFill>
                <a:latin typeface="Titillium Web" panose="0000050000000000000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4B7"/>
                </a:solidFill>
                <a:latin typeface="Titillium Web" panose="0000050000000000000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en-US" dirty="0">
                <a:cs typeface="Times New Roman" panose="02020603050405020304" pitchFamily="18" charset="0"/>
              </a:rPr>
              <a:t>Si ringraziano tutte le Regioni/PPAA e tutti i laboratori che hanno partecipato a questa indagine</a:t>
            </a:r>
            <a:endParaRPr lang="it-IT" altLang="en-US" dirty="0"/>
          </a:p>
        </p:txBody>
      </p:sp>
      <p:pic>
        <p:nvPicPr>
          <p:cNvPr id="5" name="Immagine 3" descr="Image result for logo istituto superiore di sanità">
            <a:extLst>
              <a:ext uri="{FF2B5EF4-FFF2-40B4-BE49-F238E27FC236}">
                <a16:creationId xmlns:a16="http://schemas.microsoft.com/office/drawing/2014/main" id="{9C5C451E-F2CB-0347-AA31-0879A3E5E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565" y="5012315"/>
            <a:ext cx="912812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4" descr="Image result for logo fbk">
            <a:extLst>
              <a:ext uri="{FF2B5EF4-FFF2-40B4-BE49-F238E27FC236}">
                <a16:creationId xmlns:a16="http://schemas.microsoft.com/office/drawing/2014/main" id="{8E60D6F6-A6A1-3C41-BA44-9288FF738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22597" r="19707" b="21199"/>
          <a:stretch>
            <a:fillRect/>
          </a:stretch>
        </p:blipFill>
        <p:spPr bwMode="auto">
          <a:xfrm>
            <a:off x="7310252" y="5153602"/>
            <a:ext cx="8493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5" descr="Image result for logo ministero della salute">
            <a:extLst>
              <a:ext uri="{FF2B5EF4-FFF2-40B4-BE49-F238E27FC236}">
                <a16:creationId xmlns:a16="http://schemas.microsoft.com/office/drawing/2014/main" id="{DAD41771-DF5B-2040-80EB-018D2C66D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252" y="5045652"/>
            <a:ext cx="917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58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" y="1247917"/>
            <a:ext cx="7002029" cy="436216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F67790-9C38-4F62-A6F3-0B4B1EF4E079}"/>
              </a:ext>
            </a:extLst>
          </p:cNvPr>
          <p:cNvSpPr txBox="1"/>
          <p:nvPr/>
        </p:nvSpPr>
        <p:spPr>
          <a:xfrm>
            <a:off x="0" y="36455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Distribuzione percentuale delle varianti monitorate nella Sorveglianza Integrata COVID-19 per settimana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200" b="1">
                <a:latin typeface="Arial Narrow" panose="020B0606020202030204" pitchFamily="34" charset="0"/>
              </a:rPr>
              <a:t>Italia, </a:t>
            </a:r>
            <a:r>
              <a:rPr lang="it-IT" sz="2200" b="1">
                <a:solidFill>
                  <a:srgbClr val="FF0000"/>
                </a:solidFill>
                <a:latin typeface="Arial Narrow" panose="020B0606020202030204" pitchFamily="34" charset="0"/>
              </a:rPr>
              <a:t>28 dicembre 2021 – 19 luglio 2021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CEA45E-AE9E-406E-AFB5-9A8FBD4FF3C6}"/>
              </a:ext>
            </a:extLst>
          </p:cNvPr>
          <p:cNvSpPr txBox="1"/>
          <p:nvPr/>
        </p:nvSpPr>
        <p:spPr>
          <a:xfrm>
            <a:off x="7589857" y="1828781"/>
            <a:ext cx="39119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en-US" sz="2400">
                <a:latin typeface="Arial Narrow" panose="020B0606020202030204" pitchFamily="34" charset="0"/>
              </a:rPr>
              <a:t>Negli ultimi 45 giorni, per la prima volta, il numero di segnalazioni di casi causati dalla </a:t>
            </a:r>
            <a:r>
              <a:rPr lang="it-IT" altLang="en-US" sz="2400" b="1">
                <a:latin typeface="Arial Narrow" panose="020B0606020202030204" pitchFamily="34" charset="0"/>
              </a:rPr>
              <a:t>variante delta</a:t>
            </a:r>
            <a:r>
              <a:rPr lang="it-IT" altLang="en-US" sz="2400">
                <a:latin typeface="Arial Narrow" panose="020B0606020202030204" pitchFamily="34" charset="0"/>
              </a:rPr>
              <a:t> (lignaggio B.1.617.2) in Italia (n=2279, 46%) </a:t>
            </a:r>
            <a:r>
              <a:rPr lang="it-IT" altLang="en-US" sz="2400" b="1">
                <a:latin typeface="Arial Narrow" panose="020B0606020202030204" pitchFamily="34" charset="0"/>
              </a:rPr>
              <a:t>ha superato quelli causati dalla variante alfa </a:t>
            </a:r>
            <a:r>
              <a:rPr lang="it-IT" altLang="en-US" sz="2400">
                <a:latin typeface="Arial Narrow" panose="020B0606020202030204" pitchFamily="34" charset="0"/>
              </a:rPr>
              <a:t>(lignaggio B.1.1.7). </a:t>
            </a:r>
          </a:p>
        </p:txBody>
      </p:sp>
    </p:spTree>
    <p:extLst>
      <p:ext uri="{BB962C8B-B14F-4D97-AF65-F5344CB8AC3E}">
        <p14:creationId xmlns:p14="http://schemas.microsoft.com/office/powerpoint/2010/main" val="421706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1B61BF-A947-4954-A436-4A06BF08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4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it-IT" sz="4000">
                <a:latin typeface="+mn-lt"/>
              </a:rPr>
              <a:t>Situazione epidemiologica in Europa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003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DF9CE31-B54A-4558-8921-2B9A04E91F49}"/>
              </a:ext>
            </a:extLst>
          </p:cNvPr>
          <p:cNvSpPr txBox="1"/>
          <p:nvPr/>
        </p:nvSpPr>
        <p:spPr>
          <a:xfrm>
            <a:off x="0" y="240091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b="1">
                <a:latin typeface="Arial Narrow" panose="020B0606020202030204" pitchFamily="34" charset="0"/>
              </a:rPr>
              <a:t>Distribuzione dei casi di infezione causati da varianti di SARS-CoV-2 di interesse per la sanità pubblica sul territorio nazionale, Italia, </a:t>
            </a:r>
            <a:r>
              <a:rPr lang="it-IT" sz="2200" b="1">
                <a:solidFill>
                  <a:srgbClr val="FF0000"/>
                </a:solidFill>
                <a:latin typeface="Arial Narrow" panose="020B0606020202030204" pitchFamily="34" charset="0"/>
              </a:rPr>
              <a:t>5 giugno 2021 – 19 luglio 2021</a:t>
            </a:r>
            <a:endParaRPr lang="it-IT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61CC2C9-B042-4120-BEA8-4AD6989E5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5" y="1145696"/>
            <a:ext cx="10003971" cy="47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0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2590799" y="1701799"/>
            <a:ext cx="701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>
                <a:solidFill>
                  <a:srgbClr val="0064B7"/>
                </a:solidFill>
                <a:latin typeface="Arial Narrow" panose="020B0606020202030204" pitchFamily="34" charset="0"/>
              </a:rPr>
              <a:t>Vaccinazioni somministrate al 21/07/2021 e loro impatto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83E4BA-6C2E-456F-894A-63A27B475E4D}"/>
              </a:ext>
            </a:extLst>
          </p:cNvPr>
          <p:cNvSpPr txBox="1"/>
          <p:nvPr/>
        </p:nvSpPr>
        <p:spPr>
          <a:xfrm>
            <a:off x="7130824" y="564939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https://github.com/italia/covid19-opendata-vaccini</a:t>
            </a:r>
          </a:p>
        </p:txBody>
      </p:sp>
    </p:spTree>
    <p:extLst>
      <p:ext uri="{BB962C8B-B14F-4D97-AF65-F5344CB8AC3E}">
        <p14:creationId xmlns:p14="http://schemas.microsoft.com/office/powerpoint/2010/main" val="3284697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84B1574A-A0EE-483B-BA94-A42631AE5E2D}"/>
              </a:ext>
            </a:extLst>
          </p:cNvPr>
          <p:cNvSpPr txBox="1">
            <a:spLocks/>
          </p:cNvSpPr>
          <p:nvPr/>
        </p:nvSpPr>
        <p:spPr>
          <a:xfrm>
            <a:off x="107156" y="36648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Numero di prime e seconde dosi di vaccino somministrate giornalmente dal 27/12/2020 al 21/07/2021</a:t>
            </a:r>
            <a:endParaRPr lang="it-CH" sz="36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41598A-F012-4C10-A84D-A023851AA4BE}"/>
              </a:ext>
            </a:extLst>
          </p:cNvPr>
          <p:cNvSpPr/>
          <p:nvPr/>
        </p:nvSpPr>
        <p:spPr>
          <a:xfrm>
            <a:off x="7426917" y="6604084"/>
            <a:ext cx="28039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21 luglio 2021</a:t>
            </a:r>
            <a:endParaRPr lang="it-IT" sz="105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541CAF9-D235-44A3-A911-D73234EC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298"/>
            <a:ext cx="12192000" cy="46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17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178C63C-B970-4C15-BCC0-282233919EFC}"/>
              </a:ext>
            </a:extLst>
          </p:cNvPr>
          <p:cNvSpPr txBox="1">
            <a:spLocks/>
          </p:cNvSpPr>
          <p:nvPr/>
        </p:nvSpPr>
        <p:spPr>
          <a:xfrm>
            <a:off x="-62919" y="-10850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>
                <a:solidFill>
                  <a:srgbClr val="0064B7"/>
                </a:solidFill>
                <a:latin typeface="+mn-lt"/>
                <a:ea typeface="+mn-ea"/>
                <a:cs typeface="+mn-cs"/>
              </a:rPr>
              <a:t>Percentuale copertura vaccinale per classe d’età</a:t>
            </a:r>
            <a:endParaRPr lang="it-CH" sz="3600" b="1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3167014-F99B-4102-9FDF-70714DE9EB3C}"/>
              </a:ext>
            </a:extLst>
          </p:cNvPr>
          <p:cNvSpPr/>
          <p:nvPr/>
        </p:nvSpPr>
        <p:spPr>
          <a:xfrm>
            <a:off x="7426917" y="6604084"/>
            <a:ext cx="28039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22 luglio 2021</a:t>
            </a:r>
            <a:endParaRPr lang="it-IT" sz="105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FE24E9A-5519-4117-A223-6D03F1459EEC}"/>
              </a:ext>
            </a:extLst>
          </p:cNvPr>
          <p:cNvSpPr txBox="1"/>
          <p:nvPr/>
        </p:nvSpPr>
        <p:spPr>
          <a:xfrm>
            <a:off x="5417975" y="3931710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35.9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17128C-BD0C-417A-B7C4-3760E7593158}"/>
              </a:ext>
            </a:extLst>
          </p:cNvPr>
          <p:cNvSpPr txBox="1"/>
          <p:nvPr/>
        </p:nvSpPr>
        <p:spPr>
          <a:xfrm>
            <a:off x="10997681" y="3931710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89.4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518C43-23F8-4A2D-8F30-D7621DEB7471}"/>
              </a:ext>
            </a:extLst>
          </p:cNvPr>
          <p:cNvSpPr txBox="1"/>
          <p:nvPr/>
        </p:nvSpPr>
        <p:spPr>
          <a:xfrm>
            <a:off x="6848669" y="3931710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54.5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E356BD-A22D-45D7-88AD-1C0AE48E63EB}"/>
              </a:ext>
            </a:extLst>
          </p:cNvPr>
          <p:cNvSpPr txBox="1"/>
          <p:nvPr/>
        </p:nvSpPr>
        <p:spPr>
          <a:xfrm>
            <a:off x="8207828" y="3931710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57.5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A8F8AA0-975F-493D-A022-5078ECAA6D4D}"/>
              </a:ext>
            </a:extLst>
          </p:cNvPr>
          <p:cNvSpPr txBox="1"/>
          <p:nvPr/>
        </p:nvSpPr>
        <p:spPr>
          <a:xfrm>
            <a:off x="9591867" y="3931710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74.0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A1878F1-6E30-4E51-A76E-43A762975256}"/>
              </a:ext>
            </a:extLst>
          </p:cNvPr>
          <p:cNvSpPr txBox="1"/>
          <p:nvPr/>
        </p:nvSpPr>
        <p:spPr>
          <a:xfrm>
            <a:off x="2653003" y="3938692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20.6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4D5C68F-CEF8-4496-BF7B-B81D0CC8927E}"/>
              </a:ext>
            </a:extLst>
          </p:cNvPr>
          <p:cNvSpPr txBox="1"/>
          <p:nvPr/>
        </p:nvSpPr>
        <p:spPr>
          <a:xfrm>
            <a:off x="1222309" y="4224069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7.3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6120D3-79C9-4B38-8EA7-9E7FDF6F77DC}"/>
              </a:ext>
            </a:extLst>
          </p:cNvPr>
          <p:cNvSpPr txBox="1"/>
          <p:nvPr/>
        </p:nvSpPr>
        <p:spPr>
          <a:xfrm>
            <a:off x="4035489" y="3931710"/>
            <a:ext cx="802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</a:rPr>
              <a:t>24.2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051477-8983-4A6A-AED1-C557AAC9B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013"/>
            <a:ext cx="12192000" cy="46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40931B0-AD09-4C8C-A345-194B9DFEFDEB}"/>
              </a:ext>
            </a:extLst>
          </p:cNvPr>
          <p:cNvSpPr txBox="1"/>
          <p:nvPr/>
        </p:nvSpPr>
        <p:spPr>
          <a:xfrm>
            <a:off x="1500326" y="676446"/>
            <a:ext cx="506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12+ </a:t>
            </a:r>
            <a:r>
              <a:rPr lang="en-GB" err="1"/>
              <a:t>vaccinati</a:t>
            </a:r>
            <a:r>
              <a:rPr lang="en-GB"/>
              <a:t> con </a:t>
            </a:r>
            <a:r>
              <a:rPr lang="en-GB" err="1"/>
              <a:t>ciclo</a:t>
            </a:r>
            <a:r>
              <a:rPr lang="en-GB"/>
              <a:t> </a:t>
            </a:r>
            <a:r>
              <a:rPr lang="en-GB" err="1"/>
              <a:t>completo</a:t>
            </a:r>
            <a:r>
              <a:rPr lang="en-GB"/>
              <a:t>: 54,7%</a:t>
            </a:r>
          </a:p>
          <a:p>
            <a:r>
              <a:rPr lang="en-GB"/>
              <a:t>12+ </a:t>
            </a:r>
            <a:r>
              <a:rPr lang="en-GB" err="1"/>
              <a:t>vaccinati</a:t>
            </a:r>
            <a:r>
              <a:rPr lang="en-GB"/>
              <a:t> con </a:t>
            </a:r>
            <a:r>
              <a:rPr lang="en-GB" err="1"/>
              <a:t>almeno</a:t>
            </a:r>
            <a:r>
              <a:rPr lang="en-GB"/>
              <a:t> una dose: 68,6%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425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57C492-2516-426B-AFC7-F4A5F90305D3}"/>
              </a:ext>
            </a:extLst>
          </p:cNvPr>
          <p:cNvSpPr txBox="1"/>
          <p:nvPr/>
        </p:nvSpPr>
        <p:spPr>
          <a:xfrm>
            <a:off x="0" y="-12841"/>
            <a:ext cx="12115800" cy="703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b="1" cap="small">
                <a:solidFill>
                  <a:srgbClr val="44546A"/>
                </a:solidFill>
                <a:latin typeface="Raleway" panose="020B0003030101060003"/>
                <a:ea typeface="Times New Roman" panose="02020603050405020304" pitchFamily="18" charset="0"/>
              </a:rPr>
              <a:t>Efficacia vaccinale</a:t>
            </a:r>
            <a:r>
              <a:rPr lang="it-IT" sz="1800" b="1" cap="small">
                <a:solidFill>
                  <a:srgbClr val="44546A"/>
                </a:solidFill>
                <a:effectLst/>
                <a:latin typeface="Raleway" panose="020B0003030101060003"/>
                <a:ea typeface="Times New Roman" panose="02020603050405020304" pitchFamily="18" charset="0"/>
              </a:rPr>
              <a:t> nella popolazione Italiana sopra 12 anni nei casi di covid-19 diagnosticati </a:t>
            </a:r>
          </a:p>
          <a:p>
            <a:pPr algn="ctr">
              <a:lnSpc>
                <a:spcPct val="115000"/>
              </a:lnSpc>
            </a:pPr>
            <a:r>
              <a:rPr lang="it-IT" sz="1800" b="1" cap="small">
                <a:solidFill>
                  <a:srgbClr val="44546A"/>
                </a:solidFill>
                <a:effectLst/>
                <a:latin typeface="Raleway" panose="020B0003030101060003"/>
                <a:ea typeface="Times New Roman" panose="02020603050405020304" pitchFamily="18" charset="0"/>
              </a:rPr>
              <a:t>nel periodo </a:t>
            </a:r>
            <a:r>
              <a:rPr lang="it-IT" b="1" cap="small">
                <a:solidFill>
                  <a:srgbClr val="44546A"/>
                </a:solidFill>
                <a:latin typeface="Raleway" panose="020B0003030101060003"/>
                <a:ea typeface="Times New Roman" panose="02020603050405020304" pitchFamily="18" charset="0"/>
              </a:rPr>
              <a:t>4 aprile </a:t>
            </a:r>
            <a:r>
              <a:rPr lang="it-IT" sz="1800" b="1" cap="small">
                <a:solidFill>
                  <a:srgbClr val="44546A"/>
                </a:solidFill>
                <a:effectLst/>
                <a:latin typeface="Raleway" panose="020B0003030101060003"/>
                <a:ea typeface="Times New Roman" panose="02020603050405020304" pitchFamily="18" charset="0"/>
              </a:rPr>
              <a:t>– 18 luglio 2021.</a:t>
            </a:r>
            <a:endParaRPr lang="it-IT" sz="2000" b="1" cap="small">
              <a:solidFill>
                <a:srgbClr val="44546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4AAC2056-0A29-453D-BC92-741C5A37E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632585"/>
              </p:ext>
            </p:extLst>
          </p:nvPr>
        </p:nvGraphicFramePr>
        <p:xfrm>
          <a:off x="738370" y="603380"/>
          <a:ext cx="10580659" cy="63910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5760">
                  <a:extLst>
                    <a:ext uri="{9D8B030D-6E8A-4147-A177-3AD203B41FA5}">
                      <a16:colId xmlns:a16="http://schemas.microsoft.com/office/drawing/2014/main" val="1489854737"/>
                    </a:ext>
                  </a:extLst>
                </a:gridCol>
                <a:gridCol w="2885856">
                  <a:extLst>
                    <a:ext uri="{9D8B030D-6E8A-4147-A177-3AD203B41FA5}">
                      <a16:colId xmlns:a16="http://schemas.microsoft.com/office/drawing/2014/main" val="527579270"/>
                    </a:ext>
                  </a:extLst>
                </a:gridCol>
                <a:gridCol w="2885856">
                  <a:extLst>
                    <a:ext uri="{9D8B030D-6E8A-4147-A177-3AD203B41FA5}">
                      <a16:colId xmlns:a16="http://schemas.microsoft.com/office/drawing/2014/main" val="687735512"/>
                    </a:ext>
                  </a:extLst>
                </a:gridCol>
                <a:gridCol w="2503187">
                  <a:extLst>
                    <a:ext uri="{9D8B030D-6E8A-4147-A177-3AD203B41FA5}">
                      <a16:colId xmlns:a16="http://schemas.microsoft.com/office/drawing/2014/main" val="769255499"/>
                    </a:ext>
                  </a:extLst>
                </a:gridCol>
              </a:tblGrid>
              <a:tr h="724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600" b="1" cap="small">
                          <a:solidFill>
                            <a:schemeClr val="tx1"/>
                          </a:solidFill>
                          <a:effectLst/>
                        </a:rPr>
                        <a:t>Gruppo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600" b="1" cap="small">
                          <a:solidFill>
                            <a:schemeClr val="tx1"/>
                          </a:solidFill>
                          <a:effectLst/>
                        </a:rPr>
                        <a:t>Fascia di età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600" b="1" cap="small">
                          <a:solidFill>
                            <a:schemeClr val="tx1"/>
                          </a:solidFill>
                          <a:effectLst/>
                        </a:rPr>
                        <a:t>Efficacia vaccinale 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600" b="1" cap="small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it-IT" sz="1100" b="1" cap="small">
                          <a:solidFill>
                            <a:schemeClr val="tx1"/>
                          </a:solidFill>
                          <a:effectLst/>
                        </a:rPr>
                        <a:t>vaccinati ciclo incompleto vs non vaccinati</a:t>
                      </a:r>
                      <a:r>
                        <a:rPr lang="it-IT" sz="1600" b="1" cap="small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600" b="1" cap="small">
                          <a:solidFill>
                            <a:schemeClr val="tx1"/>
                          </a:solidFill>
                          <a:effectLst/>
                        </a:rPr>
                        <a:t>Efficacia vaccinale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600" b="1" cap="small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it-IT" sz="1100" b="1" cap="small">
                          <a:solidFill>
                            <a:schemeClr val="tx1"/>
                          </a:solidFill>
                          <a:effectLst/>
                        </a:rPr>
                        <a:t>vaccinati ciclo completo vs non vaccinati</a:t>
                      </a:r>
                      <a:r>
                        <a:rPr lang="it-IT" sz="1600" b="1" cap="small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600584"/>
                  </a:ext>
                </a:extLst>
              </a:tr>
              <a:tr h="2481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Diagnosi di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Sars-CoV-2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12-39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59.18 [58.21-60.13]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78.34 [77.57-79.08]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76124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40-59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71.4 [70.85-71.94]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84.57 [84.12-85.02]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027208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60-79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77.64 [77.19-78.07]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92.5 [92.2-92.79]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57650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80+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54.28 [52.78-55.73]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90.3 [89.96-90.62]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013822"/>
                  </a:ext>
                </a:extLst>
              </a:tr>
              <a:tr h="248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</a:rPr>
                        <a:t>Totale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70.17 [69.84-70.51]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88.15 [87.94-88.35]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47514"/>
                  </a:ext>
                </a:extLst>
              </a:tr>
              <a:tr h="2481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Ospedalizzazioni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12-39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79.61 [73.96-84.37]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85.7 [80.7-89.74]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751480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40-59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89.3 [87.9-90.58]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93.75 [92.49-94.86]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323395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60-79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85.83 [85-86.62]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95.6 [95.02-96.13]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435782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80+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66.65 [64.6-68.61]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94.44 [94.03-94.83]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59412"/>
                  </a:ext>
                </a:extLst>
              </a:tr>
              <a:tr h="248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</a:rPr>
                        <a:t>Totale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81.49 [80.78-82.18]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94.88 [94.57-95.17]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10898"/>
                  </a:ext>
                </a:extLst>
              </a:tr>
              <a:tr h="2481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Ricoveri in Terapia Intensiva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12-39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856089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40-59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91.67 [87.29-94.89]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98.21 [95.34-99.55]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903418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60-79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89.79 [87.97-91.4]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98.15 [97.09-98.92]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92392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80+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75.38 [66.79-82.14]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95.93 [94.18-97.25]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2407"/>
                  </a:ext>
                </a:extLst>
              </a:tr>
              <a:tr h="248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</a:rPr>
                        <a:t>Totale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88.58 [86.92-90.09]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97.36 [96.54-98.04]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42199"/>
                  </a:ext>
                </a:extLst>
              </a:tr>
              <a:tr h="2481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Decessi</a:t>
                      </a:r>
                      <a:endParaRPr lang="it-IT" sz="18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12-39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125463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40-59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79.71 [67.35-88.4]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92.73 [83.03-97.75]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475307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60-79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85.63 [83.62-87.46]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94.82 [93.05-96.25]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841367"/>
                  </a:ext>
                </a:extLst>
              </a:tr>
              <a:tr h="24816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80+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75.28 [72.87-77.51]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96.18 [95.67-96.64]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998041"/>
                  </a:ext>
                </a:extLst>
              </a:tr>
              <a:tr h="248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</a:rPr>
                        <a:t>Totale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79.76 [78.2-81.24]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600">
                          <a:solidFill>
                            <a:schemeClr val="tx1"/>
                          </a:solidFill>
                          <a:effectLst/>
                        </a:rPr>
                        <a:t>96.09 [95.62-96.52]</a:t>
                      </a:r>
                      <a:endParaRPr lang="it-IT" sz="2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03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783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0A1D7235-6DC9-4F26-8980-56FABD8772E6}"/>
              </a:ext>
            </a:extLst>
          </p:cNvPr>
          <p:cNvSpPr txBox="1">
            <a:spLocks/>
          </p:cNvSpPr>
          <p:nvPr/>
        </p:nvSpPr>
        <p:spPr>
          <a:xfrm>
            <a:off x="221966" y="181631"/>
            <a:ext cx="11375571" cy="103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8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Efficacia vaccinale nei casi diagnosticati, ospedalizzati, ricoverati in terapia intensiva e deceduti per stato vaccinale e classe d’età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aleway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EDA254-651F-4E7C-A6D4-10298A165D9B}"/>
              </a:ext>
            </a:extLst>
          </p:cNvPr>
          <p:cNvSpPr txBox="1"/>
          <p:nvPr/>
        </p:nvSpPr>
        <p:spPr>
          <a:xfrm>
            <a:off x="6229237" y="6307037"/>
            <a:ext cx="4075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PERIODO </a:t>
            </a:r>
            <a:r>
              <a:rPr lang="it-IT" b="1">
                <a:solidFill>
                  <a:srgbClr val="0064B7"/>
                </a:solidFill>
                <a:latin typeface="Calibri" panose="020F0502020204030204"/>
              </a:rPr>
              <a:t>4 APRILE 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lang="it-IT" b="1">
                <a:solidFill>
                  <a:srgbClr val="0064B7"/>
                </a:solidFill>
                <a:latin typeface="Calibri" panose="020F0502020204030204"/>
              </a:rPr>
              <a:t>18</a:t>
            </a:r>
            <a:r>
              <a:rPr kumimoji="0" lang="it-IT" sz="1800" b="1" i="0" u="none" strike="noStrike" kern="1200" cap="none" spc="0" normalizeH="0" baseline="0" noProof="0">
                <a:ln>
                  <a:noFill/>
                </a:ln>
                <a:solidFill>
                  <a:srgbClr val="0064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LUGLIO 2021</a:t>
            </a:r>
            <a:endParaRPr kumimoji="0" lang="it-CH" sz="1800" b="1" i="0" u="none" strike="noStrike" kern="1200" cap="none" spc="0" normalizeH="0" baseline="0" noProof="0">
              <a:ln>
                <a:noFill/>
              </a:ln>
              <a:solidFill>
                <a:srgbClr val="0064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B42470-B67A-44C8-A1B8-6F565245C164}"/>
              </a:ext>
            </a:extLst>
          </p:cNvPr>
          <p:cNvSpPr txBox="1"/>
          <p:nvPr/>
        </p:nvSpPr>
        <p:spPr>
          <a:xfrm>
            <a:off x="9056914" y="2159871"/>
            <a:ext cx="26561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>
                <a:latin typeface="Arial Narrow" panose="020B0606020202030204" pitchFamily="34" charset="0"/>
              </a:rPr>
              <a:t>Per la fascia 12-39 dato di efficacia vaccinale non disponibile per ricoveri in terapia intensiva e decessi. Il basso numero di eventi rende la estima poco attendibile.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A3AF9C5-3280-419C-B8BA-F4D911C1F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46" y="851482"/>
            <a:ext cx="7088173" cy="51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2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6B8EF194-F257-4A66-BC4E-920E140E6359}"/>
              </a:ext>
            </a:extLst>
          </p:cNvPr>
          <p:cNvSpPr txBox="1">
            <a:spLocks/>
          </p:cNvSpPr>
          <p:nvPr/>
        </p:nvSpPr>
        <p:spPr>
          <a:xfrm>
            <a:off x="191861" y="2582863"/>
            <a:ext cx="5107259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Numero di casi per status vaccinale</a:t>
            </a:r>
          </a:p>
          <a:p>
            <a:pPr algn="ctr"/>
            <a:endParaRPr lang="it-IT" sz="32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it-IT" sz="2400" b="1" dirty="0">
                <a:solidFill>
                  <a:srgbClr val="0064B7"/>
                </a:solidFill>
                <a:latin typeface="+mn-lt"/>
                <a:ea typeface="+mn-ea"/>
                <a:cs typeface="+mn-cs"/>
              </a:rPr>
              <a:t>21 dicembre 2020 – luglio 12/07/2021</a:t>
            </a:r>
            <a:endParaRPr lang="it-CH" sz="2400" b="1" dirty="0">
              <a:solidFill>
                <a:srgbClr val="0064B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13AADE1-0F7B-47F1-904C-C797C9D50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20" y="-1"/>
            <a:ext cx="6761819" cy="601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62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3">
            <a:extLst>
              <a:ext uri="{FF2B5EF4-FFF2-40B4-BE49-F238E27FC236}">
                <a16:creationId xmlns:a16="http://schemas.microsoft.com/office/drawing/2014/main" id="{15F5E56C-8A46-4E65-887D-0869EACBE9A3}"/>
              </a:ext>
            </a:extLst>
          </p:cNvPr>
          <p:cNvSpPr txBox="1">
            <a:spLocks/>
          </p:cNvSpPr>
          <p:nvPr/>
        </p:nvSpPr>
        <p:spPr>
          <a:xfrm>
            <a:off x="399804" y="1204557"/>
            <a:ext cx="11792196" cy="2976345"/>
          </a:xfrm>
          <a:prstGeom prst="rect">
            <a:avLst/>
          </a:prstGeom>
        </p:spPr>
        <p:txBody>
          <a:bodyPr vert="horz" lIns="91440" tIns="45721" rIns="91440" bIns="45721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600" b="1" err="1">
                <a:solidFill>
                  <a:srgbClr val="0064B7"/>
                </a:solidFill>
                <a:latin typeface="+mn-lt"/>
              </a:rPr>
              <a:t>Analisi</a:t>
            </a:r>
            <a:r>
              <a:rPr lang="en-US" sz="8600" b="1">
                <a:solidFill>
                  <a:srgbClr val="0064B7"/>
                </a:solidFill>
                <a:latin typeface="+mn-lt"/>
              </a:rPr>
              <a:t> del </a:t>
            </a:r>
            <a:r>
              <a:rPr lang="en-US" sz="8600" b="1" err="1">
                <a:solidFill>
                  <a:srgbClr val="0064B7"/>
                </a:solidFill>
                <a:latin typeface="+mn-lt"/>
              </a:rPr>
              <a:t>rischio</a:t>
            </a:r>
            <a:r>
              <a:rPr lang="en-US" sz="8600" b="1">
                <a:solidFill>
                  <a:srgbClr val="0064B7"/>
                </a:solidFill>
                <a:latin typeface="+mn-lt"/>
              </a:rPr>
              <a:t> e scenario per </a:t>
            </a:r>
            <a:r>
              <a:rPr lang="en-US" sz="8600" b="1" err="1">
                <a:solidFill>
                  <a:srgbClr val="0064B7"/>
                </a:solidFill>
                <a:latin typeface="+mn-lt"/>
              </a:rPr>
              <a:t>Regione</a:t>
            </a:r>
            <a:r>
              <a:rPr lang="en-US" sz="8600" b="1">
                <a:solidFill>
                  <a:srgbClr val="0064B7"/>
                </a:solidFill>
                <a:latin typeface="+mn-lt"/>
              </a:rPr>
              <a:t>/PA</a:t>
            </a:r>
          </a:p>
          <a:p>
            <a:endParaRPr lang="en-US" sz="6601">
              <a:solidFill>
                <a:schemeClr val="accent2"/>
              </a:solidFill>
              <a:latin typeface="+mn-lt"/>
            </a:endParaRPr>
          </a:p>
          <a:p>
            <a:endParaRPr lang="en-US" sz="3200">
              <a:latin typeface="+mn-lt"/>
            </a:endParaRPr>
          </a:p>
          <a:p>
            <a:endParaRPr lang="en-US" sz="3200">
              <a:latin typeface="+mn-lt"/>
            </a:endParaRPr>
          </a:p>
          <a:p>
            <a:r>
              <a:rPr lang="en-US" sz="5100">
                <a:latin typeface="+mn-lt"/>
              </a:rPr>
              <a:t>12 – 18 </a:t>
            </a:r>
            <a:r>
              <a:rPr lang="en-US" sz="5100" err="1">
                <a:latin typeface="+mn-lt"/>
              </a:rPr>
              <a:t>luglio</a:t>
            </a:r>
            <a:r>
              <a:rPr lang="en-US" sz="5100">
                <a:latin typeface="+mn-lt"/>
              </a:rPr>
              <a:t> 2021 (21 </a:t>
            </a:r>
            <a:r>
              <a:rPr lang="en-US" sz="5100" err="1">
                <a:latin typeface="+mn-lt"/>
              </a:rPr>
              <a:t>luglio</a:t>
            </a:r>
            <a:r>
              <a:rPr lang="en-US" sz="5100">
                <a:latin typeface="+mn-lt"/>
              </a:rPr>
              <a:t> 2021), </a:t>
            </a:r>
          </a:p>
          <a:p>
            <a:r>
              <a:rPr lang="en-US" sz="5100" err="1">
                <a:latin typeface="+mn-lt"/>
              </a:rPr>
              <a:t>analisi</a:t>
            </a:r>
            <a:r>
              <a:rPr lang="en-US" sz="5100">
                <a:latin typeface="+mn-lt"/>
              </a:rPr>
              <a:t> </a:t>
            </a:r>
            <a:r>
              <a:rPr lang="en-US" sz="5100" err="1">
                <a:latin typeface="+mn-lt"/>
              </a:rPr>
              <a:t>dell’occupazione</a:t>
            </a:r>
            <a:r>
              <a:rPr lang="en-US" sz="5100">
                <a:latin typeface="+mn-lt"/>
              </a:rPr>
              <a:t> </a:t>
            </a:r>
            <a:r>
              <a:rPr lang="en-US" sz="5100" err="1">
                <a:latin typeface="+mn-lt"/>
              </a:rPr>
              <a:t>dei</a:t>
            </a:r>
            <a:r>
              <a:rPr lang="en-US" sz="5100">
                <a:latin typeface="+mn-lt"/>
              </a:rPr>
              <a:t> PL </a:t>
            </a:r>
            <a:r>
              <a:rPr lang="en-US" sz="5100" err="1">
                <a:latin typeface="+mn-lt"/>
              </a:rPr>
              <a:t>attivi</a:t>
            </a:r>
            <a:r>
              <a:rPr lang="en-US" sz="5100">
                <a:latin typeface="+mn-lt"/>
              </a:rPr>
              <a:t> </a:t>
            </a:r>
            <a:r>
              <a:rPr lang="en-US" sz="5100" err="1">
                <a:latin typeface="+mn-lt"/>
              </a:rPr>
              <a:t>aggiornata</a:t>
            </a:r>
            <a:r>
              <a:rPr lang="en-US" sz="5100">
                <a:latin typeface="+mn-lt"/>
              </a:rPr>
              <a:t> al 20 </a:t>
            </a:r>
            <a:r>
              <a:rPr lang="en-US" sz="5100" err="1">
                <a:latin typeface="+mn-lt"/>
              </a:rPr>
              <a:t>luglio</a:t>
            </a:r>
            <a:r>
              <a:rPr lang="en-US" sz="5100">
                <a:latin typeface="+mn-lt"/>
              </a:rPr>
              <a:t> 2021</a:t>
            </a:r>
          </a:p>
          <a:p>
            <a:endParaRPr lang="en-US" sz="3200" b="1">
              <a:solidFill>
                <a:schemeClr val="accent2"/>
              </a:solidFill>
              <a:latin typeface="+mn-lt"/>
            </a:endParaRPr>
          </a:p>
          <a:p>
            <a:r>
              <a:rPr lang="en-US" sz="5100" b="1">
                <a:solidFill>
                  <a:srgbClr val="0064B7"/>
                </a:solidFill>
                <a:latin typeface="+mn-lt"/>
              </a:rPr>
              <a:t>Fonte: </a:t>
            </a:r>
            <a:r>
              <a:rPr lang="en-US" sz="5100" b="1" err="1">
                <a:solidFill>
                  <a:srgbClr val="0064B7"/>
                </a:solidFill>
                <a:latin typeface="+mn-lt"/>
              </a:rPr>
              <a:t>Cabina</a:t>
            </a:r>
            <a:r>
              <a:rPr lang="en-US" sz="5100" b="1">
                <a:solidFill>
                  <a:srgbClr val="0064B7"/>
                </a:solidFill>
                <a:latin typeface="+mn-lt"/>
              </a:rPr>
              <a:t> di Regia</a:t>
            </a:r>
          </a:p>
          <a:p>
            <a:endParaRPr lang="en-US" sz="600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669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8B3654A-7DA2-42C6-9E9B-3690B637422E}"/>
              </a:ext>
            </a:extLst>
          </p:cNvPr>
          <p:cNvSpPr txBox="1"/>
          <p:nvPr/>
        </p:nvSpPr>
        <p:spPr>
          <a:xfrm>
            <a:off x="2386368" y="112173"/>
            <a:ext cx="7419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err="1">
                <a:solidFill>
                  <a:srgbClr val="0064B7"/>
                </a:solidFill>
                <a:latin typeface="+mn-lt"/>
              </a:rPr>
              <a:t>Analisi</a:t>
            </a:r>
            <a:r>
              <a:rPr lang="en-US" sz="2800" b="1">
                <a:solidFill>
                  <a:srgbClr val="0064B7"/>
                </a:solidFill>
                <a:latin typeface="+mn-lt"/>
              </a:rPr>
              <a:t> del </a:t>
            </a:r>
            <a:r>
              <a:rPr lang="en-US" sz="2800" b="1" err="1">
                <a:solidFill>
                  <a:srgbClr val="0064B7"/>
                </a:solidFill>
                <a:latin typeface="+mn-lt"/>
              </a:rPr>
              <a:t>rischio</a:t>
            </a:r>
            <a:r>
              <a:rPr lang="en-US" sz="2800" b="1">
                <a:solidFill>
                  <a:srgbClr val="0064B7"/>
                </a:solidFill>
                <a:latin typeface="+mn-lt"/>
              </a:rPr>
              <a:t> e scenario per </a:t>
            </a:r>
            <a:r>
              <a:rPr lang="en-US" sz="2800" b="1" err="1">
                <a:solidFill>
                  <a:srgbClr val="0064B7"/>
                </a:solidFill>
                <a:latin typeface="+mn-lt"/>
              </a:rPr>
              <a:t>Regione</a:t>
            </a:r>
            <a:r>
              <a:rPr lang="en-US" sz="2800" b="1">
                <a:solidFill>
                  <a:srgbClr val="0064B7"/>
                </a:solidFill>
                <a:latin typeface="+mn-lt"/>
              </a:rPr>
              <a:t>/PA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4AFD1F-E326-48A8-9947-879188C62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547" y="635393"/>
            <a:ext cx="6233884" cy="53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112179" y="315902"/>
            <a:ext cx="10005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>
                <a:solidFill>
                  <a:srgbClr val="0064B7"/>
                </a:solidFill>
              </a:rPr>
              <a:t>Headline della Cabina di Regia (23 luglio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34630E-15F0-4078-A1A7-7BE06BFBE1A5}"/>
              </a:ext>
            </a:extLst>
          </p:cNvPr>
          <p:cNvSpPr txBox="1"/>
          <p:nvPr/>
        </p:nvSpPr>
        <p:spPr>
          <a:xfrm>
            <a:off x="628367" y="1691022"/>
            <a:ext cx="109728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b="1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Raddoppia l’incidenza </a:t>
            </a:r>
            <a:r>
              <a:rPr lang="it-IT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settimanale a livello nazionale con evidenza di forte aumento dei casi diagnosticati in quasi tutte le Regioni/PPAA.</a:t>
            </a:r>
            <a:endParaRPr lang="it-IT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b="1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Aumenta in maniera molto significativa la trasmissione </a:t>
            </a:r>
            <a:r>
              <a:rPr lang="it-IT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dell’infezione da virus SARS-CoV-2 nel Paese con quasi tutte le Regioni/PPAA classificate a rischio epidemico moderato.</a:t>
            </a:r>
            <a:endParaRPr lang="it-IT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L’attuale impatto della malattia COVID-19 sui servizi ospedalieri presenta tassi di occupazione e numero di ricoverati in area medica e terapia intensiva sostanzialmente stabili. La trasmissibilità anche sui casi ospedalizzati è sopra la soglia epidemica.</a:t>
            </a:r>
            <a:endParaRPr lang="it-IT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6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6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5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2ADA2595-C5A4-43A4-857A-01FF2AA3A0B8}"/>
              </a:ext>
            </a:extLst>
          </p:cNvPr>
          <p:cNvSpPr txBox="1">
            <a:spLocks/>
          </p:cNvSpPr>
          <p:nvPr/>
        </p:nvSpPr>
        <p:spPr>
          <a:xfrm>
            <a:off x="315785" y="-42306"/>
            <a:ext cx="11977687" cy="846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>
                <a:solidFill>
                  <a:srgbClr val="0064B7"/>
                </a:solidFill>
                <a:latin typeface="Arial Narrow" panose="020B0606020202030204" pitchFamily="34" charset="0"/>
                <a:ea typeface="+mn-ea"/>
                <a:cs typeface="+mn-cs"/>
              </a:rPr>
              <a:t>Casi notificati al Centro Europeo per la Prevenzione ed il Controllo delle Malattie (ECDC)</a:t>
            </a:r>
            <a:endParaRPr lang="it-CH" sz="2400" b="1">
              <a:solidFill>
                <a:srgbClr val="0064B7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01ED99D-6B2F-48AA-B1B2-2CCE8E0B3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88" r="1943" b="47061"/>
          <a:stretch/>
        </p:blipFill>
        <p:spPr>
          <a:xfrm>
            <a:off x="40114" y="682526"/>
            <a:ext cx="12009119" cy="62504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0DEF99D-39EE-4972-9CC8-4D3B2A43FCF0}"/>
              </a:ext>
            </a:extLst>
          </p:cNvPr>
          <p:cNvSpPr txBox="1"/>
          <p:nvPr/>
        </p:nvSpPr>
        <p:spPr>
          <a:xfrm>
            <a:off x="142767" y="803831"/>
            <a:ext cx="774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 Narrow" panose="020B0606020202030204" pitchFamily="34" charset="0"/>
              </a:rPr>
              <a:t>La situazione italiana riflette l’epidemiologia di altri paesi UE/SEE (22 luglio)</a:t>
            </a:r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A67F56C2-50A4-4508-B251-4D6155B47E4E}"/>
              </a:ext>
            </a:extLst>
          </p:cNvPr>
          <p:cNvSpPr txBox="1"/>
          <p:nvPr/>
        </p:nvSpPr>
        <p:spPr>
          <a:xfrm>
            <a:off x="8574912" y="4960259"/>
            <a:ext cx="371856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100"/>
              <a:t>https://www.ecdc.europa.eu/en/covid-19/situation-updates/weekly-maps-coordinated-restriction-free-movement</a:t>
            </a:r>
          </a:p>
        </p:txBody>
      </p:sp>
      <p:pic>
        <p:nvPicPr>
          <p:cNvPr id="8" name="Immagine 7" descr="Immagine che contiene mappa&#10;&#10;Descrizione generata automaticamente">
            <a:extLst>
              <a:ext uri="{FF2B5EF4-FFF2-40B4-BE49-F238E27FC236}">
                <a16:creationId xmlns:a16="http://schemas.microsoft.com/office/drawing/2014/main" id="{A099DD58-8B96-4965-A930-CDA2DE445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09" y="1393035"/>
            <a:ext cx="6445188" cy="45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9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B1FEDA-143A-4056-8586-6BEC18D7A754}"/>
              </a:ext>
            </a:extLst>
          </p:cNvPr>
          <p:cNvSpPr txBox="1"/>
          <p:nvPr/>
        </p:nvSpPr>
        <p:spPr>
          <a:xfrm>
            <a:off x="1112179" y="315902"/>
            <a:ext cx="10005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>
                <a:solidFill>
                  <a:srgbClr val="0064B7"/>
                </a:solidFill>
              </a:rPr>
              <a:t>Headline della Cabina di Regia (23 luglio 2021)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EA83EC-E6C6-4C5A-9441-7A94518254EA}"/>
              </a:ext>
            </a:extLst>
          </p:cNvPr>
          <p:cNvSpPr txBox="1"/>
          <p:nvPr/>
        </p:nvSpPr>
        <p:spPr>
          <a:xfrm>
            <a:off x="450755" y="1475737"/>
            <a:ext cx="113280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it-IT" sz="3600" i="1"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endParaRPr lang="it-IT" sz="2400" b="1">
              <a:effectLst/>
              <a:latin typeface="Tahoma" panose="020B060403050404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26179B-384E-4627-BB7A-4C2502F0CF78}"/>
              </a:ext>
            </a:extLst>
          </p:cNvPr>
          <p:cNvSpPr txBox="1"/>
          <p:nvPr/>
        </p:nvSpPr>
        <p:spPr>
          <a:xfrm>
            <a:off x="450755" y="1670995"/>
            <a:ext cx="11126565" cy="100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endParaRPr lang="it-IT" sz="2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6070600" algn="l"/>
              </a:tabLst>
            </a:pPr>
            <a:endParaRPr lang="it-IT" sz="24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E37481-9F71-4A84-85F9-605D50E8F62B}"/>
              </a:ext>
            </a:extLst>
          </p:cNvPr>
          <p:cNvSpPr txBox="1"/>
          <p:nvPr/>
        </p:nvSpPr>
        <p:spPr>
          <a:xfrm>
            <a:off x="614680" y="1555242"/>
            <a:ext cx="108421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1600">
                <a:effectLst/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it-IT" sz="1600">
                <a:effectLst/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it-IT" sz="1600" b="1">
                <a:effectLst/>
                <a:latin typeface="Tahoma" panose="020B0604030504040204" pitchFamily="34" charset="0"/>
                <a:ea typeface="MS Gothic" panose="020B0609070205080204" pitchFamily="49" charset="-128"/>
                <a:cs typeface="Tahoma" panose="020B0604030504040204" pitchFamily="34" charset="0"/>
              </a:rPr>
              <a:t> </a:t>
            </a:r>
            <a:endParaRPr lang="it-IT" sz="24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3E093C-582D-4B9B-AACF-5D05A220B7D2}"/>
              </a:ext>
            </a:extLst>
          </p:cNvPr>
          <p:cNvSpPr txBox="1"/>
          <p:nvPr/>
        </p:nvSpPr>
        <p:spPr>
          <a:xfrm>
            <a:off x="592951" y="1555242"/>
            <a:ext cx="110060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circolazione della variante delta è in aumento in Italia ed è ormai prevalente. Questa variante sta portando ad un aumento dei casi in altri paesi con alta copertura vaccinale, pertanto è opportuno realizzare un capillare tracciamento e sequenziamento dei casi.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Raggiungere una elevata copertura vaccinale ed il completamento dei cicli di vaccinazione è necessario per limitare in tempi brevi la circolazione del virus sostenuta da varianti emergenti con maggior trasmissibilità.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tabLst>
                <a:tab pos="6070600" algn="l"/>
              </a:tabLst>
            </a:pPr>
            <a:r>
              <a:rPr lang="it-IT" sz="1800" i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Sulla base dei dati e delle previsioni ECDC, della presenza di focolai causati dalla variante virale delta in Italia e delle attuali coperture vaccinali, è opportuno mantenere elevata l’attenzione, così come applicare e rispettare le misure necessarie per evitare un aumento della circolazione virale.</a:t>
            </a:r>
            <a:endParaRPr lang="it-IT" sz="180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2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54CB-8779-44BC-8170-14C8B0EA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" y="22991"/>
            <a:ext cx="11795760" cy="1089529"/>
          </a:xfrm>
        </p:spPr>
        <p:txBody>
          <a:bodyPr/>
          <a:lstStyle/>
          <a:p>
            <a:pPr algn="ctr"/>
            <a:r>
              <a:rPr lang="it-IT">
                <a:latin typeface="Arial Narrow" panose="020B0606020202030204" pitchFamily="34" charset="0"/>
              </a:rPr>
              <a:t>Andamento incidenza (14 gg) in quasi tutti i paesi europei (ECDC) fino al 18 luglio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EC6BB40-894F-49A6-9E3F-6B3F46916377}"/>
              </a:ext>
            </a:extLst>
          </p:cNvPr>
          <p:cNvSpPr/>
          <p:nvPr/>
        </p:nvSpPr>
        <p:spPr>
          <a:xfrm>
            <a:off x="7201837" y="6604084"/>
            <a:ext cx="27013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</a:rPr>
              <a:t>Data di ultimo aggiornamento</a:t>
            </a:r>
            <a:r>
              <a:rPr lang="it-IT" sz="1050">
                <a:solidFill>
                  <a:srgbClr val="333333"/>
                </a:solidFill>
              </a:rPr>
              <a:t>: 21 luglio </a:t>
            </a:r>
            <a:r>
              <a:rPr lang="it-IT" sz="1050" b="0" i="0">
                <a:solidFill>
                  <a:srgbClr val="333333"/>
                </a:solidFill>
                <a:effectLst/>
              </a:rPr>
              <a:t>2021</a:t>
            </a:r>
            <a:endParaRPr lang="it-IT" sz="105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5A6062-F6C5-4328-BB69-82A0E2BB0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2" y="1245865"/>
            <a:ext cx="11503175" cy="43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0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B7A1A9-40FC-4B1A-BC71-6C2C2DFC8700}"/>
              </a:ext>
            </a:extLst>
          </p:cNvPr>
          <p:cNvSpPr txBox="1"/>
          <p:nvPr/>
        </p:nvSpPr>
        <p:spPr>
          <a:xfrm>
            <a:off x="1689826" y="2711994"/>
            <a:ext cx="8812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>
                <a:solidFill>
                  <a:srgbClr val="0064B7"/>
                </a:solidFill>
                <a:latin typeface="Arial Narrow" panose="020B0606020202030204" pitchFamily="34" charset="0"/>
              </a:rPr>
              <a:t>Situazione epidemiologica in Italia</a:t>
            </a:r>
          </a:p>
        </p:txBody>
      </p:sp>
    </p:spTree>
    <p:extLst>
      <p:ext uri="{BB962C8B-B14F-4D97-AF65-F5344CB8AC3E}">
        <p14:creationId xmlns:p14="http://schemas.microsoft.com/office/powerpoint/2010/main" val="416179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1FAC7D-D035-4629-A122-3DDA6E6306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388"/>
            <a:ext cx="12192000" cy="846137"/>
          </a:xfrm>
        </p:spPr>
        <p:txBody>
          <a:bodyPr>
            <a:noAutofit/>
          </a:bodyPr>
          <a:lstStyle/>
          <a:p>
            <a:pPr algn="ctr"/>
            <a:r>
              <a:rPr lang="it-IT" sz="3300">
                <a:latin typeface="Arial Narrow" panose="020B0606020202030204" pitchFamily="34" charset="0"/>
                <a:ea typeface="+mn-ea"/>
                <a:cs typeface="+mn-cs"/>
              </a:rPr>
              <a:t>Casi notificati al sistema di Sorveglianza integrata COVID-19 in Italia</a:t>
            </a:r>
            <a:endParaRPr lang="it-CH" sz="3300"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201837" y="6604084"/>
            <a:ext cx="27398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>
                <a:solidFill>
                  <a:srgbClr val="333333"/>
                </a:solidFill>
              </a:rPr>
              <a:t>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21 luglio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sp>
        <p:nvSpPr>
          <p:cNvPr id="1585" name="tx518">
            <a:extLst>
              <a:ext uri="{FF2B5EF4-FFF2-40B4-BE49-F238E27FC236}">
                <a16:creationId xmlns:a16="http://schemas.microsoft.com/office/drawing/2014/main" id="{B374878D-D46B-4E60-810D-1DCD9E98C08C}"/>
              </a:ext>
            </a:extLst>
          </p:cNvPr>
          <p:cNvSpPr/>
          <p:nvPr/>
        </p:nvSpPr>
        <p:spPr>
          <a:xfrm>
            <a:off x="9041243" y="2334906"/>
            <a:ext cx="1567160" cy="92397"/>
          </a:xfrm>
          <a:prstGeom prst="rect">
            <a:avLst/>
          </a:prstGeom>
          <a:noFill/>
        </p:spPr>
        <p:txBody>
          <a:bodyPr wrap="none" lIns="0" tIns="0" rIns="0" bIns="0" anchor="ctr" anchorCtr="1"/>
          <a:lstStyle/>
          <a:p>
            <a:pPr marL="0" marR="0" indent="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endParaRPr sz="140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0399E18-0B4A-4050-9240-C202A1988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623"/>
            <a:ext cx="12192000" cy="49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382271"/>
            <a:ext cx="12095475" cy="57466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250212" y="453332"/>
            <a:ext cx="14048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 Narrow" panose="020B0606020202030204" pitchFamily="34" charset="0"/>
              </a:rPr>
              <a:t>Casi in </a:t>
            </a:r>
            <a:r>
              <a:rPr lang="it-IT" sz="2000" b="1">
                <a:solidFill>
                  <a:srgbClr val="FFFF00"/>
                </a:solidFill>
                <a:latin typeface="Arial Narrow" panose="020B0606020202030204" pitchFamily="34" charset="0"/>
              </a:rPr>
              <a:t>aumento 19</a:t>
            </a:r>
            <a:r>
              <a:rPr lang="it-IT" sz="2000" b="1">
                <a:solidFill>
                  <a:schemeClr val="bg1"/>
                </a:solidFill>
                <a:latin typeface="Arial Narrow" panose="020B0606020202030204" pitchFamily="34" charset="0"/>
              </a:rPr>
              <a:t> Regioni/PPAA e </a:t>
            </a:r>
            <a:r>
              <a:rPr lang="it-IT" sz="2000" b="1">
                <a:solidFill>
                  <a:srgbClr val="FFFF00"/>
                </a:solidFill>
                <a:latin typeface="Arial Narrow" panose="020B0606020202030204" pitchFamily="34" charset="0"/>
              </a:rPr>
              <a:t>nuovi casi </a:t>
            </a:r>
            <a:r>
              <a:rPr lang="it-IT" sz="2000" b="1">
                <a:solidFill>
                  <a:schemeClr val="bg1"/>
                </a:solidFill>
                <a:latin typeface="Arial Narrow" panose="020B0606020202030204" pitchFamily="34" charset="0"/>
              </a:rPr>
              <a:t>presenti su parte del territorio nazionale </a:t>
            </a:r>
            <a:r>
              <a:rPr lang="it-IT" sz="2000" b="1">
                <a:solidFill>
                  <a:srgbClr val="FFFF00"/>
                </a:solidFill>
                <a:latin typeface="Arial Narrow" panose="020B0606020202030204" pitchFamily="34" charset="0"/>
              </a:rPr>
              <a:t>negli ultimi 14 giorni</a:t>
            </a:r>
          </a:p>
          <a:p>
            <a:endParaRPr lang="it-IT" sz="2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186232" y="5614456"/>
            <a:ext cx="581526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>
                <a:solidFill>
                  <a:srgbClr val="404040"/>
                </a:solidFill>
                <a:effectLst/>
              </a:rPr>
              <a:t>CONFRONTO TRA IL </a:t>
            </a:r>
            <a:r>
              <a:rPr lang="it-IT" sz="1100" b="1" i="1">
                <a:solidFill>
                  <a:srgbClr val="404040"/>
                </a:solidFill>
                <a:effectLst/>
              </a:rPr>
              <a:t>NUMERO CASI DI COVID-19 (PER 100.000 AB) </a:t>
            </a:r>
            <a:r>
              <a:rPr lang="it-IT" sz="1100" b="0" i="1">
                <a:solidFill>
                  <a:srgbClr val="404040"/>
                </a:solidFill>
                <a:effectLst/>
              </a:rPr>
              <a:t>DIAGNOSTICATI IN ITALIA </a:t>
            </a:r>
          </a:p>
          <a:p>
            <a:r>
              <a:rPr lang="it-IT" sz="1100" b="0" i="1">
                <a:solidFill>
                  <a:srgbClr val="404040"/>
                </a:solidFill>
                <a:effectLst/>
              </a:rPr>
              <a:t>PER REGIONE NEL PERIODO</a:t>
            </a:r>
            <a:r>
              <a:rPr lang="it-IT" sz="1100" i="1">
                <a:solidFill>
                  <a:srgbClr val="404040"/>
                </a:solidFill>
              </a:rPr>
              <a:t> </a:t>
            </a:r>
            <a:r>
              <a:rPr lang="it-IT" sz="1100" b="0" i="1">
                <a:solidFill>
                  <a:srgbClr val="404040"/>
                </a:solidFill>
                <a:effectLst/>
                <a:latin typeface="Lato"/>
              </a:rPr>
              <a:t>  </a:t>
            </a:r>
            <a:r>
              <a:rPr lang="it-IT" sz="1100" i="1">
                <a:solidFill>
                  <a:srgbClr val="404040"/>
                </a:solidFill>
                <a:latin typeface="Lato"/>
              </a:rPr>
              <a:t>5</a:t>
            </a:r>
            <a:r>
              <a:rPr lang="it-IT" sz="1100" b="0" i="1">
                <a:solidFill>
                  <a:srgbClr val="404040"/>
                </a:solidFill>
                <a:effectLst/>
                <a:latin typeface="Lato"/>
              </a:rPr>
              <a:t>/7-18/7/2021 E </a:t>
            </a:r>
            <a:r>
              <a:rPr lang="it-IT" sz="1100" i="1">
                <a:solidFill>
                  <a:srgbClr val="404040"/>
                </a:solidFill>
                <a:latin typeface="Lato"/>
              </a:rPr>
              <a:t>21</a:t>
            </a:r>
            <a:r>
              <a:rPr lang="it-IT" sz="1100" b="0" i="1">
                <a:solidFill>
                  <a:srgbClr val="404040"/>
                </a:solidFill>
                <a:effectLst/>
                <a:latin typeface="Lato"/>
              </a:rPr>
              <a:t>/6-4/7/2021</a:t>
            </a:r>
            <a:endParaRPr lang="it-IT" sz="1100" i="1">
              <a:solidFill>
                <a:srgbClr val="40404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4DFE791-69A8-40CF-B72A-7545B243B4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1" t="88502" r="27442" b="5839"/>
          <a:stretch/>
        </p:blipFill>
        <p:spPr>
          <a:xfrm>
            <a:off x="6832163" y="5701652"/>
            <a:ext cx="4905259" cy="398834"/>
          </a:xfrm>
          <a:prstGeom prst="rect">
            <a:avLst/>
          </a:prstGeom>
        </p:spPr>
      </p:pic>
      <p:pic>
        <p:nvPicPr>
          <p:cNvPr id="1026" name="Picture 2" descr="CASI DI COVID-19 DIAGNOSTICATI IN ITALIA PER COMUNE DI DOMICILIO/RESIDENZA (COMUNI CON ALMENO UN CASO) - PERIODO:  5/7-18/7/2021">
            <a:extLst>
              <a:ext uri="{FF2B5EF4-FFF2-40B4-BE49-F238E27FC236}">
                <a16:creationId xmlns:a16="http://schemas.microsoft.com/office/drawing/2014/main" id="{ADCE3D8F-E56B-45F8-83F1-A4F0582CD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t="7077" r="20504" b="6249"/>
          <a:stretch/>
        </p:blipFill>
        <p:spPr bwMode="auto">
          <a:xfrm>
            <a:off x="6843093" y="1550146"/>
            <a:ext cx="3457339" cy="38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BF81A5E-2A90-47EA-81D4-4846FC63FCC2}"/>
              </a:ext>
            </a:extLst>
          </p:cNvPr>
          <p:cNvSpPr txBox="1"/>
          <p:nvPr/>
        </p:nvSpPr>
        <p:spPr>
          <a:xfrm>
            <a:off x="9345613" y="1014172"/>
            <a:ext cx="27498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>
                <a:solidFill>
                  <a:srgbClr val="0064B7"/>
                </a:solidFill>
              </a:rPr>
              <a:t>2.958 comuni</a:t>
            </a:r>
            <a:r>
              <a:rPr lang="it-IT" b="1">
                <a:solidFill>
                  <a:srgbClr val="FF0000"/>
                </a:solidFill>
              </a:rPr>
              <a:t> con almeno un caso nelle ultime due settimane </a:t>
            </a:r>
          </a:p>
          <a:p>
            <a:endParaRPr lang="it-IT" b="1">
              <a:solidFill>
                <a:srgbClr val="FF0000"/>
              </a:solidFill>
            </a:endParaRPr>
          </a:p>
          <a:p>
            <a:r>
              <a:rPr lang="it-IT" sz="2400">
                <a:solidFill>
                  <a:srgbClr val="0064B7"/>
                </a:solidFill>
              </a:rPr>
              <a:t>2.267 comuni </a:t>
            </a:r>
            <a:r>
              <a:rPr lang="it-IT" b="1">
                <a:solidFill>
                  <a:srgbClr val="FF0000"/>
                </a:solidFill>
              </a:rPr>
              <a:t>nelle due settimane precedenti </a:t>
            </a:r>
            <a:endParaRPr lang="it-CH" sz="1800" b="1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FD4F9E5-EADB-47AE-8DD6-8585E2F010AC}"/>
              </a:ext>
            </a:extLst>
          </p:cNvPr>
          <p:cNvSpPr/>
          <p:nvPr/>
        </p:nvSpPr>
        <p:spPr>
          <a:xfrm>
            <a:off x="7201837" y="6604084"/>
            <a:ext cx="27398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>
                <a:solidFill>
                  <a:srgbClr val="333333"/>
                </a:solidFill>
              </a:rPr>
              <a:t>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21 luglio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pic>
        <p:nvPicPr>
          <p:cNvPr id="1028" name="Picture 4" descr="CONFRONTO TRA IL NUMERO CASI DI COVID-19 (PER 100.000 AB) DIAGNOSTICATI IN ITALIA PER REGIONE NEL PERIODO 5/7-18/7/2021 E 21/6-4/7/2021">
            <a:extLst>
              <a:ext uri="{FF2B5EF4-FFF2-40B4-BE49-F238E27FC236}">
                <a16:creationId xmlns:a16="http://schemas.microsoft.com/office/drawing/2014/main" id="{5D9AF4DA-3C63-423C-B18F-F58245F84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1" y="1216890"/>
            <a:ext cx="5604095" cy="42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B3270578-6B2D-4AFF-A567-63DA67997770}"/>
              </a:ext>
            </a:extLst>
          </p:cNvPr>
          <p:cNvSpPr/>
          <p:nvPr/>
        </p:nvSpPr>
        <p:spPr>
          <a:xfrm>
            <a:off x="2122966" y="5497966"/>
            <a:ext cx="988828" cy="403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D8B1B4-145A-41CF-92AB-322EA28BB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8" t="43258" r="2630" b="47869"/>
          <a:stretch/>
        </p:blipFill>
        <p:spPr>
          <a:xfrm>
            <a:off x="41932" y="118844"/>
            <a:ext cx="12095475" cy="83808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D2BD75-176A-45F8-A3B1-71B284903107}"/>
              </a:ext>
            </a:extLst>
          </p:cNvPr>
          <p:cNvSpPr txBox="1"/>
          <p:nvPr/>
        </p:nvSpPr>
        <p:spPr>
          <a:xfrm>
            <a:off x="1404089" y="81269"/>
            <a:ext cx="93092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>
                <a:solidFill>
                  <a:schemeClr val="bg1"/>
                </a:solidFill>
              </a:rPr>
              <a:t>Casi in </a:t>
            </a:r>
            <a:r>
              <a:rPr lang="it-IT" sz="2800" b="1">
                <a:solidFill>
                  <a:srgbClr val="FFFF00"/>
                </a:solidFill>
              </a:rPr>
              <a:t>aumento</a:t>
            </a:r>
            <a:r>
              <a:rPr lang="it-IT" sz="2800" b="1">
                <a:solidFill>
                  <a:schemeClr val="bg1"/>
                </a:solidFill>
              </a:rPr>
              <a:t> in 20 Regioni/PPAA e in tutte le fasce di età, </a:t>
            </a:r>
          </a:p>
          <a:p>
            <a:r>
              <a:rPr lang="it-IT" sz="2800" b="1">
                <a:solidFill>
                  <a:schemeClr val="bg1"/>
                </a:solidFill>
              </a:rPr>
              <a:t>ma principalmente nel gruppo 10-29 anni </a:t>
            </a:r>
            <a:r>
              <a:rPr lang="it-IT" sz="2800" b="1">
                <a:solidFill>
                  <a:srgbClr val="FFFF00"/>
                </a:solidFill>
              </a:rPr>
              <a:t>negli ultimi 7 giorni</a:t>
            </a:r>
            <a:endParaRPr lang="it-IT" sz="2000" b="1">
              <a:solidFill>
                <a:srgbClr val="FFFF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62F9CD-CE96-4997-888D-12FBC44B69AD}"/>
              </a:ext>
            </a:extLst>
          </p:cNvPr>
          <p:cNvSpPr txBox="1"/>
          <p:nvPr/>
        </p:nvSpPr>
        <p:spPr>
          <a:xfrm>
            <a:off x="1323765" y="5813639"/>
            <a:ext cx="95318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b="0" i="1">
                <a:solidFill>
                  <a:srgbClr val="404040"/>
                </a:solidFill>
                <a:effectLst/>
              </a:rPr>
              <a:t>CONFRONTO TRA IL </a:t>
            </a:r>
            <a:r>
              <a:rPr lang="it-IT" sz="1100" b="1" i="1">
                <a:solidFill>
                  <a:srgbClr val="404040"/>
                </a:solidFill>
                <a:effectLst/>
              </a:rPr>
              <a:t>NUMERO CASI DI COVID-19 (PER 100.000 AB) </a:t>
            </a:r>
            <a:r>
              <a:rPr lang="it-IT" sz="1100" b="0" i="1">
                <a:solidFill>
                  <a:srgbClr val="404040"/>
                </a:solidFill>
                <a:effectLst/>
              </a:rPr>
              <a:t>DIAGNOSTICATI IN ITALIA PER REGIONE NEL PERIODO</a:t>
            </a:r>
            <a:r>
              <a:rPr lang="it-IT" sz="1100" i="1">
                <a:solidFill>
                  <a:srgbClr val="404040"/>
                </a:solidFill>
              </a:rPr>
              <a:t> </a:t>
            </a:r>
            <a:r>
              <a:rPr lang="it-IT" sz="1100" b="0" i="1">
                <a:solidFill>
                  <a:srgbClr val="404040"/>
                </a:solidFill>
                <a:effectLst/>
                <a:latin typeface="Lato"/>
              </a:rPr>
              <a:t>  12/7-18/7/2021 E </a:t>
            </a:r>
            <a:r>
              <a:rPr lang="it-IT" sz="1100" i="1">
                <a:solidFill>
                  <a:srgbClr val="404040"/>
                </a:solidFill>
                <a:latin typeface="Lato"/>
              </a:rPr>
              <a:t>5</a:t>
            </a:r>
            <a:r>
              <a:rPr lang="it-IT" sz="1100" b="0" i="1">
                <a:solidFill>
                  <a:srgbClr val="404040"/>
                </a:solidFill>
                <a:effectLst/>
                <a:latin typeface="Lato"/>
              </a:rPr>
              <a:t>/7-11/7/2021</a:t>
            </a:r>
            <a:endParaRPr lang="it-IT" sz="1100" i="1">
              <a:solidFill>
                <a:srgbClr val="404040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7776058-B94D-432C-A9E8-125AE28A6B8A}"/>
              </a:ext>
            </a:extLst>
          </p:cNvPr>
          <p:cNvSpPr/>
          <p:nvPr/>
        </p:nvSpPr>
        <p:spPr>
          <a:xfrm>
            <a:off x="7201837" y="6604084"/>
            <a:ext cx="27398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>
                <a:solidFill>
                  <a:srgbClr val="333333"/>
                </a:solidFill>
                <a:latin typeface="Source Sans Pro"/>
              </a:rPr>
              <a:t>Data di ultimo </a:t>
            </a:r>
            <a:r>
              <a:rPr lang="it-IT" sz="1050" b="1">
                <a:solidFill>
                  <a:srgbClr val="333333"/>
                </a:solidFill>
              </a:rPr>
              <a:t>aggiornamento</a:t>
            </a:r>
            <a:r>
              <a:rPr lang="it-IT" sz="1050">
                <a:solidFill>
                  <a:srgbClr val="333333"/>
                </a:solidFill>
                <a:latin typeface="Source Sans Pro"/>
              </a:rPr>
              <a:t>: 21 luglio</a:t>
            </a:r>
            <a:r>
              <a:rPr lang="it-IT" sz="1050">
                <a:solidFill>
                  <a:srgbClr val="333333"/>
                </a:solidFill>
                <a:latin typeface="Source Sans Pro" panose="020B0503030403020204" pitchFamily="34" charset="0"/>
              </a:rPr>
              <a:t> </a:t>
            </a:r>
            <a:r>
              <a:rPr lang="it-IT" sz="105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2021</a:t>
            </a:r>
            <a:endParaRPr lang="it-IT" sz="1050"/>
          </a:p>
        </p:txBody>
      </p:sp>
      <p:pic>
        <p:nvPicPr>
          <p:cNvPr id="2050" name="Picture 2" descr="CONFRONTO TRA IL NUMERO CASI DI COVID-19 (PER 100.000 AB) DIAGNOSTICATI IN ITALIA PER REGIONE NEL PERIODO 12/7-18/7/2021 E 5/7-11/7/2021">
            <a:extLst>
              <a:ext uri="{FF2B5EF4-FFF2-40B4-BE49-F238E27FC236}">
                <a16:creationId xmlns:a16="http://schemas.microsoft.com/office/drawing/2014/main" id="{7D120995-EC58-4FCC-9B7B-14758B8A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2" y="1303347"/>
            <a:ext cx="5592825" cy="419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FRONTO TRA IL NUMERO CASI DI COVID-19 (PER 100.000 AB) DIAGNOSTICATI IN ITALIA PER FASCIA D'ETA NEL PERIODO 12/7-18/7/2021 E 5/7-11/7/2021">
            <a:extLst>
              <a:ext uri="{FF2B5EF4-FFF2-40B4-BE49-F238E27FC236}">
                <a16:creationId xmlns:a16="http://schemas.microsoft.com/office/drawing/2014/main" id="{4A7779E1-C9AA-49E8-B740-BC24C792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99" y="1146464"/>
            <a:ext cx="5802003" cy="435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5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970081-94DA-4076-80A9-CF7BC0ABB794}"/>
              </a:ext>
            </a:extLst>
          </p:cNvPr>
          <p:cNvSpPr txBox="1"/>
          <p:nvPr/>
        </p:nvSpPr>
        <p:spPr>
          <a:xfrm>
            <a:off x="199117" y="57882"/>
            <a:ext cx="11640457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>
                <a:solidFill>
                  <a:srgbClr val="0064B7"/>
                </a:solidFill>
              </a:rPr>
              <a:t>Indicatori decisionali </a:t>
            </a:r>
            <a:r>
              <a:rPr lang="it-IT" sz="3200">
                <a:solidFill>
                  <a:srgbClr val="0064B7"/>
                </a:solidFill>
              </a:rPr>
              <a:t>come da Decreto Legge del 18 maggio 2021 n.65 articolo 13 </a:t>
            </a:r>
            <a:r>
              <a:rPr lang="it-IT" sz="3200" b="1">
                <a:solidFill>
                  <a:srgbClr val="0064B7"/>
                </a:solidFill>
              </a:rPr>
              <a:t>- Aggiornamento del 22/07/2021</a:t>
            </a:r>
            <a:endParaRPr lang="it-IT" sz="2800" b="1">
              <a:solidFill>
                <a:srgbClr val="0064B7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27683D-90F9-4D4F-8251-D78070C7B321}"/>
              </a:ext>
            </a:extLst>
          </p:cNvPr>
          <p:cNvSpPr txBox="1"/>
          <p:nvPr/>
        </p:nvSpPr>
        <p:spPr>
          <a:xfrm>
            <a:off x="5130800" y="61254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it-IT" sz="1800" b="1">
                <a:solidFill>
                  <a:srgbClr val="0064B7"/>
                </a:solidFill>
              </a:rPr>
              <a:t>Fonte dati: Ministero della Salute / Protezione Civile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E52DAF0-4802-46B0-B1FC-4C6172926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55120"/>
              </p:ext>
            </p:extLst>
          </p:nvPr>
        </p:nvGraphicFramePr>
        <p:xfrm>
          <a:off x="841973" y="1099841"/>
          <a:ext cx="9778730" cy="4963085"/>
        </p:xfrm>
        <a:graphic>
          <a:graphicData uri="http://schemas.openxmlformats.org/drawingml/2006/table">
            <a:tbl>
              <a:tblPr firstRow="1" firstCol="1" bandRow="1"/>
              <a:tblGrid>
                <a:gridCol w="1428166">
                  <a:extLst>
                    <a:ext uri="{9D8B030D-6E8A-4147-A177-3AD203B41FA5}">
                      <a16:colId xmlns:a16="http://schemas.microsoft.com/office/drawing/2014/main" val="4011441120"/>
                    </a:ext>
                  </a:extLst>
                </a:gridCol>
                <a:gridCol w="1520142">
                  <a:extLst>
                    <a:ext uri="{9D8B030D-6E8A-4147-A177-3AD203B41FA5}">
                      <a16:colId xmlns:a16="http://schemas.microsoft.com/office/drawing/2014/main" val="2102752302"/>
                    </a:ext>
                  </a:extLst>
                </a:gridCol>
                <a:gridCol w="1520142">
                  <a:extLst>
                    <a:ext uri="{9D8B030D-6E8A-4147-A177-3AD203B41FA5}">
                      <a16:colId xmlns:a16="http://schemas.microsoft.com/office/drawing/2014/main" val="2764619601"/>
                    </a:ext>
                  </a:extLst>
                </a:gridCol>
                <a:gridCol w="1520142">
                  <a:extLst>
                    <a:ext uri="{9D8B030D-6E8A-4147-A177-3AD203B41FA5}">
                      <a16:colId xmlns:a16="http://schemas.microsoft.com/office/drawing/2014/main" val="1913533220"/>
                    </a:ext>
                  </a:extLst>
                </a:gridCol>
                <a:gridCol w="1895069">
                  <a:extLst>
                    <a:ext uri="{9D8B030D-6E8A-4147-A177-3AD203B41FA5}">
                      <a16:colId xmlns:a16="http://schemas.microsoft.com/office/drawing/2014/main" val="4199570885"/>
                    </a:ext>
                  </a:extLst>
                </a:gridCol>
                <a:gridCol w="1895069">
                  <a:extLst>
                    <a:ext uri="{9D8B030D-6E8A-4147-A177-3AD203B41FA5}">
                      <a16:colId xmlns:a16="http://schemas.microsoft.com/office/drawing/2014/main" val="2365776571"/>
                    </a:ext>
                  </a:extLst>
                </a:gridCol>
              </a:tblGrid>
              <a:tr h="1016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Regione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Incidenza a 7 gg/100.000 pop - Periodo di riferimento 2-8 luglio 2021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Incidenza a 7 gg/100.000 pop - Periodo di riferimento 9-15 luglio 2021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Incidenza a 7 gg/100.000 pop - Periodo di riferimento 16-22 luglio 2021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OCCUPAZIONE PL AREA MEDICA DA PAZIENTI COVID al 20/07/2021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OCCUPAZIONE PL TERAPIA INTENSIVA DA PAZIENTI COVID al 20/07/2021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732226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Abruzzo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303081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Basilicata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173350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Calabria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375695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Campania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935926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Emilia Romagna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261118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Friuli Venezia Giulia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188032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Lazio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134349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Liguria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447970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Lombardia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729354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Marche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378967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Molise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884680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 di Bolzano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531042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 di Trento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174588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Piemonte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16,1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28831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Puglia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8428838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Sardegna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571330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Sicilia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566285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Toscana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3,4%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188793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Umbria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797628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Valle d'Aosta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439956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Veneto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68,9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417569"/>
                  </a:ext>
                </a:extLst>
              </a:tr>
              <a:tr h="1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5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ITALIA</a:t>
                      </a:r>
                      <a:endParaRPr lang="it-IT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2,1%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00" marR="37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60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4453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esidenz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za" id="{D413CCC6-6FDF-48FB-AFB5-EF01A5117BCE}" vid="{8C8DDC9F-EAEB-4901-AB1E-45017EF08236}"/>
    </a:ext>
  </a:extLst>
</a:theme>
</file>

<file path=ppt/theme/theme2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D224B0EDAD614E90628F4A775A993B" ma:contentTypeVersion="14" ma:contentTypeDescription="Creare un nuovo documento." ma:contentTypeScope="" ma:versionID="c498686a86e7ef95ab8aadd8cfe0d254">
  <xsd:schema xmlns:xsd="http://www.w3.org/2001/XMLSchema" xmlns:xs="http://www.w3.org/2001/XMLSchema" xmlns:p="http://schemas.microsoft.com/office/2006/metadata/properties" xmlns:ns2="25c54569-3efc-4e4d-8ffe-1d97b30a5375" xmlns:ns3="d253fb2c-0a8a-4170-a1e4-f00d5a1135f4" targetNamespace="http://schemas.microsoft.com/office/2006/metadata/properties" ma:root="true" ma:fieldsID="c6cf8efaab1a7adf2b781559f7a771e9" ns2:_="" ns3:_="">
    <xsd:import namespace="25c54569-3efc-4e4d-8ffe-1d97b30a5375"/>
    <xsd:import namespace="d253fb2c-0a8a-4170-a1e4-f00d5a1135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54569-3efc-4e4d-8ffe-1d97b30a53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3fb2c-0a8a-4170-a1e4-f00d5a1135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Flow_SignoffStatus" ma:index="21" nillable="true" ma:displayName="Stato consenso" ma:internalName="Stato_x0020_consenso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d253fb2c-0a8a-4170-a1e4-f00d5a1135f4" xsi:nil="true"/>
  </documentManagement>
</p:properties>
</file>

<file path=customXml/itemProps1.xml><?xml version="1.0" encoding="utf-8"?>
<ds:datastoreItem xmlns:ds="http://schemas.openxmlformats.org/officeDocument/2006/customXml" ds:itemID="{A5B310BE-C1F3-45CB-98B0-47FA7EE14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CE781-CE0B-4F9F-98DB-C41A3BE5985F}">
  <ds:schemaRefs>
    <ds:schemaRef ds:uri="25c54569-3efc-4e4d-8ffe-1d97b30a5375"/>
    <ds:schemaRef ds:uri="d253fb2c-0a8a-4170-a1e4-f00d5a1135f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74F7D4C-B545-486A-B9DB-B73742289FEB}">
  <ds:schemaRefs>
    <ds:schemaRef ds:uri="http://purl.org/dc/elements/1.1/"/>
    <ds:schemaRef ds:uri="http://purl.org/dc/terms/"/>
    <ds:schemaRef ds:uri="http://schemas.microsoft.com/office/infopath/2007/PartnerControls"/>
    <ds:schemaRef ds:uri="d253fb2c-0a8a-4170-a1e4-f00d5a1135f4"/>
    <ds:schemaRef ds:uri="25c54569-3efc-4e4d-8ffe-1d97b30a5375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presidenza</Template>
  <TotalTime>91</TotalTime>
  <Words>1861</Words>
  <Application>Microsoft Office PowerPoint</Application>
  <PresentationFormat>Widescreen</PresentationFormat>
  <Paragraphs>509</Paragraphs>
  <Slides>30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46" baseType="lpstr">
      <vt:lpstr>MS Gothic</vt:lpstr>
      <vt:lpstr>Arial</vt:lpstr>
      <vt:lpstr>Arial Narrow</vt:lpstr>
      <vt:lpstr>Calibri</vt:lpstr>
      <vt:lpstr>Calibri Light</vt:lpstr>
      <vt:lpstr>HelvLight</vt:lpstr>
      <vt:lpstr>Lato</vt:lpstr>
      <vt:lpstr>Raleway</vt:lpstr>
      <vt:lpstr>Source Sans Pro</vt:lpstr>
      <vt:lpstr>Tahoma</vt:lpstr>
      <vt:lpstr>Times New Roman</vt:lpstr>
      <vt:lpstr>Titillium Web</vt:lpstr>
      <vt:lpstr>Verdana</vt:lpstr>
      <vt:lpstr>Wingdings</vt:lpstr>
      <vt:lpstr>presidenza</vt:lpstr>
      <vt:lpstr>7_Tema di Office</vt:lpstr>
      <vt:lpstr>Epidemia COVID-19  Monitoraggio del rischio </vt:lpstr>
      <vt:lpstr>Presentazione standard di PowerPoint</vt:lpstr>
      <vt:lpstr>Presentazione standard di PowerPoint</vt:lpstr>
      <vt:lpstr>Andamento incidenza (14 gg) in quasi tutti i paesi europei (ECDC) fino al 18 luglio</vt:lpstr>
      <vt:lpstr>Presentazione standard di PowerPoint</vt:lpstr>
      <vt:lpstr>Casi notificati al sistema di Sorveglianza integrata COVID-19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Prevalenza e distribuzione delle varianti di SARS-CoV-2 di interesse per la sanità pubblica in Italia Rapporto n. 5 del 23 luglio 2021 (dati aggiornati al 19 luglio 2021) </vt:lpstr>
      <vt:lpstr>Aumenta la genotipizzazione/sequenziamento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AA</dc:creator>
  <cp:lastModifiedBy>De Vecchis Daniela</cp:lastModifiedBy>
  <cp:revision>6</cp:revision>
  <cp:lastPrinted>2021-07-23T11:25:33Z</cp:lastPrinted>
  <dcterms:created xsi:type="dcterms:W3CDTF">2020-11-10T09:16:54Z</dcterms:created>
  <dcterms:modified xsi:type="dcterms:W3CDTF">2021-07-23T13:29:57Z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0x010100BDD224B0EDAD614E90628F4A775A993B</vt:lpwstr>
  </property>
</Properties>
</file>