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0"/>
  </p:notesMasterIdLst>
  <p:sldIdLst>
    <p:sldId id="262" r:id="rId6"/>
    <p:sldId id="263" r:id="rId7"/>
    <p:sldId id="264" r:id="rId8"/>
    <p:sldId id="265" r:id="rId9"/>
    <p:sldId id="1290" r:id="rId10"/>
    <p:sldId id="272" r:id="rId11"/>
    <p:sldId id="1368" r:id="rId12"/>
    <p:sldId id="1308" r:id="rId13"/>
    <p:sldId id="1374" r:id="rId14"/>
    <p:sldId id="1344" r:id="rId15"/>
    <p:sldId id="1378" r:id="rId16"/>
    <p:sldId id="1351" r:id="rId17"/>
    <p:sldId id="1278" r:id="rId18"/>
    <p:sldId id="1287" r:id="rId19"/>
    <p:sldId id="1358" r:id="rId20"/>
    <p:sldId id="1380" r:id="rId21"/>
    <p:sldId id="1349" r:id="rId22"/>
    <p:sldId id="270" r:id="rId23"/>
    <p:sldId id="1350" r:id="rId24"/>
    <p:sldId id="1104" r:id="rId25"/>
    <p:sldId id="1252" r:id="rId26"/>
    <p:sldId id="1339" r:id="rId27"/>
    <p:sldId id="1253" r:id="rId28"/>
    <p:sldId id="1381"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06/08/21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10</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12</a:t>
            </a:fld>
            <a:endParaRPr lang="it-IT"/>
          </a:p>
        </p:txBody>
      </p:sp>
    </p:spTree>
    <p:extLst>
      <p:ext uri="{BB962C8B-B14F-4D97-AF65-F5344CB8AC3E}">
        <p14:creationId xmlns:p14="http://schemas.microsoft.com/office/powerpoint/2010/main" val="300691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22</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23</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06/08/21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06/08/21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06/08/21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06/08/21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06/08/21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06/08/21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06/08/21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8/6/21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06/08/21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06/08/21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06/08/21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06/08/21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06/08/21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06/08/21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06/08/21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06/08/21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a:t>
            </a:r>
            <a:r>
              <a:rPr lang="it-IT" sz="1600" b="1" err="1">
                <a:latin typeface="Titillium Web" panose="00000500000000000000" pitchFamily="2" charset="0"/>
              </a:rPr>
              <a:t>elit</a:t>
            </a:r>
            <a:r>
              <a:rPr lang="it-IT" sz="1600" b="1">
                <a:latin typeface="Titillium Web" panose="00000500000000000000" pitchFamily="2" charset="0"/>
              </a:rPr>
              <a: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06/08/21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06/08/21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a:solidFill>
                  <a:srgbClr val="0064B7"/>
                </a:solidFill>
                <a:latin typeface="+mj-lt"/>
                <a:ea typeface="+mj-ea"/>
                <a:cs typeface="+mj-cs"/>
              </a:rPr>
              <a:t>6 agosto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D3D7A51-C7BF-499D-A1A8-EA3D9181C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72193" cy="36568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415D506-0159-43BA-A44E-A6D14CEBE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15" y="9331"/>
            <a:ext cx="637358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E2405D10-E6DB-41D0-BA36-41BDAB712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3336550"/>
            <a:ext cx="6116050" cy="35098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6D4E1C34-775F-4AB3-A270-5A469FFD50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783" y="3354263"/>
            <a:ext cx="6106986" cy="350460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EEBE0766-6175-4832-B3FC-37FD77B2D52C}"/>
              </a:ext>
            </a:extLst>
          </p:cNvPr>
          <p:cNvSpPr txBox="1"/>
          <p:nvPr/>
        </p:nvSpPr>
        <p:spPr>
          <a:xfrm>
            <a:off x="9245944" y="2125833"/>
            <a:ext cx="2768395" cy="369332"/>
          </a:xfrm>
          <a:prstGeom prst="rect">
            <a:avLst/>
          </a:prstGeom>
          <a:solidFill>
            <a:schemeClr val="accent4"/>
          </a:solidFill>
        </p:spPr>
        <p:txBody>
          <a:bodyPr wrap="square">
            <a:spAutoFit/>
          </a:bodyPr>
          <a:lstStyle/>
          <a:p>
            <a:r>
              <a:rPr lang="it-IT" sz="1800" b="1">
                <a:solidFill>
                  <a:srgbClr val="002060"/>
                </a:solidFill>
              </a:rPr>
              <a:t>52 anni </a:t>
            </a:r>
            <a:r>
              <a:rPr lang="it-IT" sz="1800" b="1">
                <a:solidFill>
                  <a:srgbClr val="0070C0"/>
                </a:solidFill>
              </a:rPr>
              <a:t>ultima settimana </a:t>
            </a:r>
            <a:endParaRPr lang="it-IT">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3119032" y="2125833"/>
            <a:ext cx="2654490" cy="369332"/>
          </a:xfrm>
          <a:prstGeom prst="rect">
            <a:avLst/>
          </a:prstGeom>
          <a:solidFill>
            <a:schemeClr val="accent4"/>
          </a:solidFill>
        </p:spPr>
        <p:txBody>
          <a:bodyPr wrap="square">
            <a:spAutoFit/>
          </a:bodyPr>
          <a:lstStyle/>
          <a:p>
            <a:r>
              <a:rPr lang="it-IT" b="1">
                <a:solidFill>
                  <a:srgbClr val="002060"/>
                </a:solidFill>
              </a:rPr>
              <a:t>27</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359849" y="5346973"/>
            <a:ext cx="2654490" cy="369332"/>
          </a:xfrm>
          <a:prstGeom prst="rect">
            <a:avLst/>
          </a:prstGeom>
          <a:solidFill>
            <a:schemeClr val="accent4"/>
          </a:solidFill>
        </p:spPr>
        <p:txBody>
          <a:bodyPr wrap="square">
            <a:spAutoFit/>
          </a:bodyPr>
          <a:lstStyle/>
          <a:p>
            <a:r>
              <a:rPr lang="it-IT" b="1">
                <a:solidFill>
                  <a:srgbClr val="002060"/>
                </a:solidFill>
              </a:rPr>
              <a:t>82</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835228" y="5338175"/>
            <a:ext cx="2938294" cy="369332"/>
          </a:xfrm>
          <a:prstGeom prst="rect">
            <a:avLst/>
          </a:prstGeom>
          <a:solidFill>
            <a:schemeClr val="accent4"/>
          </a:solidFill>
        </p:spPr>
        <p:txBody>
          <a:bodyPr wrap="square">
            <a:spAutoFit/>
          </a:bodyPr>
          <a:lstStyle/>
          <a:p>
            <a:r>
              <a:rPr lang="it-IT" b="1">
                <a:solidFill>
                  <a:srgbClr val="002060"/>
                </a:solidFill>
              </a:rPr>
              <a:t>60,5</a:t>
            </a:r>
            <a:r>
              <a:rPr lang="it-IT" sz="1800" b="1">
                <a:solidFill>
                  <a:srgbClr val="002060"/>
                </a:solidFill>
              </a:rPr>
              <a:t> anni </a:t>
            </a:r>
            <a:r>
              <a:rPr lang="it-IT" sz="1800" b="1">
                <a:solidFill>
                  <a:srgbClr val="0070C0"/>
                </a:solidFill>
              </a:rPr>
              <a:t>ultima settimana </a:t>
            </a:r>
            <a:endParaRPr lang="it-IT">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719036" y="3244334"/>
            <a:ext cx="4454040" cy="369332"/>
          </a:xfrm>
          <a:prstGeom prst="rect">
            <a:avLst/>
          </a:prstGeom>
          <a:noFill/>
        </p:spPr>
        <p:txBody>
          <a:bodyPr wrap="none" rtlCol="0">
            <a:spAutoFit/>
          </a:bodyPr>
          <a:lstStyle/>
          <a:p>
            <a:pPr algn="ctr"/>
            <a:r>
              <a:rPr lang="it-IT" b="1">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6719604" y="-45594"/>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6841952" y="3287469"/>
            <a:ext cx="2403992" cy="369332"/>
          </a:xfrm>
          <a:prstGeom prst="rect">
            <a:avLst/>
          </a:prstGeom>
          <a:noFill/>
        </p:spPr>
        <p:txBody>
          <a:bodyPr wrap="none" rtlCol="0">
            <a:spAutoFit/>
          </a:bodyPr>
          <a:lstStyle/>
          <a:p>
            <a:pPr algn="ctr"/>
            <a:r>
              <a:rPr lang="it-IT" b="1">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0064B7"/>
                </a:solidFill>
                <a:latin typeface="+mn-lt"/>
                <a:ea typeface="+mn-ea"/>
                <a:cs typeface="+mn-cs"/>
              </a:rPr>
              <a:t>Occupazione dei posti letto in area medica e terapia intensiva</a:t>
            </a:r>
            <a:endParaRPr lang="it-CH" sz="3200" b="1">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a:effectLst/>
                <a:latin typeface="Arial Narrow" panose="020B0606020202030204" pitchFamily="34" charset="0"/>
                <a:ea typeface="Tahoma" panose="020B0604030504040204" pitchFamily="34" charset="0"/>
              </a:rPr>
              <a:t>Il </a:t>
            </a:r>
            <a:r>
              <a:rPr lang="en-US" sz="1800" err="1">
                <a:effectLst/>
                <a:latin typeface="Arial Narrow" panose="020B0606020202030204" pitchFamily="34" charset="0"/>
                <a:ea typeface="Tahoma" panose="020B0604030504040204" pitchFamily="34" charset="0"/>
              </a:rPr>
              <a:t>tasso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occupazione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terapia</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intensiva</a:t>
            </a:r>
            <a:r>
              <a:rPr lang="en-US" sz="1800">
                <a:effectLst/>
                <a:latin typeface="Arial Narrow" panose="020B0606020202030204" pitchFamily="34" charset="0"/>
                <a:ea typeface="Tahoma" panose="020B0604030504040204" pitchFamily="34" charset="0"/>
              </a:rPr>
              <a:t> </a:t>
            </a:r>
            <a:r>
              <a:rPr lang="en-US" err="1">
                <a:latin typeface="Arial Narrow" panose="020B0606020202030204" pitchFamily="34" charset="0"/>
                <a:ea typeface="Tahoma" panose="020B0604030504040204" pitchFamily="34" charset="0"/>
              </a:rPr>
              <a:t>aumenta</a:t>
            </a:r>
            <a:r>
              <a:rPr lang="en-US">
                <a:latin typeface="Arial Narrow" panose="020B0606020202030204" pitchFamily="34" charset="0"/>
                <a:ea typeface="Tahoma" panose="020B0604030504040204" pitchFamily="34" charset="0"/>
              </a:rPr>
              <a:t> a</a:t>
            </a:r>
            <a:r>
              <a:rPr lang="en-US" sz="1800">
                <a:effectLst/>
                <a:latin typeface="Arial Narrow" panose="020B0606020202030204" pitchFamily="34" charset="0"/>
                <a:ea typeface="Tahoma" panose="020B0604030504040204" pitchFamily="34" charset="0"/>
              </a:rPr>
              <a:t>l 3%, </a:t>
            </a:r>
            <a:r>
              <a:rPr lang="en-US" sz="1800" err="1">
                <a:effectLst/>
                <a:latin typeface="Arial Narrow" panose="020B0606020202030204" pitchFamily="34" charset="0"/>
                <a:ea typeface="Tahoma" panose="020B0604030504040204" pitchFamily="34" charset="0"/>
              </a:rPr>
              <a:t>corrispondente</a:t>
            </a:r>
            <a:r>
              <a:rPr lang="en-US" sz="1800">
                <a:effectLst/>
                <a:latin typeface="Arial Narrow" panose="020B0606020202030204" pitchFamily="34" charset="0"/>
                <a:ea typeface="Tahoma" panose="020B0604030504040204" pitchFamily="34" charset="0"/>
              </a:rPr>
              <a:t> ad un </a:t>
            </a:r>
            <a:r>
              <a:rPr lang="en-US" sz="1800" b="1" err="1">
                <a:effectLst/>
                <a:latin typeface="Arial Narrow" panose="020B0606020202030204" pitchFamily="34" charset="0"/>
                <a:ea typeface="Tahoma" panose="020B0604030504040204" pitchFamily="34" charset="0"/>
              </a:rPr>
              <a:t>lieve</a:t>
            </a:r>
            <a:r>
              <a:rPr lang="en-US" sz="1800" b="1">
                <a:effectLst/>
                <a:latin typeface="Arial Narrow" panose="020B0606020202030204" pitchFamily="34" charset="0"/>
                <a:ea typeface="Tahoma" panose="020B0604030504040204" pitchFamily="34" charset="0"/>
              </a:rPr>
              <a:t> </a:t>
            </a:r>
            <a:r>
              <a:rPr lang="en-US" sz="1800" b="1" err="1">
                <a:effectLst/>
                <a:latin typeface="Arial Narrow" panose="020B0606020202030204" pitchFamily="34" charset="0"/>
                <a:ea typeface="Tahoma" panose="020B0604030504040204" pitchFamily="34" charset="0"/>
              </a:rPr>
              <a:t>aumento</a:t>
            </a:r>
            <a:r>
              <a:rPr lang="en-US" sz="1800" b="1">
                <a:effectLst/>
                <a:latin typeface="Arial Narrow" panose="020B0606020202030204" pitchFamily="34" charset="0"/>
                <a:ea typeface="Tahoma" panose="020B0604030504040204" pitchFamily="34" charset="0"/>
              </a:rPr>
              <a:t> </a:t>
            </a:r>
            <a:r>
              <a:rPr lang="en-US" sz="1800" b="1" err="1">
                <a:effectLst/>
                <a:latin typeface="Arial Narrow" panose="020B0606020202030204" pitchFamily="34" charset="0"/>
                <a:ea typeface="Tahoma" panose="020B0604030504040204" pitchFamily="34" charset="0"/>
              </a:rPr>
              <a:t>nel</a:t>
            </a:r>
            <a:r>
              <a:rPr lang="en-US" sz="1800" b="1">
                <a:effectLst/>
                <a:latin typeface="Arial Narrow" panose="020B0606020202030204" pitchFamily="34" charset="0"/>
                <a:ea typeface="Tahoma" panose="020B0604030504040204" pitchFamily="34" charset="0"/>
              </a:rPr>
              <a:t> </a:t>
            </a:r>
            <a:r>
              <a:rPr lang="en-US" sz="1800" b="1" err="1">
                <a:effectLst/>
                <a:latin typeface="Arial Narrow" panose="020B0606020202030204" pitchFamily="34" charset="0"/>
                <a:ea typeface="Tahoma" panose="020B0604030504040204" pitchFamily="34" charset="0"/>
              </a:rPr>
              <a:t>numero</a:t>
            </a:r>
            <a:r>
              <a:rPr lang="en-US" sz="1800" b="1">
                <a:effectLst/>
                <a:latin typeface="Arial Narrow" panose="020B0606020202030204" pitchFamily="34" charset="0"/>
                <a:ea typeface="Tahoma" panose="020B0604030504040204" pitchFamily="34" charset="0"/>
              </a:rPr>
              <a:t> di </a:t>
            </a:r>
            <a:r>
              <a:rPr lang="en-US" sz="1800" b="1" err="1">
                <a:effectLst/>
                <a:latin typeface="Arial Narrow" panose="020B0606020202030204" pitchFamily="34" charset="0"/>
                <a:ea typeface="Tahoma" panose="020B0604030504040204" pitchFamily="34" charset="0"/>
              </a:rPr>
              <a:t>persone</a:t>
            </a:r>
            <a:r>
              <a:rPr lang="en-US" sz="1800" b="1">
                <a:effectLst/>
                <a:latin typeface="Arial Narrow" panose="020B0606020202030204" pitchFamily="34" charset="0"/>
                <a:ea typeface="Tahoma" panose="020B0604030504040204" pitchFamily="34" charset="0"/>
              </a:rPr>
              <a:t> </a:t>
            </a:r>
            <a:r>
              <a:rPr lang="en-US" sz="1800" b="1" err="1">
                <a:effectLst/>
                <a:latin typeface="Arial Narrow" panose="020B0606020202030204" pitchFamily="34" charset="0"/>
                <a:ea typeface="Tahoma" panose="020B0604030504040204" pitchFamily="34" charset="0"/>
              </a:rPr>
              <a:t>ricoverate</a:t>
            </a:r>
            <a:r>
              <a:rPr lang="en-US" sz="1800" b="1">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che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passa</a:t>
            </a:r>
            <a:r>
              <a:rPr lang="en-US" sz="1800" b="1">
                <a:effectLst/>
                <a:latin typeface="Arial Narrow" panose="020B0606020202030204" pitchFamily="34" charset="0"/>
                <a:ea typeface="Tahoma" panose="020B0604030504040204" pitchFamily="34" charset="0"/>
              </a:rPr>
              <a:t> </a:t>
            </a:r>
            <a:r>
              <a:rPr lang="en-US" sz="1800">
                <a:effectLst/>
                <a:latin typeface="Arial Narrow" panose="020B0606020202030204" pitchFamily="34" charset="0"/>
                <a:ea typeface="Tahoma" panose="020B0604030504040204" pitchFamily="34" charset="0"/>
              </a:rPr>
              <a:t>da 189 (27/07/2021) a 258 (3/08/2021). </a:t>
            </a:r>
          </a:p>
          <a:p>
            <a:endParaRPr lang="en-US">
              <a:latin typeface="Arial Narrow" panose="020B0606020202030204" pitchFamily="34" charset="0"/>
              <a:ea typeface="Tahoma" panose="020B0604030504040204" pitchFamily="34" charset="0"/>
            </a:endParaRPr>
          </a:p>
          <a:p>
            <a:r>
              <a:rPr lang="en-US" sz="1800">
                <a:effectLst/>
                <a:latin typeface="Arial Narrow" panose="020B0606020202030204" pitchFamily="34" charset="0"/>
                <a:ea typeface="Tahoma" panose="020B0604030504040204" pitchFamily="34" charset="0"/>
              </a:rPr>
              <a:t>Il </a:t>
            </a:r>
            <a:r>
              <a:rPr lang="en-US" sz="1800" err="1">
                <a:effectLst/>
                <a:latin typeface="Arial Narrow" panose="020B0606020202030204" pitchFamily="34" charset="0"/>
                <a:ea typeface="Tahoma" panose="020B0604030504040204" pitchFamily="34" charset="0"/>
              </a:rPr>
              <a:t>tasso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occupazione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aree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mediche</a:t>
            </a:r>
            <a:r>
              <a:rPr lang="en-US" sz="1800">
                <a:effectLst/>
                <a:latin typeface="Arial Narrow" panose="020B0606020202030204" pitchFamily="34" charset="0"/>
                <a:ea typeface="Tahoma" panose="020B0604030504040204" pitchFamily="34" charset="0"/>
              </a:rPr>
              <a:t> a </a:t>
            </a:r>
            <a:r>
              <a:rPr lang="en-US" sz="1800" err="1">
                <a:effectLst/>
                <a:latin typeface="Arial Narrow" panose="020B0606020202030204" pitchFamily="34" charset="0"/>
                <a:ea typeface="Tahoma" panose="020B0604030504040204" pitchFamily="34" charset="0"/>
              </a:rPr>
              <a:t>livello</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nazionale</a:t>
            </a:r>
            <a:r>
              <a:rPr lang="en-US" sz="1800">
                <a:effectLst/>
                <a:latin typeface="Arial Narrow" panose="020B0606020202030204" pitchFamily="34" charset="0"/>
                <a:ea typeface="Tahoma" panose="020B0604030504040204" pitchFamily="34" charset="0"/>
              </a:rPr>
              <a:t> </a:t>
            </a:r>
            <a:r>
              <a:rPr lang="en-US" err="1">
                <a:latin typeface="Arial Narrow" panose="020B0606020202030204" pitchFamily="34" charset="0"/>
                <a:ea typeface="Tahoma" panose="020B0604030504040204" pitchFamily="34" charset="0"/>
              </a:rPr>
              <a:t>aumenta</a:t>
            </a:r>
            <a:r>
              <a:rPr lang="en-US">
                <a:latin typeface="Arial Narrow" panose="020B0606020202030204" pitchFamily="34" charset="0"/>
                <a:ea typeface="Tahoma" panose="020B0604030504040204" pitchFamily="34" charset="0"/>
              </a:rPr>
              <a:t> a</a:t>
            </a:r>
            <a:r>
              <a:rPr lang="en-US" sz="1800">
                <a:effectLst/>
                <a:latin typeface="Arial Narrow" panose="020B0606020202030204" pitchFamily="34" charset="0"/>
                <a:ea typeface="Tahoma" panose="020B0604030504040204" pitchFamily="34" charset="0"/>
              </a:rPr>
              <a:t>l 4%. Il </a:t>
            </a:r>
            <a:r>
              <a:rPr lang="en-US" sz="1800" err="1">
                <a:effectLst/>
                <a:latin typeface="Arial Narrow" panose="020B0606020202030204" pitchFamily="34" charset="0"/>
                <a:ea typeface="Tahoma" panose="020B0604030504040204" pitchFamily="34" charset="0"/>
              </a:rPr>
              <a:t>numero</a:t>
            </a:r>
            <a:r>
              <a:rPr lang="en-US" sz="1800">
                <a:effectLst/>
                <a:latin typeface="Arial Narrow" panose="020B0606020202030204" pitchFamily="34" charset="0"/>
                <a:ea typeface="Tahoma" panose="020B0604030504040204" pitchFamily="34" charset="0"/>
              </a:rPr>
              <a:t> di </a:t>
            </a:r>
            <a:r>
              <a:rPr lang="en-US" sz="1800" err="1">
                <a:effectLst/>
                <a:latin typeface="Arial Narrow" panose="020B0606020202030204" pitchFamily="34" charset="0"/>
                <a:ea typeface="Tahoma" panose="020B0604030504040204" pitchFamily="34" charset="0"/>
              </a:rPr>
              <a:t>persone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ricoverate</a:t>
            </a:r>
            <a:r>
              <a:rPr lang="en-US" sz="1800">
                <a:effectLst/>
                <a:latin typeface="Arial Narrow" panose="020B0606020202030204" pitchFamily="34" charset="0"/>
                <a:ea typeface="Tahoma" panose="020B0604030504040204" pitchFamily="34" charset="0"/>
              </a:rPr>
              <a:t> in </a:t>
            </a:r>
            <a:r>
              <a:rPr lang="en-US" sz="1800" err="1">
                <a:effectLst/>
                <a:latin typeface="Arial Narrow" panose="020B0606020202030204" pitchFamily="34" charset="0"/>
                <a:ea typeface="Tahoma" panose="020B0604030504040204" pitchFamily="34" charset="0"/>
              </a:rPr>
              <a:t>queste</a:t>
            </a:r>
            <a:r>
              <a:rPr lang="en-US" sz="1800">
                <a:effectLst/>
                <a:latin typeface="Arial Narrow" panose="020B0606020202030204" pitchFamily="34" charset="0"/>
                <a:ea typeface="Tahoma" panose="020B0604030504040204" pitchFamily="34" charset="0"/>
              </a:rPr>
              <a:t> </a:t>
            </a:r>
            <a:r>
              <a:rPr lang="en-US" sz="1800" err="1">
                <a:effectLst/>
                <a:latin typeface="Arial Narrow" panose="020B0606020202030204" pitchFamily="34" charset="0"/>
                <a:ea typeface="Tahoma" panose="020B0604030504040204" pitchFamily="34" charset="0"/>
              </a:rPr>
              <a:t>aree</a:t>
            </a:r>
            <a:r>
              <a:rPr lang="en-US" sz="1800">
                <a:effectLst/>
                <a:latin typeface="Arial Narrow" panose="020B0606020202030204" pitchFamily="34" charset="0"/>
                <a:ea typeface="Tahoma" panose="020B0604030504040204" pitchFamily="34" charset="0"/>
              </a:rPr>
              <a:t> </a:t>
            </a:r>
            <a:r>
              <a:rPr lang="en-US" sz="1800" b="1">
                <a:effectLst/>
                <a:latin typeface="Arial Narrow" panose="020B0606020202030204" pitchFamily="34" charset="0"/>
                <a:ea typeface="Tahoma" panose="020B0604030504040204" pitchFamily="34" charset="0"/>
              </a:rPr>
              <a:t>è in </a:t>
            </a:r>
            <a:r>
              <a:rPr lang="en-US" sz="1800" b="1" err="1">
                <a:effectLst/>
                <a:latin typeface="Arial Narrow" panose="020B0606020202030204" pitchFamily="34" charset="0"/>
                <a:ea typeface="Tahoma" panose="020B0604030504040204" pitchFamily="34" charset="0"/>
              </a:rPr>
              <a:t>aumento</a:t>
            </a:r>
            <a:r>
              <a:rPr lang="en-US" sz="1800">
                <a:effectLst/>
                <a:latin typeface="Arial Narrow" panose="020B0606020202030204" pitchFamily="34" charset="0"/>
                <a:ea typeface="Tahoma" panose="020B0604030504040204" pitchFamily="34" charset="0"/>
              </a:rPr>
              <a:t> da 1.611 (27/07/2021) a 2.196 (3/08/2021). </a:t>
            </a:r>
            <a:endParaRPr lang="it-IT">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273985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4 agosto</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pic>
        <p:nvPicPr>
          <p:cNvPr id="9" name="Immagine 8">
            <a:extLst>
              <a:ext uri="{FF2B5EF4-FFF2-40B4-BE49-F238E27FC236}">
                <a16:creationId xmlns:a16="http://schemas.microsoft.com/office/drawing/2014/main" id="{80F3DF15-BEF7-4790-A3D8-AAFC5A7E0D9C}"/>
              </a:ext>
            </a:extLst>
          </p:cNvPr>
          <p:cNvPicPr/>
          <p:nvPr/>
        </p:nvPicPr>
        <p:blipFill>
          <a:blip r:embed="rId2"/>
          <a:srcRect/>
          <a:stretch>
            <a:fillRect/>
          </a:stretch>
        </p:blipFill>
        <p:spPr bwMode="auto">
          <a:xfrm>
            <a:off x="-21766" y="1412998"/>
            <a:ext cx="6264000" cy="2664000"/>
          </a:xfrm>
          <a:prstGeom prst="rect">
            <a:avLst/>
          </a:prstGeom>
          <a:noFill/>
        </p:spPr>
      </p:pic>
      <p:pic>
        <p:nvPicPr>
          <p:cNvPr id="10" name="Immagine 9">
            <a:extLst>
              <a:ext uri="{FF2B5EF4-FFF2-40B4-BE49-F238E27FC236}">
                <a16:creationId xmlns:a16="http://schemas.microsoft.com/office/drawing/2014/main" id="{42488AA9-75B3-481E-B034-B061821A897F}"/>
              </a:ext>
            </a:extLst>
          </p:cNvPr>
          <p:cNvPicPr/>
          <p:nvPr/>
        </p:nvPicPr>
        <p:blipFill>
          <a:blip r:embed="rId3"/>
          <a:srcRect/>
          <a:stretch>
            <a:fillRect/>
          </a:stretch>
        </p:blipFill>
        <p:spPr bwMode="auto">
          <a:xfrm>
            <a:off x="5959140" y="1412998"/>
            <a:ext cx="6264000" cy="2664000"/>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8B01666-2935-48B4-9011-A72052A4AD72}"/>
              </a:ext>
            </a:extLst>
          </p:cNvPr>
          <p:cNvSpPr txBox="1"/>
          <p:nvPr/>
        </p:nvSpPr>
        <p:spPr>
          <a:xfrm>
            <a:off x="93491" y="0"/>
            <a:ext cx="12005017" cy="830997"/>
          </a:xfrm>
          <a:prstGeom prst="rect">
            <a:avLst/>
          </a:prstGeom>
          <a:noFill/>
        </p:spPr>
        <p:txBody>
          <a:bodyPr wrap="square">
            <a:spAutoFit/>
          </a:bodyPr>
          <a:lstStyle/>
          <a:p>
            <a:pPr algn="ctr"/>
            <a:r>
              <a:rPr lang="it-IT" sz="2400" b="1">
                <a:solidFill>
                  <a:srgbClr val="0064B7"/>
                </a:solidFill>
              </a:rPr>
              <a:t>N. assoluto e incidenza casi diagnosticati per Regione/PA, </a:t>
            </a:r>
            <a:r>
              <a:rPr lang="it-IT" sz="2400" b="1">
                <a:solidFill>
                  <a:schemeClr val="accent5">
                    <a:lumMod val="50000"/>
                  </a:schemeClr>
                </a:solidFill>
              </a:rPr>
              <a:t>30/7 – 5/8/2021</a:t>
            </a:r>
          </a:p>
          <a:p>
            <a:pPr algn="ctr"/>
            <a:r>
              <a:rPr lang="it-IT" sz="2400" b="1">
                <a:solidFill>
                  <a:srgbClr val="0064B7"/>
                </a:solidFill>
              </a:rPr>
              <a:t>tamponi e % positività</a:t>
            </a:r>
          </a:p>
        </p:txBody>
      </p:sp>
      <p:sp>
        <p:nvSpPr>
          <p:cNvPr id="7" name="CasellaDiTesto 6">
            <a:extLst>
              <a:ext uri="{FF2B5EF4-FFF2-40B4-BE49-F238E27FC236}">
                <a16:creationId xmlns:a16="http://schemas.microsoft.com/office/drawing/2014/main" id="{AFAD69F1-A53B-46EB-A49B-0DDDD66411CF}"/>
              </a:ext>
            </a:extLst>
          </p:cNvPr>
          <p:cNvSpPr txBox="1"/>
          <p:nvPr/>
        </p:nvSpPr>
        <p:spPr>
          <a:xfrm>
            <a:off x="5699174" y="6152520"/>
            <a:ext cx="4661681" cy="307777"/>
          </a:xfrm>
          <a:prstGeom prst="rect">
            <a:avLst/>
          </a:prstGeom>
          <a:noFill/>
        </p:spPr>
        <p:txBody>
          <a:bodyPr wrap="square">
            <a:spAutoFit/>
          </a:bodyPr>
          <a:lstStyle/>
          <a:p>
            <a:r>
              <a:rPr lang="it-IT" sz="1400" b="1">
                <a:solidFill>
                  <a:srgbClr val="0064B7"/>
                </a:solidFill>
              </a:rPr>
              <a:t>FONTE: </a:t>
            </a:r>
            <a:r>
              <a:rPr lang="it-IT" sz="1400" b="1" u="sng">
                <a:solidFill>
                  <a:srgbClr val="0064B7"/>
                </a:solidFill>
              </a:rPr>
              <a:t>MINISTERO DELLA SALUTE/PROTEZIONE CIVILE</a:t>
            </a:r>
            <a:endParaRPr lang="it-IT" sz="1400"/>
          </a:p>
        </p:txBody>
      </p:sp>
      <p:graphicFrame>
        <p:nvGraphicFramePr>
          <p:cNvPr id="4" name="Tabella 3">
            <a:extLst>
              <a:ext uri="{FF2B5EF4-FFF2-40B4-BE49-F238E27FC236}">
                <a16:creationId xmlns:a16="http://schemas.microsoft.com/office/drawing/2014/main" id="{E64B6E5F-F932-4132-9EC2-96F683F9B6AF}"/>
              </a:ext>
            </a:extLst>
          </p:cNvPr>
          <p:cNvGraphicFramePr>
            <a:graphicFrameLocks noGrp="1"/>
          </p:cNvGraphicFramePr>
          <p:nvPr>
            <p:extLst>
              <p:ext uri="{D42A27DB-BD31-4B8C-83A1-F6EECF244321}">
                <p14:modId xmlns:p14="http://schemas.microsoft.com/office/powerpoint/2010/main" val="675036298"/>
              </p:ext>
            </p:extLst>
          </p:nvPr>
        </p:nvGraphicFramePr>
        <p:xfrm>
          <a:off x="1082769" y="942875"/>
          <a:ext cx="9552405" cy="4618556"/>
        </p:xfrm>
        <a:graphic>
          <a:graphicData uri="http://schemas.openxmlformats.org/drawingml/2006/table">
            <a:tbl>
              <a:tblPr firstRow="1" firstCol="1" bandRow="1"/>
              <a:tblGrid>
                <a:gridCol w="1814472">
                  <a:extLst>
                    <a:ext uri="{9D8B030D-6E8A-4147-A177-3AD203B41FA5}">
                      <a16:colId xmlns:a16="http://schemas.microsoft.com/office/drawing/2014/main" val="276849119"/>
                    </a:ext>
                  </a:extLst>
                </a:gridCol>
                <a:gridCol w="1146928">
                  <a:extLst>
                    <a:ext uri="{9D8B030D-6E8A-4147-A177-3AD203B41FA5}">
                      <a16:colId xmlns:a16="http://schemas.microsoft.com/office/drawing/2014/main" val="3171621272"/>
                    </a:ext>
                  </a:extLst>
                </a:gridCol>
                <a:gridCol w="1092406">
                  <a:extLst>
                    <a:ext uri="{9D8B030D-6E8A-4147-A177-3AD203B41FA5}">
                      <a16:colId xmlns:a16="http://schemas.microsoft.com/office/drawing/2014/main" val="1892975377"/>
                    </a:ext>
                  </a:extLst>
                </a:gridCol>
                <a:gridCol w="1092406">
                  <a:extLst>
                    <a:ext uri="{9D8B030D-6E8A-4147-A177-3AD203B41FA5}">
                      <a16:colId xmlns:a16="http://schemas.microsoft.com/office/drawing/2014/main" val="1709883199"/>
                    </a:ext>
                  </a:extLst>
                </a:gridCol>
                <a:gridCol w="1092406">
                  <a:extLst>
                    <a:ext uri="{9D8B030D-6E8A-4147-A177-3AD203B41FA5}">
                      <a16:colId xmlns:a16="http://schemas.microsoft.com/office/drawing/2014/main" val="1497995711"/>
                    </a:ext>
                  </a:extLst>
                </a:gridCol>
                <a:gridCol w="1092406">
                  <a:extLst>
                    <a:ext uri="{9D8B030D-6E8A-4147-A177-3AD203B41FA5}">
                      <a16:colId xmlns:a16="http://schemas.microsoft.com/office/drawing/2014/main" val="433593197"/>
                    </a:ext>
                  </a:extLst>
                </a:gridCol>
                <a:gridCol w="1092406">
                  <a:extLst>
                    <a:ext uri="{9D8B030D-6E8A-4147-A177-3AD203B41FA5}">
                      <a16:colId xmlns:a16="http://schemas.microsoft.com/office/drawing/2014/main" val="2116014201"/>
                    </a:ext>
                  </a:extLst>
                </a:gridCol>
                <a:gridCol w="1128975">
                  <a:extLst>
                    <a:ext uri="{9D8B030D-6E8A-4147-A177-3AD203B41FA5}">
                      <a16:colId xmlns:a16="http://schemas.microsoft.com/office/drawing/2014/main" val="3513078175"/>
                    </a:ext>
                  </a:extLst>
                </a:gridCol>
              </a:tblGrid>
              <a:tr h="479640">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Regione/PA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Popolazione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Tamponi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Casi testati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Nuovi casi nei 7gg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Tamponi 7gg/100 000 pop</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Incidenza 7gg/100 000 pop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05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Percentuale positivita'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933217"/>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Abruzzo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1.285.256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35.642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11.126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592712"/>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547.579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5.029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918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177432"/>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Calabria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1.877.728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16.343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13.869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67142"/>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Campania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5.679.759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92.424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17.110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76198"/>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Emilia-Romagna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4.445.549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146.158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14.429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30770"/>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1.198.753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35.252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097227"/>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Lazio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5.720.796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49.453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9.167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05405"/>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Liguria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1.509.805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42.925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13.431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233348"/>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Lombardia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9.966.992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226.802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58.398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152711"/>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Marche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1.501.406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18.916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10.708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17291"/>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Molise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296.547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63865"/>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P.A. Bolzano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533.715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22.084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4.138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35453"/>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P.A. Trento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544.745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12.147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182181"/>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Piemonte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4.273.210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115.937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28.301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2.713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116020"/>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Puglia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3.926.931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72.885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16.964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62609"/>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Sardegna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1.598.225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42.761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21.234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607432"/>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Sicilia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4.840.876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102.649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37.977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157753"/>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Toscana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3.668.333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88.978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42.635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13743"/>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Umbria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865.013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34.259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467648"/>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123.895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60630"/>
                  </a:ext>
                </a:extLst>
              </a:tr>
              <a:tr h="176641">
                <a:tc>
                  <a:txBody>
                    <a:bodyPr/>
                    <a:lstStyle/>
                    <a:p>
                      <a:pPr algn="ctr">
                        <a:lnSpc>
                          <a:spcPct val="107000"/>
                        </a:lnSpc>
                        <a:spcAft>
                          <a:spcPts val="800"/>
                        </a:spcAft>
                      </a:pPr>
                      <a:r>
                        <a:rPr lang="it-IT" sz="1200">
                          <a:effectLst/>
                          <a:latin typeface="Calibri" panose="020F0502020204030204" pitchFamily="34" charset="0"/>
                          <a:ea typeface="Times New Roman" panose="02020603050405020304" pitchFamily="18" charset="0"/>
                          <a:cs typeface="Calibri" panose="020F0502020204030204" pitchFamily="34" charset="0"/>
                        </a:rPr>
                        <a:t>Veneto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4.852.453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235.590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23.489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68050"/>
                  </a:ext>
                </a:extLst>
              </a:tr>
              <a:tr h="176641">
                <a:tc>
                  <a:txBody>
                    <a:bodyPr/>
                    <a:lstStyle/>
                    <a:p>
                      <a:pPr algn="ctr">
                        <a:lnSpc>
                          <a:spcPct val="107000"/>
                        </a:lnSpc>
                        <a:spcAft>
                          <a:spcPts val="800"/>
                        </a:spcAft>
                      </a:pPr>
                      <a:r>
                        <a:rPr lang="it-IT" sz="1200" b="1" i="1">
                          <a:effectLst/>
                          <a:latin typeface="Calibri" panose="020F0502020204030204" pitchFamily="34" charset="0"/>
                          <a:ea typeface="Times New Roman" panose="02020603050405020304" pitchFamily="18" charset="0"/>
                          <a:cs typeface="Calibri" panose="020F0502020204030204" pitchFamily="34" charset="0"/>
                        </a:rPr>
                        <a:t>ITALIA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81" marR="351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effectLst/>
                          <a:latin typeface="Calibri" panose="020F0502020204030204" pitchFamily="34" charset="0"/>
                          <a:ea typeface="Calibri" panose="020F0502020204030204" pitchFamily="34" charset="0"/>
                          <a:cs typeface="Calibri" panose="020F0502020204030204" pitchFamily="34" charset="0"/>
                        </a:rPr>
                        <a:t>59.257.566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1.401.024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345.494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40.282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2.364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957979"/>
                  </a:ext>
                </a:extLst>
              </a:tr>
            </a:tbl>
          </a:graphicData>
        </a:graphic>
      </p:graphicFrame>
    </p:spTree>
    <p:extLst>
      <p:ext uri="{BB962C8B-B14F-4D97-AF65-F5344CB8AC3E}">
        <p14:creationId xmlns:p14="http://schemas.microsoft.com/office/powerpoint/2010/main" val="420635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Vaccinazioni somministrate al 05/08/2021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C6F290A-8841-4DDA-B97E-C982DD963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a:solidFill>
                  <a:srgbClr val="0064B7"/>
                </a:solidFill>
                <a:latin typeface="+mn-lt"/>
                <a:ea typeface="+mn-ea"/>
                <a:cs typeface="+mn-cs"/>
              </a:rPr>
              <a:t>Percentuale copertura vaccinale per classe d’età</a:t>
            </a:r>
            <a:endParaRPr lang="it-CH" sz="3600" b="1">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2803973"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5 agosto 2021</a:t>
            </a:r>
            <a:endParaRPr lang="it-IT" sz="1050"/>
          </a:p>
        </p:txBody>
      </p:sp>
      <p:sp>
        <p:nvSpPr>
          <p:cNvPr id="3" name="CasellaDiTesto 2">
            <a:extLst>
              <a:ext uri="{FF2B5EF4-FFF2-40B4-BE49-F238E27FC236}">
                <a16:creationId xmlns:a16="http://schemas.microsoft.com/office/drawing/2014/main" id="{F40931B0-AD09-4C8C-A345-194B9DFEFDEB}"/>
              </a:ext>
            </a:extLst>
          </p:cNvPr>
          <p:cNvSpPr txBox="1"/>
          <p:nvPr/>
        </p:nvSpPr>
        <p:spPr>
          <a:xfrm>
            <a:off x="1500326" y="676446"/>
            <a:ext cx="5060272" cy="646331"/>
          </a:xfrm>
          <a:prstGeom prst="rect">
            <a:avLst/>
          </a:prstGeom>
          <a:noFill/>
        </p:spPr>
        <p:txBody>
          <a:bodyPr wrap="square" rtlCol="0">
            <a:spAutoFit/>
          </a:bodyPr>
          <a:lstStyle/>
          <a:p>
            <a:r>
              <a:rPr lang="en-GB"/>
              <a:t>12+ </a:t>
            </a:r>
            <a:r>
              <a:rPr lang="en-GB" err="1"/>
              <a:t>vaccinati</a:t>
            </a:r>
            <a:r>
              <a:rPr lang="en-GB"/>
              <a:t> con </a:t>
            </a:r>
            <a:r>
              <a:rPr lang="en-GB" err="1"/>
              <a:t>ciclo</a:t>
            </a:r>
            <a:r>
              <a:rPr lang="en-GB"/>
              <a:t> </a:t>
            </a:r>
            <a:r>
              <a:rPr lang="en-GB" err="1"/>
              <a:t>completo</a:t>
            </a:r>
            <a:r>
              <a:rPr lang="en-GB"/>
              <a:t>: 58,4%</a:t>
            </a:r>
          </a:p>
          <a:p>
            <a:r>
              <a:rPr lang="en-GB"/>
              <a:t>12+ </a:t>
            </a:r>
            <a:r>
              <a:rPr lang="en-GB" err="1"/>
              <a:t>vaccinati</a:t>
            </a:r>
            <a:r>
              <a:rPr lang="en-GB"/>
              <a:t> con </a:t>
            </a:r>
            <a:r>
              <a:rPr lang="en-GB" err="1"/>
              <a:t>almeno</a:t>
            </a:r>
            <a:r>
              <a:rPr lang="en-GB"/>
              <a:t> una dose: 70,2%</a:t>
            </a:r>
            <a:endParaRPr lang="it-IT"/>
          </a:p>
        </p:txBody>
      </p:sp>
    </p:spTree>
    <p:extLst>
      <p:ext uri="{BB962C8B-B14F-4D97-AF65-F5344CB8AC3E}">
        <p14:creationId xmlns:p14="http://schemas.microsoft.com/office/powerpoint/2010/main" val="363542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1D7235-6DC9-4F26-8980-56FABD8772E6}"/>
              </a:ext>
            </a:extLst>
          </p:cNvPr>
          <p:cNvSpPr txBox="1">
            <a:spLocks/>
          </p:cNvSpPr>
          <p:nvPr/>
        </p:nvSpPr>
        <p:spPr>
          <a:xfrm>
            <a:off x="221966" y="181631"/>
            <a:ext cx="11375571" cy="1037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64B7"/>
                </a:solidFill>
                <a:effectLst/>
                <a:uLnTx/>
                <a:uFillTx/>
                <a:latin typeface="Calibri" panose="020F0502020204030204"/>
                <a:ea typeface="+mj-ea"/>
                <a:cs typeface="+mj-cs"/>
              </a:rPr>
              <a:t>Efficacia vaccinale nei casi diagnosticati, ospedalizzati, ricoverati in terapia intensiva e deceduti per stato vaccinale e classe d’età</a:t>
            </a:r>
            <a:endParaRPr kumimoji="0" lang="it-IT" sz="1800" b="0" i="0" u="none" strike="noStrike" kern="1200" cap="none" spc="0" normalizeH="0" baseline="0" noProof="0">
              <a:ln>
                <a:noFill/>
              </a:ln>
              <a:solidFill>
                <a:srgbClr val="44546A"/>
              </a:solidFill>
              <a:effectLst/>
              <a:uLnTx/>
              <a:uFillTx/>
              <a:latin typeface="Raleway"/>
              <a:ea typeface="Times New Roman" panose="02020603050405020304" pitchFamily="18" charset="0"/>
              <a:cs typeface="Times New Roman" panose="02020603050405020304" pitchFamily="18" charset="0"/>
            </a:endParaRPr>
          </a:p>
          <a:p>
            <a:pPr marL="177800" marR="0" lvl="0" indent="0" algn="l" defTabSz="914400" rtl="0" eaLnBrk="1" fontAlgn="auto" latinLnBrk="0" hangingPunct="1">
              <a:lnSpc>
                <a:spcPct val="90000"/>
              </a:lnSpc>
              <a:spcBef>
                <a:spcPct val="0"/>
              </a:spcBef>
              <a:spcAft>
                <a:spcPts val="0"/>
              </a:spcAft>
              <a:buClrTx/>
              <a:buSzTx/>
              <a:buFontTx/>
              <a:buNone/>
              <a:tabLst/>
              <a:defRPr/>
            </a:pPr>
            <a:endParaRPr kumimoji="0" lang="it-IT" sz="2400" b="0" i="0" u="none" strike="noStrike" kern="1200" cap="none" spc="0" normalizeH="0" baseline="0" noProof="0">
              <a:ln>
                <a:noFill/>
              </a:ln>
              <a:solidFill>
                <a:srgbClr val="0064B7"/>
              </a:solidFill>
              <a:effectLst/>
              <a:uLnTx/>
              <a:uFillTx/>
              <a:latin typeface="Calibri" panose="020F0502020204030204"/>
              <a:ea typeface="+mj-ea"/>
              <a:cs typeface="+mj-cs"/>
            </a:endParaRPr>
          </a:p>
        </p:txBody>
      </p:sp>
      <p:sp>
        <p:nvSpPr>
          <p:cNvPr id="5" name="CasellaDiTesto 4">
            <a:extLst>
              <a:ext uri="{FF2B5EF4-FFF2-40B4-BE49-F238E27FC236}">
                <a16:creationId xmlns:a16="http://schemas.microsoft.com/office/drawing/2014/main" id="{FFEDA254-651F-4E7C-A6D4-10298A165D9B}"/>
              </a:ext>
            </a:extLst>
          </p:cNvPr>
          <p:cNvSpPr txBox="1"/>
          <p:nvPr/>
        </p:nvSpPr>
        <p:spPr>
          <a:xfrm>
            <a:off x="6229237" y="6307037"/>
            <a:ext cx="4075012"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PERIODO </a:t>
            </a:r>
            <a:r>
              <a:rPr lang="it-IT" b="1">
                <a:solidFill>
                  <a:srgbClr val="0064B7"/>
                </a:solidFill>
                <a:latin typeface="Calibri" panose="020F0502020204030204"/>
              </a:rPr>
              <a:t>4 APRILE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8</a:t>
            </a:r>
            <a:r>
              <a:rPr lang="it-IT" b="1">
                <a:solidFill>
                  <a:srgbClr val="0064B7"/>
                </a:solidFill>
                <a:latin typeface="Calibri" panose="020F0502020204030204"/>
              </a:rPr>
              <a:t> AGOSTO</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2021</a:t>
            </a:r>
            <a:endParaRPr kumimoji="0" lang="it-CH" sz="1800" b="1" i="0" u="none" strike="noStrike" kern="1200" cap="none" spc="0" normalizeH="0" baseline="0" noProof="0">
              <a:ln>
                <a:noFill/>
              </a:ln>
              <a:solidFill>
                <a:srgbClr val="0064B7"/>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BB42470-B67A-44C8-A1B8-6F565245C164}"/>
              </a:ext>
            </a:extLst>
          </p:cNvPr>
          <p:cNvSpPr txBox="1"/>
          <p:nvPr/>
        </p:nvSpPr>
        <p:spPr>
          <a:xfrm>
            <a:off x="9056914" y="2159871"/>
            <a:ext cx="2656116" cy="2554545"/>
          </a:xfrm>
          <a:prstGeom prst="rect">
            <a:avLst/>
          </a:prstGeom>
          <a:noFill/>
        </p:spPr>
        <p:txBody>
          <a:bodyPr wrap="square" rtlCol="0">
            <a:spAutoFit/>
          </a:bodyPr>
          <a:lstStyle/>
          <a:p>
            <a:r>
              <a:rPr lang="it-IT" sz="2000">
                <a:solidFill>
                  <a:srgbClr val="0064B7"/>
                </a:solidFill>
                <a:latin typeface="Calibri" panose="020F0502020204030204"/>
                <a:ea typeface="+mj-ea"/>
                <a:cs typeface="+mj-cs"/>
              </a:rPr>
              <a:t>Per la fascia 12-39 dato di efficacia vaccinale non disponibile per ricoveri in terapia intensiva e decessi. Il basso numero di eventi rende la estima poco attendibile. </a:t>
            </a:r>
          </a:p>
        </p:txBody>
      </p:sp>
      <p:pic>
        <p:nvPicPr>
          <p:cNvPr id="9218" name="Picture 2">
            <a:extLst>
              <a:ext uri="{FF2B5EF4-FFF2-40B4-BE49-F238E27FC236}">
                <a16:creationId xmlns:a16="http://schemas.microsoft.com/office/drawing/2014/main" id="{42F2A578-4D57-4028-BEDA-F9C5B4395A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950" y="841316"/>
            <a:ext cx="7116132" cy="517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485052" y="1982450"/>
            <a:ext cx="7010401" cy="1446550"/>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Monitoraggio delle varianti</a:t>
            </a:r>
          </a:p>
          <a:p>
            <a:pPr algn="ctr"/>
            <a:r>
              <a:rPr lang="it-IT" sz="4000">
                <a:solidFill>
                  <a:srgbClr val="0064B7"/>
                </a:solidFill>
                <a:latin typeface="Arial Narrow" panose="020B0606020202030204" pitchFamily="34" charset="0"/>
              </a:rPr>
              <a:t>Aggiornamento al 5 agosto 2021 </a:t>
            </a:r>
          </a:p>
        </p:txBody>
      </p:sp>
    </p:spTree>
    <p:extLst>
      <p:ext uri="{BB962C8B-B14F-4D97-AF65-F5344CB8AC3E}">
        <p14:creationId xmlns:p14="http://schemas.microsoft.com/office/powerpoint/2010/main" val="81844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163660" y="118677"/>
            <a:ext cx="121005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Distribuzione percentuale delle </a:t>
            </a:r>
            <a:r>
              <a:rPr kumimoji="0" lang="it-IT" sz="3200" b="1" i="0" u="none" strike="noStrike" kern="1200" cap="none" spc="0" normalizeH="0" baseline="0" noProof="0" err="1">
                <a:ln>
                  <a:noFill/>
                </a:ln>
                <a:solidFill>
                  <a:srgbClr val="0064B7"/>
                </a:solidFill>
                <a:effectLst/>
                <a:uLnTx/>
                <a:uFillTx/>
                <a:latin typeface="Calibri" panose="020F0502020204030204"/>
                <a:ea typeface="+mn-ea"/>
                <a:cs typeface="+mn-cs"/>
              </a:rPr>
              <a:t>genotipizzazioni</a:t>
            </a: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 per settimana e mese</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198620" y="569647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dirty="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64054087-3266-480D-845F-51CCA4AF1F37}"/>
              </a:ext>
            </a:extLst>
          </p:cNvPr>
          <p:cNvPicPr>
            <a:picLocks noChangeAspect="1"/>
          </p:cNvPicPr>
          <p:nvPr/>
        </p:nvPicPr>
        <p:blipFill>
          <a:blip r:embed="rId2"/>
          <a:stretch>
            <a:fillRect/>
          </a:stretch>
        </p:blipFill>
        <p:spPr>
          <a:xfrm>
            <a:off x="0" y="1773474"/>
            <a:ext cx="5972824" cy="3733015"/>
          </a:xfrm>
          <a:prstGeom prst="rect">
            <a:avLst/>
          </a:prstGeom>
        </p:spPr>
      </p:pic>
      <p:pic>
        <p:nvPicPr>
          <p:cNvPr id="3" name="Picture 2">
            <a:extLst>
              <a:ext uri="{FF2B5EF4-FFF2-40B4-BE49-F238E27FC236}">
                <a16:creationId xmlns:a16="http://schemas.microsoft.com/office/drawing/2014/main" id="{BF50465C-3CE5-47A2-83F7-9E61F002D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12837"/>
            <a:ext cx="5972824" cy="373301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AB22B1A3-67BB-4C60-9772-ECA139B106C2}"/>
              </a:ext>
            </a:extLst>
          </p:cNvPr>
          <p:cNvSpPr/>
          <p:nvPr/>
        </p:nvSpPr>
        <p:spPr>
          <a:xfrm>
            <a:off x="7201837" y="6604084"/>
            <a:ext cx="273985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5 agosto</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
        <p:nvSpPr>
          <p:cNvPr id="8" name="CasellaDiTesto 7">
            <a:extLst>
              <a:ext uri="{FF2B5EF4-FFF2-40B4-BE49-F238E27FC236}">
                <a16:creationId xmlns:a16="http://schemas.microsoft.com/office/drawing/2014/main" id="{B1D672DE-6AD6-4813-B125-B5FF57274688}"/>
              </a:ext>
            </a:extLst>
          </p:cNvPr>
          <p:cNvSpPr txBox="1"/>
          <p:nvPr/>
        </p:nvSpPr>
        <p:spPr>
          <a:xfrm>
            <a:off x="485061" y="803113"/>
            <a:ext cx="11457757"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strike="noStrike" cap="none" normalizeH="0" baseline="0" dirty="0">
                <a:ln>
                  <a:noFill/>
                </a:ln>
                <a:solidFill>
                  <a:schemeClr val="tx1"/>
                </a:solidFill>
                <a:effectLst/>
                <a:latin typeface="Arial Narrow" pitchFamily="34" charset="0"/>
                <a:ea typeface="Times New Roman" pitchFamily="18" charset="0"/>
                <a:cs typeface="Calibri" pitchFamily="34" charset="0"/>
              </a:rPr>
              <a:t>Rimane elevata in Italia la capacità di </a:t>
            </a:r>
            <a:r>
              <a:rPr kumimoji="0" lang="it-IT" sz="2400" b="1" i="0" strike="noStrike" cap="none" normalizeH="0" baseline="0" dirty="0" err="1">
                <a:ln>
                  <a:noFill/>
                </a:ln>
                <a:solidFill>
                  <a:schemeClr val="tx1"/>
                </a:solidFill>
                <a:effectLst/>
                <a:latin typeface="Arial Narrow" pitchFamily="34" charset="0"/>
                <a:ea typeface="Times New Roman" pitchFamily="18" charset="0"/>
                <a:cs typeface="Calibri" pitchFamily="34" charset="0"/>
              </a:rPr>
              <a:t>genotipizzare</a:t>
            </a:r>
            <a:r>
              <a:rPr kumimoji="0" lang="it-IT" sz="2400" b="1" i="0" strike="noStrike" cap="none" normalizeH="0" baseline="0" dirty="0">
                <a:ln>
                  <a:noFill/>
                </a:ln>
                <a:solidFill>
                  <a:schemeClr val="tx1"/>
                </a:solidFill>
                <a:effectLst/>
                <a:latin typeface="Arial Narrow" pitchFamily="34" charset="0"/>
                <a:ea typeface="Times New Roman" pitchFamily="18" charset="0"/>
                <a:cs typeface="Calibri" pitchFamily="34" charset="0"/>
              </a:rPr>
              <a:t>/sequenziare campioni clinici positivi per SARS-CoV-2</a:t>
            </a:r>
            <a:r>
              <a:rPr lang="it-IT" sz="2400" dirty="0">
                <a:latin typeface="Arial Narrow" pitchFamily="34" charset="0"/>
                <a:ea typeface="Times New Roman" pitchFamily="18" charset="0"/>
                <a:cs typeface="Calibri" pitchFamily="34" charset="0"/>
              </a:rPr>
              <a:t> </a:t>
            </a:r>
            <a:r>
              <a:rPr lang="it-IT" sz="2400" b="1" dirty="0">
                <a:latin typeface="Arial Narrow" pitchFamily="34" charset="0"/>
                <a:ea typeface="Times New Roman" pitchFamily="18" charset="0"/>
                <a:cs typeface="Calibri" pitchFamily="34" charset="0"/>
              </a:rPr>
              <a:t>e pari al 6,6% nel mese di luglio.</a:t>
            </a:r>
            <a:endParaRPr kumimoji="0" lang="it-IT" sz="2000" b="0" i="0" u="none" strike="noStrike" cap="none" normalizeH="0" baseline="0" dirty="0">
              <a:ln>
                <a:noFill/>
              </a:ln>
              <a:solidFill>
                <a:schemeClr val="tx1"/>
              </a:solidFill>
              <a:effectLst/>
              <a:latin typeface="Arial Narrow" pitchFamily="34" charset="0"/>
              <a:cs typeface="Arial" pitchFamily="34" charset="0"/>
            </a:endParaRPr>
          </a:p>
        </p:txBody>
      </p:sp>
      <p:sp>
        <p:nvSpPr>
          <p:cNvPr id="9" name="CasellaDiTesto 8">
            <a:extLst>
              <a:ext uri="{FF2B5EF4-FFF2-40B4-BE49-F238E27FC236}">
                <a16:creationId xmlns:a16="http://schemas.microsoft.com/office/drawing/2014/main" id="{91A15087-2590-4CD4-B0C6-12741370377F}"/>
              </a:ext>
            </a:extLst>
          </p:cNvPr>
          <p:cNvSpPr txBox="1"/>
          <p:nvPr/>
        </p:nvSpPr>
        <p:spPr>
          <a:xfrm>
            <a:off x="5023675" y="1912837"/>
            <a:ext cx="827315" cy="2278163"/>
          </a:xfrm>
          <a:prstGeom prst="rect">
            <a:avLst/>
          </a:prstGeom>
          <a:solidFill>
            <a:schemeClr val="bg1">
              <a:alpha val="67000"/>
            </a:schemeClr>
          </a:solidFill>
        </p:spPr>
        <p:txBody>
          <a:bodyPr wrap="square" rtlCol="0">
            <a:spAutoFit/>
          </a:bodyPr>
          <a:lstStyle/>
          <a:p>
            <a:endParaRPr lang="it-IT" dirty="0"/>
          </a:p>
        </p:txBody>
      </p:sp>
      <p:sp>
        <p:nvSpPr>
          <p:cNvPr id="10" name="CasellaDiTesto 9">
            <a:extLst>
              <a:ext uri="{FF2B5EF4-FFF2-40B4-BE49-F238E27FC236}">
                <a16:creationId xmlns:a16="http://schemas.microsoft.com/office/drawing/2014/main" id="{D5490C00-AC41-4C84-9E98-034658DFE4A1}"/>
              </a:ext>
            </a:extLst>
          </p:cNvPr>
          <p:cNvSpPr txBox="1"/>
          <p:nvPr/>
        </p:nvSpPr>
        <p:spPr>
          <a:xfrm>
            <a:off x="10996499" y="2035383"/>
            <a:ext cx="946319" cy="2278163"/>
          </a:xfrm>
          <a:prstGeom prst="rect">
            <a:avLst/>
          </a:prstGeom>
          <a:solidFill>
            <a:schemeClr val="bg1">
              <a:alpha val="67000"/>
            </a:schemeClr>
          </a:solidFill>
        </p:spPr>
        <p:txBody>
          <a:bodyPr wrap="square" rtlCol="0">
            <a:spAutoFit/>
          </a:bodyPr>
          <a:lstStyle/>
          <a:p>
            <a:endParaRPr lang="it-IT" dirty="0"/>
          </a:p>
        </p:txBody>
      </p:sp>
    </p:spTree>
    <p:extLst>
      <p:ext uri="{BB962C8B-B14F-4D97-AF65-F5344CB8AC3E}">
        <p14:creationId xmlns:p14="http://schemas.microsoft.com/office/powerpoint/2010/main" val="205202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magine 11"/>
          <p:cNvPicPr>
            <a:picLocks noChangeAspect="1" noChangeArrowheads="1"/>
          </p:cNvPicPr>
          <p:nvPr/>
        </p:nvPicPr>
        <p:blipFill>
          <a:blip r:embed="rId2" cstate="print"/>
          <a:srcRect/>
          <a:stretch>
            <a:fillRect/>
          </a:stretch>
        </p:blipFill>
        <p:spPr bwMode="auto">
          <a:xfrm>
            <a:off x="1543050" y="906112"/>
            <a:ext cx="9105900" cy="5091694"/>
          </a:xfrm>
          <a:prstGeom prst="rect">
            <a:avLst/>
          </a:prstGeom>
          <a:noFill/>
          <a:ln w="9525">
            <a:noFill/>
            <a:miter lim="800000"/>
            <a:headEnd/>
            <a:tailEnd/>
          </a:ln>
        </p:spPr>
      </p:pic>
      <p:sp>
        <p:nvSpPr>
          <p:cNvPr id="4" name="Rettangolo 3"/>
          <p:cNvSpPr/>
          <p:nvPr/>
        </p:nvSpPr>
        <p:spPr>
          <a:xfrm>
            <a:off x="0" y="136671"/>
            <a:ext cx="12192000" cy="769441"/>
          </a:xfrm>
          <a:prstGeom prst="rect">
            <a:avLst/>
          </a:prstGeom>
        </p:spPr>
        <p:txBody>
          <a:bodyPr wrap="square">
            <a:spAutoFit/>
          </a:bodyPr>
          <a:lstStyle/>
          <a:p>
            <a:pPr algn="ctr"/>
            <a:r>
              <a:rPr lang="it-IT" sz="2200" b="1" dirty="0">
                <a:solidFill>
                  <a:schemeClr val="accent1"/>
                </a:solidFill>
                <a:latin typeface="Arial Narrow" pitchFamily="34" charset="0"/>
              </a:rPr>
              <a:t>Andamento delle principali VOC identificate dal software della piattaforma </a:t>
            </a:r>
            <a:r>
              <a:rPr lang="it-IT" sz="2200" b="1" dirty="0" err="1">
                <a:solidFill>
                  <a:schemeClr val="accent1"/>
                </a:solidFill>
                <a:latin typeface="Arial Narrow" pitchFamily="34" charset="0"/>
              </a:rPr>
              <a:t>I-Co-Gen</a:t>
            </a:r>
            <a:r>
              <a:rPr lang="it-IT" sz="2200" b="1" dirty="0">
                <a:solidFill>
                  <a:schemeClr val="accent1"/>
                </a:solidFill>
                <a:latin typeface="Arial Narrow" pitchFamily="34" charset="0"/>
              </a:rPr>
              <a:t> per settimana di campionamento, Italia, </a:t>
            </a:r>
            <a:r>
              <a:rPr lang="it-IT" sz="2200" b="1" dirty="0">
                <a:latin typeface="Arial Narrow" pitchFamily="34" charset="0"/>
              </a:rPr>
              <a:t>28 dicembre 2020 – 2 agosto 2021</a:t>
            </a:r>
          </a:p>
        </p:txBody>
      </p:sp>
      <p:sp>
        <p:nvSpPr>
          <p:cNvPr id="5" name="CasellaDiTesto 4">
            <a:extLst>
              <a:ext uri="{FF2B5EF4-FFF2-40B4-BE49-F238E27FC236}">
                <a16:creationId xmlns:a16="http://schemas.microsoft.com/office/drawing/2014/main" id="{49F616CF-1FA0-4939-A1D3-30A3F4BB95D9}"/>
              </a:ext>
            </a:extLst>
          </p:cNvPr>
          <p:cNvSpPr txBox="1"/>
          <p:nvPr/>
        </p:nvSpPr>
        <p:spPr>
          <a:xfrm>
            <a:off x="4525191"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dirty="0">
                <a:ln>
                  <a:noFill/>
                </a:ln>
                <a:solidFill>
                  <a:srgbClr val="0064B7"/>
                </a:solidFill>
                <a:effectLst/>
                <a:uLnTx/>
                <a:uFillTx/>
                <a:latin typeface="Calibri" panose="020F0502020204030204"/>
                <a:ea typeface="+mn-ea"/>
                <a:cs typeface="+mn-cs"/>
              </a:rPr>
              <a:t>Piattaforma di analisi genomica I-Co-Gen</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42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223662" y="141495"/>
            <a:ext cx="12100560" cy="1077218"/>
          </a:xfrm>
          <a:prstGeom prst="rect">
            <a:avLst/>
          </a:prstGeom>
          <a:noFill/>
        </p:spPr>
        <p:txBody>
          <a:bodyPr wrap="square">
            <a:spAutoFit/>
          </a:bodyPr>
          <a:lstStyle/>
          <a:p>
            <a:pPr algn="ctr"/>
            <a:r>
              <a:rPr lang="it-IT" sz="3200" b="1">
                <a:solidFill>
                  <a:srgbClr val="0064B7"/>
                </a:solidFill>
                <a:latin typeface="+mn-lt"/>
                <a:ea typeface="+mn-ea"/>
                <a:cs typeface="+mn-cs"/>
              </a:rPr>
              <a:t>Province con almeno un caso di COVID-19 da variante VOC </a:t>
            </a:r>
          </a:p>
          <a:p>
            <a:pPr algn="ctr"/>
            <a:r>
              <a:rPr lang="it-IT" sz="3200" b="1">
                <a:solidFill>
                  <a:srgbClr val="0064B7"/>
                </a:solidFill>
                <a:latin typeface="+mn-lt"/>
                <a:ea typeface="+mn-ea"/>
                <a:cs typeface="+mn-cs"/>
              </a:rPr>
              <a:t>per provincia di diagnosi - </a:t>
            </a:r>
            <a:r>
              <a:rPr lang="it-IT" sz="3200" b="1">
                <a:solidFill>
                  <a:srgbClr val="002060"/>
                </a:solidFill>
                <a:latin typeface="+mn-lt"/>
                <a:ea typeface="+mn-ea"/>
                <a:cs typeface="+mn-cs"/>
              </a:rPr>
              <a:t>ultimi 45 giorni</a:t>
            </a:r>
            <a:endParaRPr lang="it-CH" sz="3200" b="1">
              <a:solidFill>
                <a:srgbClr val="002060"/>
              </a:solidFill>
              <a:latin typeface="Titillium Web" panose="00000500000000000000" pitchFamily="2" charset="0"/>
              <a:ea typeface="+mn-ea"/>
              <a:cs typeface="+mn-cs"/>
            </a:endParaRP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732020" y="6259287"/>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dirty="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uppo 5">
            <a:extLst>
              <a:ext uri="{FF2B5EF4-FFF2-40B4-BE49-F238E27FC236}">
                <a16:creationId xmlns:a16="http://schemas.microsoft.com/office/drawing/2014/main" id="{60D735CE-FDC0-42AE-8CF6-C5E89C7726CD}"/>
              </a:ext>
            </a:extLst>
          </p:cNvPr>
          <p:cNvGrpSpPr/>
          <p:nvPr/>
        </p:nvGrpSpPr>
        <p:grpSpPr>
          <a:xfrm>
            <a:off x="45085" y="1638807"/>
            <a:ext cx="2799987" cy="3580386"/>
            <a:chOff x="45085" y="1638807"/>
            <a:chExt cx="2799987" cy="3580386"/>
          </a:xfrm>
        </p:grpSpPr>
        <p:pic>
          <p:nvPicPr>
            <p:cNvPr id="2050" name="Picture 2">
              <a:extLst>
                <a:ext uri="{FF2B5EF4-FFF2-40B4-BE49-F238E27FC236}">
                  <a16:creationId xmlns:a16="http://schemas.microsoft.com/office/drawing/2014/main" id="{3708EEAB-2438-44EF-859C-0E5F43D484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10" t="7943" r="2241" b="1730"/>
            <a:stretch/>
          </p:blipFill>
          <p:spPr bwMode="auto">
            <a:xfrm>
              <a:off x="45085" y="1638807"/>
              <a:ext cx="2799987" cy="358038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8654DAFB-D62C-41B1-AABE-6179DCD98A70}"/>
                </a:ext>
              </a:extLst>
            </p:cNvPr>
            <p:cNvSpPr/>
            <p:nvPr/>
          </p:nvSpPr>
          <p:spPr>
            <a:xfrm>
              <a:off x="45085" y="1638807"/>
              <a:ext cx="139741" cy="20944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8" name="Gruppo 7">
            <a:extLst>
              <a:ext uri="{FF2B5EF4-FFF2-40B4-BE49-F238E27FC236}">
                <a16:creationId xmlns:a16="http://schemas.microsoft.com/office/drawing/2014/main" id="{B98DADA1-11C9-4929-867F-7298063731E3}"/>
              </a:ext>
            </a:extLst>
          </p:cNvPr>
          <p:cNvGrpSpPr/>
          <p:nvPr/>
        </p:nvGrpSpPr>
        <p:grpSpPr>
          <a:xfrm>
            <a:off x="2982810" y="1638807"/>
            <a:ext cx="2769321" cy="3580386"/>
            <a:chOff x="2982810" y="1638807"/>
            <a:chExt cx="2769321" cy="3580386"/>
          </a:xfrm>
        </p:grpSpPr>
        <p:pic>
          <p:nvPicPr>
            <p:cNvPr id="2052" name="Picture 4">
              <a:extLst>
                <a:ext uri="{FF2B5EF4-FFF2-40B4-BE49-F238E27FC236}">
                  <a16:creationId xmlns:a16="http://schemas.microsoft.com/office/drawing/2014/main" id="{520822F8-362D-4E73-A42C-C765AA921E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85" t="8226" r="2187" b="1731"/>
            <a:stretch/>
          </p:blipFill>
          <p:spPr bwMode="auto">
            <a:xfrm>
              <a:off x="2982810" y="1638807"/>
              <a:ext cx="2769321" cy="358038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1C5821AE-3018-4F8F-9271-72F914329373}"/>
                </a:ext>
              </a:extLst>
            </p:cNvPr>
            <p:cNvSpPr/>
            <p:nvPr/>
          </p:nvSpPr>
          <p:spPr>
            <a:xfrm>
              <a:off x="2982810" y="1638807"/>
              <a:ext cx="165743" cy="180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a:extLst>
              <a:ext uri="{FF2B5EF4-FFF2-40B4-BE49-F238E27FC236}">
                <a16:creationId xmlns:a16="http://schemas.microsoft.com/office/drawing/2014/main" id="{9889B297-1F15-4EE9-9A3A-6CED86C84D9E}"/>
              </a:ext>
            </a:extLst>
          </p:cNvPr>
          <p:cNvGrpSpPr/>
          <p:nvPr/>
        </p:nvGrpSpPr>
        <p:grpSpPr>
          <a:xfrm>
            <a:off x="5889869" y="1711133"/>
            <a:ext cx="2795775" cy="3581663"/>
            <a:chOff x="5889869" y="1711133"/>
            <a:chExt cx="2795775" cy="3581663"/>
          </a:xfrm>
        </p:grpSpPr>
        <p:pic>
          <p:nvPicPr>
            <p:cNvPr id="2054" name="Picture 6">
              <a:extLst>
                <a:ext uri="{FF2B5EF4-FFF2-40B4-BE49-F238E27FC236}">
                  <a16:creationId xmlns:a16="http://schemas.microsoft.com/office/drawing/2014/main" id="{0513B7B6-6668-43DE-9E21-8231B92748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639" t="7802" r="1921" b="1730"/>
            <a:stretch/>
          </p:blipFill>
          <p:spPr bwMode="auto">
            <a:xfrm>
              <a:off x="5934955" y="1712409"/>
              <a:ext cx="2750689" cy="3580387"/>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A7217CED-1401-4734-8D9E-38813ED1C57D}"/>
                </a:ext>
              </a:extLst>
            </p:cNvPr>
            <p:cNvSpPr/>
            <p:nvPr/>
          </p:nvSpPr>
          <p:spPr>
            <a:xfrm>
              <a:off x="5889869" y="1711133"/>
              <a:ext cx="206131" cy="137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 name="Gruppo 11">
            <a:extLst>
              <a:ext uri="{FF2B5EF4-FFF2-40B4-BE49-F238E27FC236}">
                <a16:creationId xmlns:a16="http://schemas.microsoft.com/office/drawing/2014/main" id="{E1355694-9DEC-477F-918F-6D61D713A835}"/>
              </a:ext>
            </a:extLst>
          </p:cNvPr>
          <p:cNvGrpSpPr/>
          <p:nvPr/>
        </p:nvGrpSpPr>
        <p:grpSpPr>
          <a:xfrm>
            <a:off x="8961120" y="1663340"/>
            <a:ext cx="2799986" cy="3653991"/>
            <a:chOff x="8961120" y="1663340"/>
            <a:chExt cx="2799986" cy="3653991"/>
          </a:xfrm>
        </p:grpSpPr>
        <p:pic>
          <p:nvPicPr>
            <p:cNvPr id="2056" name="Picture 8">
              <a:extLst>
                <a:ext uri="{FF2B5EF4-FFF2-40B4-BE49-F238E27FC236}">
                  <a16:creationId xmlns:a16="http://schemas.microsoft.com/office/drawing/2014/main" id="{E2355D8F-1041-457D-B836-BD28410FE3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639" t="7659" r="1832" b="2063"/>
            <a:stretch/>
          </p:blipFill>
          <p:spPr bwMode="auto">
            <a:xfrm>
              <a:off x="8961120" y="1687875"/>
              <a:ext cx="2799986" cy="3629456"/>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320514D7-A140-41D9-813E-4309E7C29B9E}"/>
                </a:ext>
              </a:extLst>
            </p:cNvPr>
            <p:cNvSpPr/>
            <p:nvPr/>
          </p:nvSpPr>
          <p:spPr>
            <a:xfrm>
              <a:off x="8961120" y="1663340"/>
              <a:ext cx="126319" cy="184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15">
            <a:extLst>
              <a:ext uri="{FF2B5EF4-FFF2-40B4-BE49-F238E27FC236}">
                <a16:creationId xmlns:a16="http://schemas.microsoft.com/office/drawing/2014/main" id="{2BD5D720-E7B3-42E6-A0C3-3D118EBD6207}"/>
              </a:ext>
            </a:extLst>
          </p:cNvPr>
          <p:cNvSpPr/>
          <p:nvPr/>
        </p:nvSpPr>
        <p:spPr>
          <a:xfrm>
            <a:off x="7201837" y="6604084"/>
            <a:ext cx="273985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5 agosto</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Tree>
    <p:extLst>
      <p:ext uri="{BB962C8B-B14F-4D97-AF65-F5344CB8AC3E}">
        <p14:creationId xmlns:p14="http://schemas.microsoft.com/office/powerpoint/2010/main" val="159137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a:solidFill>
                  <a:srgbClr val="0064B7"/>
                </a:solidFill>
                <a:latin typeface="+mn-lt"/>
              </a:rPr>
              <a:t>Analisi del </a:t>
            </a:r>
            <a:r>
              <a:rPr lang="en-US" sz="8600" b="1" err="1">
                <a:solidFill>
                  <a:srgbClr val="0064B7"/>
                </a:solidFill>
                <a:latin typeface="+mn-lt"/>
              </a:rPr>
              <a:t>rischio</a:t>
            </a:r>
            <a:r>
              <a:rPr lang="en-US" sz="8600" b="1">
                <a:solidFill>
                  <a:srgbClr val="0064B7"/>
                </a:solidFill>
                <a:latin typeface="+mn-lt"/>
              </a:rPr>
              <a:t> e scenario per Regione/PA</a:t>
            </a:r>
          </a:p>
          <a:p>
            <a:endParaRPr lang="en-US" sz="6601">
              <a:solidFill>
                <a:schemeClr val="accent2"/>
              </a:solidFill>
              <a:latin typeface="+mn-lt"/>
            </a:endParaRPr>
          </a:p>
          <a:p>
            <a:endParaRPr lang="en-US" sz="3200">
              <a:latin typeface="+mn-lt"/>
            </a:endParaRPr>
          </a:p>
          <a:p>
            <a:r>
              <a:rPr lang="en-US" sz="5100">
                <a:latin typeface="+mn-lt"/>
              </a:rPr>
              <a:t>26 </a:t>
            </a:r>
            <a:r>
              <a:rPr lang="en-US" sz="5100" err="1">
                <a:latin typeface="+mn-lt"/>
              </a:rPr>
              <a:t>luglio</a:t>
            </a:r>
            <a:r>
              <a:rPr lang="en-US" sz="5100">
                <a:latin typeface="+mn-lt"/>
              </a:rPr>
              <a:t> – 1 </a:t>
            </a:r>
            <a:r>
              <a:rPr lang="en-US" sz="5100" err="1">
                <a:latin typeface="+mn-lt"/>
              </a:rPr>
              <a:t>agosto</a:t>
            </a:r>
            <a:r>
              <a:rPr lang="en-US" sz="5100">
                <a:latin typeface="+mn-lt"/>
              </a:rPr>
              <a:t> 2021 (4 </a:t>
            </a:r>
            <a:r>
              <a:rPr lang="en-US" sz="5100" err="1">
                <a:latin typeface="+mn-lt"/>
              </a:rPr>
              <a:t>agosto</a:t>
            </a:r>
            <a:r>
              <a:rPr lang="en-US" sz="5100">
                <a:latin typeface="+mn-lt"/>
              </a:rPr>
              <a:t> 2021), </a:t>
            </a:r>
          </a:p>
          <a:p>
            <a:r>
              <a:rPr lang="en-US" sz="5100" err="1">
                <a:latin typeface="+mn-lt"/>
              </a:rPr>
              <a:t>analisi</a:t>
            </a:r>
            <a:r>
              <a:rPr lang="en-US" sz="5100">
                <a:latin typeface="+mn-lt"/>
              </a:rPr>
              <a:t> </a:t>
            </a:r>
            <a:r>
              <a:rPr lang="en-US" sz="5100" err="1">
                <a:latin typeface="+mn-lt"/>
              </a:rPr>
              <a:t>dell’occupazione</a:t>
            </a:r>
            <a:r>
              <a:rPr lang="en-US" sz="5100">
                <a:latin typeface="+mn-lt"/>
              </a:rPr>
              <a:t> </a:t>
            </a:r>
            <a:r>
              <a:rPr lang="en-US" sz="5100" err="1">
                <a:latin typeface="+mn-lt"/>
              </a:rPr>
              <a:t>dei</a:t>
            </a:r>
            <a:r>
              <a:rPr lang="en-US" sz="5100">
                <a:latin typeface="+mn-lt"/>
              </a:rPr>
              <a:t> PL </a:t>
            </a:r>
            <a:r>
              <a:rPr lang="en-US" sz="5100" err="1">
                <a:latin typeface="+mn-lt"/>
              </a:rPr>
              <a:t>attivi</a:t>
            </a:r>
            <a:r>
              <a:rPr lang="en-US" sz="5100">
                <a:latin typeface="+mn-lt"/>
              </a:rPr>
              <a:t> </a:t>
            </a:r>
            <a:r>
              <a:rPr lang="en-US" sz="5100" err="1">
                <a:latin typeface="+mn-lt"/>
              </a:rPr>
              <a:t>aggiornata</a:t>
            </a:r>
            <a:r>
              <a:rPr lang="en-US" sz="5100">
                <a:latin typeface="+mn-lt"/>
              </a:rPr>
              <a:t> al 3 </a:t>
            </a:r>
            <a:r>
              <a:rPr lang="en-US" sz="5100" err="1">
                <a:latin typeface="+mn-lt"/>
              </a:rPr>
              <a:t>agosto</a:t>
            </a:r>
            <a:r>
              <a:rPr lang="en-US" sz="5100">
                <a:latin typeface="+mn-lt"/>
              </a:rPr>
              <a:t> 2021</a:t>
            </a:r>
          </a:p>
          <a:p>
            <a:endParaRPr lang="en-US" sz="3200" b="1">
              <a:solidFill>
                <a:schemeClr val="accent2"/>
              </a:solidFill>
              <a:latin typeface="+mn-lt"/>
            </a:endParaRPr>
          </a:p>
          <a:p>
            <a:r>
              <a:rPr lang="en-US" sz="5100" b="1">
                <a:solidFill>
                  <a:srgbClr val="0064B7"/>
                </a:solidFill>
                <a:latin typeface="+mn-lt"/>
              </a:rPr>
              <a:t>Fonte: </a:t>
            </a:r>
            <a:r>
              <a:rPr lang="en-US" sz="5100" b="1" err="1">
                <a:solidFill>
                  <a:srgbClr val="0064B7"/>
                </a:solidFill>
                <a:latin typeface="+mn-lt"/>
              </a:rPr>
              <a:t>Cabina</a:t>
            </a:r>
            <a:r>
              <a:rPr lang="en-US" sz="5100" b="1">
                <a:solidFill>
                  <a:srgbClr val="0064B7"/>
                </a:solidFill>
                <a:latin typeface="+mn-lt"/>
              </a:rPr>
              <a:t> di Regia</a:t>
            </a:r>
          </a:p>
          <a:p>
            <a:endParaRPr lang="en-US" sz="6000">
              <a:solidFill>
                <a:schemeClr val="accent2"/>
              </a:solidFill>
              <a:latin typeface="+mn-lt"/>
            </a:endParaRPr>
          </a:p>
        </p:txBody>
      </p:sp>
    </p:spTree>
    <p:extLst>
      <p:ext uri="{BB962C8B-B14F-4D97-AF65-F5344CB8AC3E}">
        <p14:creationId xmlns:p14="http://schemas.microsoft.com/office/powerpoint/2010/main" val="161166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a:solidFill>
                  <a:srgbClr val="0064B7"/>
                </a:solidFill>
                <a:latin typeface="+mn-lt"/>
              </a:rPr>
              <a:t>Analisi del </a:t>
            </a:r>
            <a:r>
              <a:rPr lang="en-US" sz="2800" b="1" err="1">
                <a:solidFill>
                  <a:srgbClr val="0064B7"/>
                </a:solidFill>
                <a:latin typeface="+mn-lt"/>
              </a:rPr>
              <a:t>rischio</a:t>
            </a:r>
            <a:r>
              <a:rPr lang="en-US" sz="2800" b="1">
                <a:solidFill>
                  <a:srgbClr val="0064B7"/>
                </a:solidFill>
                <a:latin typeface="+mn-lt"/>
              </a:rPr>
              <a:t> e scenario per Regione/PA</a:t>
            </a:r>
          </a:p>
        </p:txBody>
      </p:sp>
      <p:pic>
        <p:nvPicPr>
          <p:cNvPr id="3" name="Immagine 2">
            <a:extLst>
              <a:ext uri="{FF2B5EF4-FFF2-40B4-BE49-F238E27FC236}">
                <a16:creationId xmlns:a16="http://schemas.microsoft.com/office/drawing/2014/main" id="{2B7398C1-5071-4F0F-8997-038BA5EFA8D4}"/>
              </a:ext>
            </a:extLst>
          </p:cNvPr>
          <p:cNvPicPr>
            <a:picLocks noChangeAspect="1"/>
          </p:cNvPicPr>
          <p:nvPr/>
        </p:nvPicPr>
        <p:blipFill>
          <a:blip r:embed="rId2"/>
          <a:stretch>
            <a:fillRect/>
          </a:stretch>
        </p:blipFill>
        <p:spPr>
          <a:xfrm>
            <a:off x="3643087" y="635393"/>
            <a:ext cx="5080000" cy="5421962"/>
          </a:xfrm>
          <a:prstGeom prst="rect">
            <a:avLst/>
          </a:prstGeom>
        </p:spPr>
      </p:pic>
    </p:spTree>
    <p:extLst>
      <p:ext uri="{BB962C8B-B14F-4D97-AF65-F5344CB8AC3E}">
        <p14:creationId xmlns:p14="http://schemas.microsoft.com/office/powerpoint/2010/main" val="30277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121669" y="315902"/>
            <a:ext cx="9986196" cy="707886"/>
          </a:xfrm>
          <a:prstGeom prst="rect">
            <a:avLst/>
          </a:prstGeom>
          <a:noFill/>
        </p:spPr>
        <p:txBody>
          <a:bodyPr wrap="none" rtlCol="0">
            <a:spAutoFit/>
          </a:bodyPr>
          <a:lstStyle/>
          <a:p>
            <a:pPr algn="ctr"/>
            <a:r>
              <a:rPr lang="it-IT" sz="4000" b="1">
                <a:solidFill>
                  <a:srgbClr val="0064B7"/>
                </a:solidFill>
              </a:rPr>
              <a:t>Headline della Cabina di Regia (6 agosto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195E60AA-CDF4-4FA1-B50B-403884FD2A3E}"/>
              </a:ext>
            </a:extLst>
          </p:cNvPr>
          <p:cNvSpPr txBox="1"/>
          <p:nvPr/>
        </p:nvSpPr>
        <p:spPr>
          <a:xfrm>
            <a:off x="735148" y="1555242"/>
            <a:ext cx="10502675" cy="646331"/>
          </a:xfrm>
          <a:prstGeom prst="rect">
            <a:avLst/>
          </a:prstGeom>
          <a:noFill/>
        </p:spPr>
        <p:txBody>
          <a:bodyPr wrap="square">
            <a:spAutoFit/>
          </a:bodyPr>
          <a:lstStyle/>
          <a:p>
            <a:pPr>
              <a:tabLst>
                <a:tab pos="6070600" algn="l"/>
              </a:tabLst>
            </a:pPr>
            <a:endParaRPr lang="it-IT" sz="180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735149" y="1999394"/>
            <a:ext cx="10623142" cy="2585323"/>
          </a:xfrm>
          <a:prstGeom prst="rect">
            <a:avLst/>
          </a:prstGeom>
          <a:noFill/>
        </p:spPr>
        <p:txBody>
          <a:bodyPr wrap="square">
            <a:spAutoFit/>
          </a:bodyPr>
          <a:lstStyle/>
          <a:p>
            <a:pPr algn="just"/>
            <a:r>
              <a:rPr lang="it-IT" b="1" i="1">
                <a:latin typeface="Tahoma" panose="020B0604030504040204" pitchFamily="34" charset="0"/>
                <a:ea typeface="Tahoma" panose="020B0604030504040204" pitchFamily="34" charset="0"/>
                <a:cs typeface="Tahoma" panose="020B0604030504040204" pitchFamily="34" charset="0"/>
              </a:rPr>
              <a:t>L’incidenza settimanale a livello nazionale evidenzia un forte aumento dei casi diagnosticati </a:t>
            </a:r>
            <a:r>
              <a:rPr lang="it-IT" i="1">
                <a:latin typeface="Tahoma" panose="020B0604030504040204" pitchFamily="34" charset="0"/>
                <a:ea typeface="Tahoma" panose="020B0604030504040204" pitchFamily="34" charset="0"/>
                <a:cs typeface="Tahoma" panose="020B0604030504040204" pitchFamily="34" charset="0"/>
              </a:rPr>
              <a:t>e supera la soglia di 50 casi settimanali per 100.000 abitanti.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Tutte le Regioni/PPAAA sono classificate a rischio epidemico moderato.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L’attuale impatto della malattia COVID-19 sui servizi ospedalieri è limitato, tuttavia i tassi di occupazione e numero di ricoverati in area medica e terapia intensiva sono in aumento.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La trasmissibilità stimata sui soli casi ospedalizzati è sopra la soglia epidemica. </a:t>
            </a:r>
          </a:p>
        </p:txBody>
      </p:sp>
    </p:spTree>
    <p:extLst>
      <p:ext uri="{BB962C8B-B14F-4D97-AF65-F5344CB8AC3E}">
        <p14:creationId xmlns:p14="http://schemas.microsoft.com/office/powerpoint/2010/main" val="2438228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121669" y="315902"/>
            <a:ext cx="9986196" cy="707886"/>
          </a:xfrm>
          <a:prstGeom prst="rect">
            <a:avLst/>
          </a:prstGeom>
          <a:noFill/>
        </p:spPr>
        <p:txBody>
          <a:bodyPr wrap="none" rtlCol="0">
            <a:spAutoFit/>
          </a:bodyPr>
          <a:lstStyle/>
          <a:p>
            <a:pPr algn="ctr"/>
            <a:r>
              <a:rPr lang="it-IT" sz="4000" b="1">
                <a:solidFill>
                  <a:srgbClr val="0064B7"/>
                </a:solidFill>
              </a:rPr>
              <a:t>Headline della Cabina di Regia (6 agosto 2021)</a:t>
            </a:r>
          </a:p>
        </p:txBody>
      </p:sp>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4" y="1767006"/>
            <a:ext cx="10468947" cy="3416320"/>
          </a:xfrm>
          <a:prstGeom prst="rect">
            <a:avLst/>
          </a:prstGeom>
          <a:noFill/>
        </p:spPr>
        <p:txBody>
          <a:bodyPr wrap="square">
            <a:spAutoFit/>
          </a:bodyPr>
          <a:lstStyle/>
          <a:p>
            <a:pPr algn="just"/>
            <a:r>
              <a:rPr lang="it-IT" i="1">
                <a:latin typeface="Tahoma" panose="020B0604030504040204" pitchFamily="34" charset="0"/>
                <a:ea typeface="Tahoma" panose="020B0604030504040204" pitchFamily="34" charset="0"/>
                <a:cs typeface="Tahoma" panose="020B0604030504040204" pitchFamily="34" charset="0"/>
              </a:rPr>
              <a:t>La </a:t>
            </a:r>
            <a:r>
              <a:rPr lang="it-IT" b="1" i="1">
                <a:latin typeface="Tahoma" panose="020B0604030504040204" pitchFamily="34" charset="0"/>
                <a:ea typeface="Tahoma" panose="020B0604030504040204" pitchFamily="34" charset="0"/>
                <a:cs typeface="Tahoma" panose="020B0604030504040204" pitchFamily="34" charset="0"/>
              </a:rPr>
              <a:t>circolazione della variante delta </a:t>
            </a:r>
            <a:r>
              <a:rPr lang="it-IT" i="1">
                <a:latin typeface="Tahoma" panose="020B0604030504040204" pitchFamily="34" charset="0"/>
                <a:ea typeface="Tahoma" panose="020B0604030504040204" pitchFamily="34" charset="0"/>
                <a:cs typeface="Tahoma" panose="020B0604030504040204" pitchFamily="34" charset="0"/>
              </a:rPr>
              <a:t>è ormai largamente prevalente in Italia.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Questa variante è dominante nell’Unione Europea ed associata ad un aumento nel numero di nuovi casi di infezione anche in paesi con alta copertura vaccinale.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Una più elevata copertura vaccinale ed il completamento dei cicli di vaccinazione rappresentano gli strumenti principali per prevenire ulteriori recrudescenze di episodi di aumentata circolazione del virus sostenute da varianti emergenti con maggiore trasmissibilità. </a:t>
            </a:r>
          </a:p>
          <a:p>
            <a:pPr algn="just"/>
            <a:endParaRPr lang="it-IT" i="1">
              <a:latin typeface="Tahoma" panose="020B0604030504040204" pitchFamily="34" charset="0"/>
              <a:ea typeface="Tahoma" panose="020B0604030504040204" pitchFamily="34" charset="0"/>
              <a:cs typeface="Tahoma" panose="020B0604030504040204" pitchFamily="34" charset="0"/>
            </a:endParaRPr>
          </a:p>
          <a:p>
            <a:pPr algn="just"/>
            <a:r>
              <a:rPr lang="it-IT" i="1">
                <a:latin typeface="Tahoma" panose="020B0604030504040204" pitchFamily="34" charset="0"/>
                <a:ea typeface="Tahoma" panose="020B0604030504040204" pitchFamily="34" charset="0"/>
                <a:cs typeface="Tahoma" panose="020B0604030504040204" pitchFamily="34" charset="0"/>
              </a:rPr>
              <a:t>È opportuno realizzare un capillare tracciamento e contenimento dei casi, mantenere elevata l’attenzione ed applicare e rispettare misure e comportamenti per limitare l’ulteriore aumento della circolazione virale. </a:t>
            </a:r>
          </a:p>
        </p:txBody>
      </p:sp>
    </p:spTree>
    <p:extLst>
      <p:ext uri="{BB962C8B-B14F-4D97-AF65-F5344CB8AC3E}">
        <p14:creationId xmlns:p14="http://schemas.microsoft.com/office/powerpoint/2010/main" val="304125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9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315785" y="-42306"/>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rgbClr val="0064B7"/>
                </a:solidFill>
                <a:latin typeface="Arial Narrow" panose="020B0606020202030204" pitchFamily="34" charset="0"/>
                <a:ea typeface="+mn-ea"/>
                <a:cs typeface="+mn-cs"/>
              </a:rPr>
              <a:t>Casi notificati al Centro Europeo per la Prevenzione ed il Controllo delle Malattie (ECDC)</a:t>
            </a:r>
            <a:endParaRPr lang="it-CH" sz="2400" b="1">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42767" y="803831"/>
            <a:ext cx="7999306" cy="400110"/>
          </a:xfrm>
          <a:prstGeom prst="rect">
            <a:avLst/>
          </a:prstGeom>
          <a:noFill/>
        </p:spPr>
        <p:txBody>
          <a:bodyPr wrap="none" rtlCol="0">
            <a:spAutoFit/>
          </a:bodyPr>
          <a:lstStyle/>
          <a:p>
            <a:r>
              <a:rPr lang="it-IT" sz="2000" b="1">
                <a:solidFill>
                  <a:schemeClr val="bg1"/>
                </a:solidFill>
                <a:latin typeface="Arial Narrow" panose="020B0606020202030204" pitchFamily="34" charset="0"/>
              </a:rPr>
              <a:t>La situazione italiana riflette l’epidemiologia di altri paesi UE/SEE (5 agosto)</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9011394" y="4941597"/>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a:t>https://www.ecdc.europa.eu/en/covid-19/situation-updates/weekly-maps-coordinated-restriction-free-movement</a:t>
            </a:r>
          </a:p>
        </p:txBody>
      </p:sp>
      <p:pic>
        <p:nvPicPr>
          <p:cNvPr id="1028" name="Picture 4" descr="Combined indicator: 14-day notification rate, testing rate and test positivity, updated 5 August 2021">
            <a:extLst>
              <a:ext uri="{FF2B5EF4-FFF2-40B4-BE49-F238E27FC236}">
                <a16:creationId xmlns:a16="http://schemas.microsoft.com/office/drawing/2014/main" id="{FC7650F4-5C1B-4BD8-A4CC-04146A1C3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43" y="1297577"/>
            <a:ext cx="6803151" cy="48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7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a:latin typeface="Arial Narrow" panose="020B0606020202030204" pitchFamily="34" charset="0"/>
              </a:rPr>
              <a:t>Andamento incidenza (14 gg) in quasi tutti i paesi europei (ECDC) fino al 2 agosto</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701381" cy="253916"/>
          </a:xfrm>
          <a:prstGeom prst="rect">
            <a:avLst/>
          </a:prstGeom>
        </p:spPr>
        <p:txBody>
          <a:bodyPr wrap="none">
            <a:spAutoFit/>
          </a:bodyPr>
          <a:lstStyle/>
          <a:p>
            <a:r>
              <a:rPr lang="it-IT" sz="1050" b="1">
                <a:solidFill>
                  <a:srgbClr val="333333"/>
                </a:solidFill>
              </a:rPr>
              <a:t>Data di ultimo aggiornamento</a:t>
            </a:r>
            <a:r>
              <a:rPr lang="it-IT" sz="1050">
                <a:solidFill>
                  <a:srgbClr val="333333"/>
                </a:solidFill>
              </a:rPr>
              <a:t>: 26 luglio </a:t>
            </a:r>
            <a:r>
              <a:rPr lang="it-IT" sz="1050" b="0" i="0">
                <a:solidFill>
                  <a:srgbClr val="333333"/>
                </a:solidFill>
                <a:effectLst/>
              </a:rPr>
              <a:t>2021</a:t>
            </a:r>
            <a:endParaRPr lang="it-IT" sz="1050"/>
          </a:p>
        </p:txBody>
      </p:sp>
      <p:pic>
        <p:nvPicPr>
          <p:cNvPr id="4" name="Immagine 3">
            <a:extLst>
              <a:ext uri="{FF2B5EF4-FFF2-40B4-BE49-F238E27FC236}">
                <a16:creationId xmlns:a16="http://schemas.microsoft.com/office/drawing/2014/main" id="{D177757D-448B-4419-AE1B-F157DE424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12" y="1245865"/>
            <a:ext cx="11503175" cy="4366269"/>
          </a:xfrm>
          <a:prstGeom prst="rect">
            <a:avLst/>
          </a:prstGeom>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2739853"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4 agosto</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6" name="Immagine 5">
            <a:extLst>
              <a:ext uri="{FF2B5EF4-FFF2-40B4-BE49-F238E27FC236}">
                <a16:creationId xmlns:a16="http://schemas.microsoft.com/office/drawing/2014/main" id="{DF867C18-63C2-4D15-8C31-0242DB98DF03}"/>
              </a:ext>
            </a:extLst>
          </p:cNvPr>
          <p:cNvPicPr>
            <a:picLocks noChangeAspect="1"/>
          </p:cNvPicPr>
          <p:nvPr/>
        </p:nvPicPr>
        <p:blipFill>
          <a:blip r:embed="rId2"/>
          <a:stretch>
            <a:fillRect/>
          </a:stretch>
        </p:blipFill>
        <p:spPr>
          <a:xfrm>
            <a:off x="0" y="951561"/>
            <a:ext cx="12192000" cy="4954877"/>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404089" y="81269"/>
            <a:ext cx="9309280" cy="954107"/>
          </a:xfrm>
          <a:prstGeom prst="rect">
            <a:avLst/>
          </a:prstGeom>
          <a:noFill/>
        </p:spPr>
        <p:txBody>
          <a:bodyPr wrap="none" rtlCol="0">
            <a:spAutoFit/>
          </a:bodyPr>
          <a:lstStyle/>
          <a:p>
            <a:r>
              <a:rPr lang="it-IT" sz="2800" b="1">
                <a:solidFill>
                  <a:schemeClr val="bg1"/>
                </a:solidFill>
              </a:rPr>
              <a:t>Casi in </a:t>
            </a:r>
            <a:r>
              <a:rPr lang="it-IT" sz="2800" b="1">
                <a:solidFill>
                  <a:srgbClr val="FFFF00"/>
                </a:solidFill>
              </a:rPr>
              <a:t>aumento</a:t>
            </a:r>
            <a:r>
              <a:rPr lang="it-IT" sz="2800" b="1">
                <a:solidFill>
                  <a:schemeClr val="bg1"/>
                </a:solidFill>
              </a:rPr>
              <a:t> in 18 Regioni/PPAA e in tutte le fasce di età, </a:t>
            </a:r>
          </a:p>
          <a:p>
            <a:r>
              <a:rPr lang="it-IT" sz="2800" b="1">
                <a:solidFill>
                  <a:schemeClr val="bg1"/>
                </a:solidFill>
              </a:rPr>
              <a:t>ma principalmente nel gruppo 10-29 anni </a:t>
            </a:r>
            <a:r>
              <a:rPr lang="it-IT" sz="2800" b="1">
                <a:solidFill>
                  <a:srgbClr val="FFFF00"/>
                </a:solidFill>
              </a:rPr>
              <a:t>negli ultimi 7 giorni</a:t>
            </a:r>
            <a:endParaRPr lang="it-IT" sz="2000" b="1">
              <a:solidFill>
                <a:srgbClr val="FFFF00"/>
              </a:solidFill>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a:solidFill>
                  <a:srgbClr val="404040"/>
                </a:solidFill>
                <a:effectLst/>
              </a:rPr>
              <a:t>CONFRONTO TRA IL </a:t>
            </a:r>
            <a:r>
              <a:rPr lang="it-IT" sz="1100" b="1" i="1">
                <a:solidFill>
                  <a:srgbClr val="404040"/>
                </a:solidFill>
                <a:effectLst/>
              </a:rPr>
              <a:t>NUMERO CASI DI COVID-19 (PER 100.000 AB) </a:t>
            </a:r>
            <a:r>
              <a:rPr lang="it-IT" sz="1100" b="0" i="1">
                <a:solidFill>
                  <a:srgbClr val="404040"/>
                </a:solidFill>
                <a:effectLst/>
              </a:rPr>
              <a:t>DIAGNOSTICATI IN ITALIA PER REGIONE </a:t>
            </a:r>
            <a:r>
              <a:rPr lang="it-IT" sz="1100" i="1">
                <a:solidFill>
                  <a:srgbClr val="404040"/>
                </a:solidFill>
              </a:rPr>
              <a:t>E PER FASCIA D’ETA’ </a:t>
            </a:r>
            <a:r>
              <a:rPr lang="it-IT" sz="1100" b="0" i="1">
                <a:solidFill>
                  <a:srgbClr val="404040"/>
                </a:solidFill>
                <a:effectLst/>
              </a:rPr>
              <a:t>NEL PERIODO</a:t>
            </a:r>
            <a:r>
              <a:rPr lang="it-IT" sz="1100" i="1">
                <a:solidFill>
                  <a:srgbClr val="404040"/>
                </a:solidFill>
              </a:rPr>
              <a:t> </a:t>
            </a:r>
            <a:r>
              <a:rPr lang="it-IT" sz="1100" b="0" i="1">
                <a:solidFill>
                  <a:srgbClr val="404040"/>
                </a:solidFill>
                <a:effectLst/>
                <a:latin typeface="Lato"/>
              </a:rPr>
              <a:t> 19/7-1/8/2021 </a:t>
            </a:r>
            <a:r>
              <a:rPr lang="it-IT" sz="1100" i="1">
                <a:solidFill>
                  <a:srgbClr val="404040"/>
                </a:solidFill>
              </a:rPr>
              <a:t>E </a:t>
            </a:r>
            <a:r>
              <a:rPr lang="it-IT" sz="1100" b="0" i="1">
                <a:solidFill>
                  <a:srgbClr val="404040"/>
                </a:solidFill>
                <a:effectLst/>
                <a:latin typeface="Lato"/>
              </a:rPr>
              <a:t>5/7-18/7/2021</a:t>
            </a:r>
            <a:endParaRPr lang="it-IT" sz="1100" i="1">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767104"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4 agosto</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pic>
        <p:nvPicPr>
          <p:cNvPr id="3074" name="Picture 2" descr="CONFRONTO TRA IL NUMERO CASI DI COVID-19 (PER 100.000 AB) DIAGNOSTICATI IN ITALIA PER REGIONE NEL PERIODO 26/7-1/8/2021 E 19/7-25/7/2021">
            <a:extLst>
              <a:ext uri="{FF2B5EF4-FFF2-40B4-BE49-F238E27FC236}">
                <a16:creationId xmlns:a16="http://schemas.microsoft.com/office/drawing/2014/main" id="{B34A88BB-92E2-4D90-81DE-E7D3E9CFC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1105"/>
            <a:ext cx="6178047" cy="45583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NFRONTO TRA IL NUMERO CASI DI COVID-19 (PER 100.000 AB) DIAGNOSTICATI IN ITALIA PER FASCIA D'ETA NEL PERIODO 26/7-1/8/2021 E 19/7-25/7/2021">
            <a:extLst>
              <a:ext uri="{FF2B5EF4-FFF2-40B4-BE49-F238E27FC236}">
                <a16:creationId xmlns:a16="http://schemas.microsoft.com/office/drawing/2014/main" id="{E0EE4695-C171-493C-964E-3D990102F8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900" y="1125577"/>
            <a:ext cx="5905398" cy="4429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SI DI COVID-19 DIAGNOSTICATI IN ITALIA PER COMUNE DI DOMICILIO/RESIDENZA (COMUNI CON ALMENO UN CASO) - PERIODO:  19/7-1/8/2021">
            <a:extLst>
              <a:ext uri="{FF2B5EF4-FFF2-40B4-BE49-F238E27FC236}">
                <a16:creationId xmlns:a16="http://schemas.microsoft.com/office/drawing/2014/main" id="{0FB0E6E6-1E7F-074B-9895-61510F65D0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53" t="6610" r="24861" b="8056"/>
          <a:stretch/>
        </p:blipFill>
        <p:spPr bwMode="auto">
          <a:xfrm>
            <a:off x="10069034" y="3418546"/>
            <a:ext cx="1861185" cy="2359402"/>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B72E11F0-7AA0-4D41-BB1D-F342948B8941}"/>
              </a:ext>
            </a:extLst>
          </p:cNvPr>
          <p:cNvPicPr>
            <a:picLocks noChangeAspect="1"/>
          </p:cNvPicPr>
          <p:nvPr/>
        </p:nvPicPr>
        <p:blipFill rotWithShape="1">
          <a:blip r:embed="rId6">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2" name="CasellaDiTesto 11">
            <a:extLst>
              <a:ext uri="{FF2B5EF4-FFF2-40B4-BE49-F238E27FC236}">
                <a16:creationId xmlns:a16="http://schemas.microsoft.com/office/drawing/2014/main" id="{04C2BCA8-4CDC-4F43-A628-ACD0F058F4AB}"/>
              </a:ext>
            </a:extLst>
          </p:cNvPr>
          <p:cNvSpPr txBox="1"/>
          <p:nvPr/>
        </p:nvSpPr>
        <p:spPr>
          <a:xfrm>
            <a:off x="10190073" y="1366897"/>
            <a:ext cx="1930197" cy="2062103"/>
          </a:xfrm>
          <a:prstGeom prst="rect">
            <a:avLst/>
          </a:prstGeom>
          <a:noFill/>
        </p:spPr>
        <p:txBody>
          <a:bodyPr wrap="square">
            <a:spAutoFit/>
          </a:bodyPr>
          <a:lstStyle/>
          <a:p>
            <a:r>
              <a:rPr lang="it-IT" sz="1600" dirty="0">
                <a:solidFill>
                  <a:srgbClr val="0064B7"/>
                </a:solidFill>
              </a:rPr>
              <a:t>4.996 comuni</a:t>
            </a:r>
            <a:r>
              <a:rPr lang="it-IT" sz="1600" b="1" dirty="0">
                <a:solidFill>
                  <a:srgbClr val="FF0000"/>
                </a:solidFill>
              </a:rPr>
              <a:t> con almeno un caso nelle ultime due settimane </a:t>
            </a:r>
          </a:p>
          <a:p>
            <a:endParaRPr lang="it-IT" sz="1600" b="1" dirty="0">
              <a:solidFill>
                <a:srgbClr val="FF0000"/>
              </a:solidFill>
            </a:endParaRPr>
          </a:p>
          <a:p>
            <a:r>
              <a:rPr lang="it-IT" sz="1600" dirty="0">
                <a:solidFill>
                  <a:srgbClr val="0064B7"/>
                </a:solidFill>
              </a:rPr>
              <a:t>3.845 comuni </a:t>
            </a:r>
            <a:r>
              <a:rPr lang="it-IT" sz="1600" b="1" dirty="0">
                <a:solidFill>
                  <a:srgbClr val="FF0000"/>
                </a:solidFill>
              </a:rPr>
              <a:t>nelle due settimane precedenti </a:t>
            </a:r>
            <a:endParaRPr lang="it-CH" sz="1600" b="1" dirty="0">
              <a:solidFill>
                <a:srgbClr val="FF0000"/>
              </a:solidFill>
              <a:ea typeface="+mn-ea"/>
              <a:cs typeface="+mn-cs"/>
            </a:endParaRPr>
          </a:p>
        </p:txBody>
      </p:sp>
    </p:spTree>
    <p:extLst>
      <p:ext uri="{BB962C8B-B14F-4D97-AF65-F5344CB8AC3E}">
        <p14:creationId xmlns:p14="http://schemas.microsoft.com/office/powerpoint/2010/main" val="401955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a:solidFill>
                  <a:srgbClr val="0064B7"/>
                </a:solidFill>
              </a:rPr>
              <a:t>Indicatori decisionali </a:t>
            </a:r>
            <a:r>
              <a:rPr lang="it-IT" sz="3200">
                <a:solidFill>
                  <a:srgbClr val="0064B7"/>
                </a:solidFill>
              </a:rPr>
              <a:t>come da Decreto Legge del 18 maggio 2021 n.65 articolo 13 </a:t>
            </a:r>
            <a:r>
              <a:rPr lang="it-IT" sz="3200" b="1">
                <a:solidFill>
                  <a:srgbClr val="0064B7"/>
                </a:solidFill>
              </a:rPr>
              <a:t>- Aggiornamento del 05/08/2021</a:t>
            </a:r>
            <a:endParaRPr lang="it-IT" sz="2800" b="1">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561156407"/>
              </p:ext>
            </p:extLst>
          </p:nvPr>
        </p:nvGraphicFramePr>
        <p:xfrm>
          <a:off x="841973" y="1099841"/>
          <a:ext cx="9778730" cy="4787063"/>
        </p:xfrm>
        <a:graphic>
          <a:graphicData uri="http://schemas.openxmlformats.org/drawingml/2006/table">
            <a:tbl>
              <a:tblPr firstRow="1" firstCol="1" bandRow="1"/>
              <a:tblGrid>
                <a:gridCol w="1428166">
                  <a:extLst>
                    <a:ext uri="{9D8B030D-6E8A-4147-A177-3AD203B41FA5}">
                      <a16:colId xmlns:a16="http://schemas.microsoft.com/office/drawing/2014/main" val="4011441120"/>
                    </a:ext>
                  </a:extLst>
                </a:gridCol>
                <a:gridCol w="1520142">
                  <a:extLst>
                    <a:ext uri="{9D8B030D-6E8A-4147-A177-3AD203B41FA5}">
                      <a16:colId xmlns:a16="http://schemas.microsoft.com/office/drawing/2014/main" val="2102752302"/>
                    </a:ext>
                  </a:extLst>
                </a:gridCol>
                <a:gridCol w="1520142">
                  <a:extLst>
                    <a:ext uri="{9D8B030D-6E8A-4147-A177-3AD203B41FA5}">
                      <a16:colId xmlns:a16="http://schemas.microsoft.com/office/drawing/2014/main" val="2764619601"/>
                    </a:ext>
                  </a:extLst>
                </a:gridCol>
                <a:gridCol w="1520142">
                  <a:extLst>
                    <a:ext uri="{9D8B030D-6E8A-4147-A177-3AD203B41FA5}">
                      <a16:colId xmlns:a16="http://schemas.microsoft.com/office/drawing/2014/main" val="1913533220"/>
                    </a:ext>
                  </a:extLst>
                </a:gridCol>
                <a:gridCol w="1895069">
                  <a:extLst>
                    <a:ext uri="{9D8B030D-6E8A-4147-A177-3AD203B41FA5}">
                      <a16:colId xmlns:a16="http://schemas.microsoft.com/office/drawing/2014/main" val="4199570885"/>
                    </a:ext>
                  </a:extLst>
                </a:gridCol>
                <a:gridCol w="1895069">
                  <a:extLst>
                    <a:ext uri="{9D8B030D-6E8A-4147-A177-3AD203B41FA5}">
                      <a16:colId xmlns:a16="http://schemas.microsoft.com/office/drawing/2014/main" val="2365776571"/>
                    </a:ext>
                  </a:extLst>
                </a:gridCol>
              </a:tblGrid>
              <a:tr h="1016549">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Incidenza a 7 gg/100.000 pop - Periodo di riferimento </a:t>
                      </a:r>
                      <a:r>
                        <a:rPr lang="it-IT"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16-22 luglio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Incidenza a 7 gg/100.000 pop - Periodo di riferimento </a:t>
                      </a:r>
                      <a:r>
                        <a:rPr lang="it-IT"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23-29 luglio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Incidenza a 7 gg/100.000 pop - Periodo di riferimento </a:t>
                      </a:r>
                      <a:r>
                        <a:rPr lang="it-IT"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30 luglio-05 agosto 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Times New Roman" panose="02020603050405020304" pitchFamily="18" charset="0"/>
                          <a:cs typeface="Calibri" panose="020F0502020204030204" pitchFamily="34" charset="0"/>
                        </a:rPr>
                        <a:t>% OCCUPAZIONE PL AREA MEDICA DA PAZIENTI COVID al </a:t>
                      </a:r>
                      <a:r>
                        <a:rPr lang="it-IT"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03/08/2021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OCCUPAZIONE PL TERAPIA INTENSIVA DA PAZIENTI COVID al</a:t>
                      </a:r>
                      <a:r>
                        <a:rPr lang="it-IT"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03/08/2021</a:t>
                      </a:r>
                      <a:endParaRPr lang="it-IT"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51581">
                <a:tc>
                  <a:txBody>
                    <a:bodyPr/>
                    <a:lstStyle/>
                    <a:p>
                      <a:pPr algn="ctr">
                        <a:lnSpc>
                          <a:spcPct val="107000"/>
                        </a:lnSpc>
                        <a:spcAft>
                          <a:spcPts val="800"/>
                        </a:spcAft>
                      </a:pPr>
                      <a:r>
                        <a:rPr lang="it-IT"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51581">
                <a:tc>
                  <a:txBody>
                    <a:bodyPr/>
                    <a:lstStyle/>
                    <a:p>
                      <a:pPr algn="ctr">
                        <a:lnSpc>
                          <a:spcPct val="107000"/>
                        </a:lnSpc>
                        <a:spcAft>
                          <a:spcPts val="800"/>
                        </a:spcAft>
                      </a:pPr>
                      <a:r>
                        <a:rPr lang="it-IT" sz="105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100" marR="37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E23FD5FF-04E5-497E-953A-6B9ABBD1D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89" y="1004519"/>
            <a:ext cx="9125339" cy="5005866"/>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STIMA NAZIONALE DELL’RT PUNTALE (21/7), RT OSPEDALIZZAZIONI (20/7) E RT «AUGMENTED» (27/7) CALCOLATI CON DATI AL 4/08/2021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888932"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4 agosto </a:t>
            </a:r>
            <a:r>
              <a:rPr lang="it-IT" sz="1050" b="0" i="0">
                <a:solidFill>
                  <a:srgbClr val="333333"/>
                </a:solidFill>
                <a:effectLst/>
                <a:latin typeface="Source Sans Pro" panose="020B0503030403020204" pitchFamily="34" charset="0"/>
              </a:rPr>
              <a:t>2021</a:t>
            </a:r>
            <a:endParaRPr lang="it-IT" sz="105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157927" y="1668421"/>
            <a:ext cx="2034073" cy="923330"/>
          </a:xfrm>
          <a:prstGeom prst="rect">
            <a:avLst/>
          </a:prstGeom>
          <a:noFill/>
        </p:spPr>
        <p:txBody>
          <a:bodyPr wrap="square">
            <a:spAutoFit/>
          </a:bodyPr>
          <a:lstStyle/>
          <a:p>
            <a:r>
              <a:rPr lang="it-IT" sz="1800"/>
              <a:t>Augmented: </a:t>
            </a:r>
            <a:r>
              <a:rPr lang="it-IT" sz="1800" b="1"/>
              <a:t>1,23</a:t>
            </a:r>
            <a:r>
              <a:rPr lang="it-IT" sz="1800"/>
              <a:t> </a:t>
            </a:r>
          </a:p>
          <a:p>
            <a:r>
              <a:rPr lang="it-IT" sz="1800"/>
              <a:t>(95%CI: 1,22-1,25)</a:t>
            </a:r>
            <a:r>
              <a:rPr lang="en-IT" sz="1800">
                <a:effectLst/>
              </a:rPr>
              <a:t> </a:t>
            </a:r>
            <a:br>
              <a:rPr lang="en-IT" sz="1800">
                <a:effectLst/>
              </a:rPr>
            </a:br>
            <a:r>
              <a:rPr lang="en-IT" sz="1800">
                <a:effectLst/>
              </a:rPr>
              <a:t>(</a:t>
            </a:r>
            <a:r>
              <a:rPr lang="it-IT" sz="1800">
                <a:effectLst/>
              </a:rPr>
              <a:t>al </a:t>
            </a:r>
            <a:r>
              <a:rPr lang="it-IT"/>
              <a:t>27</a:t>
            </a:r>
            <a:r>
              <a:rPr lang="it-IT" sz="1800">
                <a:effectLst/>
              </a:rPr>
              <a:t> luglio 2021</a:t>
            </a:r>
            <a:r>
              <a:rPr lang="en-IT" sz="1800">
                <a:effectLst/>
              </a:rPr>
              <a:t>)</a:t>
            </a:r>
            <a:endParaRPr lang="en-IT" sz="180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10007107" y="2888600"/>
            <a:ext cx="2643716" cy="923330"/>
          </a:xfrm>
          <a:prstGeom prst="rect">
            <a:avLst/>
          </a:prstGeom>
          <a:noFill/>
        </p:spPr>
        <p:txBody>
          <a:bodyPr wrap="square">
            <a:spAutoFit/>
          </a:bodyPr>
          <a:lstStyle/>
          <a:p>
            <a:r>
              <a:rPr lang="it-IT" sz="1800"/>
              <a:t>Ospedalizzazioni: </a:t>
            </a:r>
            <a:r>
              <a:rPr lang="it-IT" sz="1800" b="1"/>
              <a:t>1,24</a:t>
            </a:r>
            <a:r>
              <a:rPr lang="it-IT" sz="1800"/>
              <a:t> (95%CI: 1,18-1,32)</a:t>
            </a:r>
            <a:r>
              <a:rPr lang="en-IT" sz="1800">
                <a:effectLst/>
              </a:rPr>
              <a:t> </a:t>
            </a:r>
            <a:endParaRPr lang="it-IT" sz="1800">
              <a:effectLst/>
            </a:endParaRPr>
          </a:p>
          <a:p>
            <a:r>
              <a:rPr lang="en-IT" sz="1800">
                <a:effectLst/>
              </a:rPr>
              <a:t>(</a:t>
            </a:r>
            <a:r>
              <a:rPr lang="it-IT" sz="1800">
                <a:effectLst/>
              </a:rPr>
              <a:t>al </a:t>
            </a:r>
            <a:r>
              <a:rPr lang="it-IT"/>
              <a:t>27</a:t>
            </a:r>
            <a:r>
              <a:rPr lang="it-IT" sz="1800">
                <a:effectLst/>
              </a:rPr>
              <a:t> luglio 2021</a:t>
            </a:r>
            <a:r>
              <a:rPr lang="en-IT" sz="1800">
                <a:effectLst/>
              </a:rPr>
              <a:t>)</a:t>
            </a:r>
            <a:endParaRPr lang="it-IT"/>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6726556" y="910000"/>
            <a:ext cx="3412710" cy="646331"/>
          </a:xfrm>
          <a:prstGeom prst="rect">
            <a:avLst/>
          </a:prstGeom>
          <a:noFill/>
        </p:spPr>
        <p:txBody>
          <a:bodyPr wrap="square">
            <a:spAutoFit/>
          </a:bodyPr>
          <a:lstStyle/>
          <a:p>
            <a:r>
              <a:rPr lang="it-IT" sz="1800"/>
              <a:t>Puntuale: </a:t>
            </a:r>
            <a:r>
              <a:rPr lang="it-IT" sz="1800" b="1" i="0" u="none" strike="noStrike">
                <a:solidFill>
                  <a:srgbClr val="000000"/>
                </a:solidFill>
                <a:effectLst/>
                <a:latin typeface="Calibri" panose="020F0502020204030204" pitchFamily="34" charset="0"/>
              </a:rPr>
              <a:t>1,56</a:t>
            </a:r>
            <a:r>
              <a:rPr lang="it-IT"/>
              <a:t> (</a:t>
            </a:r>
            <a:r>
              <a:rPr lang="it-IT" sz="1800"/>
              <a:t>95%CI: </a:t>
            </a:r>
            <a:r>
              <a:rPr lang="it-IT" sz="1800" b="0" i="0" u="none" strike="noStrike">
                <a:solidFill>
                  <a:srgbClr val="000000"/>
                </a:solidFill>
                <a:effectLst/>
                <a:latin typeface="Calibri" panose="020F0502020204030204" pitchFamily="34" charset="0"/>
              </a:rPr>
              <a:t>1,55-1,58) (al 21 luglio 2021)</a:t>
            </a:r>
            <a:r>
              <a:rPr lang="it-IT"/>
              <a:t> </a:t>
            </a:r>
          </a:p>
        </p:txBody>
      </p:sp>
    </p:spTree>
    <p:extLst>
      <p:ext uri="{BB962C8B-B14F-4D97-AF65-F5344CB8AC3E}">
        <p14:creationId xmlns:p14="http://schemas.microsoft.com/office/powerpoint/2010/main" val="3354586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4" ma:contentTypeDescription="Creare un nuovo documento." ma:contentTypeScope="" ma:versionID="c498686a86e7ef95ab8aadd8cfe0d254">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c6cf8efaab1a7adf2b781559f7a771e9"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documentManagement>
</p:properties>
</file>

<file path=customXml/itemProps1.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2.xml><?xml version="1.0" encoding="utf-8"?>
<ds:datastoreItem xmlns:ds="http://schemas.openxmlformats.org/officeDocument/2006/customXml" ds:itemID="{862CE781-CE0B-4F9F-98DB-C41A3BE5985F}">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4F7D4C-B545-486A-B9DB-B73742289FEB}">
  <ds:schemaRefs>
    <ds:schemaRef ds:uri="d253fb2c-0a8a-4170-a1e4-f00d5a1135f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presidenza</Template>
  <TotalTime>11</TotalTime>
  <Words>1393</Words>
  <Application>Microsoft Macintosh PowerPoint</Application>
  <PresentationFormat>Widescreen</PresentationFormat>
  <Paragraphs>421</Paragraphs>
  <Slides>24</Slides>
  <Notes>4</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24</vt:i4>
      </vt:variant>
    </vt:vector>
  </HeadingPairs>
  <TitlesOfParts>
    <vt:vector size="38" baseType="lpstr">
      <vt:lpstr>Arial</vt:lpstr>
      <vt:lpstr>Arial Narrow</vt:lpstr>
      <vt:lpstr>Calibri</vt:lpstr>
      <vt:lpstr>Calibri Light</vt:lpstr>
      <vt:lpstr>HelvLight</vt:lpstr>
      <vt:lpstr>Lato</vt:lpstr>
      <vt:lpstr>Raleway</vt:lpstr>
      <vt:lpstr>Source Sans Pro</vt:lpstr>
      <vt:lpstr>Tahoma</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 2 agosto</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Silvio Brusaferro</cp:lastModifiedBy>
  <cp:revision>7</cp:revision>
  <dcterms:created xsi:type="dcterms:W3CDTF">2020-11-10T09:16:54Z</dcterms:created>
  <dcterms:modified xsi:type="dcterms:W3CDTF">2021-08-06T10:03:33Z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ies>
</file>