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4"/>
    <p:sldMasterId id="2147483806" r:id="rId5"/>
    <p:sldMasterId id="2147483822" r:id="rId6"/>
  </p:sldMasterIdLst>
  <p:notesMasterIdLst>
    <p:notesMasterId r:id="rId33"/>
  </p:notesMasterIdLst>
  <p:handoutMasterIdLst>
    <p:handoutMasterId r:id="rId34"/>
  </p:handoutMasterIdLst>
  <p:sldIdLst>
    <p:sldId id="362" r:id="rId7"/>
    <p:sldId id="1107" r:id="rId8"/>
    <p:sldId id="1268" r:id="rId9"/>
    <p:sldId id="272" r:id="rId10"/>
    <p:sldId id="1143" r:id="rId11"/>
    <p:sldId id="1142" r:id="rId12"/>
    <p:sldId id="1272" r:id="rId13"/>
    <p:sldId id="1273" r:id="rId14"/>
    <p:sldId id="1274" r:id="rId15"/>
    <p:sldId id="1112" r:id="rId16"/>
    <p:sldId id="1141" r:id="rId17"/>
    <p:sldId id="1281" r:id="rId18"/>
    <p:sldId id="257" r:id="rId19"/>
    <p:sldId id="1150" r:id="rId20"/>
    <p:sldId id="1260" r:id="rId21"/>
    <p:sldId id="259" r:id="rId22"/>
    <p:sldId id="1104" r:id="rId23"/>
    <p:sldId id="1252" r:id="rId24"/>
    <p:sldId id="1269" r:id="rId25"/>
    <p:sldId id="1253" r:id="rId26"/>
    <p:sldId id="1282" r:id="rId27"/>
    <p:sldId id="1152" r:id="rId28"/>
    <p:sldId id="1263" r:id="rId29"/>
    <p:sldId id="1248" r:id="rId30"/>
    <p:sldId id="1251" r:id="rId31"/>
    <p:sldId id="1247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iccardo Flavia" initials="RF" lastIdx="1" clrIdx="1">
    <p:extLst>
      <p:ext uri="{19B8F6BF-5375-455C-9EA6-DF929625EA0E}">
        <p15:presenceInfo xmlns:p15="http://schemas.microsoft.com/office/powerpoint/2012/main" userId="S::flavia.riccardo@iss.it::d0c948b9-3a67-4bac-a22a-6b0fce5525eb" providerId="AD"/>
      </p:ext>
    </p:extLst>
  </p:cmAuthor>
  <p:cmAuthor id="6" name="mauro grigioni" initials="m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C4B798"/>
    <a:srgbClr val="AF5200"/>
    <a:srgbClr val="AC770D"/>
    <a:srgbClr val="4BAFC8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B5D4DD-B75F-490F-83B7-800CD9CBB8F2}" v="70" dt="2021-03-12T13:22:46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29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66BABC8-47F7-4639-A93D-A8ACD59762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C3CE24-8D1C-4D32-AE48-6E232E5B8E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4BDF6-2651-4222-9C28-24E3485A60C1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3F97532-CDB3-4E7F-8588-18C2F3980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53DE6F-5CD5-4D15-ABD4-42F0D24615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EB888-8D6B-4A28-BA1B-9A58A027C8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063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6AB73-289D-47A5-85F5-1FF1FABF91A6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D8A56-AA01-4C8A-8637-C672DAE39F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67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98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307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428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88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41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10"/>
          <p:cNvSpPr/>
          <p:nvPr userDrawn="1"/>
        </p:nvSpPr>
        <p:spPr>
          <a:xfrm>
            <a:off x="-8466" y="5528734"/>
            <a:ext cx="12213166" cy="1348317"/>
          </a:xfrm>
          <a:custGeom>
            <a:avLst/>
            <a:gdLst>
              <a:gd name="connsiteX0" fmla="*/ 0 w 9160329"/>
              <a:gd name="connsiteY0" fmla="*/ 1033813 h 1050142"/>
              <a:gd name="connsiteX1" fmla="*/ 6188529 w 9160329"/>
              <a:gd name="connsiteY1" fmla="*/ 666421 h 1050142"/>
              <a:gd name="connsiteX2" fmla="*/ 9160329 w 9160329"/>
              <a:gd name="connsiteY2" fmla="*/ 5113 h 1050142"/>
              <a:gd name="connsiteX3" fmla="*/ 9152165 w 9160329"/>
              <a:gd name="connsiteY3" fmla="*/ 1050142 h 1050142"/>
              <a:gd name="connsiteX4" fmla="*/ 0 w 9160329"/>
              <a:gd name="connsiteY4" fmla="*/ 1033813 h 10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329" h="1050142">
                <a:moveTo>
                  <a:pt x="0" y="1033813"/>
                </a:moveTo>
                <a:cubicBezTo>
                  <a:pt x="2330904" y="935842"/>
                  <a:pt x="4661808" y="837871"/>
                  <a:pt x="6188529" y="666421"/>
                </a:cubicBezTo>
                <a:cubicBezTo>
                  <a:pt x="7715250" y="494971"/>
                  <a:pt x="8666390" y="-58840"/>
                  <a:pt x="9160329" y="5113"/>
                </a:cubicBezTo>
                <a:cubicBezTo>
                  <a:pt x="9157608" y="353456"/>
                  <a:pt x="9154886" y="701799"/>
                  <a:pt x="9152165" y="1050142"/>
                </a:cubicBezTo>
                <a:lnTo>
                  <a:pt x="0" y="1033813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/>
          </a:p>
        </p:txBody>
      </p:sp>
      <p:pic>
        <p:nvPicPr>
          <p:cNvPr id="6" name="Immagin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3" y="5753100"/>
            <a:ext cx="768348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14"/>
          <p:cNvCxnSpPr/>
          <p:nvPr userDrawn="1"/>
        </p:nvCxnSpPr>
        <p:spPr>
          <a:xfrm>
            <a:off x="1102785" y="3901017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5"/>
          <p:cNvCxnSpPr/>
          <p:nvPr userDrawn="1"/>
        </p:nvCxnSpPr>
        <p:spPr>
          <a:xfrm>
            <a:off x="1102785" y="2565400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2"/>
          <p:cNvSpPr>
            <a:spLocks noGrp="1"/>
          </p:cNvSpPr>
          <p:nvPr>
            <p:ph type="body" idx="1"/>
          </p:nvPr>
        </p:nvSpPr>
        <p:spPr>
          <a:xfrm>
            <a:off x="962405" y="4245092"/>
            <a:ext cx="10363200" cy="96010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2"/>
          <p:cNvSpPr>
            <a:spLocks noGrp="1"/>
          </p:cNvSpPr>
          <p:nvPr>
            <p:ph type="body" idx="10"/>
          </p:nvPr>
        </p:nvSpPr>
        <p:spPr>
          <a:xfrm>
            <a:off x="1136399" y="2555670"/>
            <a:ext cx="10048169" cy="59468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2"/>
          <p:cNvSpPr>
            <a:spLocks noGrp="1"/>
          </p:cNvSpPr>
          <p:nvPr>
            <p:ph type="body" idx="11"/>
          </p:nvPr>
        </p:nvSpPr>
        <p:spPr>
          <a:xfrm>
            <a:off x="597245" y="191592"/>
            <a:ext cx="11067374" cy="194421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800"/>
              </a:spcBef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358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8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49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33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80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54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6E8161-8C76-4B39-AD5C-B7F791CD38D7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5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08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72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711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5273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spcAft>
                <a:spcPts val="400"/>
              </a:spcAft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4341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-"/>
              <a:defRPr sz="2133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60954" indent="-351363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8759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7715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38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6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640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264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84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199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140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670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76244" indent="-35982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90587" indent="-380995">
              <a:defRPr lang="it-IT" sz="1867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</p:spTree>
    <p:extLst>
      <p:ext uri="{BB962C8B-B14F-4D97-AF65-F5344CB8AC3E}">
        <p14:creationId xmlns:p14="http://schemas.microsoft.com/office/powerpoint/2010/main" val="680410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080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062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98174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340769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340769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4387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1316767"/>
            <a:ext cx="5386917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1316767"/>
            <a:ext cx="5389033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7467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4940A-E648-0744-AA3B-B3119C2D8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487"/>
            <a:ext cx="9144000" cy="849180"/>
          </a:xfrm>
          <a:prstGeom prst="rect">
            <a:avLst/>
          </a:prstGeom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C0F31F71-86D5-164C-B4CF-E61C1AE2E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21" y="5968991"/>
            <a:ext cx="821865" cy="774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604368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8737-D49C-4148-8ECF-403717F8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30" y="503097"/>
            <a:ext cx="11292073" cy="8374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E6036-BFCF-4DEC-9848-0BA80662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35E2-F186-4C4C-A33C-9F40F1D9DFA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56A01-CD0E-4B46-B2FD-C76B589E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1C75F-E24F-46F5-A5CA-B8DB6877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91AE1877-C3FE-4C35-A87E-D739D87E54E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2730" y="1632858"/>
            <a:ext cx="11292073" cy="42012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43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93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D0E8A1-491B-4E4A-ABD6-CB3956071AD3}" type="datetime1">
              <a:rPr lang="it-IT"/>
              <a:pPr>
                <a:defRPr/>
              </a:pPr>
              <a:t>12/03/2021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26635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820" r:id="rId6"/>
    <p:sldLayoutId id="2147483821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93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85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77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70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87" indent="-380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82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73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65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58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0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943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535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8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D0E8A1-491B-4E4A-ABD6-CB3956071AD3}" type="datetime1">
              <a:rPr lang="it-IT" smtClean="0"/>
              <a:pPr>
                <a:defRPr/>
              </a:pPr>
              <a:t>12/03/2021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77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D0E8A1-491B-4E4A-ABD6-CB3956071AD3}" type="datetime1">
              <a:rPr lang="it-IT" smtClean="0"/>
              <a:pPr>
                <a:defRPr/>
              </a:pPr>
              <a:t>12/03/2021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411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re">
            <a:extLst>
              <a:ext uri="{FF2B5EF4-FFF2-40B4-BE49-F238E27FC236}">
                <a16:creationId xmlns:a16="http://schemas.microsoft.com/office/drawing/2014/main" id="{BA0951CB-1588-E34E-AB4B-6F760B7B4E7E}"/>
              </a:ext>
            </a:extLst>
          </p:cNvPr>
          <p:cNvSpPr txBox="1"/>
          <p:nvPr/>
        </p:nvSpPr>
        <p:spPr>
          <a:xfrm>
            <a:off x="1431742" y="2937263"/>
            <a:ext cx="9630286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700">
                <a:solidFill>
                  <a:srgbClr val="2A3284"/>
                </a:solidFill>
              </a:defRPr>
            </a:lvl1pPr>
          </a:lstStyle>
          <a:p>
            <a:pPr lvl="0" algn="ctr">
              <a:defRPr/>
            </a:pPr>
            <a:r>
              <a:rPr lang="it-IT" sz="2800" i="1"/>
              <a:t> </a:t>
            </a:r>
          </a:p>
        </p:txBody>
      </p:sp>
      <p:sp>
        <p:nvSpPr>
          <p:cNvPr id="3" name="Dipartimento">
            <a:extLst>
              <a:ext uri="{FF2B5EF4-FFF2-40B4-BE49-F238E27FC236}">
                <a16:creationId xmlns:a16="http://schemas.microsoft.com/office/drawing/2014/main" id="{9E62D831-0033-944A-8634-E7FD0182C7CB}"/>
              </a:ext>
            </a:extLst>
          </p:cNvPr>
          <p:cNvSpPr txBox="1"/>
          <p:nvPr/>
        </p:nvSpPr>
        <p:spPr>
          <a:xfrm>
            <a:off x="5131725" y="6161640"/>
            <a:ext cx="467175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0">
                <a:solidFill>
                  <a:srgbClr val="2A3284"/>
                </a:solidFill>
              </a:defRPr>
            </a:lvl1pPr>
          </a:lstStyle>
          <a:p>
            <a:pPr defTabSz="914411">
              <a:defRPr/>
            </a:pPr>
            <a:endParaRPr sz="2000"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C02518-57D0-4BF1-A30E-80849D8758C5}"/>
              </a:ext>
            </a:extLst>
          </p:cNvPr>
          <p:cNvSpPr txBox="1"/>
          <p:nvPr/>
        </p:nvSpPr>
        <p:spPr>
          <a:xfrm>
            <a:off x="3731657" y="5312971"/>
            <a:ext cx="5205685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Silvio Brusaferro</a:t>
            </a:r>
          </a:p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Istituto Superiore di Sanità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6C3CFB3-5F0E-4D9A-9CA6-789D4CFD7CD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000"/>
              <a:t>Epidemia COVID-19</a:t>
            </a:r>
          </a:p>
          <a:p>
            <a:pPr algn="ctr"/>
            <a:endParaRPr lang="it-IT" sz="2000"/>
          </a:p>
          <a:p>
            <a:pPr algn="ctr"/>
            <a:r>
              <a:rPr lang="it-IT" sz="2000"/>
              <a:t>Monitoraggio del rischio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B69548B-E780-46C2-8F27-1EF0022F707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62313" y="242417"/>
            <a:ext cx="11067374" cy="1944216"/>
          </a:xfrm>
        </p:spPr>
        <p:txBody>
          <a:bodyPr/>
          <a:lstStyle/>
          <a:p>
            <a:r>
              <a:rPr lang="it-IT" dirty="0"/>
              <a:t>12 marzo 2021</a:t>
            </a:r>
          </a:p>
        </p:txBody>
      </p:sp>
    </p:spTree>
    <p:extLst>
      <p:ext uri="{BB962C8B-B14F-4D97-AF65-F5344CB8AC3E}">
        <p14:creationId xmlns:p14="http://schemas.microsoft.com/office/powerpoint/2010/main" val="317470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0B42198-B983-42A6-81E0-C9A087D3C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09" b="-3844"/>
          <a:stretch/>
        </p:blipFill>
        <p:spPr>
          <a:xfrm>
            <a:off x="6910842" y="5676527"/>
            <a:ext cx="4775993" cy="490960"/>
          </a:xfrm>
          <a:prstGeom prst="rect">
            <a:avLst/>
          </a:prstGeom>
        </p:spPr>
      </p:pic>
      <p:pic>
        <p:nvPicPr>
          <p:cNvPr id="399" name="Immagine 398">
            <a:extLst>
              <a:ext uri="{FF2B5EF4-FFF2-40B4-BE49-F238E27FC236}">
                <a16:creationId xmlns:a16="http://schemas.microsoft.com/office/drawing/2014/main" id="{408FAF7B-3E24-4147-A339-0F24F3F2B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9" t="43383" r="2101" b="47062"/>
          <a:stretch/>
        </p:blipFill>
        <p:spPr>
          <a:xfrm>
            <a:off x="107156" y="832769"/>
            <a:ext cx="11977687" cy="618889"/>
          </a:xfrm>
          <a:prstGeom prst="rect">
            <a:avLst/>
          </a:prstGeom>
        </p:spPr>
      </p:pic>
      <p:sp>
        <p:nvSpPr>
          <p:cNvPr id="401" name="CasellaDiTesto 400">
            <a:extLst>
              <a:ext uri="{FF2B5EF4-FFF2-40B4-BE49-F238E27FC236}">
                <a16:creationId xmlns:a16="http://schemas.microsoft.com/office/drawing/2014/main" id="{16053171-C31C-4D11-AE2F-9FDFDF10335C}"/>
              </a:ext>
            </a:extLst>
          </p:cNvPr>
          <p:cNvSpPr txBox="1"/>
          <p:nvPr/>
        </p:nvSpPr>
        <p:spPr>
          <a:xfrm>
            <a:off x="133069" y="935992"/>
            <a:ext cx="592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Età mediana in ulteriore diminuzione nelle ultime settimane</a:t>
            </a:r>
          </a:p>
        </p:txBody>
      </p:sp>
      <p:sp>
        <p:nvSpPr>
          <p:cNvPr id="403" name="Titolo 1">
            <a:extLst>
              <a:ext uri="{FF2B5EF4-FFF2-40B4-BE49-F238E27FC236}">
                <a16:creationId xmlns:a16="http://schemas.microsoft.com/office/drawing/2014/main" id="{93A4A4BE-1CB9-45C8-88C1-39811BDDB89B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Caratteristiche della popolazione affetta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DCFA4DA-349F-499B-91AD-489061B64D70}"/>
              </a:ext>
            </a:extLst>
          </p:cNvPr>
          <p:cNvSpPr/>
          <p:nvPr/>
        </p:nvSpPr>
        <p:spPr>
          <a:xfrm>
            <a:off x="10633" y="5115194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AB1B932-1BE5-4EE0-9F9D-D122A85F8D20}"/>
              </a:ext>
            </a:extLst>
          </p:cNvPr>
          <p:cNvSpPr/>
          <p:nvPr/>
        </p:nvSpPr>
        <p:spPr>
          <a:xfrm>
            <a:off x="6416428" y="5316745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98783A1-BF82-4A2A-A420-D38B724D78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75" t="36761"/>
          <a:stretch/>
        </p:blipFill>
        <p:spPr>
          <a:xfrm>
            <a:off x="662911" y="5794548"/>
            <a:ext cx="4891808" cy="254919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0E14D591-3201-4FF3-9EBB-FDEC6E0BA835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10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E52E392-2AA4-44C0-A63D-EF7F1CB79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9" y="1895639"/>
            <a:ext cx="5959054" cy="372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CA4997C-CF72-4DC4-951D-9F2386444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843" y="1746782"/>
            <a:ext cx="6086000" cy="38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409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107156" y="734441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Stato clinico al momento della diagnosi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759125"/>
            <a:ext cx="1197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% asintomatici rispetto al totale dei casi diagnosticati in leggera </a:t>
            </a:r>
            <a:r>
              <a:rPr lang="it-IT" b="1" dirty="0" err="1">
                <a:solidFill>
                  <a:schemeClr val="bg1"/>
                </a:solidFill>
              </a:rPr>
              <a:t>niminuzione</a:t>
            </a:r>
            <a:r>
              <a:rPr lang="it-IT" b="1" dirty="0">
                <a:solidFill>
                  <a:schemeClr val="bg1"/>
                </a:solidFill>
              </a:rPr>
              <a:t> nelle ultime settimana, in leggero aumento i casi con stato clinico lieve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10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58A7CF7-0144-4DA5-A377-4D74CC73E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14" y="1405456"/>
            <a:ext cx="7903369" cy="493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8693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8C0F7B-53BC-47DA-8970-1B7123CE411C}"/>
              </a:ext>
            </a:extLst>
          </p:cNvPr>
          <p:cNvSpPr txBox="1"/>
          <p:nvPr/>
        </p:nvSpPr>
        <p:spPr>
          <a:xfrm>
            <a:off x="384629" y="120702"/>
            <a:ext cx="1154162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1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Andamento % focolai in Strutture assistenziali e RSA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A3B206D-C94C-410E-BC92-617EA1BD2939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10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D515749-BEF0-4749-B714-0B57113C7C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57" y="843977"/>
            <a:ext cx="6680792" cy="542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7464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Stima riepilogativa dell’Rtmedio14gg per regione basato su inizio sintomi </a:t>
            </a:r>
          </a:p>
          <a:p>
            <a:pPr algn="ctr"/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dal 17/2 al 2/3, calcolato il 10/3/2021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FAA00B5-78D3-4D27-95A8-B978A24B0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624" y="1018073"/>
            <a:ext cx="8018751" cy="57849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868" b="47061"/>
          <a:stretch/>
        </p:blipFill>
        <p:spPr>
          <a:xfrm>
            <a:off x="71550" y="734441"/>
            <a:ext cx="12023753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Ricoveri</a:t>
            </a:r>
            <a:endParaRPr lang="it-CH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32770"/>
            <a:ext cx="1197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Ricoveri in area medica e in terapia in leggero aumento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E776644-5876-467A-AB9F-11F217135AFC}"/>
              </a:ext>
            </a:extLst>
          </p:cNvPr>
          <p:cNvSpPr/>
          <p:nvPr/>
        </p:nvSpPr>
        <p:spPr>
          <a:xfrm>
            <a:off x="7542078" y="6604084"/>
            <a:ext cx="277832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9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4AD40F2-7D34-4879-BD8A-6E41986F8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3"/>
          <a:stretch/>
        </p:blipFill>
        <p:spPr>
          <a:xfrm>
            <a:off x="0" y="2105124"/>
            <a:ext cx="6096001" cy="33576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76793F0-B17E-4FC5-8E23-F392F45743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50"/>
          <a:stretch/>
        </p:blipFill>
        <p:spPr>
          <a:xfrm>
            <a:off x="5764036" y="1580578"/>
            <a:ext cx="6427964" cy="422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0795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8B6CBDE5-6137-4FB0-A819-4240B4804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11" b="49392"/>
          <a:stretch/>
        </p:blipFill>
        <p:spPr>
          <a:xfrm>
            <a:off x="6095999" y="2246581"/>
            <a:ext cx="5988676" cy="311331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49" t="44135" r="2101" b="47061"/>
          <a:stretch/>
        </p:blipFill>
        <p:spPr>
          <a:xfrm>
            <a:off x="107156" y="800112"/>
            <a:ext cx="11977687" cy="65967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Proiezioni dell’occupazione dei posti letto a 30 giorni 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00112"/>
            <a:ext cx="1197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% di probabilità di superamento delle soglie critiche di occupazione in area medica e terapia intensiva al 9/4/2021  se si mantiene invariata la trasmissibilità (tenendo conto dei PL attivabili nel periodo della stima)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64D423E-4B6E-4F48-9827-052DFB8A4BD6}"/>
              </a:ext>
            </a:extLst>
          </p:cNvPr>
          <p:cNvSpPr/>
          <p:nvPr/>
        </p:nvSpPr>
        <p:spPr>
          <a:xfrm>
            <a:off x="2672779" y="1643192"/>
            <a:ext cx="1573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>
                <a:latin typeface="Arial Narrow" panose="020B0606020202030204" pitchFamily="34" charset="0"/>
              </a:rPr>
              <a:t>Soglie Area Medica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74A3826-DE09-4D6B-A4E1-FB510620A7AD}"/>
              </a:ext>
            </a:extLst>
          </p:cNvPr>
          <p:cNvSpPr/>
          <p:nvPr/>
        </p:nvSpPr>
        <p:spPr>
          <a:xfrm>
            <a:off x="8410053" y="1625367"/>
            <a:ext cx="1863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>
                <a:latin typeface="Arial Narrow" panose="020B0606020202030204" pitchFamily="34" charset="0"/>
              </a:rPr>
              <a:t>Soglie Terapia intensiva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D6CBB47-DED3-4DD8-8F7C-E2DFE07C14E0}"/>
              </a:ext>
            </a:extLst>
          </p:cNvPr>
          <p:cNvCxnSpPr>
            <a:cxnSpLocks/>
          </p:cNvCxnSpPr>
          <p:nvPr/>
        </p:nvCxnSpPr>
        <p:spPr>
          <a:xfrm flipV="1">
            <a:off x="8970008" y="2228925"/>
            <a:ext cx="0" cy="29167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ttangolo 17">
            <a:extLst>
              <a:ext uri="{FF2B5EF4-FFF2-40B4-BE49-F238E27FC236}">
                <a16:creationId xmlns:a16="http://schemas.microsoft.com/office/drawing/2014/main" id="{84433E84-F9B3-455D-A19F-D6C7A00B422B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10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C298EE9-58EE-4A6E-B118-3F8A71C0D5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622" b="1981"/>
          <a:stretch/>
        </p:blipFill>
        <p:spPr>
          <a:xfrm>
            <a:off x="198627" y="2259922"/>
            <a:ext cx="5988676" cy="3113315"/>
          </a:xfrm>
          <a:prstGeom prst="rect">
            <a:avLst/>
          </a:prstGeom>
        </p:spPr>
      </p:pic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A9C42C8-054F-44BD-9EA1-135631E3659A}"/>
              </a:ext>
            </a:extLst>
          </p:cNvPr>
          <p:cNvCxnSpPr>
            <a:cxnSpLocks/>
          </p:cNvCxnSpPr>
          <p:nvPr/>
        </p:nvCxnSpPr>
        <p:spPr>
          <a:xfrm flipV="1">
            <a:off x="3505517" y="2228926"/>
            <a:ext cx="0" cy="2916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8994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38D1359-26BF-4E7A-8824-56419C502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794" y="850914"/>
            <a:ext cx="7647213" cy="5737683"/>
          </a:xfrm>
          <a:prstGeom prst="rect">
            <a:avLst/>
          </a:prstGeom>
        </p:spPr>
      </p:pic>
      <p:sp>
        <p:nvSpPr>
          <p:cNvPr id="725" name="Titolo 1">
            <a:extLst>
              <a:ext uri="{FF2B5EF4-FFF2-40B4-BE49-F238E27FC236}">
                <a16:creationId xmlns:a16="http://schemas.microsoft.com/office/drawing/2014/main" id="{BC8565EB-D836-4657-834C-1DAF773A1DA8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Confronto casi deceduti riportati alla Sorveglianza COVID-19 e Protezione Civile/Ministero della salute per data di decesso</a:t>
            </a:r>
            <a:endParaRPr lang="it-CH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28" name="Connettore 2 727">
            <a:extLst>
              <a:ext uri="{FF2B5EF4-FFF2-40B4-BE49-F238E27FC236}">
                <a16:creationId xmlns:a16="http://schemas.microsoft.com/office/drawing/2014/main" id="{2FF512AB-C53B-484E-B766-5170DB81FF67}"/>
              </a:ext>
            </a:extLst>
          </p:cNvPr>
          <p:cNvCxnSpPr/>
          <p:nvPr/>
        </p:nvCxnSpPr>
        <p:spPr>
          <a:xfrm>
            <a:off x="8852705" y="915777"/>
            <a:ext cx="2813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2" name="CasellaDiTesto 831">
            <a:extLst>
              <a:ext uri="{FF2B5EF4-FFF2-40B4-BE49-F238E27FC236}">
                <a16:creationId xmlns:a16="http://schemas.microsoft.com/office/drawing/2014/main" id="{BFD5E656-5E8F-4260-B1F0-3E82FC6FABBE}"/>
              </a:ext>
            </a:extLst>
          </p:cNvPr>
          <p:cNvSpPr txBox="1"/>
          <p:nvPr/>
        </p:nvSpPr>
        <p:spPr>
          <a:xfrm>
            <a:off x="8608405" y="546445"/>
            <a:ext cx="105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/>
              <a:t>Dato in fase di consolidamento</a:t>
            </a:r>
          </a:p>
        </p:txBody>
      </p:sp>
      <p:sp>
        <p:nvSpPr>
          <p:cNvPr id="794" name="Rettangolo 793">
            <a:extLst>
              <a:ext uri="{FF2B5EF4-FFF2-40B4-BE49-F238E27FC236}">
                <a16:creationId xmlns:a16="http://schemas.microsoft.com/office/drawing/2014/main" id="{ECCF68A1-8079-43B5-AB40-DCA44D06F55B}"/>
              </a:ext>
            </a:extLst>
          </p:cNvPr>
          <p:cNvSpPr/>
          <p:nvPr/>
        </p:nvSpPr>
        <p:spPr>
          <a:xfrm>
            <a:off x="8754859" y="974283"/>
            <a:ext cx="534562" cy="2125830"/>
          </a:xfrm>
          <a:prstGeom prst="rect">
            <a:avLst/>
          </a:prstGeom>
          <a:solidFill>
            <a:schemeClr val="bg1">
              <a:lumMod val="75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3">
            <a:extLst>
              <a:ext uri="{FF2B5EF4-FFF2-40B4-BE49-F238E27FC236}">
                <a16:creationId xmlns:a16="http://schemas.microsoft.com/office/drawing/2014/main" id="{15F5E56C-8A46-4E65-887D-0869EACBE9A3}"/>
              </a:ext>
            </a:extLst>
          </p:cNvPr>
          <p:cNvSpPr txBox="1">
            <a:spLocks/>
          </p:cNvSpPr>
          <p:nvPr/>
        </p:nvSpPr>
        <p:spPr>
          <a:xfrm>
            <a:off x="399804" y="1204557"/>
            <a:ext cx="11792196" cy="2976345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1" dirty="0">
                <a:solidFill>
                  <a:schemeClr val="accent2"/>
                </a:solidFill>
              </a:rPr>
              <a:t>Analisi del </a:t>
            </a:r>
            <a:r>
              <a:rPr lang="en-US" sz="6601" dirty="0" err="1">
                <a:solidFill>
                  <a:schemeClr val="accent2"/>
                </a:solidFill>
              </a:rPr>
              <a:t>rischio</a:t>
            </a:r>
            <a:r>
              <a:rPr lang="en-US" sz="6601" dirty="0">
                <a:solidFill>
                  <a:schemeClr val="accent2"/>
                </a:solidFill>
              </a:rPr>
              <a:t> e scenario per Regione/PA</a:t>
            </a:r>
          </a:p>
          <a:p>
            <a:endParaRPr lang="en-US" sz="6601" dirty="0">
              <a:solidFill>
                <a:schemeClr val="accent2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1 – 7 </a:t>
            </a:r>
            <a:r>
              <a:rPr lang="en-US" sz="3200" dirty="0" err="1"/>
              <a:t>marzo</a:t>
            </a:r>
            <a:r>
              <a:rPr lang="en-US" sz="3200" dirty="0"/>
              <a:t> 2021(10 </a:t>
            </a:r>
            <a:r>
              <a:rPr lang="en-US" sz="3200" dirty="0" err="1"/>
              <a:t>marzo</a:t>
            </a:r>
            <a:r>
              <a:rPr lang="en-US" sz="3200" dirty="0"/>
              <a:t> 2021), </a:t>
            </a:r>
          </a:p>
          <a:p>
            <a:r>
              <a:rPr lang="en-US" sz="3200" dirty="0" err="1"/>
              <a:t>analisi</a:t>
            </a:r>
            <a:r>
              <a:rPr lang="en-US" sz="3200" dirty="0"/>
              <a:t> </a:t>
            </a:r>
            <a:r>
              <a:rPr lang="en-US" sz="3200" dirty="0" err="1"/>
              <a:t>dell’occupazione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PL </a:t>
            </a:r>
            <a:r>
              <a:rPr lang="en-US" sz="3200" dirty="0" err="1"/>
              <a:t>attivi</a:t>
            </a:r>
            <a:r>
              <a:rPr lang="en-US" sz="3200" dirty="0"/>
              <a:t> </a:t>
            </a:r>
            <a:r>
              <a:rPr lang="en-US" sz="3200" dirty="0" err="1"/>
              <a:t>aggiornata</a:t>
            </a:r>
            <a:r>
              <a:rPr lang="en-US" sz="3200" dirty="0"/>
              <a:t> al 9 </a:t>
            </a:r>
            <a:r>
              <a:rPr lang="en-US" sz="3200" dirty="0" err="1"/>
              <a:t>marzo</a:t>
            </a:r>
            <a:r>
              <a:rPr lang="en-US" sz="3200" dirty="0"/>
              <a:t> 2021</a:t>
            </a:r>
          </a:p>
          <a:p>
            <a:endParaRPr lang="en-US" sz="3200" b="1" dirty="0">
              <a:solidFill>
                <a:schemeClr val="accent2"/>
              </a:solidFill>
            </a:endParaRPr>
          </a:p>
          <a:p>
            <a:r>
              <a:rPr lang="en-US" sz="3200" b="1" dirty="0">
                <a:solidFill>
                  <a:schemeClr val="accent2"/>
                </a:solidFill>
              </a:rPr>
              <a:t>Fonte: </a:t>
            </a:r>
            <a:r>
              <a:rPr lang="en-US" sz="3200" b="1" dirty="0" err="1">
                <a:solidFill>
                  <a:schemeClr val="accent2"/>
                </a:solidFill>
              </a:rPr>
              <a:t>Cabina</a:t>
            </a:r>
            <a:r>
              <a:rPr lang="en-US" sz="3200" b="1" dirty="0">
                <a:solidFill>
                  <a:schemeClr val="accent2"/>
                </a:solidFill>
              </a:rPr>
              <a:t> di Regia</a:t>
            </a:r>
            <a:endParaRPr lang="en-US" sz="6601" b="1" dirty="0">
              <a:solidFill>
                <a:schemeClr val="accent2"/>
              </a:solidFill>
            </a:endParaRPr>
          </a:p>
          <a:p>
            <a:endParaRPr lang="en-US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6923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6FF79E2-D7F3-454A-AA72-A08311ADA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62"/>
            <a:ext cx="12192000" cy="65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862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C9AE46E-B818-4420-95E3-B08A8F28E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04" y="0"/>
            <a:ext cx="11554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519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086AF7A-48E4-4090-AC1D-CAAD9F5F999E}"/>
              </a:ext>
            </a:extLst>
          </p:cNvPr>
          <p:cNvSpPr txBox="1">
            <a:spLocks/>
          </p:cNvSpPr>
          <p:nvPr/>
        </p:nvSpPr>
        <p:spPr>
          <a:xfrm>
            <a:off x="379851" y="143572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Casi notificati al Centro Europeo per la Prevenzione ed il Controllo delle Malattie (ECDC)</a:t>
            </a:r>
            <a:br>
              <a:rPr lang="it-IT" sz="2400" b="1">
                <a:solidFill>
                  <a:schemeClr val="accent2">
                    <a:lumMod val="50000"/>
                  </a:schemeClr>
                </a:solidFill>
              </a:rPr>
            </a:br>
            <a:endParaRPr lang="it-CH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ADB1E51-29FF-4281-9309-EFCFCE193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40114" y="682526"/>
            <a:ext cx="12009119" cy="62504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942B89D-9766-4FB3-B6BB-08F1974FEE46}"/>
              </a:ext>
            </a:extLst>
          </p:cNvPr>
          <p:cNvSpPr txBox="1"/>
          <p:nvPr/>
        </p:nvSpPr>
        <p:spPr>
          <a:xfrm>
            <a:off x="142767" y="827541"/>
            <a:ext cx="7396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La situazione italiana riflette l’epidemiologia degli altri paesi UE/SEE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997B94-9FB5-4C3C-BD69-4744B269E094}"/>
              </a:ext>
            </a:extLst>
          </p:cNvPr>
          <p:cNvSpPr txBox="1"/>
          <p:nvPr/>
        </p:nvSpPr>
        <p:spPr>
          <a:xfrm>
            <a:off x="4961999" y="658070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https://www.ecdc.europa.eu/en/cases-2019-ncov-eueea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531DC20-6C5E-4DD6-9472-BBCAA4879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399" y="1207456"/>
            <a:ext cx="6269909" cy="547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0476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149576" y="315902"/>
            <a:ext cx="1003127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1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Headline della Cabina di Regia (12 marzo 2021)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A9B809-8EBC-4984-A6F4-9272681C151A}"/>
              </a:ext>
            </a:extLst>
          </p:cNvPr>
          <p:cNvSpPr txBox="1"/>
          <p:nvPr/>
        </p:nvSpPr>
        <p:spPr>
          <a:xfrm>
            <a:off x="492760" y="1549400"/>
            <a:ext cx="108661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Per la sesta settimana consecutiva si riporta un peggioramento nel livello generale del rischio epidemico in Italia con una ulteriore accelerazione nell’aumento dell’incidenza a livello nazionale ed un Rt medio in aumento rispetto alla settimana precedente e sopra la soglia epidemica.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Dall’andamento osservato, è verosimile che la soglia di 250 casi per 100.000 abitanti a livello nazionale sia stata superata nel corso della settimana corrente, e che questo potrebbe essere documentato con i dati consolidati nella prossima settimana di valutazione (relativa al periodo 8-14 marzo 2021).</a:t>
            </a:r>
            <a:endParaRPr lang="it-IT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it-IT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Si osserva un forte aumento nel numero di persone ricoverate in terapia intensiva con un tasso di occupazione che a livello nazionale ha superato la soglia critica. Si osserva un analogo andamento per le aree mediche.</a:t>
            </a:r>
            <a:r>
              <a:rPr lang="it-IT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54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149576" y="315902"/>
            <a:ext cx="1003127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1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Headline della Cabina di Regia (12 marzo 2021)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A9B809-8EBC-4984-A6F4-9272681C151A}"/>
              </a:ext>
            </a:extLst>
          </p:cNvPr>
          <p:cNvSpPr txBox="1"/>
          <p:nvPr/>
        </p:nvSpPr>
        <p:spPr>
          <a:xfrm>
            <a:off x="650240" y="1386840"/>
            <a:ext cx="10866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L’elevata incidenza, l’aumento della trasmissibilità e il forte sovraccarico dei servizi ospedalieri richiedono l’innalzamento/rafforzamento delle misure di mitigazione nazionali, </a:t>
            </a:r>
            <a:r>
              <a:rPr lang="it-IT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anche anticipando ulteriori interventi</a:t>
            </a:r>
            <a:r>
              <a:rPr lang="it-IT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di mitigazione/contenimento nelle aree a maggiore diffusione e particolarmente laddove circolino varianti 501.V2 (variante sudafricana) - </a:t>
            </a:r>
            <a:r>
              <a:rPr lang="it-IT" sz="24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lineage</a:t>
            </a:r>
            <a:r>
              <a:rPr lang="it-IT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B.1.351 e </a:t>
            </a:r>
            <a:r>
              <a:rPr lang="it-IT" sz="24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lineage</a:t>
            </a:r>
            <a:r>
              <a:rPr lang="it-IT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P.1 (ex </a:t>
            </a:r>
            <a:r>
              <a:rPr lang="it-IT" sz="24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lineage</a:t>
            </a:r>
            <a:r>
              <a:rPr lang="it-IT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B.1.1.248 identificata a Manaus, Brasile).</a:t>
            </a:r>
            <a:endParaRPr lang="it-IT" sz="22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10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04EA0B-A72D-4989-85C8-4EE64A56E955}"/>
              </a:ext>
            </a:extLst>
          </p:cNvPr>
          <p:cNvSpPr txBox="1"/>
          <p:nvPr/>
        </p:nvSpPr>
        <p:spPr>
          <a:xfrm>
            <a:off x="9255761" y="782322"/>
            <a:ext cx="125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chemeClr val="accent1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40748030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CFF6864B-142E-485C-B90C-5E6C20CFFADB}"/>
              </a:ext>
            </a:extLst>
          </p:cNvPr>
          <p:cNvSpPr txBox="1">
            <a:spLocks/>
          </p:cNvSpPr>
          <p:nvPr/>
        </p:nvSpPr>
        <p:spPr>
          <a:xfrm>
            <a:off x="107156" y="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>
                <a:solidFill>
                  <a:schemeClr val="accent2">
                    <a:lumMod val="50000"/>
                  </a:schemeClr>
                </a:solidFill>
              </a:rPr>
              <a:t>Età mediana dei casi deceduti riportati al sistema di sorveglianza integrato</a:t>
            </a:r>
            <a:endParaRPr lang="it-CH" sz="28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E2E0D86-56A8-4F22-A0D6-25DED3CEB6A4}"/>
              </a:ext>
            </a:extLst>
          </p:cNvPr>
          <p:cNvSpPr/>
          <p:nvPr/>
        </p:nvSpPr>
        <p:spPr>
          <a:xfrm>
            <a:off x="7691276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10 marzo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2021</a:t>
            </a:r>
            <a:endParaRPr lang="it-IT" sz="105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2D8946A-2047-4356-8A52-422C8A6F0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938212"/>
            <a:ext cx="108585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9664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279A042-5C25-4B3E-A830-8DAC5CD22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791" y="0"/>
            <a:ext cx="7444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4379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6D53968-AA07-415E-8BFF-0ED79A934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599" y="0"/>
            <a:ext cx="6992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0089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B9DF3FF-7867-4242-8B06-9613833C0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766" y="0"/>
            <a:ext cx="6224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3850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9428D7CF-A5A4-4C37-982A-E5628E48C6F6}"/>
              </a:ext>
            </a:extLst>
          </p:cNvPr>
          <p:cNvSpPr txBox="1">
            <a:spLocks/>
          </p:cNvSpPr>
          <p:nvPr/>
        </p:nvSpPr>
        <p:spPr>
          <a:xfrm>
            <a:off x="107156" y="-75455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Andamento incidenza (14 gg) in alcuni paesi europei (ECDC)</a:t>
            </a:r>
            <a:endParaRPr lang="it-CH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29A65F6-58CD-4E9C-B2A1-F5E1CCF5DE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04" y="678950"/>
            <a:ext cx="8069868" cy="593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531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FAC7D-D035-4629-A122-3DDA6E630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313" y="321165"/>
            <a:ext cx="11977687" cy="846137"/>
          </a:xfrm>
        </p:spPr>
        <p:txBody>
          <a:bodyPr>
            <a:noAutofit/>
          </a:bodyPr>
          <a:lstStyle/>
          <a:p>
            <a:r>
              <a:rPr lang="it-IT" sz="3200" b="1">
                <a:solidFill>
                  <a:schemeClr val="accent2">
                    <a:lumMod val="50000"/>
                  </a:schemeClr>
                </a:solidFill>
              </a:rPr>
              <a:t>Casi notificati al sistema di Sorveglianza integrata COVID-19 in Italia</a:t>
            </a:r>
            <a:br>
              <a:rPr lang="it-IT" sz="3200" b="1">
                <a:solidFill>
                  <a:schemeClr val="accent2">
                    <a:lumMod val="50000"/>
                  </a:schemeClr>
                </a:solidFill>
              </a:rPr>
            </a:br>
            <a:endParaRPr lang="it-CH" sz="32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1837" y="6604084"/>
            <a:ext cx="28520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10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1585" name="tx518">
            <a:extLst>
              <a:ext uri="{FF2B5EF4-FFF2-40B4-BE49-F238E27FC236}">
                <a16:creationId xmlns:a16="http://schemas.microsoft.com/office/drawing/2014/main" id="{B374878D-D46B-4E60-810D-1DCD9E98C08C}"/>
              </a:ext>
            </a:extLst>
          </p:cNvPr>
          <p:cNvSpPr/>
          <p:nvPr/>
        </p:nvSpPr>
        <p:spPr>
          <a:xfrm>
            <a:off x="9041243" y="2334906"/>
            <a:ext cx="1567160" cy="9239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srgbClr val="000000">
                  <a:alpha val="10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CDF0600-6799-4258-B58D-5EE1E652E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4826"/>
            <a:ext cx="12192000" cy="48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78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96524" y="382271"/>
            <a:ext cx="12191999" cy="62701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186232" y="495723"/>
            <a:ext cx="3993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Casi in aumento in 12 Regioni/PPAA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506582" y="6030160"/>
            <a:ext cx="98427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CONFRONTO TRA IL NUMERO CASI DI COVID-19 (PER 100.000 AB) DIAGNOSTICATI IN ITALIA PER REGIONE NEL PERIODO  22/2-7/3/2021 E 8/2-21/2/2021</a:t>
            </a:r>
            <a:endParaRPr lang="it-IT" sz="1100" i="1" dirty="0">
              <a:solidFill>
                <a:srgbClr val="404040"/>
              </a:solidFill>
              <a:latin typeface="Lato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41A70F-1916-4986-A0F0-AC8819E0BD9E}"/>
              </a:ext>
            </a:extLst>
          </p:cNvPr>
          <p:cNvSpPr txBox="1"/>
          <p:nvPr/>
        </p:nvSpPr>
        <p:spPr>
          <a:xfrm>
            <a:off x="46727" y="5215867"/>
            <a:ext cx="2794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/>
              <a:t>Nota: diminuzione in alcune regioni potrebbe essere dovuta a ritardo di notifica</a:t>
            </a:r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8F6E711-2254-4141-BE58-0F57B0672905}"/>
              </a:ext>
            </a:extLst>
          </p:cNvPr>
          <p:cNvSpPr/>
          <p:nvPr/>
        </p:nvSpPr>
        <p:spPr>
          <a:xfrm>
            <a:off x="7201837" y="6604084"/>
            <a:ext cx="28520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10 marzo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1026" name="Picture 2" descr="CONFRONTO TRA IL NUMERO CASI DI COVID-19 (PER 100.000 AB) DIAGNOSTICATI IN ITALIA PER REGIONE NEL PERIODO 22/2-7/3/2021 E 8/2-21/2/2021">
            <a:extLst>
              <a:ext uri="{FF2B5EF4-FFF2-40B4-BE49-F238E27FC236}">
                <a16:creationId xmlns:a16="http://schemas.microsoft.com/office/drawing/2014/main" id="{9CF33F36-84F9-465D-8CA1-52105C6D1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715" y="1095482"/>
            <a:ext cx="6529150" cy="48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541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F1C2585-0A71-4012-BAC2-8ADB897BB890}"/>
              </a:ext>
            </a:extLst>
          </p:cNvPr>
          <p:cNvSpPr/>
          <p:nvPr/>
        </p:nvSpPr>
        <p:spPr>
          <a:xfrm>
            <a:off x="1038446" y="234849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84106" y="73655"/>
            <a:ext cx="11982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N. assoluto e incidenza (per 100.000 ab) dei casi di COVID-19 diagnosticati dal 1 – 7/3(FONTE ISS) e nel periodo dal 5 – 11/3 (FONTE MINISTERO DELLA SALUTE)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651B0AB-0AAB-423E-831A-20DE43440746}"/>
              </a:ext>
            </a:extLst>
          </p:cNvPr>
          <p:cNvSpPr/>
          <p:nvPr/>
        </p:nvSpPr>
        <p:spPr>
          <a:xfrm>
            <a:off x="7201837" y="6604084"/>
            <a:ext cx="28520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12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12FD47D-3493-4837-B86B-573641544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80" y="904652"/>
            <a:ext cx="6777582" cy="530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3854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389AD73-95D5-40D6-A30D-6D72DA74F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5" y="1748442"/>
            <a:ext cx="8372344" cy="456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Tasso d’incidenza per fascia d’età a livello nazionale </a:t>
            </a:r>
          </a:p>
          <a:p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(dall’inizio della seconda ondata dell’epidemia). 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10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7561EA-9DCA-44CA-9EB2-193CCEB9DC3F}"/>
              </a:ext>
            </a:extLst>
          </p:cNvPr>
          <p:cNvSpPr txBox="1"/>
          <p:nvPr/>
        </p:nvSpPr>
        <p:spPr>
          <a:xfrm>
            <a:off x="107155" y="102309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Incidenza in crescita ultimo mese in tutte le fasce d’età dopo un’importante diminuzione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B01CE-1844-4B8C-AFD9-86C8CF39203B}"/>
              </a:ext>
            </a:extLst>
          </p:cNvPr>
          <p:cNvSpPr txBox="1"/>
          <p:nvPr/>
        </p:nvSpPr>
        <p:spPr>
          <a:xfrm>
            <a:off x="6475179" y="1629815"/>
            <a:ext cx="1416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Cambio definizione di caso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AB720-6861-4A8D-B09C-6EAE97F0347A}"/>
              </a:ext>
            </a:extLst>
          </p:cNvPr>
          <p:cNvSpPr txBox="1"/>
          <p:nvPr/>
        </p:nvSpPr>
        <p:spPr>
          <a:xfrm>
            <a:off x="8357684" y="1758937"/>
            <a:ext cx="421890" cy="334886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727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838F3662-E75A-4E2F-B1BC-C1EEA36BB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44" y="1779319"/>
            <a:ext cx="7329714" cy="458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>
                <a:solidFill>
                  <a:schemeClr val="accent2">
                    <a:lumMod val="50000"/>
                  </a:schemeClr>
                </a:solidFill>
              </a:rPr>
              <a:t>Tasso d’incidenza nazionale per fascia d’età popolazione in eta’ scolare </a:t>
            </a:r>
            <a:r>
              <a:rPr lang="it-IT" sz="240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it-IT" sz="2000" b="1">
                <a:solidFill>
                  <a:schemeClr val="accent2">
                    <a:lumMod val="50000"/>
                  </a:schemeClr>
                </a:solidFill>
              </a:rPr>
              <a:t>a partire dal 24 agosto 2020</a:t>
            </a:r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10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C99F1-17C1-4EDB-8711-1EAC7F308BEA}"/>
              </a:ext>
            </a:extLst>
          </p:cNvPr>
          <p:cNvSpPr txBox="1"/>
          <p:nvPr/>
        </p:nvSpPr>
        <p:spPr>
          <a:xfrm>
            <a:off x="7934196" y="1802248"/>
            <a:ext cx="324433" cy="397884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A306B0-5E1A-436C-A527-237B2B5A8AC6}"/>
              </a:ext>
            </a:extLst>
          </p:cNvPr>
          <p:cNvSpPr txBox="1"/>
          <p:nvPr/>
        </p:nvSpPr>
        <p:spPr>
          <a:xfrm>
            <a:off x="258551" y="1076905"/>
            <a:ext cx="10399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Incremento dell’incidenza dei casi nella popolazione di età 0-18 anni </a:t>
            </a:r>
          </a:p>
        </p:txBody>
      </p:sp>
    </p:spTree>
    <p:extLst>
      <p:ext uri="{BB962C8B-B14F-4D97-AF65-F5344CB8AC3E}">
        <p14:creationId xmlns:p14="http://schemas.microsoft.com/office/powerpoint/2010/main" val="189659920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3470BAF-4696-4632-810E-631047228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64" y="1762574"/>
            <a:ext cx="6315779" cy="457722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Andamento del numero di casi negli operatori sanitari rispetto al resto della popolazione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a partire dal 24 agosto 2020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10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259A2-38D5-42C4-9085-06581D87B5CD}"/>
              </a:ext>
            </a:extLst>
          </p:cNvPr>
          <p:cNvSpPr txBox="1"/>
          <p:nvPr/>
        </p:nvSpPr>
        <p:spPr>
          <a:xfrm>
            <a:off x="8285703" y="1658524"/>
            <a:ext cx="315371" cy="37148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E59AF-3EB2-4622-BC58-55F4513D46E2}"/>
              </a:ext>
            </a:extLst>
          </p:cNvPr>
          <p:cNvSpPr txBox="1"/>
          <p:nvPr/>
        </p:nvSpPr>
        <p:spPr>
          <a:xfrm>
            <a:off x="6093454" y="1584568"/>
            <a:ext cx="1606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Inizio</a:t>
            </a:r>
            <a:r>
              <a:rPr lang="en-US" sz="1000" dirty="0"/>
              <a:t> campagna </a:t>
            </a:r>
            <a:r>
              <a:rPr lang="en-US" sz="1000" dirty="0" err="1"/>
              <a:t>vaccinale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46E441-CA82-497E-BD8E-F3217380D3E9}"/>
              </a:ext>
            </a:extLst>
          </p:cNvPr>
          <p:cNvSpPr txBox="1"/>
          <p:nvPr/>
        </p:nvSpPr>
        <p:spPr>
          <a:xfrm>
            <a:off x="7153661" y="1884771"/>
            <a:ext cx="1606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2a dose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76B85BC-F2B6-4CBE-BEC5-57180EA6C353}"/>
              </a:ext>
            </a:extLst>
          </p:cNvPr>
          <p:cNvSpPr txBox="1"/>
          <p:nvPr/>
        </p:nvSpPr>
        <p:spPr>
          <a:xfrm>
            <a:off x="107156" y="1111187"/>
            <a:ext cx="6272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Trend visibilmente in calo per gli operatori sanitari </a:t>
            </a:r>
          </a:p>
        </p:txBody>
      </p:sp>
    </p:spTree>
    <p:extLst>
      <p:ext uri="{BB962C8B-B14F-4D97-AF65-F5344CB8AC3E}">
        <p14:creationId xmlns:p14="http://schemas.microsoft.com/office/powerpoint/2010/main" val="2688645429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63E7C816413449BE19C5D0687882B0" ma:contentTypeVersion="13" ma:contentTypeDescription="Creare un nuovo documento." ma:contentTypeScope="" ma:versionID="c84c7b62d9cfa117315bbab115dd4ab4">
  <xsd:schema xmlns:xsd="http://www.w3.org/2001/XMLSchema" xmlns:xs="http://www.w3.org/2001/XMLSchema" xmlns:p="http://schemas.microsoft.com/office/2006/metadata/properties" xmlns:ns3="3ec210cc-1385-4d77-bddf-45fa57c2a2bb" xmlns:ns4="57d7c0e4-8645-47b2-9061-8f723220d9b7" targetNamespace="http://schemas.microsoft.com/office/2006/metadata/properties" ma:root="true" ma:fieldsID="45be081a5d6e2fc930f6969d185cf4c2" ns3:_="" ns4:_="">
    <xsd:import namespace="3ec210cc-1385-4d77-bddf-45fa57c2a2bb"/>
    <xsd:import namespace="57d7c0e4-8645-47b2-9061-8f723220d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210cc-1385-4d77-bddf-45fa57c2a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7c0e4-8645-47b2-9061-8f723220d9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389B68-1887-4480-9B6E-134D688B9514}">
  <ds:schemaRefs>
    <ds:schemaRef ds:uri="http://schemas.microsoft.com/office/2006/documentManagement/types"/>
    <ds:schemaRef ds:uri="3ec210cc-1385-4d77-bddf-45fa57c2a2bb"/>
    <ds:schemaRef ds:uri="http://www.w3.org/XML/1998/namespace"/>
    <ds:schemaRef ds:uri="http://schemas.microsoft.com/office/infopath/2007/PartnerControls"/>
    <ds:schemaRef ds:uri="57d7c0e4-8645-47b2-9061-8f723220d9b7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FDD65D-0E41-438A-91AE-4CAFC40BA8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6EF634-AA49-4583-83F8-048E096749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210cc-1385-4d77-bddf-45fa57c2a2bb"/>
    <ds:schemaRef ds:uri="57d7c0e4-8645-47b2-9061-8f723220d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741</Words>
  <Application>Microsoft Office PowerPoint</Application>
  <PresentationFormat>Widescreen</PresentationFormat>
  <Paragraphs>76</Paragraphs>
  <Slides>26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26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HelvLight</vt:lpstr>
      <vt:lpstr>Lato</vt:lpstr>
      <vt:lpstr>Raleway</vt:lpstr>
      <vt:lpstr>Source Sans Pro</vt:lpstr>
      <vt:lpstr>Tahoma</vt:lpstr>
      <vt:lpstr>Times New Roman</vt:lpstr>
      <vt:lpstr>Verdana</vt:lpstr>
      <vt:lpstr>Wingdings</vt:lpstr>
      <vt:lpstr>7_Tema di Office</vt:lpstr>
      <vt:lpstr>Retrospettivo</vt:lpstr>
      <vt:lpstr>Tema di Office</vt:lpstr>
      <vt:lpstr>Presentazione standard di PowerPoint</vt:lpstr>
      <vt:lpstr>Presentazione standard di PowerPoint</vt:lpstr>
      <vt:lpstr>Presentazione standard di PowerPoint</vt:lpstr>
      <vt:lpstr>Casi notificati al sistema di Sorveglianza integrata COVID-19 in Italia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Flavia</dc:creator>
  <cp:lastModifiedBy>De Vecchis Daniela</cp:lastModifiedBy>
  <cp:revision>3</cp:revision>
  <dcterms:created xsi:type="dcterms:W3CDTF">2020-12-11T17:55:46Z</dcterms:created>
  <dcterms:modified xsi:type="dcterms:W3CDTF">2021-03-12T17:45:10Z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0x0101005B63E7C816413449BE19C5D0687882B0</vt:lpwstr>
  </property>
</Properties>
</file>