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4"/>
  </p:notesMasterIdLst>
  <p:handoutMasterIdLst>
    <p:handoutMasterId r:id="rId35"/>
  </p:handoutMasterIdLst>
  <p:sldIdLst>
    <p:sldId id="362" r:id="rId7"/>
    <p:sldId id="1107" r:id="rId8"/>
    <p:sldId id="1268" r:id="rId9"/>
    <p:sldId id="272" r:id="rId10"/>
    <p:sldId id="1143" r:id="rId11"/>
    <p:sldId id="1142" r:id="rId12"/>
    <p:sldId id="1087" r:id="rId13"/>
    <p:sldId id="1112" r:id="rId14"/>
    <p:sldId id="1141" r:id="rId15"/>
    <p:sldId id="1272" r:id="rId16"/>
    <p:sldId id="1274" r:id="rId17"/>
    <p:sldId id="1280" r:id="rId18"/>
    <p:sldId id="1273" r:id="rId19"/>
    <p:sldId id="1281" r:id="rId20"/>
    <p:sldId id="257" r:id="rId21"/>
    <p:sldId id="1150" r:id="rId22"/>
    <p:sldId id="1260" r:id="rId23"/>
    <p:sldId id="1261" r:id="rId24"/>
    <p:sldId id="1263" r:id="rId25"/>
    <p:sldId id="259" r:id="rId26"/>
    <p:sldId id="1237" r:id="rId27"/>
    <p:sldId id="1104" r:id="rId28"/>
    <p:sldId id="1252" r:id="rId29"/>
    <p:sldId id="1269" r:id="rId30"/>
    <p:sldId id="1253" r:id="rId31"/>
    <p:sldId id="1282" r:id="rId32"/>
    <p:sldId id="115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10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37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26/03/2021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26 marzo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in crescita ultimo mese in quasi tutte le fasce d’età dopo un’importante diminuzione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475179" y="162981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caso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8841493" y="1845259"/>
            <a:ext cx="421890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B92C263-54A4-4683-BE52-BBC97C6FA5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29" y="1582760"/>
            <a:ext cx="8892540" cy="4850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8C3A330-E678-487F-B98A-3762A8A66E7F}"/>
              </a:ext>
            </a:extLst>
          </p:cNvPr>
          <p:cNvSpPr/>
          <p:nvPr/>
        </p:nvSpPr>
        <p:spPr>
          <a:xfrm>
            <a:off x="9636919" y="1628842"/>
            <a:ext cx="328612" cy="3565279"/>
          </a:xfrm>
          <a:prstGeom prst="rect">
            <a:avLst/>
          </a:prstGeom>
          <a:solidFill>
            <a:srgbClr val="EAEFF7">
              <a:alpha val="4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3DC103-289C-4E64-8922-5A85E2D03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959640"/>
            <a:ext cx="5975760" cy="44289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42716" y="984255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rispetto al resto della popolazione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7375490" y="2032909"/>
            <a:ext cx="333175" cy="33010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5719130" y="171341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6522559" y="203290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62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visibilmente in calo per gli operatori sanitari 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C958E6-49B8-4A78-B3A0-CB73C7F1D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98" y="1918177"/>
            <a:ext cx="6280158" cy="44262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Tasso d’incidenza nazionale 60-79 anni vs &gt;=80 anni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812124" y="1918177"/>
            <a:ext cx="305557" cy="309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over 80 dagli inizi di gennaio con un certo incremento nelle ultime tre settimane</a:t>
            </a:r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7034A3-3EC6-47D5-8800-85D0F271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58525"/>
            <a:ext cx="7467599" cy="46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934197" y="1802249"/>
            <a:ext cx="259684" cy="37698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in lento miglioramento nella popolazione di età 0-18 anni dopo un’importante aumento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5416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% focolai in Strutture assistenziali e RSA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3B206D-C94C-410E-BC92-617EA1BD2939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9DCFC6-C0E3-4D57-83D1-DBEB48C7C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2" y="1144014"/>
            <a:ext cx="9775144" cy="49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3 – 16/3/2021, calcolato il 24/3/2021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0EA5C5D-122A-4207-A836-64D6ABC0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037706"/>
            <a:ext cx="7991536" cy="57653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32770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 aumento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E776644-5876-467A-AB9F-11F217135AFC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7D2E8B-3740-451F-B7E9-9C1F0EA81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42"/>
          <a:stretch/>
        </p:blipFill>
        <p:spPr>
          <a:xfrm>
            <a:off x="6548184" y="1478993"/>
            <a:ext cx="5643816" cy="43624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2D6A52-76EF-44D5-9DF4-F19EFA7B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44" y="1794535"/>
            <a:ext cx="6696628" cy="39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C24D5C6-02C9-4C5F-B18B-06219C4F5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01"/>
          <a:stretch/>
        </p:blipFill>
        <p:spPr>
          <a:xfrm>
            <a:off x="17723" y="2123135"/>
            <a:ext cx="6078276" cy="35171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E05650-0479-4A28-91F5-F48B2C0C5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7" b="49195"/>
          <a:stretch/>
        </p:blipFill>
        <p:spPr>
          <a:xfrm>
            <a:off x="5927992" y="2135714"/>
            <a:ext cx="6156852" cy="3504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23/4/2021 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672779" y="1643192"/>
            <a:ext cx="15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1863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752811" y="2347528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84433E84-F9B3-455D-A19F-D6C7A00B422B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270567" y="2271329"/>
            <a:ext cx="0" cy="2916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Focus – Terapia intensiva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2D194F-2D74-4317-A78F-CD3B9AAF2698}"/>
              </a:ext>
            </a:extLst>
          </p:cNvPr>
          <p:cNvSpPr/>
          <p:nvPr/>
        </p:nvSpPr>
        <p:spPr>
          <a:xfrm>
            <a:off x="3126329" y="6617451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24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16D879-FA31-405F-8345-382160C29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617817"/>
            <a:ext cx="5355225" cy="56223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D64AAC-C7A6-4A24-8CD3-1FDE97A8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912" y="66675"/>
            <a:ext cx="5814968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206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2">
                    <a:lumMod val="50000"/>
                  </a:schemeClr>
                </a:solidFill>
              </a:rPr>
              <a:t>Età mediana dei casi deceduti riportati al sistema di sorveglianza integrato</a:t>
            </a:r>
            <a:endParaRPr lang="it-CH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2E0D86-56A8-4F22-A0D6-25DED3CEB6A4}"/>
              </a:ext>
            </a:extLst>
          </p:cNvPr>
          <p:cNvSpPr/>
          <p:nvPr/>
        </p:nvSpPr>
        <p:spPr>
          <a:xfrm>
            <a:off x="7691276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55282D-74ED-44EF-A9C9-FEBC36DC4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81" y="1106487"/>
            <a:ext cx="9556631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66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41679" y="660461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https://www.ecdc.europa.eu/en/cases-2019-ncov-eueea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5AC545-B826-4448-888C-5C9A8AD5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74" y="1307568"/>
            <a:ext cx="6096001" cy="52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9BC64B-0D8D-4B22-8BCA-32151D88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845470"/>
            <a:ext cx="7672912" cy="5756965"/>
          </a:xfrm>
          <a:prstGeom prst="rect">
            <a:avLst/>
          </a:prstGeom>
        </p:spPr>
      </p:pic>
      <p:sp>
        <p:nvSpPr>
          <p:cNvPr id="725" name="Titolo 1">
            <a:extLst>
              <a:ext uri="{FF2B5EF4-FFF2-40B4-BE49-F238E27FC236}">
                <a16:creationId xmlns:a16="http://schemas.microsoft.com/office/drawing/2014/main" id="{BC8565EB-D836-4657-834C-1DAF773A1DA8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Confronto casi deceduti riportati alla Sorveglianza COVID-19 e Protezione Civile/Ministero della salute per data di decesso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28" name="Connettore 2 727">
            <a:extLst>
              <a:ext uri="{FF2B5EF4-FFF2-40B4-BE49-F238E27FC236}">
                <a16:creationId xmlns:a16="http://schemas.microsoft.com/office/drawing/2014/main" id="{2FF512AB-C53B-484E-B766-5170DB81FF67}"/>
              </a:ext>
            </a:extLst>
          </p:cNvPr>
          <p:cNvCxnSpPr/>
          <p:nvPr/>
        </p:nvCxnSpPr>
        <p:spPr>
          <a:xfrm>
            <a:off x="8852705" y="915777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2" name="CasellaDiTesto 831">
            <a:extLst>
              <a:ext uri="{FF2B5EF4-FFF2-40B4-BE49-F238E27FC236}">
                <a16:creationId xmlns:a16="http://schemas.microsoft.com/office/drawing/2014/main" id="{BFD5E656-5E8F-4260-B1F0-3E82FC6FABBE}"/>
              </a:ext>
            </a:extLst>
          </p:cNvPr>
          <p:cNvSpPr txBox="1"/>
          <p:nvPr/>
        </p:nvSpPr>
        <p:spPr>
          <a:xfrm>
            <a:off x="8608405" y="546445"/>
            <a:ext cx="10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/>
              <a:t>Dato in fase di consolidamento</a:t>
            </a:r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ECCF68A1-8079-43B5-AB40-DCA44D06F55B}"/>
              </a:ext>
            </a:extLst>
          </p:cNvPr>
          <p:cNvSpPr/>
          <p:nvPr/>
        </p:nvSpPr>
        <p:spPr>
          <a:xfrm>
            <a:off x="8754859" y="974283"/>
            <a:ext cx="534562" cy="212583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15 - 21 </a:t>
            </a:r>
            <a:r>
              <a:rPr lang="en-US" sz="3200" dirty="0" err="1"/>
              <a:t>marzo</a:t>
            </a:r>
            <a:r>
              <a:rPr lang="en-US" sz="3200" dirty="0"/>
              <a:t> 2021 (24 </a:t>
            </a:r>
            <a:r>
              <a:rPr lang="en-US" sz="3200" dirty="0" err="1"/>
              <a:t>marzo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23 </a:t>
            </a:r>
            <a:r>
              <a:rPr lang="en-US" sz="3200" dirty="0" err="1"/>
              <a:t>marzo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8169DF-630D-4778-B654-65B59D08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77" y="0"/>
            <a:ext cx="1068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C30ABD-978E-4401-A57B-DF070D82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"/>
            <a:ext cx="12251922" cy="6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(26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256890" y="1140669"/>
            <a:ext cx="11312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L’incidenza a livello nazionale è ancora molto elevata. Alla luce della predominanza di alcune varianti virali a maggiore trasmissibilità di mantenere la drastica riduzione delle interazioni fisiche tra le persone e della mobilità</a:t>
            </a:r>
            <a:r>
              <a:rPr lang="en-US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L’Rt</a:t>
            </a:r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medio calcolato sui casi sintomatici è stato pari a </a:t>
            </a:r>
            <a:r>
              <a:rPr lang="it-IT" sz="28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1,08 (range 0,93– 1,21)</a:t>
            </a:r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in </a:t>
            </a:r>
            <a:r>
              <a:rPr lang="en-US" sz="2800" i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lieve</a:t>
            </a:r>
            <a:r>
              <a:rPr lang="en-US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diminuzione rispetto alla settimana precedente.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Il numero complessivo di persone ricoverate in terapia intensiva è ancora in aumento con un tasso di occupazione a livello nazionale sopra la soglia critica. Si osserva un analogo andamento per le aree mediche.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49576" y="315902"/>
            <a:ext cx="100312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(26 marzo 2021)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A9B809-8EBC-4984-A6F4-9272681C151A}"/>
              </a:ext>
            </a:extLst>
          </p:cNvPr>
          <p:cNvSpPr txBox="1"/>
          <p:nvPr/>
        </p:nvSpPr>
        <p:spPr>
          <a:xfrm>
            <a:off x="439770" y="1386611"/>
            <a:ext cx="113124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 dati di incidenza, trasmissibilità ed il forte sovraccarico dei servizi ospedalieri richiedono di mantenere rigorose misure di mitigazione nazionali accompagnati da puntuali interventi di mitigazione/contenimento nelle aree a maggiore diffusione.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È fondamentale che la popolazione eviti tutte le occasioni di contatto con persone al di fuori del proprio nucleo abitativo che non siano strettamente necessarie e di rimanere a casa il più possibile. Si ricorda che è obbligatorio adottare comportamenti individuali rigorosi e rispettare le misure igienico-sanitarie predisposte relative a distanziamento e uso corretto delle mascherine. Si ribadisce la necessità di rispettare le misure raccomandate dalle autorità sanitarie compresi i provvedimenti quarantenari dei contatti stretti dei casi accertati e di isolamento dei casi stessi.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46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9430CE-0F6A-42D6-88A5-575108164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846306"/>
            <a:ext cx="9560252" cy="54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DD83B6-9279-4C59-AD41-1A544E21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563"/>
            <a:ext cx="12192000" cy="48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42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diminuzione in 7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506582" y="6030160"/>
            <a:ext cx="9842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  8-21/3/2021 E 22/2-7/3/2021</a:t>
            </a:r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Nota: diminuzione in alcune regioni potrebbe essere dovuta a ritardo di notifica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6" name="Picture 2" descr="CONFRONTO TRA IL NUMERO CASI DI COVID-19 (PER 100.000 AB) DIAGNOSTICATI IN ITALIA PER REGIONE NEL PERIODO 8/3-21/3/2021 E 22/2-7/3/2021">
            <a:extLst>
              <a:ext uri="{FF2B5EF4-FFF2-40B4-BE49-F238E27FC236}">
                <a16:creationId xmlns:a16="http://schemas.microsoft.com/office/drawing/2014/main" id="{80ADE0EF-B818-4822-BFAE-D7BE066E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61" y="956931"/>
            <a:ext cx="6536430" cy="49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84106" y="73655"/>
            <a:ext cx="1198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15 – 21/3 (FONTE ISS) e nel periodo dal 19 – 25/3 (FONTE MINISTERO DELLA SALUTE)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01837" y="6604084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25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F0A7F0-B555-4CC8-AE2F-A14CFDC7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04652"/>
            <a:ext cx="7211431" cy="54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749233-87D6-4B94-9311-595C40292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832770"/>
            <a:ext cx="12191999" cy="6270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6AD7BA-23F8-4A30-8093-FBA9E5FC3802}"/>
              </a:ext>
            </a:extLst>
          </p:cNvPr>
          <p:cNvSpPr txBox="1"/>
          <p:nvPr/>
        </p:nvSpPr>
        <p:spPr>
          <a:xfrm>
            <a:off x="133069" y="935992"/>
            <a:ext cx="7567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Nuovi casi presenti su tutto il territorio nazionale negli ultimi 14 giorni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635B1A-86B7-4E76-B634-9666DC325137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Comuni con almeno un nuovo caso di infezione da virus SARS-CoV-2 diagnosticato e incidenza regionale, 8-21/3/2021</a:t>
            </a:r>
            <a:endParaRPr lang="it-CH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098219-6792-4F01-9074-6C23781302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7013564" y="5722591"/>
            <a:ext cx="4905259" cy="3988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AFBA6C-ABF4-475B-8284-88E8027A87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83" t="88949" r="26397" b="8147"/>
          <a:stretch/>
        </p:blipFill>
        <p:spPr>
          <a:xfrm>
            <a:off x="888422" y="6019626"/>
            <a:ext cx="5108308" cy="19941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BC4CF8B-A1B7-4EB0-BEAB-BD062490A0AD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 marzo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050" name="Picture 2" descr="CASI DI COVID-19 DIAGNOSTICATI IN ITALIA PER COMUNE DI DOMICILIO/RESIDENZA (COMUNI CON ALMENO UN CASO) - PERIODO:  8/3-21/3/2021">
            <a:extLst>
              <a:ext uri="{FF2B5EF4-FFF2-40B4-BE49-F238E27FC236}">
                <a16:creationId xmlns:a16="http://schemas.microsoft.com/office/drawing/2014/main" id="{7C9FD664-536F-4FE1-A021-E4B707172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6042" r="24480" b="7396"/>
          <a:stretch/>
        </p:blipFill>
        <p:spPr bwMode="auto">
          <a:xfrm>
            <a:off x="7542078" y="1521406"/>
            <a:ext cx="3286125" cy="42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ERO CASI DI COVID-19 (PER 100.000 AB) DIAGNOSTICATI IN ITALIA PER REGIONE - PERIODO:  8/3-21/3/2021">
            <a:extLst>
              <a:ext uri="{FF2B5EF4-FFF2-40B4-BE49-F238E27FC236}">
                <a16:creationId xmlns:a16="http://schemas.microsoft.com/office/drawing/2014/main" id="{D1ADB894-6303-4BBB-8101-54EE3E0F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5" y="1500186"/>
            <a:ext cx="6025919" cy="45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332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B42198-B983-42A6-81E0-C9A087D3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9" b="-3844"/>
          <a:stretch/>
        </p:blipFill>
        <p:spPr>
          <a:xfrm>
            <a:off x="6910842" y="5676527"/>
            <a:ext cx="4775993" cy="490960"/>
          </a:xfrm>
          <a:prstGeom prst="rect">
            <a:avLst/>
          </a:prstGeom>
        </p:spPr>
      </p:pic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43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Età mediana stabile nelle ultime settimane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8783A1-BF82-4A2A-A420-D38B724D7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75" t="36761"/>
          <a:stretch/>
        </p:blipFill>
        <p:spPr>
          <a:xfrm>
            <a:off x="662911" y="5794548"/>
            <a:ext cx="4891808" cy="25491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63D1E1-51C7-4D9B-92BE-99B420A9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" y="2027247"/>
            <a:ext cx="6027681" cy="37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37DA85B-EC64-4A48-ADBC-DA65BBA3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84" y="1772328"/>
            <a:ext cx="6195059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Stato clinico al momento della diagnosi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759125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asintomatici rispetto al totale dei casi diagnosticati in leggera diminuzione nelle ultime settimana, in leggera diminuzione i casi con stato clinico lieve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24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marzo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6921AD-5B5D-432E-B1AE-99FBF53C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6" y="1484468"/>
            <a:ext cx="7820411" cy="48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693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89B68-1887-4480-9B6E-134D688B9514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57d7c0e4-8645-47b2-9061-8f723220d9b7"/>
    <ds:schemaRef ds:uri="http://www.w3.org/XML/1998/namespace"/>
    <ds:schemaRef ds:uri="3ec210cc-1385-4d77-bddf-45fa57c2a2bb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8F2D8A-D163-4E11-8A1D-1CA26E4C7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894</Words>
  <Application>Microsoft Office PowerPoint</Application>
  <PresentationFormat>Widescreen</PresentationFormat>
  <Paragraphs>88</Paragraphs>
  <Slides>27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6</cp:revision>
  <dcterms:created xsi:type="dcterms:W3CDTF">2020-12-11T17:55:46Z</dcterms:created>
  <dcterms:modified xsi:type="dcterms:W3CDTF">2021-03-26T15:48:39Z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