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7" r:id="rId4"/>
    <p:sldMasterId id="2147483806" r:id="rId5"/>
  </p:sldMasterIdLst>
  <p:notesMasterIdLst>
    <p:notesMasterId r:id="rId40"/>
  </p:notesMasterIdLst>
  <p:handoutMasterIdLst>
    <p:handoutMasterId r:id="rId41"/>
  </p:handoutMasterIdLst>
  <p:sldIdLst>
    <p:sldId id="362" r:id="rId6"/>
    <p:sldId id="1107" r:id="rId7"/>
    <p:sldId id="272" r:id="rId8"/>
    <p:sldId id="1143" r:id="rId9"/>
    <p:sldId id="1142" r:id="rId10"/>
    <p:sldId id="1087" r:id="rId11"/>
    <p:sldId id="1150" r:id="rId12"/>
    <p:sldId id="1151" r:id="rId13"/>
    <p:sldId id="1114" r:id="rId14"/>
    <p:sldId id="1112" r:id="rId15"/>
    <p:sldId id="1141" r:id="rId16"/>
    <p:sldId id="1260" r:id="rId17"/>
    <p:sldId id="1261" r:id="rId18"/>
    <p:sldId id="1262" r:id="rId19"/>
    <p:sldId id="1263" r:id="rId20"/>
    <p:sldId id="1237" r:id="rId21"/>
    <p:sldId id="1235" r:id="rId22"/>
    <p:sldId id="1236" r:id="rId23"/>
    <p:sldId id="1171" r:id="rId24"/>
    <p:sldId id="1104" r:id="rId25"/>
    <p:sldId id="338" r:id="rId26"/>
    <p:sldId id="1247" r:id="rId27"/>
    <p:sldId id="345" r:id="rId28"/>
    <p:sldId id="1248" r:id="rId29"/>
    <p:sldId id="340" r:id="rId30"/>
    <p:sldId id="1251" r:id="rId31"/>
    <p:sldId id="1253" r:id="rId32"/>
    <p:sldId id="1258" r:id="rId33"/>
    <p:sldId id="1259" r:id="rId34"/>
    <p:sldId id="1130" r:id="rId35"/>
    <p:sldId id="1158" r:id="rId36"/>
    <p:sldId id="1252" r:id="rId37"/>
    <p:sldId id="1257" r:id="rId38"/>
    <p:sldId id="1152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200"/>
    <a:srgbClr val="AC770D"/>
    <a:srgbClr val="4BAFC8"/>
    <a:srgbClr val="EFF5FB"/>
    <a:srgbClr val="EAEFF7"/>
    <a:srgbClr val="C4B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76246-231B-463D-814D-70C3A25AC68F}" v="3" dt="2020-11-27T18:36:35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3" autoAdjust="0"/>
    <p:restoredTop sz="93798" autoAdjust="0"/>
  </p:normalViewPr>
  <p:slideViewPr>
    <p:cSldViewPr snapToGrid="0">
      <p:cViewPr varScale="1">
        <p:scale>
          <a:sx n="59" d="100"/>
          <a:sy n="59" d="100"/>
        </p:scale>
        <p:origin x="7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Flavia" userId="d0c948b9-3a67-4bac-a22a-6b0fce5525eb" providerId="ADAL" clId="{56B76246-231B-463D-814D-70C3A25AC68F}"/>
    <pc:docChg chg="addSld modSld">
      <pc:chgData name="Riccardo Flavia" userId="d0c948b9-3a67-4bac-a22a-6b0fce5525eb" providerId="ADAL" clId="{56B76246-231B-463D-814D-70C3A25AC68F}" dt="2020-11-27T18:36:48.376" v="4" actId="1076"/>
      <pc:docMkLst>
        <pc:docMk/>
      </pc:docMkLst>
      <pc:sldChg chg="addSp delSp modSp">
        <pc:chgData name="Riccardo Flavia" userId="d0c948b9-3a67-4bac-a22a-6b0fce5525eb" providerId="ADAL" clId="{56B76246-231B-463D-814D-70C3A25AC68F}" dt="2020-11-27T18:36:20.742" v="1"/>
        <pc:sldMkLst>
          <pc:docMk/>
          <pc:sldMk cId="1395586934" sldId="1141"/>
        </pc:sldMkLst>
        <pc:graphicFrameChg chg="add del mod">
          <ac:chgData name="Riccardo Flavia" userId="d0c948b9-3a67-4bac-a22a-6b0fce5525eb" providerId="ADAL" clId="{56B76246-231B-463D-814D-70C3A25AC68F}" dt="2020-11-27T18:36:20.742" v="1"/>
          <ac:graphicFrameMkLst>
            <pc:docMk/>
            <pc:sldMk cId="1395586934" sldId="1141"/>
            <ac:graphicFrameMk id="4" creationId="{9A59738D-9558-49E0-97AA-B39D02F0D294}"/>
          </ac:graphicFrameMkLst>
        </pc:graphicFrameChg>
      </pc:sldChg>
      <pc:sldChg chg="add">
        <pc:chgData name="Riccardo Flavia" userId="d0c948b9-3a67-4bac-a22a-6b0fce5525eb" providerId="ADAL" clId="{56B76246-231B-463D-814D-70C3A25AC68F}" dt="2020-11-27T18:36:35.059" v="2"/>
        <pc:sldMkLst>
          <pc:docMk/>
          <pc:sldMk cId="47189946" sldId="1260"/>
        </pc:sldMkLst>
      </pc:sldChg>
      <pc:sldChg chg="add">
        <pc:chgData name="Riccardo Flavia" userId="d0c948b9-3a67-4bac-a22a-6b0fce5525eb" providerId="ADAL" clId="{56B76246-231B-463D-814D-70C3A25AC68F}" dt="2020-11-27T18:36:35.059" v="2"/>
        <pc:sldMkLst>
          <pc:docMk/>
          <pc:sldMk cId="3050920660" sldId="1261"/>
        </pc:sldMkLst>
      </pc:sldChg>
      <pc:sldChg chg="modSp add mod">
        <pc:chgData name="Riccardo Flavia" userId="d0c948b9-3a67-4bac-a22a-6b0fce5525eb" providerId="ADAL" clId="{56B76246-231B-463D-814D-70C3A25AC68F}" dt="2020-11-27T18:36:45.426" v="3" actId="1076"/>
        <pc:sldMkLst>
          <pc:docMk/>
          <pc:sldMk cId="2176787242" sldId="1262"/>
        </pc:sldMkLst>
        <pc:picChg chg="mod">
          <ac:chgData name="Riccardo Flavia" userId="d0c948b9-3a67-4bac-a22a-6b0fce5525eb" providerId="ADAL" clId="{56B76246-231B-463D-814D-70C3A25AC68F}" dt="2020-11-27T18:36:45.426" v="3" actId="1076"/>
          <ac:picMkLst>
            <pc:docMk/>
            <pc:sldMk cId="2176787242" sldId="1262"/>
            <ac:picMk id="7" creationId="{D096DA25-29D9-47C6-9816-A9F759AA3A83}"/>
          </ac:picMkLst>
        </pc:picChg>
      </pc:sldChg>
      <pc:sldChg chg="modSp add mod">
        <pc:chgData name="Riccardo Flavia" userId="d0c948b9-3a67-4bac-a22a-6b0fce5525eb" providerId="ADAL" clId="{56B76246-231B-463D-814D-70C3A25AC68F}" dt="2020-11-27T18:36:48.376" v="4" actId="1076"/>
        <pc:sldMkLst>
          <pc:docMk/>
          <pc:sldMk cId="3856796643" sldId="1263"/>
        </pc:sldMkLst>
        <pc:picChg chg="mod">
          <ac:chgData name="Riccardo Flavia" userId="d0c948b9-3a67-4bac-a22a-6b0fce5525eb" providerId="ADAL" clId="{56B76246-231B-463D-814D-70C3A25AC68F}" dt="2020-11-27T18:36:48.376" v="4" actId="1076"/>
          <ac:picMkLst>
            <pc:docMk/>
            <pc:sldMk cId="3856796643" sldId="1263"/>
            <ac:picMk id="2" creationId="{7726BD94-9F81-4052-A30B-969394BF82A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vanorme.salute.gov.it/norme/renderNormsanPdf?anno=2020&amp;codLeg=75670&amp;parte=1%20&amp;serie=null" TargetMode="External"/><Relationship Id="rId2" Type="http://schemas.openxmlformats.org/officeDocument/2006/relationships/hyperlink" Target="https://www.trovanorme.salute.gov.it/norme/renderNormsanPdf?anno=2020&amp;codLeg=76597&amp;parte=1%20&amp;serie=null" TargetMode="External"/><Relationship Id="rId1" Type="http://schemas.openxmlformats.org/officeDocument/2006/relationships/hyperlink" Target="https://www.trovanorme.salute.gov.it/norme/renderNormsanPdf?anno=2020&amp;codLeg=73981&amp;parte=1%20&amp;serie=nul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vanorme.salute.gov.it/norme/renderNormsanPdf?anno=2020&amp;codLeg=75670&amp;parte=1%20&amp;serie=null" TargetMode="External"/><Relationship Id="rId2" Type="http://schemas.openxmlformats.org/officeDocument/2006/relationships/hyperlink" Target="https://www.trovanorme.salute.gov.it/norme/renderNormsanPdf?anno=2020&amp;codLeg=76597&amp;parte=1%20&amp;serie=null" TargetMode="External"/><Relationship Id="rId1" Type="http://schemas.openxmlformats.org/officeDocument/2006/relationships/hyperlink" Target="https://www.trovanorme.salute.gov.it/norme/renderNormsanPdf?anno=2020&amp;codLeg=73981&amp;parte=1%20&amp;serie=nul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AC567-A1BB-42E5-A680-894CF2FE16FA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9080073-1109-46B6-8614-9074791F19F9}">
      <dgm:prSet phldrT="[Testo]"/>
      <dgm:spPr/>
      <dgm:t>
        <a:bodyPr/>
        <a:lstStyle/>
        <a:p>
          <a:r>
            <a:rPr lang="it-IT" dirty="0"/>
            <a:t>Valutazione del rischio (</a:t>
          </a:r>
          <a:r>
            <a:rPr lang="it-IT" dirty="0">
              <a:hlinkClick xmlns:r="http://schemas.openxmlformats.org/officeDocument/2006/relationships" r:id="rId1"/>
            </a:rPr>
            <a:t>DM salute 30 aprile 2020</a:t>
          </a:r>
          <a:r>
            <a:rPr lang="it-IT" dirty="0"/>
            <a:t>)</a:t>
          </a:r>
        </a:p>
      </dgm:t>
    </dgm:pt>
    <dgm:pt modelId="{CF4B3D43-FE43-48A6-9624-8028BBC916F1}" type="parTrans" cxnId="{75BE5E96-7155-4CA6-B5F4-91FA56C89A57}">
      <dgm:prSet/>
      <dgm:spPr/>
      <dgm:t>
        <a:bodyPr/>
        <a:lstStyle/>
        <a:p>
          <a:endParaRPr lang="it-IT"/>
        </a:p>
      </dgm:t>
    </dgm:pt>
    <dgm:pt modelId="{2383EE01-B76C-486C-8EF4-BD0F77151597}" type="sibTrans" cxnId="{75BE5E96-7155-4CA6-B5F4-91FA56C89A57}">
      <dgm:prSet/>
      <dgm:spPr/>
      <dgm:t>
        <a:bodyPr/>
        <a:lstStyle/>
        <a:p>
          <a:endParaRPr lang="it-IT"/>
        </a:p>
      </dgm:t>
    </dgm:pt>
    <dgm:pt modelId="{D0E84B1C-C3DB-47DF-89B9-8254D2D81017}">
      <dgm:prSet phldrT="[Testo]"/>
      <dgm:spPr/>
      <dgm:t>
        <a:bodyPr/>
        <a:lstStyle/>
        <a:p>
          <a:r>
            <a:rPr lang="it-IT" dirty="0"/>
            <a:t>5 livelli di rischio (molto basso </a:t>
          </a:r>
          <a:r>
            <a:rPr lang="it-IT" dirty="0">
              <a:sym typeface="Wingdings" panose="05000000000000000000" pitchFamily="2" charset="2"/>
            </a:rPr>
            <a:t> molto alto).</a:t>
          </a:r>
        </a:p>
        <a:p>
          <a:r>
            <a:rPr lang="it-IT" dirty="0"/>
            <a:t>Indirizzo per le misure per livello Regionale nel documento del 12 ottobre (</a:t>
          </a:r>
          <a:r>
            <a:rPr lang="it-IT" dirty="0">
              <a:hlinkClick xmlns:r="http://schemas.openxmlformats.org/officeDocument/2006/relationships" r:id="rId2"/>
            </a:rPr>
            <a:t>Circolare 0032732</a:t>
          </a:r>
          <a:r>
            <a:rPr lang="it-IT" dirty="0"/>
            <a:t>)  </a:t>
          </a:r>
        </a:p>
      </dgm:t>
    </dgm:pt>
    <dgm:pt modelId="{7B9D4207-3E98-488C-98C5-71C30BCA360C}" type="parTrans" cxnId="{C14C4F9D-5B56-4CF3-A535-9F4F75FD79DF}">
      <dgm:prSet/>
      <dgm:spPr/>
      <dgm:t>
        <a:bodyPr/>
        <a:lstStyle/>
        <a:p>
          <a:endParaRPr lang="it-IT"/>
        </a:p>
      </dgm:t>
    </dgm:pt>
    <dgm:pt modelId="{B95EE3EA-F689-4977-9A32-B7A87F19D4FD}" type="sibTrans" cxnId="{C14C4F9D-5B56-4CF3-A535-9F4F75FD79DF}">
      <dgm:prSet/>
      <dgm:spPr/>
      <dgm:t>
        <a:bodyPr/>
        <a:lstStyle/>
        <a:p>
          <a:endParaRPr lang="it-IT"/>
        </a:p>
      </dgm:t>
    </dgm:pt>
    <dgm:pt modelId="{17CE08BC-F45A-46D5-B31C-4AA5191B453F}">
      <dgm:prSet phldrT="[Testo]"/>
      <dgm:spPr/>
      <dgm:t>
        <a:bodyPr/>
        <a:lstStyle/>
        <a:p>
          <a:r>
            <a:rPr lang="it-IT" dirty="0"/>
            <a:t>11 Regioni/PA a rischio Alto o equiparato (</a:t>
          </a:r>
          <a:r>
            <a:rPr lang="it-IT"/>
            <a:t>non valutabile)</a:t>
          </a:r>
          <a:endParaRPr lang="it-IT" dirty="0"/>
        </a:p>
        <a:p>
          <a:r>
            <a:rPr lang="it-IT" b="0" dirty="0"/>
            <a:t>8 Regioni/PA a rischio moderato con una probabilità elevata di progredire a rischio alto nel prossimo mese.</a:t>
          </a:r>
        </a:p>
        <a:p>
          <a:r>
            <a:rPr lang="it-IT" dirty="0"/>
            <a:t>Livello di autorità Locale, Regionale e Nazionale</a:t>
          </a:r>
        </a:p>
      </dgm:t>
    </dgm:pt>
    <dgm:pt modelId="{E6020EC0-6F42-4068-9F1E-8CE8B06ED162}" type="parTrans" cxnId="{C94D54D1-6F87-4082-9FBA-8A549A652395}">
      <dgm:prSet/>
      <dgm:spPr/>
      <dgm:t>
        <a:bodyPr/>
        <a:lstStyle/>
        <a:p>
          <a:endParaRPr lang="it-IT"/>
        </a:p>
      </dgm:t>
    </dgm:pt>
    <dgm:pt modelId="{BF2B6BAA-F6BC-4B3C-8618-3766056B9E91}" type="sibTrans" cxnId="{C94D54D1-6F87-4082-9FBA-8A549A652395}">
      <dgm:prSet/>
      <dgm:spPr/>
      <dgm:t>
        <a:bodyPr/>
        <a:lstStyle/>
        <a:p>
          <a:endParaRPr lang="it-IT"/>
        </a:p>
      </dgm:t>
    </dgm:pt>
    <dgm:pt modelId="{CC2E9D3C-6714-4DE4-8028-2C6C912C9FB5}">
      <dgm:prSet phldrT="[Testo]"/>
      <dgm:spPr/>
      <dgm:t>
        <a:bodyPr/>
        <a:lstStyle/>
        <a:p>
          <a:r>
            <a:rPr lang="it-IT" dirty="0"/>
            <a:t>Regioni a rischio alto (o equiparato in quanto non valutabile) – </a:t>
          </a:r>
          <a:r>
            <a:rPr lang="it-IT" dirty="0">
              <a:hlinkClick xmlns:r="http://schemas.openxmlformats.org/officeDocument/2006/relationships" r:id="rId1"/>
            </a:rPr>
            <a:t>DM salute 30 aprile 2020</a:t>
          </a:r>
          <a:endParaRPr lang="it-IT" dirty="0"/>
        </a:p>
      </dgm:t>
    </dgm:pt>
    <dgm:pt modelId="{4011DC6C-CD28-4D95-80FD-7162467F4965}" type="parTrans" cxnId="{0320B092-80D5-456C-8EE2-5836F1F53665}">
      <dgm:prSet/>
      <dgm:spPr/>
      <dgm:t>
        <a:bodyPr/>
        <a:lstStyle/>
        <a:p>
          <a:endParaRPr lang="it-IT"/>
        </a:p>
      </dgm:t>
    </dgm:pt>
    <dgm:pt modelId="{69A7C0E7-E70B-4CA6-84E9-F7CE15D3CE43}" type="sibTrans" cxnId="{0320B092-80D5-456C-8EE2-5836F1F53665}">
      <dgm:prSet/>
      <dgm:spPr/>
      <dgm:t>
        <a:bodyPr/>
        <a:lstStyle/>
        <a:p>
          <a:endParaRPr lang="it-IT"/>
        </a:p>
      </dgm:t>
    </dgm:pt>
    <dgm:pt modelId="{CC6D1B8B-2C9E-45BE-923B-1B239B41AAFB}">
      <dgm:prSet phldrT="[Testo]"/>
      <dgm:spPr/>
      <dgm:t>
        <a:bodyPr/>
        <a:lstStyle/>
        <a:p>
          <a:r>
            <a:rPr lang="it-IT" dirty="0"/>
            <a:t>Tratto dalla classificazione del rischio realizzata dalla </a:t>
          </a:r>
          <a:r>
            <a:rPr lang="it-IT" dirty="0" err="1"/>
            <a:t>CdR</a:t>
          </a:r>
          <a:endParaRPr lang="it-IT" dirty="0"/>
        </a:p>
      </dgm:t>
    </dgm:pt>
    <dgm:pt modelId="{606186D6-73DB-4AA6-9608-58717B23AD24}" type="parTrans" cxnId="{ED78929D-9FBD-48AF-917A-1D893A922BD1}">
      <dgm:prSet/>
      <dgm:spPr/>
      <dgm:t>
        <a:bodyPr/>
        <a:lstStyle/>
        <a:p>
          <a:endParaRPr lang="it-IT"/>
        </a:p>
      </dgm:t>
    </dgm:pt>
    <dgm:pt modelId="{E92D8A2D-331D-4574-B7DD-D5887DE738A4}" type="sibTrans" cxnId="{ED78929D-9FBD-48AF-917A-1D893A922BD1}">
      <dgm:prSet/>
      <dgm:spPr/>
      <dgm:t>
        <a:bodyPr/>
        <a:lstStyle/>
        <a:p>
          <a:endParaRPr lang="it-IT"/>
        </a:p>
      </dgm:t>
    </dgm:pt>
    <dgm:pt modelId="{41C0697D-F42F-492F-863A-D9BA1C0E597D}">
      <dgm:prSet phldrT="[Testo]"/>
      <dgm:spPr/>
      <dgm:t>
        <a:bodyPr/>
        <a:lstStyle/>
        <a:p>
          <a:r>
            <a:rPr lang="it-IT" dirty="0"/>
            <a:t>Indicazioni per livello Regionale nel documento di ottobre 2012 per livello di rischio alto a prescindere dallo scenario (</a:t>
          </a:r>
          <a:r>
            <a:rPr lang="it-IT" dirty="0">
              <a:hlinkClick xmlns:r="http://schemas.openxmlformats.org/officeDocument/2006/relationships" r:id="rId2"/>
            </a:rPr>
            <a:t>Circolare 0032732</a:t>
          </a:r>
          <a:r>
            <a:rPr lang="it-IT" dirty="0"/>
            <a:t>) </a:t>
          </a:r>
        </a:p>
      </dgm:t>
    </dgm:pt>
    <dgm:pt modelId="{8EF511F5-654D-4534-9479-300CFE789B32}" type="parTrans" cxnId="{F48DF38A-8159-4863-97BF-7624D64E5064}">
      <dgm:prSet/>
      <dgm:spPr/>
      <dgm:t>
        <a:bodyPr/>
        <a:lstStyle/>
        <a:p>
          <a:endParaRPr lang="it-IT"/>
        </a:p>
      </dgm:t>
    </dgm:pt>
    <dgm:pt modelId="{2C233DD8-11C8-4FF9-978B-E4F0E1F07796}" type="sibTrans" cxnId="{F48DF38A-8159-4863-97BF-7624D64E5064}">
      <dgm:prSet/>
      <dgm:spPr/>
      <dgm:t>
        <a:bodyPr/>
        <a:lstStyle/>
        <a:p>
          <a:endParaRPr lang="it-IT"/>
        </a:p>
      </dgm:t>
    </dgm:pt>
    <dgm:pt modelId="{21B7E145-31D6-4994-AFEB-BD9FF5320F84}">
      <dgm:prSet phldrT="[Testo]"/>
      <dgm:spPr/>
      <dgm:t>
        <a:bodyPr/>
        <a:lstStyle/>
        <a:p>
          <a:r>
            <a:rPr lang="it-IT" dirty="0"/>
            <a:t>Compatibilità della trasmissione osservata nel valore puntuale più recente con gli scenari (Circolari Salute </a:t>
          </a:r>
          <a:r>
            <a:rPr lang="it-IT" dirty="0">
              <a:hlinkClick xmlns:r="http://schemas.openxmlformats.org/officeDocument/2006/relationships" r:id="rId3"/>
            </a:rPr>
            <a:t>0027007</a:t>
          </a:r>
          <a:r>
            <a:rPr lang="it-IT" dirty="0"/>
            <a:t> e </a:t>
          </a:r>
          <a:r>
            <a:rPr lang="it-IT" dirty="0">
              <a:hlinkClick xmlns:r="http://schemas.openxmlformats.org/officeDocument/2006/relationships" r:id="rId2"/>
            </a:rPr>
            <a:t>0032732</a:t>
          </a:r>
          <a:r>
            <a:rPr lang="it-IT" dirty="0"/>
            <a:t>)  </a:t>
          </a:r>
        </a:p>
      </dgm:t>
    </dgm:pt>
    <dgm:pt modelId="{7FBAAA9C-679E-4A23-9067-29F0C62A83A1}" type="parTrans" cxnId="{75856CA1-6A78-41D4-8F31-CE7536883F1D}">
      <dgm:prSet/>
      <dgm:spPr/>
      <dgm:t>
        <a:bodyPr/>
        <a:lstStyle/>
        <a:p>
          <a:endParaRPr lang="it-IT"/>
        </a:p>
      </dgm:t>
    </dgm:pt>
    <dgm:pt modelId="{0727352F-C900-45E0-AC95-E5C63FFE00B5}" type="sibTrans" cxnId="{75856CA1-6A78-41D4-8F31-CE7536883F1D}">
      <dgm:prSet/>
      <dgm:spPr/>
      <dgm:t>
        <a:bodyPr/>
        <a:lstStyle/>
        <a:p>
          <a:endParaRPr lang="it-IT"/>
        </a:p>
      </dgm:t>
    </dgm:pt>
    <dgm:pt modelId="{9C34215B-60C3-4D34-A7EF-D3AD934577AD}">
      <dgm:prSet phldrT="[Testo]"/>
      <dgm:spPr/>
      <dgm:t>
        <a:bodyPr/>
        <a:lstStyle/>
        <a:p>
          <a:r>
            <a:rPr lang="it-IT" dirty="0"/>
            <a:t>Scenari 3 e 4</a:t>
          </a:r>
        </a:p>
      </dgm:t>
    </dgm:pt>
    <dgm:pt modelId="{A611202C-16E9-4634-9D34-3CC0C95FD61B}" type="parTrans" cxnId="{55F6E159-94B8-4E7A-956D-33595C1F23FE}">
      <dgm:prSet/>
      <dgm:spPr/>
      <dgm:t>
        <a:bodyPr/>
        <a:lstStyle/>
        <a:p>
          <a:endParaRPr lang="it-IT"/>
        </a:p>
      </dgm:t>
    </dgm:pt>
    <dgm:pt modelId="{B229813A-8B8C-4308-86E3-42664FB0C5AA}" type="sibTrans" cxnId="{55F6E159-94B8-4E7A-956D-33595C1F23FE}">
      <dgm:prSet/>
      <dgm:spPr/>
      <dgm:t>
        <a:bodyPr/>
        <a:lstStyle/>
        <a:p>
          <a:endParaRPr lang="it-IT"/>
        </a:p>
      </dgm:t>
    </dgm:pt>
    <dgm:pt modelId="{5A01579F-A6FA-4B3C-BB64-FFE978CA1EEC}">
      <dgm:prSet phldrT="[Testo]"/>
      <dgm:spPr/>
      <dgm:t>
        <a:bodyPr/>
        <a:lstStyle/>
        <a:p>
          <a:r>
            <a:rPr lang="it-IT" dirty="0"/>
            <a:t>Misure aggiuntive prioritarie indicate a livello nazionale (DPCM 3 novembre) </a:t>
          </a:r>
          <a:r>
            <a:rPr lang="it-IT" dirty="0">
              <a:sym typeface="Wingdings" panose="05000000000000000000" pitchFamily="2" charset="2"/>
            </a:rPr>
            <a:t> 3 livelli</a:t>
          </a:r>
          <a:endParaRPr lang="it-IT" dirty="0"/>
        </a:p>
      </dgm:t>
    </dgm:pt>
    <dgm:pt modelId="{80CD4C05-BA2E-404D-ACDA-22AB3FD176C9}" type="parTrans" cxnId="{D03F5C22-FA36-44DC-AB9F-CE746ECE1B94}">
      <dgm:prSet/>
      <dgm:spPr/>
      <dgm:t>
        <a:bodyPr/>
        <a:lstStyle/>
        <a:p>
          <a:endParaRPr lang="it-IT"/>
        </a:p>
      </dgm:t>
    </dgm:pt>
    <dgm:pt modelId="{763EE034-BA2A-453E-87DA-EE3B113FFFA7}" type="sibTrans" cxnId="{D03F5C22-FA36-44DC-AB9F-CE746ECE1B94}">
      <dgm:prSet/>
      <dgm:spPr/>
      <dgm:t>
        <a:bodyPr/>
        <a:lstStyle/>
        <a:p>
          <a:endParaRPr lang="it-IT"/>
        </a:p>
      </dgm:t>
    </dgm:pt>
    <dgm:pt modelId="{542E1FB1-C4DA-4A89-8A8A-AE2AC079804C}" type="pres">
      <dgm:prSet presAssocID="{7E9AC567-A1BB-42E5-A680-894CF2FE16FA}" presName="theList" presStyleCnt="0">
        <dgm:presLayoutVars>
          <dgm:dir/>
          <dgm:animLvl val="lvl"/>
          <dgm:resizeHandles val="exact"/>
        </dgm:presLayoutVars>
      </dgm:prSet>
      <dgm:spPr/>
    </dgm:pt>
    <dgm:pt modelId="{87110B93-E8D2-4EDF-955F-A5A109F0AF6F}" type="pres">
      <dgm:prSet presAssocID="{69080073-1109-46B6-8614-9074791F19F9}" presName="compNode" presStyleCnt="0"/>
      <dgm:spPr/>
    </dgm:pt>
    <dgm:pt modelId="{CEB3C632-D2AC-4A22-B4C4-6969D0022CAB}" type="pres">
      <dgm:prSet presAssocID="{69080073-1109-46B6-8614-9074791F19F9}" presName="aNode" presStyleLbl="bgShp" presStyleIdx="0" presStyleCnt="3"/>
      <dgm:spPr/>
    </dgm:pt>
    <dgm:pt modelId="{79967E94-9C4C-42B5-BF18-AF0FF978CA08}" type="pres">
      <dgm:prSet presAssocID="{69080073-1109-46B6-8614-9074791F19F9}" presName="textNode" presStyleLbl="bgShp" presStyleIdx="0" presStyleCnt="3"/>
      <dgm:spPr/>
    </dgm:pt>
    <dgm:pt modelId="{C900F3DB-B3D9-4CCD-B3BB-07B98C4FE7C5}" type="pres">
      <dgm:prSet presAssocID="{69080073-1109-46B6-8614-9074791F19F9}" presName="compChildNode" presStyleCnt="0"/>
      <dgm:spPr/>
    </dgm:pt>
    <dgm:pt modelId="{B80AF903-3AB6-4AF0-B367-B1C002EABEDA}" type="pres">
      <dgm:prSet presAssocID="{69080073-1109-46B6-8614-9074791F19F9}" presName="theInnerList" presStyleCnt="0"/>
      <dgm:spPr/>
    </dgm:pt>
    <dgm:pt modelId="{90E47F8D-A402-4225-BE83-C096796DAA83}" type="pres">
      <dgm:prSet presAssocID="{D0E84B1C-C3DB-47DF-89B9-8254D2D81017}" presName="childNode" presStyleLbl="node1" presStyleIdx="0" presStyleCnt="6">
        <dgm:presLayoutVars>
          <dgm:bulletEnabled val="1"/>
        </dgm:presLayoutVars>
      </dgm:prSet>
      <dgm:spPr/>
    </dgm:pt>
    <dgm:pt modelId="{F3853379-F61D-42AD-A406-AE2BAA6BC1B9}" type="pres">
      <dgm:prSet presAssocID="{D0E84B1C-C3DB-47DF-89B9-8254D2D81017}" presName="aSpace2" presStyleCnt="0"/>
      <dgm:spPr/>
    </dgm:pt>
    <dgm:pt modelId="{CD214F85-A944-490C-927E-E10CEEFCF133}" type="pres">
      <dgm:prSet presAssocID="{17CE08BC-F45A-46D5-B31C-4AA5191B453F}" presName="childNode" presStyleLbl="node1" presStyleIdx="1" presStyleCnt="6">
        <dgm:presLayoutVars>
          <dgm:bulletEnabled val="1"/>
        </dgm:presLayoutVars>
      </dgm:prSet>
      <dgm:spPr/>
    </dgm:pt>
    <dgm:pt modelId="{EF219374-A138-45DA-BC64-AFCB2954803D}" type="pres">
      <dgm:prSet presAssocID="{69080073-1109-46B6-8614-9074791F19F9}" presName="aSpace" presStyleCnt="0"/>
      <dgm:spPr/>
    </dgm:pt>
    <dgm:pt modelId="{D09361FB-3D6E-4174-95FD-CC8D5032993A}" type="pres">
      <dgm:prSet presAssocID="{CC2E9D3C-6714-4DE4-8028-2C6C912C9FB5}" presName="compNode" presStyleCnt="0"/>
      <dgm:spPr/>
    </dgm:pt>
    <dgm:pt modelId="{5289172A-FB7A-44CB-B26C-0D5233B0453B}" type="pres">
      <dgm:prSet presAssocID="{CC2E9D3C-6714-4DE4-8028-2C6C912C9FB5}" presName="aNode" presStyleLbl="bgShp" presStyleIdx="1" presStyleCnt="3" custLinFactNeighborY="161"/>
      <dgm:spPr/>
    </dgm:pt>
    <dgm:pt modelId="{70ECB98B-0C4C-4592-A7D9-16889AC63FA1}" type="pres">
      <dgm:prSet presAssocID="{CC2E9D3C-6714-4DE4-8028-2C6C912C9FB5}" presName="textNode" presStyleLbl="bgShp" presStyleIdx="1" presStyleCnt="3"/>
      <dgm:spPr/>
    </dgm:pt>
    <dgm:pt modelId="{B28D2B14-FE88-487D-B0EA-5DAAFC12CA30}" type="pres">
      <dgm:prSet presAssocID="{CC2E9D3C-6714-4DE4-8028-2C6C912C9FB5}" presName="compChildNode" presStyleCnt="0"/>
      <dgm:spPr/>
    </dgm:pt>
    <dgm:pt modelId="{651D4A19-5FE8-4BB2-BE60-EBBE6BF931AD}" type="pres">
      <dgm:prSet presAssocID="{CC2E9D3C-6714-4DE4-8028-2C6C912C9FB5}" presName="theInnerList" presStyleCnt="0"/>
      <dgm:spPr/>
    </dgm:pt>
    <dgm:pt modelId="{91F7FA37-2391-41CA-BD46-2B494AFD5F4D}" type="pres">
      <dgm:prSet presAssocID="{CC6D1B8B-2C9E-45BE-923B-1B239B41AAFB}" presName="childNode" presStyleLbl="node1" presStyleIdx="2" presStyleCnt="6">
        <dgm:presLayoutVars>
          <dgm:bulletEnabled val="1"/>
        </dgm:presLayoutVars>
      </dgm:prSet>
      <dgm:spPr/>
    </dgm:pt>
    <dgm:pt modelId="{2375BC64-0CDA-43D0-89F6-6BC392FE0A60}" type="pres">
      <dgm:prSet presAssocID="{CC6D1B8B-2C9E-45BE-923B-1B239B41AAFB}" presName="aSpace2" presStyleCnt="0"/>
      <dgm:spPr/>
    </dgm:pt>
    <dgm:pt modelId="{3AF040DA-997A-4EEC-9B03-BFC6C8AEF57C}" type="pres">
      <dgm:prSet presAssocID="{41C0697D-F42F-492F-863A-D9BA1C0E597D}" presName="childNode" presStyleLbl="node1" presStyleIdx="3" presStyleCnt="6">
        <dgm:presLayoutVars>
          <dgm:bulletEnabled val="1"/>
        </dgm:presLayoutVars>
      </dgm:prSet>
      <dgm:spPr/>
    </dgm:pt>
    <dgm:pt modelId="{DC7C1CA9-9CD0-4E96-8DD0-FF974910ECB5}" type="pres">
      <dgm:prSet presAssocID="{CC2E9D3C-6714-4DE4-8028-2C6C912C9FB5}" presName="aSpace" presStyleCnt="0"/>
      <dgm:spPr/>
    </dgm:pt>
    <dgm:pt modelId="{C8AE499C-6CFD-49BF-A7C4-E32081E37EF2}" type="pres">
      <dgm:prSet presAssocID="{21B7E145-31D6-4994-AFEB-BD9FF5320F84}" presName="compNode" presStyleCnt="0"/>
      <dgm:spPr/>
    </dgm:pt>
    <dgm:pt modelId="{49CCBC4C-04A2-49EC-A20E-E1509489A005}" type="pres">
      <dgm:prSet presAssocID="{21B7E145-31D6-4994-AFEB-BD9FF5320F84}" presName="aNode" presStyleLbl="bgShp" presStyleIdx="2" presStyleCnt="3"/>
      <dgm:spPr/>
    </dgm:pt>
    <dgm:pt modelId="{5C9CC4EC-7587-4853-83F9-2B56028AAE28}" type="pres">
      <dgm:prSet presAssocID="{21B7E145-31D6-4994-AFEB-BD9FF5320F84}" presName="textNode" presStyleLbl="bgShp" presStyleIdx="2" presStyleCnt="3"/>
      <dgm:spPr/>
    </dgm:pt>
    <dgm:pt modelId="{F044605C-0552-4C08-A5BD-73DEC204BDA4}" type="pres">
      <dgm:prSet presAssocID="{21B7E145-31D6-4994-AFEB-BD9FF5320F84}" presName="compChildNode" presStyleCnt="0"/>
      <dgm:spPr/>
    </dgm:pt>
    <dgm:pt modelId="{E39631F2-212E-40E0-82CE-2E4CC1C20CCE}" type="pres">
      <dgm:prSet presAssocID="{21B7E145-31D6-4994-AFEB-BD9FF5320F84}" presName="theInnerList" presStyleCnt="0"/>
      <dgm:spPr/>
    </dgm:pt>
    <dgm:pt modelId="{BC594A08-15F5-44FC-B8F4-2AD5D560F07C}" type="pres">
      <dgm:prSet presAssocID="{9C34215B-60C3-4D34-A7EF-D3AD934577AD}" presName="childNode" presStyleLbl="node1" presStyleIdx="4" presStyleCnt="6">
        <dgm:presLayoutVars>
          <dgm:bulletEnabled val="1"/>
        </dgm:presLayoutVars>
      </dgm:prSet>
      <dgm:spPr/>
    </dgm:pt>
    <dgm:pt modelId="{D3EE968C-FE18-408E-B2A9-321F83784270}" type="pres">
      <dgm:prSet presAssocID="{9C34215B-60C3-4D34-A7EF-D3AD934577AD}" presName="aSpace2" presStyleCnt="0"/>
      <dgm:spPr/>
    </dgm:pt>
    <dgm:pt modelId="{9C11A500-BE04-4C4E-93C7-8D6653F6BB86}" type="pres">
      <dgm:prSet presAssocID="{5A01579F-A6FA-4B3C-BB64-FFE978CA1EE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DAABB00-0A87-4B30-BF78-29FC0E94C752}" type="presOf" srcId="{CC6D1B8B-2C9E-45BE-923B-1B239B41AAFB}" destId="{91F7FA37-2391-41CA-BD46-2B494AFD5F4D}" srcOrd="0" destOrd="0" presId="urn:microsoft.com/office/officeart/2005/8/layout/lProcess2"/>
    <dgm:cxn modelId="{1AC2D500-A606-4F77-8DB2-7CBE621DA7A7}" type="presOf" srcId="{9C34215B-60C3-4D34-A7EF-D3AD934577AD}" destId="{BC594A08-15F5-44FC-B8F4-2AD5D560F07C}" srcOrd="0" destOrd="0" presId="urn:microsoft.com/office/officeart/2005/8/layout/lProcess2"/>
    <dgm:cxn modelId="{B8D94F12-68C9-4788-BD81-44AA7E24B7B5}" type="presOf" srcId="{21B7E145-31D6-4994-AFEB-BD9FF5320F84}" destId="{49CCBC4C-04A2-49EC-A20E-E1509489A005}" srcOrd="0" destOrd="0" presId="urn:microsoft.com/office/officeart/2005/8/layout/lProcess2"/>
    <dgm:cxn modelId="{D03F5C22-FA36-44DC-AB9F-CE746ECE1B94}" srcId="{21B7E145-31D6-4994-AFEB-BD9FF5320F84}" destId="{5A01579F-A6FA-4B3C-BB64-FFE978CA1EEC}" srcOrd="1" destOrd="0" parTransId="{80CD4C05-BA2E-404D-ACDA-22AB3FD176C9}" sibTransId="{763EE034-BA2A-453E-87DA-EE3B113FFFA7}"/>
    <dgm:cxn modelId="{C2CDA92A-38E6-4D96-85CC-FF7AE7F7B075}" type="presOf" srcId="{41C0697D-F42F-492F-863A-D9BA1C0E597D}" destId="{3AF040DA-997A-4EEC-9B03-BFC6C8AEF57C}" srcOrd="0" destOrd="0" presId="urn:microsoft.com/office/officeart/2005/8/layout/lProcess2"/>
    <dgm:cxn modelId="{55A91D3B-0290-4DBC-9DB3-81B27012D558}" type="presOf" srcId="{CC2E9D3C-6714-4DE4-8028-2C6C912C9FB5}" destId="{5289172A-FB7A-44CB-B26C-0D5233B0453B}" srcOrd="0" destOrd="0" presId="urn:microsoft.com/office/officeart/2005/8/layout/lProcess2"/>
    <dgm:cxn modelId="{759E463F-CF5E-4F1B-8E56-020DD412578E}" type="presOf" srcId="{CC2E9D3C-6714-4DE4-8028-2C6C912C9FB5}" destId="{70ECB98B-0C4C-4592-A7D9-16889AC63FA1}" srcOrd="1" destOrd="0" presId="urn:microsoft.com/office/officeart/2005/8/layout/lProcess2"/>
    <dgm:cxn modelId="{F64DA165-362B-4B3B-92F5-608D6FA105D2}" type="presOf" srcId="{69080073-1109-46B6-8614-9074791F19F9}" destId="{79967E94-9C4C-42B5-BF18-AF0FF978CA08}" srcOrd="1" destOrd="0" presId="urn:microsoft.com/office/officeart/2005/8/layout/lProcess2"/>
    <dgm:cxn modelId="{36908C70-370E-4B58-8300-0B654FA8C102}" type="presOf" srcId="{D0E84B1C-C3DB-47DF-89B9-8254D2D81017}" destId="{90E47F8D-A402-4225-BE83-C096796DAA83}" srcOrd="0" destOrd="0" presId="urn:microsoft.com/office/officeart/2005/8/layout/lProcess2"/>
    <dgm:cxn modelId="{55F6E159-94B8-4E7A-956D-33595C1F23FE}" srcId="{21B7E145-31D6-4994-AFEB-BD9FF5320F84}" destId="{9C34215B-60C3-4D34-A7EF-D3AD934577AD}" srcOrd="0" destOrd="0" parTransId="{A611202C-16E9-4634-9D34-3CC0C95FD61B}" sibTransId="{B229813A-8B8C-4308-86E3-42664FB0C5AA}"/>
    <dgm:cxn modelId="{89B6B87D-AA30-41D6-BF4F-50DF2EBB21FB}" type="presOf" srcId="{7E9AC567-A1BB-42E5-A680-894CF2FE16FA}" destId="{542E1FB1-C4DA-4A89-8A8A-AE2AC079804C}" srcOrd="0" destOrd="0" presId="urn:microsoft.com/office/officeart/2005/8/layout/lProcess2"/>
    <dgm:cxn modelId="{F48DF38A-8159-4863-97BF-7624D64E5064}" srcId="{CC2E9D3C-6714-4DE4-8028-2C6C912C9FB5}" destId="{41C0697D-F42F-492F-863A-D9BA1C0E597D}" srcOrd="1" destOrd="0" parTransId="{8EF511F5-654D-4534-9479-300CFE789B32}" sibTransId="{2C233DD8-11C8-4FF9-978B-E4F0E1F07796}"/>
    <dgm:cxn modelId="{0320B092-80D5-456C-8EE2-5836F1F53665}" srcId="{7E9AC567-A1BB-42E5-A680-894CF2FE16FA}" destId="{CC2E9D3C-6714-4DE4-8028-2C6C912C9FB5}" srcOrd="1" destOrd="0" parTransId="{4011DC6C-CD28-4D95-80FD-7162467F4965}" sibTransId="{69A7C0E7-E70B-4CA6-84E9-F7CE15D3CE43}"/>
    <dgm:cxn modelId="{75BE5E96-7155-4CA6-B5F4-91FA56C89A57}" srcId="{7E9AC567-A1BB-42E5-A680-894CF2FE16FA}" destId="{69080073-1109-46B6-8614-9074791F19F9}" srcOrd="0" destOrd="0" parTransId="{CF4B3D43-FE43-48A6-9624-8028BBC916F1}" sibTransId="{2383EE01-B76C-486C-8EF4-BD0F77151597}"/>
    <dgm:cxn modelId="{C14C4F9D-5B56-4CF3-A535-9F4F75FD79DF}" srcId="{69080073-1109-46B6-8614-9074791F19F9}" destId="{D0E84B1C-C3DB-47DF-89B9-8254D2D81017}" srcOrd="0" destOrd="0" parTransId="{7B9D4207-3E98-488C-98C5-71C30BCA360C}" sibTransId="{B95EE3EA-F689-4977-9A32-B7A87F19D4FD}"/>
    <dgm:cxn modelId="{ED78929D-9FBD-48AF-917A-1D893A922BD1}" srcId="{CC2E9D3C-6714-4DE4-8028-2C6C912C9FB5}" destId="{CC6D1B8B-2C9E-45BE-923B-1B239B41AAFB}" srcOrd="0" destOrd="0" parTransId="{606186D6-73DB-4AA6-9608-58717B23AD24}" sibTransId="{E92D8A2D-331D-4574-B7DD-D5887DE738A4}"/>
    <dgm:cxn modelId="{75856CA1-6A78-41D4-8F31-CE7536883F1D}" srcId="{7E9AC567-A1BB-42E5-A680-894CF2FE16FA}" destId="{21B7E145-31D6-4994-AFEB-BD9FF5320F84}" srcOrd="2" destOrd="0" parTransId="{7FBAAA9C-679E-4A23-9067-29F0C62A83A1}" sibTransId="{0727352F-C900-45E0-AC95-E5C63FFE00B5}"/>
    <dgm:cxn modelId="{F9B142A5-15FE-4663-AF81-7D103F778767}" type="presOf" srcId="{21B7E145-31D6-4994-AFEB-BD9FF5320F84}" destId="{5C9CC4EC-7587-4853-83F9-2B56028AAE28}" srcOrd="1" destOrd="0" presId="urn:microsoft.com/office/officeart/2005/8/layout/lProcess2"/>
    <dgm:cxn modelId="{F2335EB6-6423-410E-B1AD-95F38B467930}" type="presOf" srcId="{5A01579F-A6FA-4B3C-BB64-FFE978CA1EEC}" destId="{9C11A500-BE04-4C4E-93C7-8D6653F6BB86}" srcOrd="0" destOrd="0" presId="urn:microsoft.com/office/officeart/2005/8/layout/lProcess2"/>
    <dgm:cxn modelId="{1ED3AFB6-F74F-4F4B-A57E-510CD19E34E4}" type="presOf" srcId="{69080073-1109-46B6-8614-9074791F19F9}" destId="{CEB3C632-D2AC-4A22-B4C4-6969D0022CAB}" srcOrd="0" destOrd="0" presId="urn:microsoft.com/office/officeart/2005/8/layout/lProcess2"/>
    <dgm:cxn modelId="{C94D54D1-6F87-4082-9FBA-8A549A652395}" srcId="{69080073-1109-46B6-8614-9074791F19F9}" destId="{17CE08BC-F45A-46D5-B31C-4AA5191B453F}" srcOrd="1" destOrd="0" parTransId="{E6020EC0-6F42-4068-9F1E-8CE8B06ED162}" sibTransId="{BF2B6BAA-F6BC-4B3C-8618-3766056B9E91}"/>
    <dgm:cxn modelId="{035705F1-EBE1-4E91-B0A7-6399768626B6}" type="presOf" srcId="{17CE08BC-F45A-46D5-B31C-4AA5191B453F}" destId="{CD214F85-A944-490C-927E-E10CEEFCF133}" srcOrd="0" destOrd="0" presId="urn:microsoft.com/office/officeart/2005/8/layout/lProcess2"/>
    <dgm:cxn modelId="{6F83E64A-0955-44A4-85B5-E4900785B981}" type="presParOf" srcId="{542E1FB1-C4DA-4A89-8A8A-AE2AC079804C}" destId="{87110B93-E8D2-4EDF-955F-A5A109F0AF6F}" srcOrd="0" destOrd="0" presId="urn:microsoft.com/office/officeart/2005/8/layout/lProcess2"/>
    <dgm:cxn modelId="{BE5A81C3-7F5E-4DFD-B0F3-93BF1A5A0AD3}" type="presParOf" srcId="{87110B93-E8D2-4EDF-955F-A5A109F0AF6F}" destId="{CEB3C632-D2AC-4A22-B4C4-6969D0022CAB}" srcOrd="0" destOrd="0" presId="urn:microsoft.com/office/officeart/2005/8/layout/lProcess2"/>
    <dgm:cxn modelId="{360D3DC2-35DF-4188-A228-46644201C8AA}" type="presParOf" srcId="{87110B93-E8D2-4EDF-955F-A5A109F0AF6F}" destId="{79967E94-9C4C-42B5-BF18-AF0FF978CA08}" srcOrd="1" destOrd="0" presId="urn:microsoft.com/office/officeart/2005/8/layout/lProcess2"/>
    <dgm:cxn modelId="{647A6388-8F55-4B38-8896-97630D98954F}" type="presParOf" srcId="{87110B93-E8D2-4EDF-955F-A5A109F0AF6F}" destId="{C900F3DB-B3D9-4CCD-B3BB-07B98C4FE7C5}" srcOrd="2" destOrd="0" presId="urn:microsoft.com/office/officeart/2005/8/layout/lProcess2"/>
    <dgm:cxn modelId="{2C901D48-4EF5-4094-9BFF-74BA5706088F}" type="presParOf" srcId="{C900F3DB-B3D9-4CCD-B3BB-07B98C4FE7C5}" destId="{B80AF903-3AB6-4AF0-B367-B1C002EABEDA}" srcOrd="0" destOrd="0" presId="urn:microsoft.com/office/officeart/2005/8/layout/lProcess2"/>
    <dgm:cxn modelId="{71B59749-1430-4DC6-AC2A-A6E8F698CB89}" type="presParOf" srcId="{B80AF903-3AB6-4AF0-B367-B1C002EABEDA}" destId="{90E47F8D-A402-4225-BE83-C096796DAA83}" srcOrd="0" destOrd="0" presId="urn:microsoft.com/office/officeart/2005/8/layout/lProcess2"/>
    <dgm:cxn modelId="{96746E1D-EC7F-4C71-92B2-CAF7A76C55E1}" type="presParOf" srcId="{B80AF903-3AB6-4AF0-B367-B1C002EABEDA}" destId="{F3853379-F61D-42AD-A406-AE2BAA6BC1B9}" srcOrd="1" destOrd="0" presId="urn:microsoft.com/office/officeart/2005/8/layout/lProcess2"/>
    <dgm:cxn modelId="{3F7831A9-DDFC-488E-87B8-7C101FBF08B7}" type="presParOf" srcId="{B80AF903-3AB6-4AF0-B367-B1C002EABEDA}" destId="{CD214F85-A944-490C-927E-E10CEEFCF133}" srcOrd="2" destOrd="0" presId="urn:microsoft.com/office/officeart/2005/8/layout/lProcess2"/>
    <dgm:cxn modelId="{351504BE-14D5-48BF-87EA-774394ABB52B}" type="presParOf" srcId="{542E1FB1-C4DA-4A89-8A8A-AE2AC079804C}" destId="{EF219374-A138-45DA-BC64-AFCB2954803D}" srcOrd="1" destOrd="0" presId="urn:microsoft.com/office/officeart/2005/8/layout/lProcess2"/>
    <dgm:cxn modelId="{DEDB105C-E871-4C86-A3C4-91AC4FB5FB80}" type="presParOf" srcId="{542E1FB1-C4DA-4A89-8A8A-AE2AC079804C}" destId="{D09361FB-3D6E-4174-95FD-CC8D5032993A}" srcOrd="2" destOrd="0" presId="urn:microsoft.com/office/officeart/2005/8/layout/lProcess2"/>
    <dgm:cxn modelId="{2F132BC9-E51B-4608-9179-4157C256473C}" type="presParOf" srcId="{D09361FB-3D6E-4174-95FD-CC8D5032993A}" destId="{5289172A-FB7A-44CB-B26C-0D5233B0453B}" srcOrd="0" destOrd="0" presId="urn:microsoft.com/office/officeart/2005/8/layout/lProcess2"/>
    <dgm:cxn modelId="{F66CB9DE-FABC-499C-BB45-0D7CE565B592}" type="presParOf" srcId="{D09361FB-3D6E-4174-95FD-CC8D5032993A}" destId="{70ECB98B-0C4C-4592-A7D9-16889AC63FA1}" srcOrd="1" destOrd="0" presId="urn:microsoft.com/office/officeart/2005/8/layout/lProcess2"/>
    <dgm:cxn modelId="{E4F9B50E-8D6B-4684-92D9-42E1D29F7077}" type="presParOf" srcId="{D09361FB-3D6E-4174-95FD-CC8D5032993A}" destId="{B28D2B14-FE88-487D-B0EA-5DAAFC12CA30}" srcOrd="2" destOrd="0" presId="urn:microsoft.com/office/officeart/2005/8/layout/lProcess2"/>
    <dgm:cxn modelId="{655D7D9A-9AEE-4489-ADFE-0194315C8238}" type="presParOf" srcId="{B28D2B14-FE88-487D-B0EA-5DAAFC12CA30}" destId="{651D4A19-5FE8-4BB2-BE60-EBBE6BF931AD}" srcOrd="0" destOrd="0" presId="urn:microsoft.com/office/officeart/2005/8/layout/lProcess2"/>
    <dgm:cxn modelId="{DC9EB8C2-1231-4DD0-BD48-621D77200692}" type="presParOf" srcId="{651D4A19-5FE8-4BB2-BE60-EBBE6BF931AD}" destId="{91F7FA37-2391-41CA-BD46-2B494AFD5F4D}" srcOrd="0" destOrd="0" presId="urn:microsoft.com/office/officeart/2005/8/layout/lProcess2"/>
    <dgm:cxn modelId="{E3E4138C-6BEE-4718-96A7-4E1E27948AE9}" type="presParOf" srcId="{651D4A19-5FE8-4BB2-BE60-EBBE6BF931AD}" destId="{2375BC64-0CDA-43D0-89F6-6BC392FE0A60}" srcOrd="1" destOrd="0" presId="urn:microsoft.com/office/officeart/2005/8/layout/lProcess2"/>
    <dgm:cxn modelId="{C2CBCF24-FD83-4A87-B0A9-0FCF57F8EAAA}" type="presParOf" srcId="{651D4A19-5FE8-4BB2-BE60-EBBE6BF931AD}" destId="{3AF040DA-997A-4EEC-9B03-BFC6C8AEF57C}" srcOrd="2" destOrd="0" presId="urn:microsoft.com/office/officeart/2005/8/layout/lProcess2"/>
    <dgm:cxn modelId="{7B386946-FEAA-42B3-B5A4-54744591E70E}" type="presParOf" srcId="{542E1FB1-C4DA-4A89-8A8A-AE2AC079804C}" destId="{DC7C1CA9-9CD0-4E96-8DD0-FF974910ECB5}" srcOrd="3" destOrd="0" presId="urn:microsoft.com/office/officeart/2005/8/layout/lProcess2"/>
    <dgm:cxn modelId="{62F63E2D-0F43-42FB-8A98-5F241D68FBB4}" type="presParOf" srcId="{542E1FB1-C4DA-4A89-8A8A-AE2AC079804C}" destId="{C8AE499C-6CFD-49BF-A7C4-E32081E37EF2}" srcOrd="4" destOrd="0" presId="urn:microsoft.com/office/officeart/2005/8/layout/lProcess2"/>
    <dgm:cxn modelId="{83F8E90B-3384-4F97-BE93-4ED02470589D}" type="presParOf" srcId="{C8AE499C-6CFD-49BF-A7C4-E32081E37EF2}" destId="{49CCBC4C-04A2-49EC-A20E-E1509489A005}" srcOrd="0" destOrd="0" presId="urn:microsoft.com/office/officeart/2005/8/layout/lProcess2"/>
    <dgm:cxn modelId="{198A1892-D565-488C-879E-1401BAA46C40}" type="presParOf" srcId="{C8AE499C-6CFD-49BF-A7C4-E32081E37EF2}" destId="{5C9CC4EC-7587-4853-83F9-2B56028AAE28}" srcOrd="1" destOrd="0" presId="urn:microsoft.com/office/officeart/2005/8/layout/lProcess2"/>
    <dgm:cxn modelId="{EE829CF9-4954-46D0-A32B-B475E22C58E9}" type="presParOf" srcId="{C8AE499C-6CFD-49BF-A7C4-E32081E37EF2}" destId="{F044605C-0552-4C08-A5BD-73DEC204BDA4}" srcOrd="2" destOrd="0" presId="urn:microsoft.com/office/officeart/2005/8/layout/lProcess2"/>
    <dgm:cxn modelId="{4C2DFD66-C83C-499A-9BFA-C1E0EA74F46E}" type="presParOf" srcId="{F044605C-0552-4C08-A5BD-73DEC204BDA4}" destId="{E39631F2-212E-40E0-82CE-2E4CC1C20CCE}" srcOrd="0" destOrd="0" presId="urn:microsoft.com/office/officeart/2005/8/layout/lProcess2"/>
    <dgm:cxn modelId="{17855720-45B2-421D-ACF4-E947E969CA41}" type="presParOf" srcId="{E39631F2-212E-40E0-82CE-2E4CC1C20CCE}" destId="{BC594A08-15F5-44FC-B8F4-2AD5D560F07C}" srcOrd="0" destOrd="0" presId="urn:microsoft.com/office/officeart/2005/8/layout/lProcess2"/>
    <dgm:cxn modelId="{0DE7338C-209E-46BA-864F-4EF59A97FF25}" type="presParOf" srcId="{E39631F2-212E-40E0-82CE-2E4CC1C20CCE}" destId="{D3EE968C-FE18-408E-B2A9-321F83784270}" srcOrd="1" destOrd="0" presId="urn:microsoft.com/office/officeart/2005/8/layout/lProcess2"/>
    <dgm:cxn modelId="{8F71295A-A9D5-40BC-AC17-EFB024EF257B}" type="presParOf" srcId="{E39631F2-212E-40E0-82CE-2E4CC1C20CCE}" destId="{9C11A500-BE04-4C4E-93C7-8D6653F6BB8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3C632-D2AC-4A22-B4C4-6969D0022CAB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Valutazione del rischio (</a:t>
          </a:r>
          <a:r>
            <a:rPr lang="it-IT" sz="1700" kern="1200" dirty="0">
              <a:hlinkClick xmlns:r="http://schemas.openxmlformats.org/officeDocument/2006/relationships" r:id="rId1"/>
            </a:rPr>
            <a:t>DM salute 30 aprile 2020</a:t>
          </a:r>
          <a:r>
            <a:rPr lang="it-IT" sz="1700" kern="1200" dirty="0"/>
            <a:t>)</a:t>
          </a:r>
        </a:p>
      </dsp:txBody>
      <dsp:txXfrm>
        <a:off x="992" y="0"/>
        <a:ext cx="2579687" cy="1625600"/>
      </dsp:txXfrm>
    </dsp:sp>
    <dsp:sp modelId="{90E47F8D-A402-4225-BE83-C096796DAA83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5 livelli di rischio (molto basso </a:t>
          </a:r>
          <a:r>
            <a:rPr lang="it-IT" sz="1200" kern="1200" dirty="0">
              <a:sym typeface="Wingdings" panose="05000000000000000000" pitchFamily="2" charset="2"/>
            </a:rPr>
            <a:t> molto alto).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Indirizzo per le misure per livello Regionale nel documento del 12 ottobre (</a:t>
          </a:r>
          <a:r>
            <a:rPr lang="it-IT" sz="1200" kern="1200" dirty="0">
              <a:hlinkClick xmlns:r="http://schemas.openxmlformats.org/officeDocument/2006/relationships" r:id="rId2"/>
            </a:rPr>
            <a:t>Circolare 0032732</a:t>
          </a:r>
          <a:r>
            <a:rPr lang="it-IT" sz="1200" kern="1200" dirty="0"/>
            <a:t>)  </a:t>
          </a:r>
        </a:p>
      </dsp:txBody>
      <dsp:txXfrm>
        <a:off x="306812" y="1675039"/>
        <a:ext cx="1968045" cy="1538098"/>
      </dsp:txXfrm>
    </dsp:sp>
    <dsp:sp modelId="{CD214F85-A944-490C-927E-E10CEEFCF133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11 Regioni/PA a rischio Alto o equiparato (</a:t>
          </a:r>
          <a:r>
            <a:rPr lang="it-IT" sz="1200" kern="1200"/>
            <a:t>non valutabile)</a:t>
          </a:r>
          <a:endParaRPr lang="it-IT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/>
            <a:t>8 Regioni/PA a rischio moderato con una probabilità elevata di progredire a rischio alto nel prossimo mese.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Livello di autorità Locale, Regionale e Nazionale</a:t>
          </a:r>
        </a:p>
      </dsp:txBody>
      <dsp:txXfrm>
        <a:off x="306812" y="3560195"/>
        <a:ext cx="1968045" cy="1538098"/>
      </dsp:txXfrm>
    </dsp:sp>
    <dsp:sp modelId="{5289172A-FB7A-44CB-B26C-0D5233B0453B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Regioni a rischio alto (o equiparato in quanto non valutabile) – </a:t>
          </a:r>
          <a:r>
            <a:rPr lang="it-IT" sz="1700" kern="1200" dirty="0">
              <a:hlinkClick xmlns:r="http://schemas.openxmlformats.org/officeDocument/2006/relationships" r:id="rId1"/>
            </a:rPr>
            <a:t>DM salute 30 aprile 2020</a:t>
          </a:r>
          <a:endParaRPr lang="it-IT" sz="1700" kern="1200" dirty="0"/>
        </a:p>
      </dsp:txBody>
      <dsp:txXfrm>
        <a:off x="2774156" y="0"/>
        <a:ext cx="2579687" cy="1625600"/>
      </dsp:txXfrm>
    </dsp:sp>
    <dsp:sp modelId="{91F7FA37-2391-41CA-BD46-2B494AFD5F4D}">
      <dsp:nvSpPr>
        <dsp:cNvPr id="0" name=""/>
        <dsp:cNvSpPr/>
      </dsp:nvSpPr>
      <dsp:spPr>
        <a:xfrm>
          <a:off x="3032125" y="1627187"/>
          <a:ext cx="2063749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Tratto dalla classificazione del rischio realizzata dalla </a:t>
          </a:r>
          <a:r>
            <a:rPr lang="it-IT" sz="1200" kern="1200" dirty="0" err="1"/>
            <a:t>CdR</a:t>
          </a:r>
          <a:endParaRPr lang="it-IT" sz="1200" kern="1200" dirty="0"/>
        </a:p>
      </dsp:txBody>
      <dsp:txXfrm>
        <a:off x="3079977" y="1675039"/>
        <a:ext cx="1968045" cy="1538098"/>
      </dsp:txXfrm>
    </dsp:sp>
    <dsp:sp modelId="{3AF040DA-997A-4EEC-9B03-BFC6C8AEF57C}">
      <dsp:nvSpPr>
        <dsp:cNvPr id="0" name=""/>
        <dsp:cNvSpPr/>
      </dsp:nvSpPr>
      <dsp:spPr>
        <a:xfrm>
          <a:off x="3032125" y="3512343"/>
          <a:ext cx="2063749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Indicazioni per livello Regionale nel documento di ottobre 2012 per livello di rischio alto a prescindere dallo scenario (</a:t>
          </a:r>
          <a:r>
            <a:rPr lang="it-IT" sz="1200" kern="1200" dirty="0">
              <a:hlinkClick xmlns:r="http://schemas.openxmlformats.org/officeDocument/2006/relationships" r:id="rId2"/>
            </a:rPr>
            <a:t>Circolare 0032732</a:t>
          </a:r>
          <a:r>
            <a:rPr lang="it-IT" sz="1200" kern="1200" dirty="0"/>
            <a:t>) </a:t>
          </a:r>
        </a:p>
      </dsp:txBody>
      <dsp:txXfrm>
        <a:off x="3079977" y="3560195"/>
        <a:ext cx="1968045" cy="1538098"/>
      </dsp:txXfrm>
    </dsp:sp>
    <dsp:sp modelId="{49CCBC4C-04A2-49EC-A20E-E1509489A005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Compatibilità della trasmissione osservata nel valore puntuale più recente con gli scenari (Circolari Salute </a:t>
          </a:r>
          <a:r>
            <a:rPr lang="it-IT" sz="1700" kern="1200" dirty="0">
              <a:hlinkClick xmlns:r="http://schemas.openxmlformats.org/officeDocument/2006/relationships" r:id="rId3"/>
            </a:rPr>
            <a:t>0027007</a:t>
          </a:r>
          <a:r>
            <a:rPr lang="it-IT" sz="1700" kern="1200" dirty="0"/>
            <a:t> e </a:t>
          </a:r>
          <a:r>
            <a:rPr lang="it-IT" sz="1700" kern="1200" dirty="0">
              <a:hlinkClick xmlns:r="http://schemas.openxmlformats.org/officeDocument/2006/relationships" r:id="rId2"/>
            </a:rPr>
            <a:t>0032732</a:t>
          </a:r>
          <a:r>
            <a:rPr lang="it-IT" sz="1700" kern="1200" dirty="0"/>
            <a:t>)  </a:t>
          </a:r>
        </a:p>
      </dsp:txBody>
      <dsp:txXfrm>
        <a:off x="5547320" y="0"/>
        <a:ext cx="2579687" cy="1625600"/>
      </dsp:txXfrm>
    </dsp:sp>
    <dsp:sp modelId="{BC594A08-15F5-44FC-B8F4-2AD5D560F07C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Scenari 3 e 4</a:t>
          </a:r>
        </a:p>
      </dsp:txBody>
      <dsp:txXfrm>
        <a:off x="5853141" y="1675039"/>
        <a:ext cx="1968045" cy="1538098"/>
      </dsp:txXfrm>
    </dsp:sp>
    <dsp:sp modelId="{9C11A500-BE04-4C4E-93C7-8D6653F6BB86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Misure aggiuntive prioritarie indicate a livello nazionale (DPCM 3 novembre) </a:t>
          </a:r>
          <a:r>
            <a:rPr lang="it-IT" sz="1200" kern="1200" dirty="0">
              <a:sym typeface="Wingdings" panose="05000000000000000000" pitchFamily="2" charset="2"/>
            </a:rPr>
            <a:t> 3 livelli</a:t>
          </a:r>
          <a:endParaRPr lang="it-IT" sz="1200" kern="1200" dirty="0"/>
        </a:p>
      </dsp:txBody>
      <dsp:txXfrm>
        <a:off x="5853141" y="3560195"/>
        <a:ext cx="1968045" cy="153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1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8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 dirty="0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 dirty="0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dirty="0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 dirty="0"/>
              <a:t>Epidemia COVID-19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27 novembre 2020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133069" y="935992"/>
            <a:ext cx="737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Età mediana in leggero aumento, in diminuzione casi in tutte le fasce di età 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6B2AA7-6E83-45EC-82A9-AAEDBD842C14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26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1561DB-80FF-4731-9EF9-9852AED9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806"/>
            <a:ext cx="6511062" cy="40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6183AD8-BD67-46ED-B097-52A5779B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11" y="1742806"/>
            <a:ext cx="5828232" cy="36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Stato clinico al momento della diagnosi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32770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asintomatici rispetto al totale dei casi diagnosticati è in leggera diminuzione nell’ultima settimana, in leggero aumento i casi con stato clinico lieve (anche per modulazioni delle strategie di accertamento diagnostico es. test rapidi)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852DFAE-8093-4FDD-9064-0C7F93FC262A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26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489489-AB50-4643-8D38-5D98C43A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2" y="1686253"/>
            <a:ext cx="7173310" cy="44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69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AFCE22-C97A-45A9-BD52-D206871CCB1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24" y="2686144"/>
            <a:ext cx="5138175" cy="299787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65300-0D12-46DD-B1E0-9495BC008B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0051" y="2473259"/>
            <a:ext cx="5141565" cy="3214268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25/12/2020 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693800" y="1998437"/>
            <a:ext cx="15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latin typeface="Arial Narrow" panose="020B0606020202030204" pitchFamily="34" charset="0"/>
              </a:rPr>
              <a:t>Soglie Area Medica 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C817FB4-8900-4FFB-A90D-A44AA9FD6442}"/>
              </a:ext>
            </a:extLst>
          </p:cNvPr>
          <p:cNvCxnSpPr/>
          <p:nvPr/>
        </p:nvCxnSpPr>
        <p:spPr>
          <a:xfrm flipH="1" flipV="1">
            <a:off x="3297778" y="2473259"/>
            <a:ext cx="3390" cy="28744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566470" y="1998436"/>
            <a:ext cx="1863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F2C818F-1415-47B8-97AF-F9B64A2BBE2E}"/>
              </a:ext>
            </a:extLst>
          </p:cNvPr>
          <p:cNvCxnSpPr>
            <a:cxnSpLocks/>
          </p:cNvCxnSpPr>
          <p:nvPr/>
        </p:nvCxnSpPr>
        <p:spPr>
          <a:xfrm flipV="1">
            <a:off x="8780564" y="2391938"/>
            <a:ext cx="0" cy="2970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Focus – Terapia intensiva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73E77C-B39C-4034-9B45-DF3E527C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1" y="647312"/>
            <a:ext cx="5896798" cy="5563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A77A5E-7900-4C3C-A426-0BED2EE9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744" y="218676"/>
            <a:ext cx="4906060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2066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Focus – Terapia intensiva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C30B8-C883-4744-AE48-500F1DEB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4" y="866417"/>
            <a:ext cx="5868219" cy="5125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6DA25-29D9-47C6-9816-A9F759AA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56" y="2114365"/>
            <a:ext cx="5820587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72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Età mediana dei casi deceduti riportati al sistema di sorveglianza integrato</a:t>
            </a:r>
            <a:endParaRPr lang="it-CH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6BD94-9F81-4052-A30B-969394BF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14" y="1809524"/>
            <a:ext cx="8021169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66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Valutazione del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dirty="0" err="1">
                <a:solidFill>
                  <a:schemeClr val="tx1"/>
                </a:solidFill>
              </a:rPr>
              <a:t>Processo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strutturato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volto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quantificare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en-US" sz="2000" dirty="0" err="1">
                <a:solidFill>
                  <a:schemeClr val="tx1"/>
                </a:solidFill>
              </a:rPr>
              <a:t>probabilità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che</a:t>
            </a:r>
            <a:r>
              <a:rPr lang="en-US" sz="2000" dirty="0">
                <a:solidFill>
                  <a:schemeClr val="tx1"/>
                </a:solidFill>
              </a:rPr>
              <a:t> un </a:t>
            </a:r>
            <a:r>
              <a:rPr lang="en-US" sz="2000" dirty="0" err="1">
                <a:solidFill>
                  <a:schemeClr val="tx1"/>
                </a:solidFill>
              </a:rPr>
              <a:t>agente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patogeno</a:t>
            </a:r>
            <a:r>
              <a:rPr lang="en-US" sz="2000" dirty="0">
                <a:solidFill>
                  <a:schemeClr val="tx1"/>
                </a:solidFill>
              </a:rPr>
              <a:t> o una </a:t>
            </a:r>
            <a:r>
              <a:rPr lang="en-US" sz="2000" dirty="0" err="1">
                <a:solidFill>
                  <a:schemeClr val="tx1"/>
                </a:solidFill>
              </a:rPr>
              <a:t>minaccia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sconosciuta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abbiano</a:t>
            </a:r>
            <a:r>
              <a:rPr lang="en-US" sz="2000" dirty="0">
                <a:solidFill>
                  <a:schemeClr val="tx1"/>
                </a:solidFill>
              </a:rPr>
              <a:t> un </a:t>
            </a:r>
            <a:r>
              <a:rPr lang="en-US" sz="2000" dirty="0" err="1">
                <a:solidFill>
                  <a:schemeClr val="tx1"/>
                </a:solidFill>
              </a:rPr>
              <a:t>effetto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negativo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individui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sulla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popolazione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565D027C-EA6C-4C23-9B5D-58227B6F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BFA734-DCFF-4560-ABB6-64FA2258A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Classificazione del rischio di una epidemia non controllata e non gestibile da SARS-CoV-2</a:t>
            </a:r>
            <a:endParaRPr lang="en-GB" sz="2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2CB3B2-973E-4F36-B3FD-66767F65664F}"/>
              </a:ext>
            </a:extLst>
          </p:cNvPr>
          <p:cNvSpPr txBox="1"/>
          <p:nvPr/>
        </p:nvSpPr>
        <p:spPr>
          <a:xfrm>
            <a:off x="4854194" y="6469765"/>
            <a:ext cx="304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Livello di analisi: Regionale</a:t>
            </a:r>
          </a:p>
        </p:txBody>
      </p:sp>
      <p:pic>
        <p:nvPicPr>
          <p:cNvPr id="1025" name="Immagine 8">
            <a:extLst>
              <a:ext uri="{FF2B5EF4-FFF2-40B4-BE49-F238E27FC236}">
                <a16:creationId xmlns:a16="http://schemas.microsoft.com/office/drawing/2014/main" id="{B5F7760D-C6C5-44C7-B845-D6037781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2" y="1980202"/>
            <a:ext cx="9937376" cy="33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6A47AA6-D4DF-4261-A133-87ABE419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A38856-48E7-4947-980C-AB895E489272}"/>
              </a:ext>
            </a:extLst>
          </p:cNvPr>
          <p:cNvSpPr txBox="1"/>
          <p:nvPr/>
        </p:nvSpPr>
        <p:spPr>
          <a:xfrm>
            <a:off x="419608" y="5090916"/>
            <a:ext cx="112855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segnalato nel DM Salute 30 aprile 2020: ”</a:t>
            </a:r>
            <a:r>
              <a:rPr lang="it-IT" sz="1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Qualora gli indicatori non opzionali di processo sulla capacità di accertamento diagnostico, indagine e di gestione </a:t>
            </a:r>
            <a:r>
              <a:rPr lang="it-IT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[Tabella 3]</a:t>
            </a:r>
            <a:r>
              <a:rPr lang="it-IT" sz="1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 contatti non siano valutabili o diano molteplici segnali di allerta, il rischio così calcolato dovrà essere rivalutato al livello di rischio immediatamente superiore.”</a:t>
            </a:r>
            <a:r>
              <a:rPr lang="it-IT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it-I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Poiché ai sensi del documento “Prevenzione e risposta a COVID-19: evoluzione della strategia e pianificazione nella fase di transizione per il periodo autunno-invernale” e della legislazione corrente, le misure di risposta non differiscono per la classificazione di rischio “bassa” e “molto bassa” e per la classificazione di rischio “alta” e “molto alta”, tale distinzione non viene riportata in questa relazione.  </a:t>
            </a:r>
          </a:p>
          <a:p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6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AE028-F630-4B72-8848-1226C2630469}"/>
              </a:ext>
            </a:extLst>
          </p:cNvPr>
          <p:cNvSpPr txBox="1">
            <a:spLocks/>
          </p:cNvSpPr>
          <p:nvPr/>
        </p:nvSpPr>
        <p:spPr>
          <a:xfrm>
            <a:off x="117353" y="363958"/>
            <a:ext cx="8229600" cy="1143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Elementi che influiscono sulla classificazione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2ACA2E-F917-42E8-AD1C-04E9D62E4FC5}"/>
              </a:ext>
            </a:extLst>
          </p:cNvPr>
          <p:cNvSpPr txBox="1"/>
          <p:nvPr/>
        </p:nvSpPr>
        <p:spPr>
          <a:xfrm>
            <a:off x="3228691" y="1236412"/>
            <a:ext cx="555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</a:rPr>
              <a:t>probabilità, impatto, resilienza territoriale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304D67-7E56-4062-BAF7-CD9FB8A0D04D}"/>
              </a:ext>
            </a:extLst>
          </p:cNvPr>
          <p:cNvSpPr/>
          <p:nvPr/>
        </p:nvSpPr>
        <p:spPr>
          <a:xfrm>
            <a:off x="208792" y="2350861"/>
            <a:ext cx="12155927" cy="293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2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Probabilità</a:t>
            </a:r>
            <a:r>
              <a:rPr lang="it-IT" sz="2400" b="1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elevata circolazione del virus sul territorio </a:t>
            </a:r>
          </a:p>
          <a:p>
            <a:pPr>
              <a:lnSpc>
                <a:spcPct val="120000"/>
              </a:lnSpc>
            </a:pPr>
            <a:endParaRPr lang="it-IT" sz="2400" b="1" dirty="0"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C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Impatto</a:t>
            </a:r>
            <a:r>
              <a:rPr lang="it-IT" sz="2400" b="1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sovraccarico dei servizi ospedalieri e aumento della domanda di assistenza (popolazioni vulnerabili)</a:t>
            </a:r>
          </a:p>
          <a:p>
            <a:pPr>
              <a:lnSpc>
                <a:spcPct val="120000"/>
              </a:lnSpc>
            </a:pPr>
            <a:endParaRPr lang="it-IT" sz="2400" b="1" dirty="0"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Resilienza territoriale</a:t>
            </a:r>
            <a:r>
              <a:rPr lang="it-IT" sz="2400" b="1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capacità di testare-tracciare-isolare (prima linea)</a:t>
            </a:r>
          </a:p>
        </p:txBody>
      </p:sp>
    </p:spTree>
    <p:extLst>
      <p:ext uri="{BB962C8B-B14F-4D97-AF65-F5344CB8AC3E}">
        <p14:creationId xmlns:p14="http://schemas.microsoft.com/office/powerpoint/2010/main" val="40783257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eft black arrow - Free arrows icons">
            <a:extLst>
              <a:ext uri="{FF2B5EF4-FFF2-40B4-BE49-F238E27FC236}">
                <a16:creationId xmlns:a16="http://schemas.microsoft.com/office/drawing/2014/main" id="{494FDEA9-4390-4841-BC9D-67DD8A8A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7201" y="4897052"/>
            <a:ext cx="1754712" cy="9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partimenti">
            <a:extLst>
              <a:ext uri="{FF2B5EF4-FFF2-40B4-BE49-F238E27FC236}">
                <a16:creationId xmlns:a16="http://schemas.microsoft.com/office/drawing/2014/main" id="{0779FFE5-63DB-4C71-AE70-7ACEA7A828C0}"/>
              </a:ext>
            </a:extLst>
          </p:cNvPr>
          <p:cNvSpPr txBox="1"/>
          <p:nvPr/>
        </p:nvSpPr>
        <p:spPr>
          <a:xfrm>
            <a:off x="12465270" y="3463738"/>
            <a:ext cx="72199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lnSpc>
                <a:spcPts val="8100"/>
              </a:lnSpc>
              <a:spcBef>
                <a:spcPts val="1200"/>
              </a:spcBef>
              <a:defRPr sz="4000" b="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 defTabSz="457206">
              <a:lnSpc>
                <a:spcPct val="100000"/>
              </a:lnSpc>
              <a:defRPr/>
            </a:pP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29047B-7045-498F-B612-C4758D0A0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" t="27552" r="1484" b="5886"/>
          <a:stretch/>
        </p:blipFill>
        <p:spPr>
          <a:xfrm>
            <a:off x="266724" y="1866344"/>
            <a:ext cx="4027892" cy="117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48BD3A-C713-491F-97AB-CB80AC6FD0B5}"/>
              </a:ext>
            </a:extLst>
          </p:cNvPr>
          <p:cNvSpPr txBox="1"/>
          <p:nvPr/>
        </p:nvSpPr>
        <p:spPr>
          <a:xfrm>
            <a:off x="1528570" y="2995463"/>
            <a:ext cx="14491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914411">
              <a:lnSpc>
                <a:spcPct val="200000"/>
              </a:lnSpc>
              <a:defRPr/>
            </a:pPr>
            <a:r>
              <a:rPr lang="it-IT" sz="1200" dirty="0">
                <a:solidFill>
                  <a:prstClr val="black"/>
                </a:solidFill>
                <a:latin typeface="Raleway" panose="020B0003030101060003" pitchFamily="34" charset="0"/>
              </a:rPr>
              <a:t>Dati di sorveglianza</a:t>
            </a:r>
          </a:p>
        </p:txBody>
      </p:sp>
      <p:pic>
        <p:nvPicPr>
          <p:cNvPr id="1026" name="Picture 2" descr="9 Best Data Mining and Data Collection tools | AirTract">
            <a:extLst>
              <a:ext uri="{FF2B5EF4-FFF2-40B4-BE49-F238E27FC236}">
                <a16:creationId xmlns:a16="http://schemas.microsoft.com/office/drawing/2014/main" id="{B7D6AD1B-26F0-4779-B892-30DFC460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70" y="1010663"/>
            <a:ext cx="3274756" cy="139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4F5E88-0426-4793-93AB-B77965EEA20E}"/>
              </a:ext>
            </a:extLst>
          </p:cNvPr>
          <p:cNvSpPr txBox="1"/>
          <p:nvPr/>
        </p:nvSpPr>
        <p:spPr>
          <a:xfrm>
            <a:off x="7976911" y="2325115"/>
            <a:ext cx="31503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914411">
              <a:lnSpc>
                <a:spcPct val="200000"/>
              </a:lnSpc>
              <a:defRPr/>
            </a:pPr>
            <a:r>
              <a:rPr lang="it-IT" sz="1200" dirty="0">
                <a:solidFill>
                  <a:prstClr val="black"/>
                </a:solidFill>
                <a:latin typeface="Raleway" panose="020B0003030101060003" pitchFamily="34" charset="0"/>
              </a:rPr>
              <a:t>Raccolta settimanale/mensile di dati dalle Regioni/PPAA e dal Ministero della Salute</a:t>
            </a:r>
          </a:p>
        </p:txBody>
      </p:sp>
      <p:pic>
        <p:nvPicPr>
          <p:cNvPr id="1028" name="Picture 4" descr="Combine Icon #277411 - Free Icons Library">
            <a:extLst>
              <a:ext uri="{FF2B5EF4-FFF2-40B4-BE49-F238E27FC236}">
                <a16:creationId xmlns:a16="http://schemas.microsoft.com/office/drawing/2014/main" id="{DA42A3E6-0662-4A55-8FF8-F1917E81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2186" y="1267678"/>
            <a:ext cx="1620400" cy="16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B698C9-FDE5-4B59-8874-785184DC2DAE}"/>
              </a:ext>
            </a:extLst>
          </p:cNvPr>
          <p:cNvSpPr txBox="1"/>
          <p:nvPr/>
        </p:nvSpPr>
        <p:spPr>
          <a:xfrm>
            <a:off x="3058182" y="3105560"/>
            <a:ext cx="8315440" cy="1827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914411">
              <a:lnSpc>
                <a:spcPct val="200000"/>
              </a:lnSpc>
              <a:defRPr/>
            </a:pP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</a:rPr>
              <a:t>Consolidamento strutturato (Regioni/PA</a:t>
            </a: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  <a:sym typeface="Wingdings" panose="05000000000000000000" pitchFamily="2" charset="2"/>
              </a:rPr>
              <a:t> ISS </a:t>
            </a: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</a:rPr>
              <a:t>22 report a settimana a </a:t>
            </a: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  <a:sym typeface="Wingdings" panose="05000000000000000000" pitchFamily="2" charset="2"/>
              </a:rPr>
              <a:t>Regioni/PA)</a:t>
            </a:r>
          </a:p>
          <a:p>
            <a:pPr defTabSz="914411">
              <a:lnSpc>
                <a:spcPct val="200000"/>
              </a:lnSpc>
              <a:defRPr/>
            </a:pP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</a:rPr>
              <a:t>Validazione con referenti regionali</a:t>
            </a:r>
          </a:p>
          <a:p>
            <a:pPr defTabSz="914411">
              <a:lnSpc>
                <a:spcPct val="200000"/>
              </a:lnSpc>
              <a:defRPr/>
            </a:pP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</a:rPr>
              <a:t>Calcolo settimanale degli indicatori (DM Salute 30 Aprile 2020) </a:t>
            </a:r>
          </a:p>
          <a:p>
            <a:pPr defTabSz="914411">
              <a:lnSpc>
                <a:spcPct val="200000"/>
              </a:lnSpc>
              <a:defRPr/>
            </a:pP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</a:rPr>
              <a:t>Valutazione della «Cabina di Regia»</a:t>
            </a:r>
            <a:r>
              <a:rPr lang="it-IT" sz="1401" b="1" dirty="0">
                <a:solidFill>
                  <a:prstClr val="black"/>
                </a:solidFill>
                <a:latin typeface="Raleway" panose="020B0003030101060003" pitchFamily="34" charset="0"/>
                <a:sym typeface="Wingdings" panose="05000000000000000000" pitchFamily="2" charset="2"/>
              </a:rPr>
              <a:t> Ministero della salute  CTS e Regioni/PA</a:t>
            </a:r>
            <a:endParaRPr lang="it-IT" sz="1401" b="1" dirty="0">
              <a:solidFill>
                <a:prstClr val="black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A6EC20-DC11-49BF-A091-BAC94463C9CF}"/>
              </a:ext>
            </a:extLst>
          </p:cNvPr>
          <p:cNvSpPr txBox="1"/>
          <p:nvPr/>
        </p:nvSpPr>
        <p:spPr>
          <a:xfrm>
            <a:off x="5330347" y="5482495"/>
            <a:ext cx="253421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914411">
              <a:lnSpc>
                <a:spcPct val="200000"/>
              </a:lnSpc>
              <a:defRPr/>
            </a:pPr>
            <a:r>
              <a:rPr lang="it-IT" sz="1400" dirty="0">
                <a:solidFill>
                  <a:prstClr val="black"/>
                </a:solidFill>
                <a:latin typeface="Raleway" panose="020B0003030101060003" pitchFamily="34" charset="0"/>
              </a:rPr>
              <a:t>Pubblicazione dei risultati (Ministero della Salute)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BD01A3-0166-42E3-ACA4-154F24B0E0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3" t="35883" r="1250" b="7795"/>
          <a:stretch/>
        </p:blipFill>
        <p:spPr>
          <a:xfrm>
            <a:off x="132220" y="5038208"/>
            <a:ext cx="5119966" cy="15625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E89946-8D57-4CF5-8BB8-D4EE8A18A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64" y="4800287"/>
            <a:ext cx="4756944" cy="20383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D494AC5-6626-4C6B-9F9B-6F8FB17F8F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883" r="1196" b="7255"/>
          <a:stretch/>
        </p:blipFill>
        <p:spPr>
          <a:xfrm>
            <a:off x="286959" y="692955"/>
            <a:ext cx="4007657" cy="109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10A2A6D9-9CB9-4302-A27E-6DA9F8097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60" y="-120853"/>
            <a:ext cx="12079040" cy="705307"/>
          </a:xfrm>
        </p:spPr>
        <p:txBody>
          <a:bodyPr>
            <a:normAutofit/>
          </a:bodyPr>
          <a:lstStyle/>
          <a:p>
            <a:r>
              <a:rPr lang="it-IT" dirty="0"/>
              <a:t>Monitoraggio : disegnato per avere una molteplicità di fonti</a:t>
            </a:r>
          </a:p>
        </p:txBody>
      </p:sp>
    </p:spTree>
    <p:extLst>
      <p:ext uri="{BB962C8B-B14F-4D97-AF65-F5344CB8AC3E}">
        <p14:creationId xmlns:p14="http://schemas.microsoft.com/office/powerpoint/2010/main" val="34992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086AF7A-48E4-4090-AC1D-CAAD9F5F999E}"/>
              </a:ext>
            </a:extLst>
          </p:cNvPr>
          <p:cNvSpPr txBox="1">
            <a:spLocks/>
          </p:cNvSpPr>
          <p:nvPr/>
        </p:nvSpPr>
        <p:spPr>
          <a:xfrm>
            <a:off x="214313" y="361724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DB1E51-29FF-4281-9309-EFCFCE1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117353" y="93347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2B89D-9766-4FB3-B6BB-08F1974FEE46}"/>
              </a:ext>
            </a:extLst>
          </p:cNvPr>
          <p:cNvSpPr txBox="1"/>
          <p:nvPr/>
        </p:nvSpPr>
        <p:spPr>
          <a:xfrm>
            <a:off x="142767" y="1045942"/>
            <a:ext cx="11906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 (situazione in progressivo peggioramento)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997B94-9FB5-4C3C-BD69-4744B269E094}"/>
              </a:ext>
            </a:extLst>
          </p:cNvPr>
          <p:cNvSpPr txBox="1"/>
          <p:nvPr/>
        </p:nvSpPr>
        <p:spPr>
          <a:xfrm>
            <a:off x="4961999" y="65807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https://www.ecdc.europa.eu/en/cases-2019-ncov-eueea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F47E02-52AE-49FB-876C-3F75B0C12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91"/>
          <a:stretch/>
        </p:blipFill>
        <p:spPr>
          <a:xfrm>
            <a:off x="3356131" y="1608083"/>
            <a:ext cx="5567151" cy="47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 err="1">
                <a:solidFill>
                  <a:schemeClr val="accent2"/>
                </a:solidFill>
              </a:rPr>
              <a:t>Analisi</a:t>
            </a:r>
            <a:r>
              <a:rPr lang="en-US" sz="6601" dirty="0">
                <a:solidFill>
                  <a:schemeClr val="accent2"/>
                </a:solidFill>
              </a:rPr>
              <a:t>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</a:t>
            </a:r>
            <a:r>
              <a:rPr lang="en-US" sz="6601" dirty="0" err="1">
                <a:solidFill>
                  <a:schemeClr val="accent2"/>
                </a:solidFill>
              </a:rPr>
              <a:t>Regione</a:t>
            </a:r>
            <a:r>
              <a:rPr lang="en-US" sz="6601" dirty="0">
                <a:solidFill>
                  <a:schemeClr val="accent2"/>
                </a:solidFill>
              </a:rPr>
              <a:t>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16-22 </a:t>
            </a:r>
            <a:r>
              <a:rPr lang="en-US" sz="3200" dirty="0" err="1"/>
              <a:t>novembre</a:t>
            </a:r>
            <a:r>
              <a:rPr lang="en-US" sz="3200" dirty="0"/>
              <a:t> 2020,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24 </a:t>
            </a:r>
            <a:r>
              <a:rPr lang="en-US" sz="3200" dirty="0" err="1"/>
              <a:t>novembre</a:t>
            </a:r>
            <a:endParaRPr lang="en-US" sz="3200" dirty="0"/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B64D2BDA-3EEC-4176-8E9F-5C6F8C1509FB}"/>
              </a:ext>
            </a:extLst>
          </p:cNvPr>
          <p:cNvSpPr/>
          <p:nvPr/>
        </p:nvSpPr>
        <p:spPr>
          <a:xfrm>
            <a:off x="340244" y="131491"/>
            <a:ext cx="2233674" cy="9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Domanda 1</a:t>
            </a:r>
          </a:p>
          <a:p>
            <a:pPr algn="ctr"/>
            <a:r>
              <a:rPr lang="it-IT" sz="1100" dirty="0"/>
              <a:t>Sono stati segnalati nuovi casi negli ultimi 5 giorni nella Regione/PPAA?</a:t>
            </a:r>
          </a:p>
          <a:p>
            <a:pPr algn="ctr"/>
            <a:r>
              <a:rPr lang="it-IT" sz="1100" dirty="0"/>
              <a:t>(verifica flussi di sorveglianza ISS e </a:t>
            </a:r>
            <a:r>
              <a:rPr lang="it-IT" sz="1100" dirty="0" err="1"/>
              <a:t>MinSal</a:t>
            </a:r>
            <a:r>
              <a:rPr lang="it-IT" sz="1100" dirty="0"/>
              <a:t>)</a:t>
            </a:r>
            <a:endParaRPr lang="en-GB" sz="1100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C635DD02-6BB2-4801-AAE4-DF164A38B99E}"/>
              </a:ext>
            </a:extLst>
          </p:cNvPr>
          <p:cNvSpPr/>
          <p:nvPr/>
        </p:nvSpPr>
        <p:spPr>
          <a:xfrm>
            <a:off x="8410358" y="2723741"/>
            <a:ext cx="3231214" cy="11886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Primo passo:</a:t>
            </a:r>
          </a:p>
          <a:p>
            <a:pPr algn="ctr"/>
            <a:r>
              <a:rPr lang="it-IT" sz="2000" dirty="0"/>
              <a:t>Valutazione della Probabilità</a:t>
            </a:r>
            <a:endParaRPr lang="en-GB" sz="200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0763E72-4E32-4C77-B4FE-3245138223AA}"/>
              </a:ext>
            </a:extLst>
          </p:cNvPr>
          <p:cNvSpPr/>
          <p:nvPr/>
        </p:nvSpPr>
        <p:spPr>
          <a:xfrm>
            <a:off x="4540211" y="374534"/>
            <a:ext cx="2233674" cy="466549"/>
          </a:xfrm>
          <a:prstGeom prst="rect">
            <a:avLst/>
          </a:prstGeom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48986"/>
                      <a:gd name="connsiteY0" fmla="*/ 0 h 803941"/>
                      <a:gd name="connsiteX1" fmla="*/ 3848986 w 3848986"/>
                      <a:gd name="connsiteY1" fmla="*/ 0 h 803941"/>
                      <a:gd name="connsiteX2" fmla="*/ 3848986 w 3848986"/>
                      <a:gd name="connsiteY2" fmla="*/ 803941 h 803941"/>
                      <a:gd name="connsiteX3" fmla="*/ 0 w 3848986"/>
                      <a:gd name="connsiteY3" fmla="*/ 803941 h 803941"/>
                      <a:gd name="connsiteX4" fmla="*/ 0 w 3848986"/>
                      <a:gd name="connsiteY4" fmla="*/ 0 h 803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48986" h="803941" fill="none" extrusionOk="0">
                        <a:moveTo>
                          <a:pt x="0" y="0"/>
                        </a:moveTo>
                        <a:cubicBezTo>
                          <a:pt x="958208" y="-49533"/>
                          <a:pt x="2634471" y="-14809"/>
                          <a:pt x="3848986" y="0"/>
                        </a:cubicBezTo>
                        <a:cubicBezTo>
                          <a:pt x="3877391" y="394789"/>
                          <a:pt x="3906526" y="409995"/>
                          <a:pt x="3848986" y="803941"/>
                        </a:cubicBezTo>
                        <a:cubicBezTo>
                          <a:pt x="1944054" y="755710"/>
                          <a:pt x="467580" y="888396"/>
                          <a:pt x="0" y="803941"/>
                        </a:cubicBezTo>
                        <a:cubicBezTo>
                          <a:pt x="37466" y="643478"/>
                          <a:pt x="-9325" y="107926"/>
                          <a:pt x="0" y="0"/>
                        </a:cubicBezTo>
                        <a:close/>
                      </a:path>
                      <a:path w="3848986" h="803941" stroke="0" extrusionOk="0">
                        <a:moveTo>
                          <a:pt x="0" y="0"/>
                        </a:moveTo>
                        <a:cubicBezTo>
                          <a:pt x="876122" y="118645"/>
                          <a:pt x="2782096" y="116012"/>
                          <a:pt x="3848986" y="0"/>
                        </a:cubicBezTo>
                        <a:cubicBezTo>
                          <a:pt x="3852635" y="112523"/>
                          <a:pt x="3910061" y="605651"/>
                          <a:pt x="3848986" y="803941"/>
                        </a:cubicBezTo>
                        <a:cubicBezTo>
                          <a:pt x="2235418" y="938541"/>
                          <a:pt x="1771929" y="646745"/>
                          <a:pt x="0" y="803941"/>
                        </a:cubicBezTo>
                        <a:cubicBezTo>
                          <a:pt x="53674" y="562060"/>
                          <a:pt x="-53639" y="1073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Molto bassa</a:t>
            </a:r>
            <a:endParaRPr lang="en-GB" sz="1100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352D7A7A-DBBB-49C9-98CF-F2D0131F537B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2573918" y="600440"/>
            <a:ext cx="196629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298DDA1-1FA9-4C81-8989-9F080D8D90F3}"/>
              </a:ext>
            </a:extLst>
          </p:cNvPr>
          <p:cNvSpPr txBox="1"/>
          <p:nvPr/>
        </p:nvSpPr>
        <p:spPr>
          <a:xfrm>
            <a:off x="1149732" y="1185983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Sì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87BEAA6-19CA-4F1A-AFD9-653E0137E0FF}"/>
              </a:ext>
            </a:extLst>
          </p:cNvPr>
          <p:cNvSpPr txBox="1"/>
          <p:nvPr/>
        </p:nvSpPr>
        <p:spPr>
          <a:xfrm>
            <a:off x="2671627" y="281209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No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1A9E061-3484-422B-993D-4545A610BD3E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1457081" y="1069388"/>
            <a:ext cx="0" cy="8126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E4E6E4ED-829D-457B-AE1C-417F04D0603D}"/>
              </a:ext>
            </a:extLst>
          </p:cNvPr>
          <p:cNvSpPr/>
          <p:nvPr/>
        </p:nvSpPr>
        <p:spPr>
          <a:xfrm>
            <a:off x="340244" y="1882037"/>
            <a:ext cx="2233674" cy="11673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Domanda 2</a:t>
            </a:r>
          </a:p>
          <a:p>
            <a:pPr algn="ctr"/>
            <a:r>
              <a:rPr lang="it-IT" sz="1100" dirty="0"/>
              <a:t>Vi è evidenza di un aumento di trasmissione (presenza di almeno due elementi tra casi in aumento (verifica flusso ISS o </a:t>
            </a:r>
            <a:r>
              <a:rPr lang="it-IT" sz="1100" dirty="0" err="1"/>
              <a:t>MinSal</a:t>
            </a:r>
            <a:r>
              <a:rPr lang="it-IT" sz="1100" dirty="0"/>
              <a:t>, Rt puntuale &gt;1 e/o aumento nel numero/dimensione dei focolai)?</a:t>
            </a:r>
            <a:endParaRPr lang="en-GB" sz="1100"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EF62D00-9ADB-4AE2-8719-BC4A704D19DD}"/>
              </a:ext>
            </a:extLst>
          </p:cNvPr>
          <p:cNvCxnSpPr>
            <a:cxnSpLocks/>
          </p:cNvCxnSpPr>
          <p:nvPr/>
        </p:nvCxnSpPr>
        <p:spPr>
          <a:xfrm>
            <a:off x="2573918" y="2552334"/>
            <a:ext cx="196629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29B0113-68E6-4B63-89EE-DB3E149327B7}"/>
              </a:ext>
            </a:extLst>
          </p:cNvPr>
          <p:cNvSpPr txBox="1"/>
          <p:nvPr/>
        </p:nvSpPr>
        <p:spPr>
          <a:xfrm>
            <a:off x="2671627" y="2233103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No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9A029A19-E136-4476-81D9-4F7B62954E0B}"/>
              </a:ext>
            </a:extLst>
          </p:cNvPr>
          <p:cNvSpPr/>
          <p:nvPr/>
        </p:nvSpPr>
        <p:spPr>
          <a:xfrm>
            <a:off x="4540211" y="2319059"/>
            <a:ext cx="2233674" cy="466549"/>
          </a:xfrm>
          <a:prstGeom prst="rect">
            <a:avLst/>
          </a:prstGeom>
          <a:ln w="38100">
            <a:solidFill>
              <a:srgbClr val="F9BF2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Bassa</a:t>
            </a:r>
            <a:endParaRPr lang="en-GB" sz="11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9B664C3-6035-417B-B4FC-D0D7416CC0E0}"/>
              </a:ext>
            </a:extLst>
          </p:cNvPr>
          <p:cNvSpPr txBox="1"/>
          <p:nvPr/>
        </p:nvSpPr>
        <p:spPr>
          <a:xfrm>
            <a:off x="1149732" y="3187240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Sì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4C0D1A31-A1EF-4377-8811-3374D650EE0E}"/>
              </a:ext>
            </a:extLst>
          </p:cNvPr>
          <p:cNvCxnSpPr>
            <a:cxnSpLocks/>
          </p:cNvCxnSpPr>
          <p:nvPr/>
        </p:nvCxnSpPr>
        <p:spPr>
          <a:xfrm>
            <a:off x="1457081" y="3070644"/>
            <a:ext cx="0" cy="10242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:a16="http://schemas.microsoft.com/office/drawing/2014/main" id="{6C679017-D69E-44A6-A854-2E6369A98D81}"/>
              </a:ext>
            </a:extLst>
          </p:cNvPr>
          <p:cNvSpPr/>
          <p:nvPr/>
        </p:nvSpPr>
        <p:spPr>
          <a:xfrm>
            <a:off x="340244" y="4109323"/>
            <a:ext cx="2233674" cy="1167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Domanda 3</a:t>
            </a:r>
          </a:p>
          <a:p>
            <a:pPr algn="ctr"/>
            <a:r>
              <a:rPr lang="it-IT" sz="1100" dirty="0"/>
              <a:t>La Regione/PA dichiara una trasmissione diffusa sul suo territorio non gestibile in modo efficace con misure locali («zone rosse»)?</a:t>
            </a:r>
            <a:endParaRPr lang="en-GB" sz="1100" dirty="0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DF5CAEF-5F97-45CF-94F7-7695552F3C6F}"/>
              </a:ext>
            </a:extLst>
          </p:cNvPr>
          <p:cNvCxnSpPr>
            <a:cxnSpLocks/>
          </p:cNvCxnSpPr>
          <p:nvPr/>
        </p:nvCxnSpPr>
        <p:spPr>
          <a:xfrm>
            <a:off x="2573918" y="4591043"/>
            <a:ext cx="196629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E38A484-6B30-4A14-895C-8EE0F0E1E8DD}"/>
              </a:ext>
            </a:extLst>
          </p:cNvPr>
          <p:cNvSpPr txBox="1"/>
          <p:nvPr/>
        </p:nvSpPr>
        <p:spPr>
          <a:xfrm>
            <a:off x="2671627" y="4271813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No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3FF5075-EFFB-432B-9EFC-16560351BCF0}"/>
              </a:ext>
            </a:extLst>
          </p:cNvPr>
          <p:cNvSpPr/>
          <p:nvPr/>
        </p:nvSpPr>
        <p:spPr>
          <a:xfrm>
            <a:off x="4540211" y="4344996"/>
            <a:ext cx="2233674" cy="466549"/>
          </a:xfrm>
          <a:prstGeom prst="rect">
            <a:avLst/>
          </a:prstGeom>
          <a:ln w="38100">
            <a:solidFill>
              <a:srgbClr val="DE84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Moderata</a:t>
            </a:r>
            <a:endParaRPr lang="en-GB" sz="1100" dirty="0"/>
          </a:p>
        </p:txBody>
      </p:sp>
      <p:cxnSp>
        <p:nvCxnSpPr>
          <p:cNvPr id="48" name="Connettore 4 2">
            <a:extLst>
              <a:ext uri="{FF2B5EF4-FFF2-40B4-BE49-F238E27FC236}">
                <a16:creationId xmlns:a16="http://schemas.microsoft.com/office/drawing/2014/main" id="{D7F95271-6339-4600-8D74-D16C549E33F8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573918" y="4743500"/>
            <a:ext cx="1966293" cy="1116037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0DA2EE56-BB11-43A9-BBE3-212D05616D3A}"/>
              </a:ext>
            </a:extLst>
          </p:cNvPr>
          <p:cNvSpPr/>
          <p:nvPr/>
        </p:nvSpPr>
        <p:spPr>
          <a:xfrm>
            <a:off x="4540211" y="5626262"/>
            <a:ext cx="2233674" cy="46654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rgbClr val="C00000"/>
                </a:solidFill>
              </a:rPr>
              <a:t>Alta</a:t>
            </a:r>
            <a:endParaRPr lang="en-GB" sz="1100" dirty="0">
              <a:solidFill>
                <a:srgbClr val="C00000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98410FC-DD25-423B-8D3C-C2230EC92D1F}"/>
              </a:ext>
            </a:extLst>
          </p:cNvPr>
          <p:cNvSpPr txBox="1"/>
          <p:nvPr/>
        </p:nvSpPr>
        <p:spPr>
          <a:xfrm>
            <a:off x="2671627" y="4967867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Sì</a:t>
            </a:r>
          </a:p>
        </p:txBody>
      </p:sp>
    </p:spTree>
    <p:extLst>
      <p:ext uri="{BB962C8B-B14F-4D97-AF65-F5344CB8AC3E}">
        <p14:creationId xmlns:p14="http://schemas.microsoft.com/office/powerpoint/2010/main" val="1974855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8" grpId="0" animBg="1"/>
      <p:bldP spid="40" grpId="0"/>
      <p:bldP spid="41" grpId="0" animBg="1"/>
      <p:bldP spid="42" grpId="0"/>
      <p:bldP spid="44" grpId="0" animBg="1"/>
      <p:bldP spid="46" grpId="0"/>
      <p:bldP spid="47" grpId="0" animBg="1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504B838-6A1C-4C74-8B1A-F55CDAA1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887" y="169817"/>
            <a:ext cx="7176916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85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DBA1203-EC79-4C26-8D63-D13A498A2F2D}"/>
              </a:ext>
            </a:extLst>
          </p:cNvPr>
          <p:cNvSpPr/>
          <p:nvPr/>
        </p:nvSpPr>
        <p:spPr>
          <a:xfrm>
            <a:off x="306611" y="66407"/>
            <a:ext cx="2755229" cy="115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Domanda 1</a:t>
            </a:r>
          </a:p>
          <a:p>
            <a:pPr algn="ctr"/>
            <a:r>
              <a:rPr lang="it-IT" sz="1100" dirty="0"/>
              <a:t>Sono stati segnalati nuovi casi negli ultimi 5 giorni in soggetti di età       &gt; 50 anni nella Regione/PPAA?</a:t>
            </a:r>
          </a:p>
          <a:p>
            <a:pPr algn="ctr"/>
            <a:r>
              <a:rPr lang="it-IT" sz="1100" dirty="0"/>
              <a:t>(Verifica flusso ISS)</a:t>
            </a:r>
            <a:endParaRPr lang="en-GB" sz="11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5B4FE43-C44A-4357-8B48-C9B1C7B14C05}"/>
              </a:ext>
            </a:extLst>
          </p:cNvPr>
          <p:cNvSpPr/>
          <p:nvPr/>
        </p:nvSpPr>
        <p:spPr>
          <a:xfrm>
            <a:off x="8801107" y="2671503"/>
            <a:ext cx="3155036" cy="13524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Secondo passo:</a:t>
            </a:r>
          </a:p>
          <a:p>
            <a:pPr algn="ctr"/>
            <a:r>
              <a:rPr lang="it-IT" sz="2400" dirty="0"/>
              <a:t>Valutazione dell’impatto</a:t>
            </a:r>
            <a:endParaRPr lang="en-GB" sz="2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86690DD-2826-4346-A777-2C63B0B11938}"/>
              </a:ext>
            </a:extLst>
          </p:cNvPr>
          <p:cNvSpPr/>
          <p:nvPr/>
        </p:nvSpPr>
        <p:spPr>
          <a:xfrm>
            <a:off x="5473136" y="364455"/>
            <a:ext cx="2739188" cy="572138"/>
          </a:xfrm>
          <a:prstGeom prst="rect">
            <a:avLst/>
          </a:prstGeom>
          <a:ln w="38100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48986"/>
                      <a:gd name="connsiteY0" fmla="*/ 0 h 803941"/>
                      <a:gd name="connsiteX1" fmla="*/ 3848986 w 3848986"/>
                      <a:gd name="connsiteY1" fmla="*/ 0 h 803941"/>
                      <a:gd name="connsiteX2" fmla="*/ 3848986 w 3848986"/>
                      <a:gd name="connsiteY2" fmla="*/ 803941 h 803941"/>
                      <a:gd name="connsiteX3" fmla="*/ 0 w 3848986"/>
                      <a:gd name="connsiteY3" fmla="*/ 803941 h 803941"/>
                      <a:gd name="connsiteX4" fmla="*/ 0 w 3848986"/>
                      <a:gd name="connsiteY4" fmla="*/ 0 h 803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48986" h="803941" fill="none" extrusionOk="0">
                        <a:moveTo>
                          <a:pt x="0" y="0"/>
                        </a:moveTo>
                        <a:cubicBezTo>
                          <a:pt x="958208" y="-49533"/>
                          <a:pt x="2634471" y="-14809"/>
                          <a:pt x="3848986" y="0"/>
                        </a:cubicBezTo>
                        <a:cubicBezTo>
                          <a:pt x="3877391" y="394789"/>
                          <a:pt x="3906526" y="409995"/>
                          <a:pt x="3848986" y="803941"/>
                        </a:cubicBezTo>
                        <a:cubicBezTo>
                          <a:pt x="1944054" y="755710"/>
                          <a:pt x="467580" y="888396"/>
                          <a:pt x="0" y="803941"/>
                        </a:cubicBezTo>
                        <a:cubicBezTo>
                          <a:pt x="37466" y="643478"/>
                          <a:pt x="-9325" y="107926"/>
                          <a:pt x="0" y="0"/>
                        </a:cubicBezTo>
                        <a:close/>
                      </a:path>
                      <a:path w="3848986" h="803941" stroke="0" extrusionOk="0">
                        <a:moveTo>
                          <a:pt x="0" y="0"/>
                        </a:moveTo>
                        <a:cubicBezTo>
                          <a:pt x="876122" y="118645"/>
                          <a:pt x="2782096" y="116012"/>
                          <a:pt x="3848986" y="0"/>
                        </a:cubicBezTo>
                        <a:cubicBezTo>
                          <a:pt x="3852635" y="112523"/>
                          <a:pt x="3910061" y="605651"/>
                          <a:pt x="3848986" y="803941"/>
                        </a:cubicBezTo>
                        <a:cubicBezTo>
                          <a:pt x="2235418" y="938541"/>
                          <a:pt x="1771929" y="646745"/>
                          <a:pt x="0" y="803941"/>
                        </a:cubicBezTo>
                        <a:cubicBezTo>
                          <a:pt x="53674" y="562060"/>
                          <a:pt x="-53639" y="1073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Molto basso</a:t>
            </a:r>
            <a:endParaRPr lang="en-GB" sz="11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824DACE-CD7A-410A-8A26-5EA3EE20171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061840" y="641487"/>
            <a:ext cx="241129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72A2C4-2607-4336-A88A-78C52A8C521A}"/>
              </a:ext>
            </a:extLst>
          </p:cNvPr>
          <p:cNvSpPr txBox="1"/>
          <p:nvPr/>
        </p:nvSpPr>
        <p:spPr>
          <a:xfrm>
            <a:off x="1315343" y="1359554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Sì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B417BB-CB67-41BC-8DCF-2154A42966D3}"/>
              </a:ext>
            </a:extLst>
          </p:cNvPr>
          <p:cNvSpPr txBox="1"/>
          <p:nvPr/>
        </p:nvSpPr>
        <p:spPr>
          <a:xfrm>
            <a:off x="3181665" y="250008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No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7AC424D-7C55-4AD3-AEA1-2ABDFE522824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1684226" y="1216567"/>
            <a:ext cx="8020" cy="7171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6DDDDBCA-7CBD-4F2A-B332-E77D35AC5908}"/>
              </a:ext>
            </a:extLst>
          </p:cNvPr>
          <p:cNvSpPr/>
          <p:nvPr/>
        </p:nvSpPr>
        <p:spPr>
          <a:xfrm>
            <a:off x="322652" y="1933708"/>
            <a:ext cx="2739188" cy="1347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Domanda 2</a:t>
            </a:r>
          </a:p>
          <a:p>
            <a:pPr algn="ctr"/>
            <a:r>
              <a:rPr lang="it-IT" sz="1100" dirty="0"/>
              <a:t>Vi sono segnali di sovraccarico dei servizi sanitari? </a:t>
            </a:r>
          </a:p>
          <a:p>
            <a:pPr algn="ctr"/>
            <a:r>
              <a:rPr lang="it-IT" sz="1100" dirty="0"/>
              <a:t>(verifica dei dati raccolti dal ministero della salute sull’occupazione dei posti letto in terapia intensiva ed area medica rispetto alle soglie critiche rispettivamente del 30% e 40%)</a:t>
            </a:r>
            <a:endParaRPr lang="en-GB" sz="11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257C3B0-E5BB-4539-995A-F1A5D459E9E3}"/>
              </a:ext>
            </a:extLst>
          </p:cNvPr>
          <p:cNvCxnSpPr>
            <a:cxnSpLocks/>
          </p:cNvCxnSpPr>
          <p:nvPr/>
        </p:nvCxnSpPr>
        <p:spPr>
          <a:xfrm>
            <a:off x="3061840" y="2671503"/>
            <a:ext cx="241129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8CBBC2-959C-4C1A-BF7B-0DC069D46FA8}"/>
              </a:ext>
            </a:extLst>
          </p:cNvPr>
          <p:cNvSpPr txBox="1"/>
          <p:nvPr/>
        </p:nvSpPr>
        <p:spPr>
          <a:xfrm>
            <a:off x="3181665" y="2280024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No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68DE606-C5FD-44B0-A590-756A95BB264E}"/>
              </a:ext>
            </a:extLst>
          </p:cNvPr>
          <p:cNvSpPr/>
          <p:nvPr/>
        </p:nvSpPr>
        <p:spPr>
          <a:xfrm>
            <a:off x="5473136" y="2385434"/>
            <a:ext cx="2739188" cy="572138"/>
          </a:xfrm>
          <a:prstGeom prst="rect">
            <a:avLst/>
          </a:prstGeom>
          <a:ln w="38100">
            <a:solidFill>
              <a:srgbClr val="F9BF2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Basso</a:t>
            </a:r>
            <a:endParaRPr lang="en-GB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F60C42-5309-4946-8C35-EE83E12775B2}"/>
              </a:ext>
            </a:extLst>
          </p:cNvPr>
          <p:cNvSpPr txBox="1"/>
          <p:nvPr/>
        </p:nvSpPr>
        <p:spPr>
          <a:xfrm>
            <a:off x="1386164" y="3481003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Sì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B1B38DC-98F1-4C03-8D66-2BA9BA857101}"/>
              </a:ext>
            </a:extLst>
          </p:cNvPr>
          <p:cNvCxnSpPr>
            <a:cxnSpLocks/>
          </p:cNvCxnSpPr>
          <p:nvPr/>
        </p:nvCxnSpPr>
        <p:spPr>
          <a:xfrm>
            <a:off x="1763067" y="3338022"/>
            <a:ext cx="0" cy="73012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95C0E705-48F9-4D7A-A49A-C7343341BA65}"/>
              </a:ext>
            </a:extLst>
          </p:cNvPr>
          <p:cNvSpPr/>
          <p:nvPr/>
        </p:nvSpPr>
        <p:spPr>
          <a:xfrm>
            <a:off x="393405" y="4055163"/>
            <a:ext cx="2739188" cy="1733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Domanda 3</a:t>
            </a:r>
          </a:p>
          <a:p>
            <a:pPr algn="ctr"/>
            <a:r>
              <a:rPr lang="it-IT" sz="1100" dirty="0"/>
              <a:t>Vi è evidenza di nuovi focolai negli ultimi 7 giorni in RSA/case di riposo/ospedali o altri luoghi che ospitino popolazioni vulnerabili (verifica dei dati sui focolai attivi inviati settimanalmente dalle Regioni/PA, Dati da epidemic intelligence previo scambio e verifica con le Regioni/PA)</a:t>
            </a:r>
            <a:endParaRPr lang="en-GB" sz="11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89AE7F8-06A5-4F1C-8217-0CDD24067752}"/>
              </a:ext>
            </a:extLst>
          </p:cNvPr>
          <p:cNvSpPr/>
          <p:nvPr/>
        </p:nvSpPr>
        <p:spPr>
          <a:xfrm>
            <a:off x="5514142" y="4388954"/>
            <a:ext cx="2739188" cy="572138"/>
          </a:xfrm>
          <a:prstGeom prst="rect">
            <a:avLst/>
          </a:prstGeom>
          <a:ln w="38100">
            <a:solidFill>
              <a:srgbClr val="DE84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Moderato</a:t>
            </a:r>
            <a:endParaRPr lang="en-GB" sz="1100" dirty="0"/>
          </a:p>
        </p:txBody>
      </p:sp>
      <p:cxnSp>
        <p:nvCxnSpPr>
          <p:cNvPr id="23" name="Connettore 4 2">
            <a:extLst>
              <a:ext uri="{FF2B5EF4-FFF2-40B4-BE49-F238E27FC236}">
                <a16:creationId xmlns:a16="http://schemas.microsoft.com/office/drawing/2014/main" id="{B3F482B7-3398-493A-8842-1CADACD6259A}"/>
              </a:ext>
            </a:extLst>
          </p:cNvPr>
          <p:cNvCxnSpPr>
            <a:cxnSpLocks/>
          </p:cNvCxnSpPr>
          <p:nvPr/>
        </p:nvCxnSpPr>
        <p:spPr>
          <a:xfrm>
            <a:off x="3132593" y="5019373"/>
            <a:ext cx="2340543" cy="82496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65231115-CBE1-43F2-A99B-C7D6A75B24F5}"/>
              </a:ext>
            </a:extLst>
          </p:cNvPr>
          <p:cNvSpPr/>
          <p:nvPr/>
        </p:nvSpPr>
        <p:spPr>
          <a:xfrm>
            <a:off x="5514142" y="5558264"/>
            <a:ext cx="2739188" cy="57213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dirty="0"/>
              <a:t>Alto</a:t>
            </a:r>
            <a:endParaRPr lang="en-GB" sz="11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B73816C-3C17-4493-9374-C2C0D0ED3414}"/>
              </a:ext>
            </a:extLst>
          </p:cNvPr>
          <p:cNvSpPr txBox="1"/>
          <p:nvPr/>
        </p:nvSpPr>
        <p:spPr>
          <a:xfrm>
            <a:off x="3252418" y="5155412"/>
            <a:ext cx="280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Sì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8C172FD-22A7-42A5-8AE5-A104E8F6E8B3}"/>
              </a:ext>
            </a:extLst>
          </p:cNvPr>
          <p:cNvCxnSpPr>
            <a:cxnSpLocks/>
          </p:cNvCxnSpPr>
          <p:nvPr/>
        </p:nvCxnSpPr>
        <p:spPr>
          <a:xfrm>
            <a:off x="3132593" y="4701519"/>
            <a:ext cx="238154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18FDA09-9951-4BB1-AEE1-75F8C4A3C202}"/>
              </a:ext>
            </a:extLst>
          </p:cNvPr>
          <p:cNvSpPr txBox="1"/>
          <p:nvPr/>
        </p:nvSpPr>
        <p:spPr>
          <a:xfrm>
            <a:off x="3222671" y="4310040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96410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 animBg="1"/>
      <p:bldP spid="15" grpId="0"/>
      <p:bldP spid="16" grpId="0" animBg="1"/>
      <p:bldP spid="17" grpId="0"/>
      <p:bldP spid="19" grpId="0" animBg="1"/>
      <p:bldP spid="22" grpId="0" animBg="1"/>
      <p:bldP spid="24" grpId="0" animBg="1"/>
      <p:bldP spid="25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2F3234-381E-4B0B-B64F-EEAEEDFE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046" y="0"/>
            <a:ext cx="7269858" cy="62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37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D13137-D117-4786-8F2A-410FC5B6AC81}"/>
              </a:ext>
            </a:extLst>
          </p:cNvPr>
          <p:cNvSpPr txBox="1">
            <a:spLocks/>
          </p:cNvSpPr>
          <p:nvPr/>
        </p:nvSpPr>
        <p:spPr>
          <a:xfrm>
            <a:off x="0" y="394381"/>
            <a:ext cx="12192000" cy="620395"/>
          </a:xfrm>
          <a:prstGeom prst="rect">
            <a:avLst/>
          </a:prstGeom>
        </p:spPr>
        <p:txBody>
          <a:bodyPr vert="horz" lIns="91440" tIns="45721" rIns="91440" bIns="45721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Resilienza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Territoriale</a:t>
            </a:r>
            <a:endParaRPr lang="en-GB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DE4755-2086-46F9-99F9-15BAD91FDA35}"/>
              </a:ext>
            </a:extLst>
          </p:cNvPr>
          <p:cNvSpPr/>
          <p:nvPr/>
        </p:nvSpPr>
        <p:spPr>
          <a:xfrm>
            <a:off x="335491" y="1121654"/>
            <a:ext cx="11521018" cy="326753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  <a:p>
            <a:pPr algn="ctr"/>
            <a:r>
              <a:rPr lang="it-IT" sz="2400" dirty="0"/>
              <a:t>Aumento a livello di rischio immediatamente superiore</a:t>
            </a:r>
          </a:p>
          <a:p>
            <a:pPr algn="ctr"/>
            <a:endParaRPr lang="it-IT" sz="2400" dirty="0"/>
          </a:p>
          <a:p>
            <a:r>
              <a:rPr lang="it-IT" sz="2400" dirty="0"/>
              <a:t>Presenza molteplici allerte tra: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Aumento nella % di positività a tamponi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Carenza di risorse umane sul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Tempi troppo lunghi tra inizio sintomi e diagnosi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Impossibilità di indagare completamente i nuovi casi di infezione con ricerca dei contatti stretti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endParaRPr lang="it-IT" sz="24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E9FFD3E-E5A3-432E-9455-A1F24FDB014F}"/>
              </a:ext>
            </a:extLst>
          </p:cNvPr>
          <p:cNvCxnSpPr/>
          <p:nvPr/>
        </p:nvCxnSpPr>
        <p:spPr>
          <a:xfrm>
            <a:off x="5977246" y="4496071"/>
            <a:ext cx="0" cy="61031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53E9FA-770C-4E12-8E0B-EFC620C74E16}"/>
              </a:ext>
            </a:extLst>
          </p:cNvPr>
          <p:cNvSpPr txBox="1"/>
          <p:nvPr/>
        </p:nvSpPr>
        <p:spPr>
          <a:xfrm>
            <a:off x="1258037" y="5413180"/>
            <a:ext cx="943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2"/>
                </a:solidFill>
              </a:rPr>
              <a:t>	CLASSIFICAZIONE DI RISCHIO COMPLESSIVA</a:t>
            </a:r>
          </a:p>
        </p:txBody>
      </p:sp>
    </p:spTree>
    <p:extLst>
      <p:ext uri="{BB962C8B-B14F-4D97-AF65-F5344CB8AC3E}">
        <p14:creationId xmlns:p14="http://schemas.microsoft.com/office/powerpoint/2010/main" val="197393517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99CC176-70A1-4EB4-9795-674A7ACF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9" y="0"/>
            <a:ext cx="7106070" cy="62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089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89258" y="769927"/>
            <a:ext cx="1134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2"/>
                </a:solidFill>
              </a:rPr>
              <a:t>	Conclusioni della Cabina di Regia (27 novembre 2020)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DBEF15-48E8-4AB5-8633-61512278F17F}"/>
              </a:ext>
            </a:extLst>
          </p:cNvPr>
          <p:cNvSpPr txBox="1"/>
          <p:nvPr/>
        </p:nvSpPr>
        <p:spPr>
          <a:xfrm>
            <a:off x="189258" y="2258291"/>
            <a:ext cx="118166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velocità di trasmissione dell’epidemia in Italia sta rallentando ed ha raggiunto livelli di </a:t>
            </a:r>
            <a:r>
              <a:rPr lang="it-IT" sz="18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</a:t>
            </a: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prossimi a 1 in molte Regioni/PA. Inoltre, per la prima volta da molte settimane, l’incidenza (dati flusso ISS) calcolata negli ultimi 14 gg è diminuita a livello nazionale. Questi dati sono incoraggianti e segnalano l’impatto delle misure di mitigazione realizzate nelle ultime settimane, tuttavia si accompagnano ad un lieve aumento nelle ospedalizzazioni in area medica e in terapia intensiva con pressione ancora molto elevata sui servizi ospedalieri che complessivamente non è in regressione.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L’incidenza rimane tuttavia ancora troppo elevata per permettere una gestione sostenibile ed il contenimento. Per questo motivo, è necessario raggiungere livelli di trasmissibilità significativamente inferiori ad 1 consentendo una rapida diminuzione nel numero di nuovi casi di infezione e, conseguentemente, una riduzione della pressione sui servizi sanitari territoriali ed ospedalieri.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89258" y="769927"/>
            <a:ext cx="1134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2"/>
                </a:solidFill>
              </a:rPr>
              <a:t>	Conclusioni della Cabina di Regia (27 novembre 2020)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DBEF15-48E8-4AB5-8633-61512278F17F}"/>
              </a:ext>
            </a:extLst>
          </p:cNvPr>
          <p:cNvSpPr txBox="1"/>
          <p:nvPr/>
        </p:nvSpPr>
        <p:spPr>
          <a:xfrm>
            <a:off x="102173" y="2367148"/>
            <a:ext cx="118166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Dieci Regioni/PA sono ancora classificate a rischio alto o ad esso equiparate, di queste, 9 sono state classificate a rischio Alto e/o equiparate a rischio Alto per 3 o più settimane consecutive.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Questo andamento non deve portare ad un rilassamento prematuro delle misure o ad un abbassamento dell’attenzione nei comportamenti.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183160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89258" y="769927"/>
            <a:ext cx="1134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2"/>
                </a:solidFill>
              </a:rPr>
              <a:t>	Conclusioni della Cabina di Regia (27 novembre 2020)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DBEF15-48E8-4AB5-8633-61512278F17F}"/>
              </a:ext>
            </a:extLst>
          </p:cNvPr>
          <p:cNvSpPr txBox="1"/>
          <p:nvPr/>
        </p:nvSpPr>
        <p:spPr>
          <a:xfrm>
            <a:off x="189258" y="1757548"/>
            <a:ext cx="118166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conferma la necessità di mantenere la </a:t>
            </a:r>
            <a:r>
              <a:rPr lang="it-IT" sz="1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drastica riduzione delle interazioni fisiche</a:t>
            </a: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 le persone. È fondamentale che la popolazione eviti tutte le occasioni di contatto con persone al di fuori del proprio nucleo abitativo che non siano strettamente necessarie e di rimanere a casa il più possibile. Rimane essenziale evitare gli eventi aggregativi che, se effettuati, porteranno ad un rapido aumento nel numero di nuovi casi.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ricorda che è obbligatorio adottare comportamenti individuali rigorosi e rispettare le misure igienico-sanitarie predisposte relative a distanziamento e uso corretto delle mascherine. Si ribadisce la necessità di rispettare le misure raccomandate dalle autorità sanitarie compresi i provvedimenti quarantenari dei contatti stretti dei casi accertati e di isolamento dei casi stessi.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502659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FD66C4A-0861-4378-85E4-627477DE9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104"/>
            <a:ext cx="12192000" cy="351112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321165"/>
            <a:ext cx="11977687" cy="846137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COVID-19 in Italia</a:t>
            </a:r>
            <a:b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26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40" name="CasellaDiTesto 1539"/>
          <p:cNvSpPr txBox="1"/>
          <p:nvPr/>
        </p:nvSpPr>
        <p:spPr>
          <a:xfrm>
            <a:off x="10660539" y="2352112"/>
            <a:ext cx="1426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Dato in via di consolidamento</a:t>
            </a:r>
          </a:p>
        </p:txBody>
      </p:sp>
      <p:cxnSp>
        <p:nvCxnSpPr>
          <p:cNvPr id="1539" name="Connettore 2 1538"/>
          <p:cNvCxnSpPr/>
          <p:nvPr/>
        </p:nvCxnSpPr>
        <p:spPr>
          <a:xfrm>
            <a:off x="11238713" y="2578898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42414048-FA6E-4823-A4FB-DEFFD5D37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03"/>
          <a:stretch/>
        </p:blipFill>
        <p:spPr>
          <a:xfrm>
            <a:off x="0" y="931613"/>
            <a:ext cx="12192000" cy="13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733ECA-3712-43D1-A3C9-1C13F5E44F1F}"/>
              </a:ext>
            </a:extLst>
          </p:cNvPr>
          <p:cNvSpPr txBox="1"/>
          <p:nvPr/>
        </p:nvSpPr>
        <p:spPr>
          <a:xfrm>
            <a:off x="753926" y="2076451"/>
            <a:ext cx="10684151" cy="134513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5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Prioritizzazione </a:t>
            </a:r>
            <a:r>
              <a:rPr lang="en-US" sz="56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introdotta</a:t>
            </a:r>
            <a:r>
              <a:rPr lang="en-US" sz="5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dal DPCM</a:t>
            </a:r>
          </a:p>
        </p:txBody>
      </p:sp>
    </p:spTree>
    <p:extLst>
      <p:ext uri="{BB962C8B-B14F-4D97-AF65-F5344CB8AC3E}">
        <p14:creationId xmlns:p14="http://schemas.microsoft.com/office/powerpoint/2010/main" val="3347163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130175"/>
            <a:ext cx="11977687" cy="846138"/>
          </a:xfrm>
        </p:spPr>
        <p:txBody>
          <a:bodyPr>
            <a:noAutofit/>
          </a:bodyPr>
          <a:lstStyle/>
          <a:p>
            <a:b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DCAB243-2B3F-4189-A9A2-C641421E7706}"/>
              </a:ext>
            </a:extLst>
          </p:cNvPr>
          <p:cNvSpPr txBox="1">
            <a:spLocks/>
          </p:cNvSpPr>
          <p:nvPr/>
        </p:nvSpPr>
        <p:spPr>
          <a:xfrm>
            <a:off x="-1" y="99525"/>
            <a:ext cx="12192000" cy="620395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04DCC6-EA7F-4AFC-8AC6-29EC6D0DE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041" y="3629604"/>
            <a:ext cx="184731" cy="66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it-IT" sz="1100"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it-IT" altLang="it-IT" sz="800">
              <a:latin typeface="Arial" panose="020B0604020202020204" pitchFamily="34" charset="0"/>
            </a:endParaRPr>
          </a:p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801">
              <a:latin typeface="Arial" panose="020B0604020202020204" pitchFamily="34" charset="0"/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987637443"/>
              </p:ext>
            </p:extLst>
          </p:nvPr>
        </p:nvGraphicFramePr>
        <p:xfrm>
          <a:off x="2161778" y="7497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nettore 2 10"/>
          <p:cNvCxnSpPr/>
          <p:nvPr/>
        </p:nvCxnSpPr>
        <p:spPr>
          <a:xfrm>
            <a:off x="2333050" y="409722"/>
            <a:ext cx="782029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2333048" y="1755000"/>
            <a:ext cx="236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Ruolo ISS: tecnico-scientifico a supporto del SSN ma </a:t>
            </a:r>
            <a:r>
              <a:rPr lang="it-IT" sz="1200" u="sng" dirty="0"/>
              <a:t>non decisionale</a:t>
            </a:r>
          </a:p>
        </p:txBody>
      </p:sp>
    </p:spTree>
    <p:extLst>
      <p:ext uri="{BB962C8B-B14F-4D97-AF65-F5344CB8AC3E}">
        <p14:creationId xmlns:p14="http://schemas.microsoft.com/office/powerpoint/2010/main" val="7648505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382D096-6AAA-471C-8A08-2F4A103A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"/>
            <a:ext cx="12192000" cy="68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DE8F0CA-A5AE-4DDC-B400-311F613B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666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394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aumento in 12 regioni/PPAA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627451" y="5943447"/>
            <a:ext cx="100775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NUMERO CASI DI COVID-19 (PER 100.000 AB) DIAGNOSTICATI IN ITALIA PER REGIONE NEL PERIODO 9/11-22/11/2020 E 26/10-8/11/2020</a:t>
            </a:r>
            <a:endParaRPr lang="it-IT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1A70F-1916-4986-A0F0-AC8819E0BD9E}"/>
              </a:ext>
            </a:extLst>
          </p:cNvPr>
          <p:cNvSpPr txBox="1"/>
          <p:nvPr/>
        </p:nvSpPr>
        <p:spPr>
          <a:xfrm>
            <a:off x="46727" y="5215867"/>
            <a:ext cx="27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Nota: diminuzione in alcune regioni potrebbe essere dovuta a ritardo di notifica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ABFA9A7-BDA8-4726-B267-84F0FDAE79AF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25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2052" name="Picture 4" descr="CONFRONTO TRA IL NUMERO CASI DI COVID-19 (PER 100.000 AB) DIAGNOSTICATI IN ITALIA PER REGIONE NEL PERIODO 9/11-22/11/2020 E 26/10-8/11/2020">
            <a:extLst>
              <a:ext uri="{FF2B5EF4-FFF2-40B4-BE49-F238E27FC236}">
                <a16:creationId xmlns:a16="http://schemas.microsoft.com/office/drawing/2014/main" id="{17BA4759-DE4D-4C51-B502-CAC087084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49" y="1009285"/>
            <a:ext cx="6416566" cy="48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4106" y="73655"/>
            <a:ext cx="1198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Incidenza cumulativa per COVID-19 (per 100,000 ab) per Regione/PA, a 7 e 14gg, dati al 25 novembre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284E5F-3AFD-4896-831B-4AC65A88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46" y="865412"/>
            <a:ext cx="9998458" cy="58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749233-87D6-4B94-9311-595C40292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832770"/>
            <a:ext cx="12191999" cy="6270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6AD7BA-23F8-4A30-8093-FBA9E5FC3802}"/>
              </a:ext>
            </a:extLst>
          </p:cNvPr>
          <p:cNvSpPr txBox="1"/>
          <p:nvPr/>
        </p:nvSpPr>
        <p:spPr>
          <a:xfrm>
            <a:off x="133069" y="935992"/>
            <a:ext cx="7567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Nuovi casi presenti su tutto il territorio nazionale negli ultimi 14 giorni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635B1A-86B7-4E76-B634-9666DC325137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Comuni con almeno un nuovo caso di infezione da virus SARS-CoV-2 diagnosticato e incidenza regionale, 9-22 novembre 2020</a:t>
            </a:r>
            <a:endParaRPr lang="it-CH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098219-6792-4F01-9074-6C2378130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7013564" y="5722591"/>
            <a:ext cx="4905259" cy="3988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AFBA6C-ABF4-475B-8284-88E8027A87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0" t="88878" r="26396" b="8147"/>
          <a:stretch/>
        </p:blipFill>
        <p:spPr>
          <a:xfrm>
            <a:off x="133069" y="5851188"/>
            <a:ext cx="6323800" cy="20428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F7057B7-375A-458A-8D4A-08C7BD1A6A6F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25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3" name="Picture 2" descr="CASI DI COVID-19 DIAGNOSTICATI IN ITALIA PER COMUNE DI DOMICILIO/RESIDENZA (COMUNI CON ALMENO UN CASO) - PERIODO:  9/11-22/11/2020">
            <a:extLst>
              <a:ext uri="{FF2B5EF4-FFF2-40B4-BE49-F238E27FC236}">
                <a16:creationId xmlns:a16="http://schemas.microsoft.com/office/drawing/2014/main" id="{23EF8430-4354-4398-AC35-C797C715D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6422" r="23563" b="6973"/>
          <a:stretch/>
        </p:blipFill>
        <p:spPr bwMode="auto">
          <a:xfrm>
            <a:off x="7700141" y="1549016"/>
            <a:ext cx="3295954" cy="41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UMERO CASI DI COVID-19 (PER 100.000 AB) DIAGNOSTICATI IN ITALIA PER REGIONE - PERIODO:  9/11-22/11/2020">
            <a:extLst>
              <a:ext uri="{FF2B5EF4-FFF2-40B4-BE49-F238E27FC236}">
                <a16:creationId xmlns:a16="http://schemas.microsoft.com/office/drawing/2014/main" id="{8D3727D0-972D-4735-9B69-E84676F17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/>
        </p:blipFill>
        <p:spPr bwMode="auto">
          <a:xfrm>
            <a:off x="289011" y="1461107"/>
            <a:ext cx="6011916" cy="43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332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Occupazione posti letto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32770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Numero di posti letto occupati al giorno in area medica e terapia intensiva in aumento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5CB3D73-D84D-460A-81E3-7CE6CBA100EE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25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11" name="Picture 89">
            <a:extLst>
              <a:ext uri="{FF2B5EF4-FFF2-40B4-BE49-F238E27FC236}">
                <a16:creationId xmlns:a16="http://schemas.microsoft.com/office/drawing/2014/main" id="{6D49806B-FF63-41B9-AA32-6D151A2F661C}"/>
              </a:ext>
            </a:extLst>
          </p:cNvPr>
          <p:cNvPicPr/>
          <p:nvPr/>
        </p:nvPicPr>
        <p:blipFill rotWithShape="1">
          <a:blip r:embed="rId3"/>
          <a:srcRect r="1674"/>
          <a:stretch/>
        </p:blipFill>
        <p:spPr bwMode="auto">
          <a:xfrm>
            <a:off x="5898357" y="2262352"/>
            <a:ext cx="6293643" cy="2743200"/>
          </a:xfrm>
          <a:prstGeom prst="rect">
            <a:avLst/>
          </a:prstGeom>
          <a:noFill/>
        </p:spPr>
      </p:pic>
      <p:pic>
        <p:nvPicPr>
          <p:cNvPr id="12" name="Picture 99">
            <a:extLst>
              <a:ext uri="{FF2B5EF4-FFF2-40B4-BE49-F238E27FC236}">
                <a16:creationId xmlns:a16="http://schemas.microsoft.com/office/drawing/2014/main" id="{B181AD5F-E9BE-4173-9C43-E419560387A5}"/>
              </a:ext>
            </a:extLst>
          </p:cNvPr>
          <p:cNvPicPr/>
          <p:nvPr/>
        </p:nvPicPr>
        <p:blipFill rotWithShape="1">
          <a:blip r:embed="rId4"/>
          <a:srcRect r="2381"/>
          <a:stretch/>
        </p:blipFill>
        <p:spPr bwMode="auto">
          <a:xfrm>
            <a:off x="52551" y="2262352"/>
            <a:ext cx="6248400" cy="2743200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E35582-C4C9-4905-9921-1CC529395BEB}"/>
              </a:ext>
            </a:extLst>
          </p:cNvPr>
          <p:cNvSpPr txBox="1"/>
          <p:nvPr/>
        </p:nvSpPr>
        <p:spPr>
          <a:xfrm>
            <a:off x="671360" y="4901338"/>
            <a:ext cx="562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*</a:t>
            </a:r>
            <a:r>
              <a:rPr lang="it-IT" sz="1200" dirty="0"/>
              <a:t>PL occupati 2-3-4 Novembre : dati non disponibili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57292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Occupazione posti letto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32770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Tasso di occupazione dei posti letto in area medica e in terapia intensiva in aumento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EA4F709-EF2C-4487-B56C-2C53F53DBA1D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26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9" name="Picture 97">
            <a:extLst>
              <a:ext uri="{FF2B5EF4-FFF2-40B4-BE49-F238E27FC236}">
                <a16:creationId xmlns:a16="http://schemas.microsoft.com/office/drawing/2014/main" id="{79A1E4C0-184B-4D51-B3BA-27FAEE6E86E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2" y="2830089"/>
            <a:ext cx="6053958" cy="2532814"/>
          </a:xfrm>
          <a:prstGeom prst="rect">
            <a:avLst/>
          </a:prstGeom>
          <a:noFill/>
        </p:spPr>
      </p:pic>
      <p:pic>
        <p:nvPicPr>
          <p:cNvPr id="12" name="Picture 87">
            <a:extLst>
              <a:ext uri="{FF2B5EF4-FFF2-40B4-BE49-F238E27FC236}">
                <a16:creationId xmlns:a16="http://schemas.microsoft.com/office/drawing/2014/main" id="{DD1E3D95-27AC-4E81-B99B-FC0616C150A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8551" y="2830089"/>
            <a:ext cx="6022427" cy="2532814"/>
          </a:xfrm>
          <a:prstGeom prst="rect">
            <a:avLst/>
          </a:prstGeom>
          <a:noFill/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0C312D-DE3C-457C-8893-609F2163EE59}"/>
              </a:ext>
            </a:extLst>
          </p:cNvPr>
          <p:cNvSpPr txBox="1"/>
          <p:nvPr/>
        </p:nvSpPr>
        <p:spPr>
          <a:xfrm>
            <a:off x="492684" y="5316496"/>
            <a:ext cx="562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*</a:t>
            </a:r>
            <a:r>
              <a:rPr lang="it-IT" sz="1200" dirty="0"/>
              <a:t>PL occupati 2-3-4 Novembre : dati non disponibili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665472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258" r="2101" b="47061"/>
          <a:stretch/>
        </p:blipFill>
        <p:spPr>
          <a:xfrm>
            <a:off x="107156" y="832770"/>
            <a:ext cx="11977687" cy="627014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133069" y="935992"/>
            <a:ext cx="51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La maggior parte dei casi contrae l’infezione in Italia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Luogo di esposizione all’infezione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4BA77E-471A-4B24-B0DB-6E28AB902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6" t="93420" r="35727" b="14"/>
          <a:stretch/>
        </p:blipFill>
        <p:spPr>
          <a:xfrm>
            <a:off x="2484855" y="5711242"/>
            <a:ext cx="5872117" cy="73208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F402A03-E0BD-4F9E-A224-F991A80A9A63}"/>
              </a:ext>
            </a:extLst>
          </p:cNvPr>
          <p:cNvSpPr/>
          <p:nvPr/>
        </p:nvSpPr>
        <p:spPr>
          <a:xfrm>
            <a:off x="5833730" y="333330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EAA1630-D6AF-4A30-A733-107115368091}"/>
              </a:ext>
            </a:extLst>
          </p:cNvPr>
          <p:cNvSpPr/>
          <p:nvPr/>
        </p:nvSpPr>
        <p:spPr>
          <a:xfrm>
            <a:off x="7201837" y="6604084"/>
            <a:ext cx="3078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26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Novembre 2020</a:t>
            </a:r>
            <a:endParaRPr lang="it-IT" sz="10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28B69F-331F-49DA-A853-C01932A39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" y="1725105"/>
            <a:ext cx="5910576" cy="36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FF3B6F1-02F2-4656-AEC0-88CC0C64C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/>
        </p:blipFill>
        <p:spPr bwMode="auto">
          <a:xfrm>
            <a:off x="6095999" y="1925260"/>
            <a:ext cx="6046296" cy="33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553ECFB-AEB6-4202-B2FC-E141645BC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1"/>
          <a:stretch/>
        </p:blipFill>
        <p:spPr bwMode="auto">
          <a:xfrm>
            <a:off x="3279716" y="5624326"/>
            <a:ext cx="5108028" cy="3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82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224B0EDAD614E90628F4A775A993B" ma:contentTypeVersion="11" ma:contentTypeDescription="Creare un nuovo documento." ma:contentTypeScope="" ma:versionID="5a6753c81364d5bc593a1b77ce1d8145">
  <xsd:schema xmlns:xsd="http://www.w3.org/2001/XMLSchema" xmlns:xs="http://www.w3.org/2001/XMLSchema" xmlns:p="http://schemas.microsoft.com/office/2006/metadata/properties" xmlns:ns2="25c54569-3efc-4e4d-8ffe-1d97b30a5375" xmlns:ns3="d253fb2c-0a8a-4170-a1e4-f00d5a1135f4" targetNamespace="http://schemas.microsoft.com/office/2006/metadata/properties" ma:root="true" ma:fieldsID="7cd8e1af98b71b9e486240c02c486d20" ns2:_="" ns3:_="">
    <xsd:import namespace="25c54569-3efc-4e4d-8ffe-1d97b30a5375"/>
    <xsd:import namespace="d253fb2c-0a8a-4170-a1e4-f00d5a113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4569-3efc-4e4d-8ffe-1d97b30a53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fb2c-0a8a-4170-a1e4-f00d5a11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467D4-162E-4D32-982B-C4F38B4FE60B}">
  <ds:schemaRefs>
    <ds:schemaRef ds:uri="25c54569-3efc-4e4d-8ffe-1d97b30a5375"/>
    <ds:schemaRef ds:uri="d253fb2c-0a8a-4170-a1e4-f00d5a1135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389B68-1887-4480-9B6E-134D688B9514}">
  <ds:schemaRefs>
    <ds:schemaRef ds:uri="http://schemas.microsoft.com/office/infopath/2007/PartnerControls"/>
    <ds:schemaRef ds:uri="http://schemas.microsoft.com/office/2006/documentManagement/types"/>
    <ds:schemaRef ds:uri="d253fb2c-0a8a-4170-a1e4-f00d5a1135f4"/>
    <ds:schemaRef ds:uri="25c54569-3efc-4e4d-8ffe-1d97b30a5375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1635</Words>
  <Application>Microsoft Office PowerPoint</Application>
  <PresentationFormat>Widescreen</PresentationFormat>
  <Paragraphs>162</Paragraphs>
  <Slides>34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Symbol</vt:lpstr>
      <vt:lpstr>Tahoma</vt:lpstr>
      <vt:lpstr>Verdana</vt:lpstr>
      <vt:lpstr>Wingdings</vt:lpstr>
      <vt:lpstr>7_Tema di Office</vt:lpstr>
      <vt:lpstr>Retrospettivo</vt:lpstr>
      <vt:lpstr>Presentazione standard di PowerPoint</vt:lpstr>
      <vt:lpstr>Presentazione standard di PowerPoint</vt:lpstr>
      <vt:lpstr>Casi notificati al sistema di Sorveglianza integrata COVID-19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 del rischio di una epidemia non controllata e non gestibile da SARS-CoV-2</vt:lpstr>
      <vt:lpstr>Presentazione standard di PowerPoint</vt:lpstr>
      <vt:lpstr>Monitoraggio : disegnato per avere una molteplicità di fonti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Riccardo Flavia</cp:lastModifiedBy>
  <cp:revision>16</cp:revision>
  <dcterms:created xsi:type="dcterms:W3CDTF">2020-11-10T10:55:42Z</dcterms:created>
  <dcterms:modified xsi:type="dcterms:W3CDTF">2020-11-27T18:37:15Z</dcterms:modified>
</cp:coreProperties>
</file>