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4"/>
    <p:sldMasterId id="2147483806" r:id="rId5"/>
  </p:sldMasterIdLst>
  <p:notesMasterIdLst>
    <p:notesMasterId r:id="rId25"/>
  </p:notesMasterIdLst>
  <p:handoutMasterIdLst>
    <p:handoutMasterId r:id="rId26"/>
  </p:handoutMasterIdLst>
  <p:sldIdLst>
    <p:sldId id="362" r:id="rId6"/>
    <p:sldId id="1107" r:id="rId7"/>
    <p:sldId id="1268" r:id="rId8"/>
    <p:sldId id="272" r:id="rId9"/>
    <p:sldId id="1143" r:id="rId10"/>
    <p:sldId id="1272" r:id="rId11"/>
    <p:sldId id="1273" r:id="rId12"/>
    <p:sldId id="1274" r:id="rId13"/>
    <p:sldId id="1280" r:id="rId14"/>
    <p:sldId id="1281" r:id="rId15"/>
    <p:sldId id="257" r:id="rId16"/>
    <p:sldId id="1150" r:id="rId17"/>
    <p:sldId id="1237" r:id="rId18"/>
    <p:sldId id="1104" r:id="rId19"/>
    <p:sldId id="1283" r:id="rId20"/>
    <p:sldId id="1284" r:id="rId21"/>
    <p:sldId id="1253" r:id="rId22"/>
    <p:sldId id="1282" r:id="rId23"/>
    <p:sldId id="1152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iccardo Flavia" initials="RF" lastIdx="1" clrIdx="1">
    <p:extLst>
      <p:ext uri="{19B8F6BF-5375-455C-9EA6-DF929625EA0E}">
        <p15:presenceInfo xmlns:p15="http://schemas.microsoft.com/office/powerpoint/2012/main" userId="S::flavia.riccardo@iss.it::d0c948b9-3a67-4bac-a22a-6b0fce5525eb" providerId="AD"/>
      </p:ext>
    </p:extLst>
  </p:cmAuthor>
  <p:cmAuthor id="6" name="mauro grigioni" initials="m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C4B798"/>
    <a:srgbClr val="AF5200"/>
    <a:srgbClr val="AC770D"/>
    <a:srgbClr val="4BAFC8"/>
    <a:srgbClr val="EF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7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66BABC8-47F7-4639-A93D-A8ACD59762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FC3CE24-8D1C-4D32-AE48-6E232E5B8E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4BDF6-2651-4222-9C28-24E3485A60C1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3F97532-CDB3-4E7F-8588-18C2F3980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D53DE6F-5CD5-4D15-ABD4-42F0D24615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EB888-8D6B-4A28-BA1B-9A58A027C8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063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6AB73-289D-47A5-85F5-1FF1FABF91A6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D8A56-AA01-4C8A-8637-C672DAE39F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67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8307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9428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gura a mano libera 10"/>
          <p:cNvSpPr/>
          <p:nvPr userDrawn="1"/>
        </p:nvSpPr>
        <p:spPr>
          <a:xfrm>
            <a:off x="-8466" y="5528734"/>
            <a:ext cx="12213166" cy="1348317"/>
          </a:xfrm>
          <a:custGeom>
            <a:avLst/>
            <a:gdLst>
              <a:gd name="connsiteX0" fmla="*/ 0 w 9160329"/>
              <a:gd name="connsiteY0" fmla="*/ 1033813 h 1050142"/>
              <a:gd name="connsiteX1" fmla="*/ 6188529 w 9160329"/>
              <a:gd name="connsiteY1" fmla="*/ 666421 h 1050142"/>
              <a:gd name="connsiteX2" fmla="*/ 9160329 w 9160329"/>
              <a:gd name="connsiteY2" fmla="*/ 5113 h 1050142"/>
              <a:gd name="connsiteX3" fmla="*/ 9152165 w 9160329"/>
              <a:gd name="connsiteY3" fmla="*/ 1050142 h 1050142"/>
              <a:gd name="connsiteX4" fmla="*/ 0 w 9160329"/>
              <a:gd name="connsiteY4" fmla="*/ 1033813 h 105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0329" h="1050142">
                <a:moveTo>
                  <a:pt x="0" y="1033813"/>
                </a:moveTo>
                <a:cubicBezTo>
                  <a:pt x="2330904" y="935842"/>
                  <a:pt x="4661808" y="837871"/>
                  <a:pt x="6188529" y="666421"/>
                </a:cubicBezTo>
                <a:cubicBezTo>
                  <a:pt x="7715250" y="494971"/>
                  <a:pt x="8666390" y="-58840"/>
                  <a:pt x="9160329" y="5113"/>
                </a:cubicBezTo>
                <a:cubicBezTo>
                  <a:pt x="9157608" y="353456"/>
                  <a:pt x="9154886" y="701799"/>
                  <a:pt x="9152165" y="1050142"/>
                </a:cubicBezTo>
                <a:lnTo>
                  <a:pt x="0" y="1033813"/>
                </a:lnTo>
                <a:close/>
              </a:path>
            </a:pathLst>
          </a:custGeom>
          <a:solidFill>
            <a:srgbClr val="C0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/>
          </a:p>
        </p:txBody>
      </p:sp>
      <p:pic>
        <p:nvPicPr>
          <p:cNvPr id="6" name="Immagin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3" y="5753100"/>
            <a:ext cx="768348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1 14"/>
          <p:cNvCxnSpPr/>
          <p:nvPr userDrawn="1"/>
        </p:nvCxnSpPr>
        <p:spPr>
          <a:xfrm>
            <a:off x="1102785" y="3901017"/>
            <a:ext cx="1008168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15"/>
          <p:cNvCxnSpPr/>
          <p:nvPr userDrawn="1"/>
        </p:nvCxnSpPr>
        <p:spPr>
          <a:xfrm>
            <a:off x="1102785" y="2565400"/>
            <a:ext cx="1008168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testo 2"/>
          <p:cNvSpPr>
            <a:spLocks noGrp="1"/>
          </p:cNvSpPr>
          <p:nvPr>
            <p:ph type="body" idx="1"/>
          </p:nvPr>
        </p:nvSpPr>
        <p:spPr>
          <a:xfrm>
            <a:off x="962405" y="4245092"/>
            <a:ext cx="10363200" cy="96010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133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7" name="Segnaposto testo 2"/>
          <p:cNvSpPr>
            <a:spLocks noGrp="1"/>
          </p:cNvSpPr>
          <p:nvPr>
            <p:ph type="body" idx="10"/>
          </p:nvPr>
        </p:nvSpPr>
        <p:spPr>
          <a:xfrm>
            <a:off x="1136399" y="2555670"/>
            <a:ext cx="10048169" cy="59468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8" name="Segnaposto testo 2"/>
          <p:cNvSpPr>
            <a:spLocks noGrp="1"/>
          </p:cNvSpPr>
          <p:nvPr>
            <p:ph type="body" idx="11"/>
          </p:nvPr>
        </p:nvSpPr>
        <p:spPr>
          <a:xfrm>
            <a:off x="597245" y="191592"/>
            <a:ext cx="11067374" cy="1944216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800"/>
              </a:spcBef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73585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8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9491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0337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803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7546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86E8161-8C76-4B39-AD5C-B7F791CD38D7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53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084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272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2711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52731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6000" y="1364771"/>
            <a:ext cx="10972800" cy="4872541"/>
          </a:xfr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spcAft>
                <a:spcPts val="400"/>
              </a:spcAft>
              <a:buNone/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43415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-"/>
              <a:defRPr sz="2133" baseline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60954" indent="-351363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2133">
                <a:latin typeface="HelvLight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08759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7715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576000" y="1364771"/>
            <a:ext cx="10972800" cy="4872541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76244" indent="-359828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90587" indent="-380995">
              <a:defRPr lang="it-IT" sz="1867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133">
                <a:latin typeface="HelvLight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</p:txBody>
      </p:sp>
    </p:spTree>
    <p:extLst>
      <p:ext uri="{BB962C8B-B14F-4D97-AF65-F5344CB8AC3E}">
        <p14:creationId xmlns:p14="http://schemas.microsoft.com/office/powerpoint/2010/main" val="68041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14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6165851"/>
            <a:ext cx="624418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1" y="1340769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667" b="1"/>
            </a:lvl2pPr>
            <a:lvl3pPr marL="1219185" indent="0">
              <a:buNone/>
              <a:defRPr sz="2400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5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8" indent="0">
              <a:buNone/>
              <a:defRPr sz="2133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58231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buFont typeface="Arial" panose="020B0604020202020204" pitchFamily="34" charset="0"/>
              <a:buChar char="-"/>
              <a:defRPr sz="2133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40307" indent="-239182">
              <a:buFont typeface="Arial" panose="020B0604020202020204" pitchFamily="34" charset="0"/>
              <a:buChar char="•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  <a:p>
            <a:pPr lvl="0"/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0" y="1340769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667" b="1"/>
            </a:lvl2pPr>
            <a:lvl3pPr marL="1219185" indent="0">
              <a:buNone/>
              <a:defRPr sz="2400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5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8" indent="0">
              <a:buNone/>
              <a:defRPr sz="2133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82594" indent="-380995">
              <a:defRPr lang="it-IT" sz="2400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82121" indent="-380995" algn="l" defTabSz="1219185" rtl="0" eaLnBrk="1" latinLnBrk="0" hangingPunct="1">
              <a:spcBef>
                <a:spcPct val="20000"/>
              </a:spcBef>
              <a:buFont typeface="Arial" panose="020B0604020202020204" pitchFamily="34" charset="0"/>
              <a:defRPr lang="it-IT" sz="1867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438370" indent="0">
              <a:buNone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</a:t>
            </a:r>
          </a:p>
          <a:p>
            <a:pPr lvl="2"/>
            <a:r>
              <a:rPr lang="it-IT"/>
              <a:t>Secondo livello</a:t>
            </a:r>
          </a:p>
          <a:p>
            <a:pPr lvl="3"/>
            <a:r>
              <a:rPr lang="it-IT"/>
              <a:t>Terzo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243879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14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6165851"/>
            <a:ext cx="624418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1" y="1316767"/>
            <a:ext cx="5386917" cy="4809397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58231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buFont typeface="Arial" panose="020B0604020202020204" pitchFamily="34" charset="0"/>
              <a:buChar char="-"/>
              <a:defRPr sz="2133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40307" indent="-239182">
              <a:buFont typeface="Arial" panose="020B0604020202020204" pitchFamily="34" charset="0"/>
              <a:buChar char="•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  <a:p>
            <a:pPr lvl="0"/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1316767"/>
            <a:ext cx="5389033" cy="4809397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82594" indent="-380995">
              <a:defRPr lang="it-IT" sz="2400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82121" indent="-380995" algn="l" defTabSz="1219185" rtl="0" eaLnBrk="1" latinLnBrk="0" hangingPunct="1">
              <a:spcBef>
                <a:spcPct val="20000"/>
              </a:spcBef>
              <a:buFont typeface="Arial" panose="020B0604020202020204" pitchFamily="34" charset="0"/>
              <a:defRPr lang="it-IT" sz="1867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438370" indent="0">
              <a:buNone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</a:t>
            </a:r>
          </a:p>
          <a:p>
            <a:pPr lvl="2"/>
            <a:r>
              <a:rPr lang="it-IT"/>
              <a:t>Secondo livello</a:t>
            </a:r>
          </a:p>
          <a:p>
            <a:pPr lvl="3"/>
            <a:r>
              <a:rPr lang="it-IT"/>
              <a:t>Terzo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37467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94940A-E648-0744-AA3B-B3119C2D8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487"/>
            <a:ext cx="9144000" cy="849180"/>
          </a:xfrm>
          <a:prstGeom prst="rect">
            <a:avLst/>
          </a:prstGeom>
        </p:spPr>
      </p:pic>
      <p:pic>
        <p:nvPicPr>
          <p:cNvPr id="4" name="Immagine" descr="Immagine">
            <a:extLst>
              <a:ext uri="{FF2B5EF4-FFF2-40B4-BE49-F238E27FC236}">
                <a16:creationId xmlns:a16="http://schemas.microsoft.com/office/drawing/2014/main" id="{C0F31F71-86D5-164C-B4CF-E61C1AE2E1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2421" y="5968991"/>
            <a:ext cx="821865" cy="7741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6604368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s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48737-D49C-4148-8ECF-403717F82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30" y="503097"/>
            <a:ext cx="11292073" cy="83743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E6036-BFCF-4DEC-9848-0BA80662A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35E2-F186-4C4C-A33C-9F40F1D9DFA5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56A01-CD0E-4B46-B2FD-C76B589E4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1C75F-E24F-46F5-A5CA-B8DB68775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‹N›</a:t>
            </a:fld>
            <a:endParaRPr lang="en-US"/>
          </a:p>
        </p:txBody>
      </p:sp>
      <p:sp>
        <p:nvSpPr>
          <p:cNvPr id="8" name="Chart Placeholder 6">
            <a:extLst>
              <a:ext uri="{FF2B5EF4-FFF2-40B4-BE49-F238E27FC236}">
                <a16:creationId xmlns:a16="http://schemas.microsoft.com/office/drawing/2014/main" id="{91AE1877-C3FE-4C35-A87E-D739D87E54E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52730" y="1632858"/>
            <a:ext cx="11292073" cy="42012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52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43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893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D0E8A1-491B-4E4A-ABD6-CB3956071AD3}" type="datetime1">
              <a:rPr lang="it-IT"/>
              <a:pPr>
                <a:defRPr/>
              </a:pPr>
              <a:t>05/03/2021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0DA2B5-E2F8-42AE-BCAE-7525DE44EE7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custDataLst>
      <p:tags r:id="rId9"/>
    </p:custDataLst>
    <p:extLst>
      <p:ext uri="{BB962C8B-B14F-4D97-AF65-F5344CB8AC3E}">
        <p14:creationId xmlns:p14="http://schemas.microsoft.com/office/powerpoint/2010/main" val="266358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820" r:id="rId6"/>
    <p:sldLayoutId id="2147483821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33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609593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219185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828777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438370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87" indent="-3809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82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73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65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58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50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943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535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3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5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77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70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62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55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47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38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D0E8A1-491B-4E4A-ABD6-CB3956071AD3}" type="datetime1">
              <a:rPr lang="it-IT" smtClean="0"/>
              <a:pPr>
                <a:defRPr/>
              </a:pPr>
              <a:t>05/03/2021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30DA2B5-E2F8-42AE-BCAE-7525DE44EE77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77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re">
            <a:extLst>
              <a:ext uri="{FF2B5EF4-FFF2-40B4-BE49-F238E27FC236}">
                <a16:creationId xmlns:a16="http://schemas.microsoft.com/office/drawing/2014/main" id="{BA0951CB-1588-E34E-AB4B-6F760B7B4E7E}"/>
              </a:ext>
            </a:extLst>
          </p:cNvPr>
          <p:cNvSpPr txBox="1"/>
          <p:nvPr/>
        </p:nvSpPr>
        <p:spPr>
          <a:xfrm>
            <a:off x="1431742" y="2937263"/>
            <a:ext cx="9630286" cy="50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700">
                <a:solidFill>
                  <a:srgbClr val="2A3284"/>
                </a:solidFill>
              </a:defRPr>
            </a:lvl1pPr>
          </a:lstStyle>
          <a:p>
            <a:pPr lvl="0" algn="ctr">
              <a:defRPr/>
            </a:pPr>
            <a:r>
              <a:rPr lang="it-IT" sz="2800" i="1"/>
              <a:t> </a:t>
            </a:r>
          </a:p>
        </p:txBody>
      </p:sp>
      <p:sp>
        <p:nvSpPr>
          <p:cNvPr id="3" name="Dipartimento">
            <a:extLst>
              <a:ext uri="{FF2B5EF4-FFF2-40B4-BE49-F238E27FC236}">
                <a16:creationId xmlns:a16="http://schemas.microsoft.com/office/drawing/2014/main" id="{9E62D831-0033-944A-8634-E7FD0182C7CB}"/>
              </a:ext>
            </a:extLst>
          </p:cNvPr>
          <p:cNvSpPr txBox="1"/>
          <p:nvPr/>
        </p:nvSpPr>
        <p:spPr>
          <a:xfrm>
            <a:off x="5131725" y="6161640"/>
            <a:ext cx="4671753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0">
                <a:solidFill>
                  <a:srgbClr val="2A3284"/>
                </a:solidFill>
              </a:defRPr>
            </a:lvl1pPr>
          </a:lstStyle>
          <a:p>
            <a:pPr defTabSz="914411">
              <a:defRPr/>
            </a:pPr>
            <a:endParaRPr sz="2000">
              <a:latin typeface="Calibri" panose="020F0502020204030204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5C02518-57D0-4BF1-A30E-80849D8758C5}"/>
              </a:ext>
            </a:extLst>
          </p:cNvPr>
          <p:cNvSpPr txBox="1"/>
          <p:nvPr/>
        </p:nvSpPr>
        <p:spPr>
          <a:xfrm>
            <a:off x="3731657" y="5312971"/>
            <a:ext cx="5205685" cy="56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914411">
              <a:defRPr/>
            </a:pPr>
            <a:r>
              <a:rPr lang="en-GB" sz="1600" i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Silvio Brusaferro</a:t>
            </a:r>
          </a:p>
          <a:p>
            <a:pPr algn="ctr" defTabSz="914411">
              <a:defRPr/>
            </a:pPr>
            <a:r>
              <a:rPr lang="en-GB" sz="1600" i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Istituto Superiore di Sanità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A6C3CFB3-5F0E-4D9A-9CA6-789D4CFD7CD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000"/>
              <a:t>Epidemia COVID-19</a:t>
            </a:r>
          </a:p>
          <a:p>
            <a:pPr algn="ctr"/>
            <a:endParaRPr lang="it-IT" sz="2000"/>
          </a:p>
          <a:p>
            <a:pPr algn="ctr"/>
            <a:r>
              <a:rPr lang="it-IT" sz="2000"/>
              <a:t>Monitoraggio del rischio 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B69548B-E780-46C2-8F27-1EF0022F707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62313" y="242417"/>
            <a:ext cx="11067374" cy="1944216"/>
          </a:xfrm>
        </p:spPr>
        <p:txBody>
          <a:bodyPr/>
          <a:lstStyle/>
          <a:p>
            <a:r>
              <a:rPr lang="it-IT" dirty="0"/>
              <a:t>5 marzo 2021</a:t>
            </a:r>
          </a:p>
        </p:txBody>
      </p:sp>
    </p:spTree>
    <p:extLst>
      <p:ext uri="{BB962C8B-B14F-4D97-AF65-F5344CB8AC3E}">
        <p14:creationId xmlns:p14="http://schemas.microsoft.com/office/powerpoint/2010/main" val="3174706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58C0F7B-53BC-47DA-8970-1B7123CE411C}"/>
              </a:ext>
            </a:extLst>
          </p:cNvPr>
          <p:cNvSpPr txBox="1"/>
          <p:nvPr/>
        </p:nvSpPr>
        <p:spPr>
          <a:xfrm>
            <a:off x="384629" y="120702"/>
            <a:ext cx="11541621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1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Andamento % focolai in Strutture assistenziali e RSA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A3B206D-C94C-410E-BC92-617EA1BD2939}"/>
              </a:ext>
            </a:extLst>
          </p:cNvPr>
          <p:cNvSpPr/>
          <p:nvPr/>
        </p:nvSpPr>
        <p:spPr>
          <a:xfrm>
            <a:off x="7542078" y="6604084"/>
            <a:ext cx="285206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3 marzo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30D075E-1E54-4A85-B7FF-2A26C155D5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60" y="843977"/>
            <a:ext cx="6039261" cy="545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7464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9F928B8A-3EB1-4DF1-BFCE-1A2F9A1160CD}"/>
              </a:ext>
            </a:extLst>
          </p:cNvPr>
          <p:cNvSpPr txBox="1"/>
          <p:nvPr/>
        </p:nvSpPr>
        <p:spPr>
          <a:xfrm>
            <a:off x="0" y="54932"/>
            <a:ext cx="117436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Stima riepilogativa dell’Rtmedio14gg per regione basato su inizio sintomi </a:t>
            </a:r>
          </a:p>
          <a:p>
            <a:pPr algn="ctr"/>
            <a:r>
              <a:rPr lang="it-IT" sz="2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dal 10/2 al 23/2, calcolato il 3/3/2021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12DBF07-986F-4F8D-8085-7A5CC9BE981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759" y="957214"/>
            <a:ext cx="7880481" cy="5845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1868" b="47061"/>
          <a:stretch/>
        </p:blipFill>
        <p:spPr>
          <a:xfrm>
            <a:off x="71550" y="734441"/>
            <a:ext cx="12023753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chemeClr val="accent2">
                    <a:lumMod val="50000"/>
                  </a:schemeClr>
                </a:solidFill>
              </a:rPr>
              <a:t>Ricoveri</a:t>
            </a:r>
            <a:endParaRPr lang="it-CH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989A8CF-7FF4-430B-A079-D422B97F2635}"/>
              </a:ext>
            </a:extLst>
          </p:cNvPr>
          <p:cNvSpPr txBox="1"/>
          <p:nvPr/>
        </p:nvSpPr>
        <p:spPr>
          <a:xfrm>
            <a:off x="107156" y="832770"/>
            <a:ext cx="1197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Ricoveri in area medica e in terapia in leggero aumento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0C1A428-2901-464D-985A-7659936BC2EA}"/>
              </a:ext>
            </a:extLst>
          </p:cNvPr>
          <p:cNvSpPr/>
          <p:nvPr/>
        </p:nvSpPr>
        <p:spPr>
          <a:xfrm>
            <a:off x="2833256" y="572045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7E776644-5876-467A-AB9F-11F217135AFC}"/>
              </a:ext>
            </a:extLst>
          </p:cNvPr>
          <p:cNvSpPr/>
          <p:nvPr/>
        </p:nvSpPr>
        <p:spPr>
          <a:xfrm>
            <a:off x="7542078" y="6604084"/>
            <a:ext cx="277832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2 marzo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F55CDC24-CD65-4BD7-807B-C9FD91EBE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6" y="1813249"/>
            <a:ext cx="6691451" cy="374882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CB7D60FE-56FA-40B6-A786-76043ABCAC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63"/>
          <a:stretch/>
        </p:blipFill>
        <p:spPr>
          <a:xfrm>
            <a:off x="6095999" y="1600712"/>
            <a:ext cx="6096001" cy="432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0795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15A41F-E1BA-4FB6-A968-2E192A7E6D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D35BDF0-9204-4692-A1A0-8FC9F560F5E1}"/>
              </a:ext>
            </a:extLst>
          </p:cNvPr>
          <p:cNvSpPr txBox="1"/>
          <p:nvPr/>
        </p:nvSpPr>
        <p:spPr>
          <a:xfrm>
            <a:off x="709450" y="1913950"/>
            <a:ext cx="4204137" cy="1342754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1"/>
              </a:spcAft>
            </a:pPr>
            <a:r>
              <a:rPr lang="en-US" sz="3600" b="1">
                <a:latin typeface="+mj-lt"/>
                <a:ea typeface="+mj-ea"/>
                <a:cs typeface="+mj-cs"/>
              </a:rPr>
              <a:t>Valutazione del rischio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BBD1C2E-7F36-4123-A64E-715604368F11}"/>
              </a:ext>
            </a:extLst>
          </p:cNvPr>
          <p:cNvSpPr/>
          <p:nvPr/>
        </p:nvSpPr>
        <p:spPr>
          <a:xfrm>
            <a:off x="525517" y="3417575"/>
            <a:ext cx="4593020" cy="26198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1" rIns="91440" bIns="45721" rtlCol="0" anchor="ctr">
            <a:normAutofit/>
          </a:bodyPr>
          <a:lstStyle/>
          <a:p>
            <a:pPr algn="just">
              <a:lnSpc>
                <a:spcPct val="90000"/>
              </a:lnSpc>
              <a:spcAft>
                <a:spcPts val="601"/>
              </a:spcAft>
            </a:pPr>
            <a:r>
              <a:rPr lang="en-US" sz="2000" err="1">
                <a:solidFill>
                  <a:schemeClr val="tx1"/>
                </a:solidFill>
              </a:rPr>
              <a:t>Processo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strutturato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volto</a:t>
            </a:r>
            <a:r>
              <a:rPr lang="en-US" sz="2000">
                <a:solidFill>
                  <a:schemeClr val="tx1"/>
                </a:solidFill>
              </a:rPr>
              <a:t> a </a:t>
            </a:r>
            <a:r>
              <a:rPr lang="en-US" sz="2000" err="1">
                <a:solidFill>
                  <a:schemeClr val="tx1"/>
                </a:solidFill>
              </a:rPr>
              <a:t>quantificare</a:t>
            </a:r>
            <a:r>
              <a:rPr lang="en-US" sz="2000">
                <a:solidFill>
                  <a:schemeClr val="tx1"/>
                </a:solidFill>
              </a:rPr>
              <a:t> la </a:t>
            </a:r>
            <a:r>
              <a:rPr lang="en-US" sz="2000" err="1">
                <a:solidFill>
                  <a:schemeClr val="tx1"/>
                </a:solidFill>
              </a:rPr>
              <a:t>probabilità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che</a:t>
            </a:r>
            <a:r>
              <a:rPr lang="en-US" sz="2000">
                <a:solidFill>
                  <a:schemeClr val="tx1"/>
                </a:solidFill>
              </a:rPr>
              <a:t> un </a:t>
            </a:r>
            <a:r>
              <a:rPr lang="en-US" sz="2000" err="1">
                <a:solidFill>
                  <a:schemeClr val="tx1"/>
                </a:solidFill>
              </a:rPr>
              <a:t>agente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patogeno</a:t>
            </a:r>
            <a:r>
              <a:rPr lang="en-US" sz="2000">
                <a:solidFill>
                  <a:schemeClr val="tx1"/>
                </a:solidFill>
              </a:rPr>
              <a:t> o una </a:t>
            </a:r>
            <a:r>
              <a:rPr lang="en-US" sz="2000" err="1">
                <a:solidFill>
                  <a:schemeClr val="tx1"/>
                </a:solidFill>
              </a:rPr>
              <a:t>minaccia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sconosciuta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abbiano</a:t>
            </a:r>
            <a:r>
              <a:rPr lang="en-US" sz="2000">
                <a:solidFill>
                  <a:schemeClr val="tx1"/>
                </a:solidFill>
              </a:rPr>
              <a:t> un </a:t>
            </a:r>
            <a:r>
              <a:rPr lang="en-US" sz="2000" err="1">
                <a:solidFill>
                  <a:schemeClr val="tx1"/>
                </a:solidFill>
              </a:rPr>
              <a:t>effetto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negativo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su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individui</a:t>
            </a:r>
            <a:r>
              <a:rPr lang="en-US" sz="2000">
                <a:solidFill>
                  <a:schemeClr val="tx1"/>
                </a:solidFill>
              </a:rPr>
              <a:t> o </a:t>
            </a:r>
            <a:r>
              <a:rPr lang="en-US" sz="2000" err="1">
                <a:solidFill>
                  <a:schemeClr val="tx1"/>
                </a:solidFill>
              </a:rPr>
              <a:t>sulla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popolazione</a:t>
            </a: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8058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3">
            <a:extLst>
              <a:ext uri="{FF2B5EF4-FFF2-40B4-BE49-F238E27FC236}">
                <a16:creationId xmlns:a16="http://schemas.microsoft.com/office/drawing/2014/main" id="{15F5E56C-8A46-4E65-887D-0869EACBE9A3}"/>
              </a:ext>
            </a:extLst>
          </p:cNvPr>
          <p:cNvSpPr txBox="1">
            <a:spLocks/>
          </p:cNvSpPr>
          <p:nvPr/>
        </p:nvSpPr>
        <p:spPr>
          <a:xfrm>
            <a:off x="399804" y="1204557"/>
            <a:ext cx="11792196" cy="2976345"/>
          </a:xfrm>
          <a:prstGeom prst="rect">
            <a:avLst/>
          </a:prstGeom>
        </p:spPr>
        <p:txBody>
          <a:bodyPr vert="horz" lIns="91440" tIns="45721" rIns="91440" bIns="45721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1" dirty="0">
                <a:solidFill>
                  <a:schemeClr val="accent2"/>
                </a:solidFill>
              </a:rPr>
              <a:t>Analisi del </a:t>
            </a:r>
            <a:r>
              <a:rPr lang="en-US" sz="6601" dirty="0" err="1">
                <a:solidFill>
                  <a:schemeClr val="accent2"/>
                </a:solidFill>
              </a:rPr>
              <a:t>rischio</a:t>
            </a:r>
            <a:r>
              <a:rPr lang="en-US" sz="6601" dirty="0">
                <a:solidFill>
                  <a:schemeClr val="accent2"/>
                </a:solidFill>
              </a:rPr>
              <a:t> e scenario per Regione/PA</a:t>
            </a:r>
          </a:p>
          <a:p>
            <a:endParaRPr lang="en-US" sz="6601" dirty="0">
              <a:solidFill>
                <a:schemeClr val="accent2"/>
              </a:solidFill>
            </a:endParaRP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22 – 28 </a:t>
            </a:r>
            <a:r>
              <a:rPr lang="en-US" sz="3200" dirty="0" err="1"/>
              <a:t>febbraio</a:t>
            </a:r>
            <a:r>
              <a:rPr lang="en-US" sz="3200" dirty="0"/>
              <a:t> 2021(3 </a:t>
            </a:r>
            <a:r>
              <a:rPr lang="en-US" sz="3200" dirty="0" err="1"/>
              <a:t>marzo</a:t>
            </a:r>
            <a:r>
              <a:rPr lang="en-US" sz="3200" dirty="0"/>
              <a:t> 2021), </a:t>
            </a:r>
          </a:p>
          <a:p>
            <a:r>
              <a:rPr lang="en-US" sz="3200" dirty="0" err="1"/>
              <a:t>analisi</a:t>
            </a:r>
            <a:r>
              <a:rPr lang="en-US" sz="3200" dirty="0"/>
              <a:t> </a:t>
            </a:r>
            <a:r>
              <a:rPr lang="en-US" sz="3200" dirty="0" err="1"/>
              <a:t>dell’occupazione</a:t>
            </a:r>
            <a:r>
              <a:rPr lang="en-US" sz="3200" dirty="0"/>
              <a:t> </a:t>
            </a:r>
            <a:r>
              <a:rPr lang="en-US" sz="3200" dirty="0" err="1"/>
              <a:t>dei</a:t>
            </a:r>
            <a:r>
              <a:rPr lang="en-US" sz="3200" dirty="0"/>
              <a:t> PL </a:t>
            </a:r>
            <a:r>
              <a:rPr lang="en-US" sz="3200" dirty="0" err="1"/>
              <a:t>attivi</a:t>
            </a:r>
            <a:r>
              <a:rPr lang="en-US" sz="3200" dirty="0"/>
              <a:t> </a:t>
            </a:r>
            <a:r>
              <a:rPr lang="en-US" sz="3200" dirty="0" err="1"/>
              <a:t>aggiornata</a:t>
            </a:r>
            <a:r>
              <a:rPr lang="en-US" sz="3200" dirty="0"/>
              <a:t> al 2 </a:t>
            </a:r>
            <a:r>
              <a:rPr lang="en-US" sz="3200" dirty="0" err="1"/>
              <a:t>marzo</a:t>
            </a:r>
            <a:r>
              <a:rPr lang="en-US" sz="3200" dirty="0"/>
              <a:t> 2021</a:t>
            </a:r>
          </a:p>
          <a:p>
            <a:endParaRPr lang="en-US" sz="3200" b="1" dirty="0">
              <a:solidFill>
                <a:schemeClr val="accent2"/>
              </a:solidFill>
            </a:endParaRPr>
          </a:p>
          <a:p>
            <a:r>
              <a:rPr lang="en-US" sz="3200" b="1" dirty="0">
                <a:solidFill>
                  <a:schemeClr val="accent2"/>
                </a:solidFill>
              </a:rPr>
              <a:t>Fonte: </a:t>
            </a:r>
            <a:r>
              <a:rPr lang="en-US" sz="3200" b="1" dirty="0" err="1">
                <a:solidFill>
                  <a:schemeClr val="accent2"/>
                </a:solidFill>
              </a:rPr>
              <a:t>Cabina</a:t>
            </a:r>
            <a:r>
              <a:rPr lang="en-US" sz="3200" b="1" dirty="0">
                <a:solidFill>
                  <a:schemeClr val="accent2"/>
                </a:solidFill>
              </a:rPr>
              <a:t> di Regia</a:t>
            </a:r>
            <a:endParaRPr lang="en-US" sz="6601" b="1" dirty="0">
              <a:solidFill>
                <a:schemeClr val="accent2"/>
              </a:solidFill>
            </a:endParaRPr>
          </a:p>
          <a:p>
            <a:endParaRPr lang="en-US" sz="6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6923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DBB1BD7-443F-524B-92D0-4C8E58638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74" y="0"/>
            <a:ext cx="11674475" cy="615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2301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95F83E2-58DB-B846-BA53-5CB79DFCC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72" y="242888"/>
            <a:ext cx="11755256" cy="590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4268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B1FEDA-143A-4056-8586-6BEC18D7A754}"/>
              </a:ext>
            </a:extLst>
          </p:cNvPr>
          <p:cNvSpPr txBox="1"/>
          <p:nvPr/>
        </p:nvSpPr>
        <p:spPr>
          <a:xfrm>
            <a:off x="1149576" y="315902"/>
            <a:ext cx="1003127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1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Headline della Cabina di Regia (5 marzo 2021)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9A9B809-8EBC-4984-A6F4-9272681C151A}"/>
              </a:ext>
            </a:extLst>
          </p:cNvPr>
          <p:cNvSpPr txBox="1"/>
          <p:nvPr/>
        </p:nvSpPr>
        <p:spPr>
          <a:xfrm>
            <a:off x="492760" y="1549400"/>
            <a:ext cx="1086612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osserva una ulteriore accelerazione nell’aumento dell’incidenza a livello nazionale (195 casi per 100.000 abitanti nella settimana 22-28 febbraio 2021). L’incidenza nazionale si sta quindi rapidamente avvicinando alla soglia di 250 casi/settimana per 100.000 abitanti che impone il massimo livello di mitigazione possibile. Tale soglia è stata superata questa settimana in cinque Regioni/PPAA.</a:t>
            </a:r>
            <a:endParaRPr lang="it-IT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0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0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conferma per la quinta settimana consecutiva un peggioramento nel livello generale del rischio. Aumenta il numero di Regioni/PPAA classificate a rischio alto (6) ai sensi del DM 30/4/2020. Ben 9 Regioni/PPAA, classificate a rischio moderato, sono ad alta probabilità di progressione a rischio alto nelle prossime settimane. Soltanto una Regione è a rischio basso. </a:t>
            </a:r>
            <a:endParaRPr lang="it-IT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254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B1FEDA-143A-4056-8586-6BEC18D7A754}"/>
              </a:ext>
            </a:extLst>
          </p:cNvPr>
          <p:cNvSpPr txBox="1"/>
          <p:nvPr/>
        </p:nvSpPr>
        <p:spPr>
          <a:xfrm>
            <a:off x="1149576" y="315902"/>
            <a:ext cx="1003127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1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Headline della Cabina di Regia (5 marzo 2021)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9A9B809-8EBC-4984-A6F4-9272681C151A}"/>
              </a:ext>
            </a:extLst>
          </p:cNvPr>
          <p:cNvSpPr txBox="1"/>
          <p:nvPr/>
        </p:nvSpPr>
        <p:spPr>
          <a:xfrm>
            <a:off x="650240" y="1386840"/>
            <a:ext cx="1086612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0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ribadisce, anche alla luce dell’aumento sostenuto della prevalenza di alcune varianti virali a maggiore trasmissibilità, di mantenere la drastica riduzione delle interazioni fisiche tra le persone e della mobilità. Analogamente a quanto avviene in altri paesi Europei, si rende necessario un rafforzamento/innalzamento delle misure su tutto il territorio nazionale al fine di ottenere rapidamente una mitigazione del fenomeno. </a:t>
            </a:r>
            <a:endParaRPr lang="it-IT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0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0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presenza di varianti che possono parzialmente ridurre l’efficacia dei vaccini attualmente disponibili, le Regioni/PPAA sono invitate ad adottare, indipendentemente dai valori di incidenza, il livello di mitigazione massimo a scopo di contenimento.</a:t>
            </a:r>
            <a:endParaRPr lang="it-IT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22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510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204EA0B-A72D-4989-85C8-4EE64A56E955}"/>
              </a:ext>
            </a:extLst>
          </p:cNvPr>
          <p:cNvSpPr txBox="1"/>
          <p:nvPr/>
        </p:nvSpPr>
        <p:spPr>
          <a:xfrm>
            <a:off x="9255761" y="782322"/>
            <a:ext cx="1256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>
                <a:solidFill>
                  <a:schemeClr val="accent1"/>
                </a:solidFill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340748030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2086AF7A-48E4-4090-AC1D-CAAD9F5F999E}"/>
              </a:ext>
            </a:extLst>
          </p:cNvPr>
          <p:cNvSpPr txBox="1">
            <a:spLocks/>
          </p:cNvSpPr>
          <p:nvPr/>
        </p:nvSpPr>
        <p:spPr>
          <a:xfrm>
            <a:off x="379851" y="143572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>
                <a:solidFill>
                  <a:schemeClr val="accent2">
                    <a:lumMod val="50000"/>
                  </a:schemeClr>
                </a:solidFill>
              </a:rPr>
              <a:t>Casi notificati al Centro Europeo per la Prevenzione ed il Controllo delle Malattie (ECDC)</a:t>
            </a:r>
            <a:br>
              <a:rPr lang="it-IT" sz="2400" b="1">
                <a:solidFill>
                  <a:schemeClr val="accent2">
                    <a:lumMod val="50000"/>
                  </a:schemeClr>
                </a:solidFill>
              </a:rPr>
            </a:br>
            <a:endParaRPr lang="it-CH" sz="2400" b="1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ADB1E51-29FF-4281-9309-EFCFCE1937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88" r="1943" b="47061"/>
          <a:stretch/>
        </p:blipFill>
        <p:spPr>
          <a:xfrm>
            <a:off x="40114" y="682526"/>
            <a:ext cx="12009119" cy="62504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942B89D-9766-4FB3-B6BB-08F1974FEE46}"/>
              </a:ext>
            </a:extLst>
          </p:cNvPr>
          <p:cNvSpPr txBox="1"/>
          <p:nvPr/>
        </p:nvSpPr>
        <p:spPr>
          <a:xfrm>
            <a:off x="142767" y="827541"/>
            <a:ext cx="7396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La situazione italiana riflette l’epidemiologia degli altri paesi UE/SEE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3997B94-9FB5-4C3C-BD69-4744B269E094}"/>
              </a:ext>
            </a:extLst>
          </p:cNvPr>
          <p:cNvSpPr txBox="1"/>
          <p:nvPr/>
        </p:nvSpPr>
        <p:spPr>
          <a:xfrm>
            <a:off x="4961999" y="658070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https://www.ecdc.europa.eu/en/cases-2019-ncov-eueea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8CE4A33-912A-4298-AD36-821749E44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751" y="1271253"/>
            <a:ext cx="5780817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0476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9428D7CF-A5A4-4C37-982A-E5628E48C6F6}"/>
              </a:ext>
            </a:extLst>
          </p:cNvPr>
          <p:cNvSpPr txBox="1">
            <a:spLocks/>
          </p:cNvSpPr>
          <p:nvPr/>
        </p:nvSpPr>
        <p:spPr>
          <a:xfrm>
            <a:off x="107156" y="-75455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>
                <a:solidFill>
                  <a:schemeClr val="accent2">
                    <a:lumMod val="50000"/>
                  </a:schemeClr>
                </a:solidFill>
              </a:rPr>
              <a:t>Andamento incidenza (14 gg) in alcuni paesi europei (ECDC)</a:t>
            </a:r>
            <a:endParaRPr lang="it-CH" sz="2400" b="1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1E82F99-9E37-4B4E-8F7E-176072E06F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" y="503234"/>
            <a:ext cx="9626600" cy="625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5310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1FAC7D-D035-4629-A122-3DDA6E6306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4313" y="321165"/>
            <a:ext cx="11977687" cy="846137"/>
          </a:xfrm>
        </p:spPr>
        <p:txBody>
          <a:bodyPr>
            <a:noAutofit/>
          </a:bodyPr>
          <a:lstStyle/>
          <a:p>
            <a:r>
              <a:rPr lang="it-IT" sz="3200" b="1">
                <a:solidFill>
                  <a:schemeClr val="accent2">
                    <a:lumMod val="50000"/>
                  </a:schemeClr>
                </a:solidFill>
              </a:rPr>
              <a:t>Casi notificati al sistema di Sorveglianza integrata COVID-19 in Italia</a:t>
            </a:r>
            <a:br>
              <a:rPr lang="it-IT" sz="3200" b="1">
                <a:solidFill>
                  <a:schemeClr val="accent2">
                    <a:lumMod val="50000"/>
                  </a:schemeClr>
                </a:solidFill>
              </a:rPr>
            </a:br>
            <a:endParaRPr lang="it-CH" sz="32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201837" y="6604084"/>
            <a:ext cx="285206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4 marzo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sp>
        <p:nvSpPr>
          <p:cNvPr id="1585" name="tx518">
            <a:extLst>
              <a:ext uri="{FF2B5EF4-FFF2-40B4-BE49-F238E27FC236}">
                <a16:creationId xmlns:a16="http://schemas.microsoft.com/office/drawing/2014/main" id="{B374878D-D46B-4E60-810D-1DCD9E98C08C}"/>
              </a:ext>
            </a:extLst>
          </p:cNvPr>
          <p:cNvSpPr/>
          <p:nvPr/>
        </p:nvSpPr>
        <p:spPr>
          <a:xfrm>
            <a:off x="9041243" y="2334906"/>
            <a:ext cx="1567160" cy="92397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srgbClr val="000000">
                  <a:alpha val="100000"/>
                </a:srgbClr>
              </a:solidFill>
              <a:latin typeface="Arial"/>
              <a:cs typeface="Arial"/>
            </a:endParaRPr>
          </a:p>
        </p:txBody>
      </p:sp>
      <p:cxnSp>
        <p:nvCxnSpPr>
          <p:cNvPr id="1539" name="Connettore 2 1538"/>
          <p:cNvCxnSpPr/>
          <p:nvPr/>
        </p:nvCxnSpPr>
        <p:spPr>
          <a:xfrm>
            <a:off x="11236604" y="2921696"/>
            <a:ext cx="28135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0" name="CasellaDiTesto 1539"/>
          <p:cNvSpPr txBox="1"/>
          <p:nvPr/>
        </p:nvSpPr>
        <p:spPr>
          <a:xfrm>
            <a:off x="10663784" y="2638722"/>
            <a:ext cx="1426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/>
              <a:t>Dato in via di consolidamento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5E48BC5-49D4-4D24-A961-9E79B4357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4427"/>
            <a:ext cx="12192000" cy="486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5783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3270578-6B2D-4AFF-A567-63DA67997770}"/>
              </a:ext>
            </a:extLst>
          </p:cNvPr>
          <p:cNvSpPr/>
          <p:nvPr/>
        </p:nvSpPr>
        <p:spPr>
          <a:xfrm>
            <a:off x="2122966" y="549796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CD8B1B4-145A-41CF-92AB-322EA28BB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1018" b="47061"/>
          <a:stretch/>
        </p:blipFill>
        <p:spPr>
          <a:xfrm>
            <a:off x="96524" y="382271"/>
            <a:ext cx="12191999" cy="62701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0D2BD75-176A-45F8-A3B1-71B284903107}"/>
              </a:ext>
            </a:extLst>
          </p:cNvPr>
          <p:cNvSpPr txBox="1"/>
          <p:nvPr/>
        </p:nvSpPr>
        <p:spPr>
          <a:xfrm>
            <a:off x="186232" y="495723"/>
            <a:ext cx="3993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Casi in aumento in 12 Regioni/PPAA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62F9CD-CE96-4997-888D-12FBC44B69AD}"/>
              </a:ext>
            </a:extLst>
          </p:cNvPr>
          <p:cNvSpPr txBox="1"/>
          <p:nvPr/>
        </p:nvSpPr>
        <p:spPr>
          <a:xfrm>
            <a:off x="506582" y="6030160"/>
            <a:ext cx="984276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0" i="1" dirty="0">
                <a:solidFill>
                  <a:srgbClr val="404040"/>
                </a:solidFill>
                <a:effectLst/>
                <a:latin typeface="Lato"/>
              </a:rPr>
              <a:t>CONFRONTO TRA IL NUMERO CASI DI COVID-19 (PER 100.000 AB) DIAGNOSTICATI IN ITALIA PER REGIONE NEL PERIODO  15/2-28/2/2021 E 1/2-14/2/2021</a:t>
            </a:r>
            <a:endParaRPr lang="it-IT" sz="1100" i="1" dirty="0">
              <a:solidFill>
                <a:srgbClr val="404040"/>
              </a:solidFill>
              <a:latin typeface="Lato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41A70F-1916-4986-A0F0-AC8819E0BD9E}"/>
              </a:ext>
            </a:extLst>
          </p:cNvPr>
          <p:cNvSpPr txBox="1"/>
          <p:nvPr/>
        </p:nvSpPr>
        <p:spPr>
          <a:xfrm>
            <a:off x="46727" y="5215867"/>
            <a:ext cx="27949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/>
              <a:t>Nota: diminuzione in alcune regioni potrebbe essere dovuta a ritardo di notifica</a:t>
            </a:r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8F6E711-2254-4141-BE58-0F57B0672905}"/>
              </a:ext>
            </a:extLst>
          </p:cNvPr>
          <p:cNvSpPr/>
          <p:nvPr/>
        </p:nvSpPr>
        <p:spPr>
          <a:xfrm>
            <a:off x="7201837" y="6604084"/>
            <a:ext cx="285206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3 marzo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2" name="Picture 2" descr="CONFRONTO TRA IL NUMERO CASI DI COVID-19 (PER 100.000 AB) DIAGNOSTICATI IN ITALIA PER REGIONE NEL PERIODO 15/2-28/2/2021 E 1/2-14/2/2021">
            <a:extLst>
              <a:ext uri="{FF2B5EF4-FFF2-40B4-BE49-F238E27FC236}">
                <a16:creationId xmlns:a16="http://schemas.microsoft.com/office/drawing/2014/main" id="{0C952E35-7FFC-4A10-9F2E-DFE3072D2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533" y="953757"/>
            <a:ext cx="6682477" cy="501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5541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BC97226-2A30-4C4B-B8FE-6FB5AEAEB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244" y="2152391"/>
            <a:ext cx="7490886" cy="408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8" t="43258" r="1018" b="47061"/>
          <a:stretch/>
        </p:blipFill>
        <p:spPr>
          <a:xfrm>
            <a:off x="107156" y="933182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>
                <a:solidFill>
                  <a:schemeClr val="accent2">
                    <a:lumMod val="50000"/>
                  </a:schemeClr>
                </a:solidFill>
              </a:rPr>
              <a:t>Tasso d’incidenza per fascia d’età a livello nazionale </a:t>
            </a:r>
          </a:p>
          <a:p>
            <a:r>
              <a:rPr lang="it-IT" sz="2400" b="1">
                <a:solidFill>
                  <a:schemeClr val="accent2">
                    <a:lumMod val="50000"/>
                  </a:schemeClr>
                </a:solidFill>
              </a:rPr>
              <a:t>(dall’inizio della seconda ondata dell’epidemia). </a:t>
            </a:r>
            <a:endParaRPr lang="it-CH" sz="36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0C1A428-2901-464D-985A-7659936BC2EA}"/>
              </a:ext>
            </a:extLst>
          </p:cNvPr>
          <p:cNvSpPr/>
          <p:nvPr/>
        </p:nvSpPr>
        <p:spPr>
          <a:xfrm>
            <a:off x="2833256" y="572045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75494F8-5271-4B03-9BC5-2076D1106F28}"/>
              </a:ext>
            </a:extLst>
          </p:cNvPr>
          <p:cNvSpPr/>
          <p:nvPr/>
        </p:nvSpPr>
        <p:spPr>
          <a:xfrm>
            <a:off x="7542078" y="6604084"/>
            <a:ext cx="285206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3 marzo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67561EA-9DCA-44CA-9EB2-193CCEB9DC3F}"/>
              </a:ext>
            </a:extLst>
          </p:cNvPr>
          <p:cNvSpPr txBox="1"/>
          <p:nvPr/>
        </p:nvSpPr>
        <p:spPr>
          <a:xfrm>
            <a:off x="107155" y="1023099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Fascia età &gt;80 anni con incidenza in leggero aumento dopo un’importante diminuzione; incidenza in crescita ultimo mese nelle fasce d’età 0-9 e 10-19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FAB720-6861-4A8D-B09C-6EAE97F0347A}"/>
              </a:ext>
            </a:extLst>
          </p:cNvPr>
          <p:cNvSpPr txBox="1"/>
          <p:nvPr/>
        </p:nvSpPr>
        <p:spPr>
          <a:xfrm>
            <a:off x="8647244" y="1848854"/>
            <a:ext cx="421890" cy="334886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5B01CE-1844-4B8C-AFD9-86C8CF39203B}"/>
              </a:ext>
            </a:extLst>
          </p:cNvPr>
          <p:cNvSpPr txBox="1"/>
          <p:nvPr/>
        </p:nvSpPr>
        <p:spPr>
          <a:xfrm>
            <a:off x="6940854" y="1943209"/>
            <a:ext cx="14168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Cambio definizione di caso</a:t>
            </a:r>
          </a:p>
        </p:txBody>
      </p:sp>
    </p:spTree>
    <p:extLst>
      <p:ext uri="{BB962C8B-B14F-4D97-AF65-F5344CB8AC3E}">
        <p14:creationId xmlns:p14="http://schemas.microsoft.com/office/powerpoint/2010/main" val="408927277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A180DF86-622C-4D1C-B0F2-C82B9FD18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2"/>
          <a:stretch/>
        </p:blipFill>
        <p:spPr bwMode="auto">
          <a:xfrm>
            <a:off x="1481638" y="1816811"/>
            <a:ext cx="7345680" cy="436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8" t="43258" r="1018" b="47061"/>
          <a:stretch/>
        </p:blipFill>
        <p:spPr>
          <a:xfrm>
            <a:off x="107156" y="933182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0" y="87045"/>
            <a:ext cx="1219199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>
                <a:solidFill>
                  <a:schemeClr val="accent2">
                    <a:lumMod val="50000"/>
                  </a:schemeClr>
                </a:solidFill>
              </a:rPr>
              <a:t>Tasso d’incidenza nazionale per fascia d’età popolazione in eta’ scolare </a:t>
            </a:r>
            <a:r>
              <a:rPr lang="it-IT" sz="240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it-IT" sz="2000" b="1">
                <a:solidFill>
                  <a:schemeClr val="accent2">
                    <a:lumMod val="50000"/>
                  </a:schemeClr>
                </a:solidFill>
              </a:rPr>
              <a:t>a partire dal 24 agosto 2020</a:t>
            </a:r>
            <a:r>
              <a:rPr lang="it-IT" sz="2400" b="1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75494F8-5271-4B03-9BC5-2076D1106F28}"/>
              </a:ext>
            </a:extLst>
          </p:cNvPr>
          <p:cNvSpPr/>
          <p:nvPr/>
        </p:nvSpPr>
        <p:spPr>
          <a:xfrm>
            <a:off x="7542078" y="6604084"/>
            <a:ext cx="285206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3 marzo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AC99F1-17C1-4EDB-8711-1EAC7F308BEA}"/>
              </a:ext>
            </a:extLst>
          </p:cNvPr>
          <p:cNvSpPr txBox="1"/>
          <p:nvPr/>
        </p:nvSpPr>
        <p:spPr>
          <a:xfrm>
            <a:off x="7259281" y="1964118"/>
            <a:ext cx="282797" cy="381697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8A306B0-5E1A-436C-A527-237B2B5A8AC6}"/>
              </a:ext>
            </a:extLst>
          </p:cNvPr>
          <p:cNvSpPr txBox="1"/>
          <p:nvPr/>
        </p:nvSpPr>
        <p:spPr>
          <a:xfrm>
            <a:off x="258551" y="1076905"/>
            <a:ext cx="10399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Incremento dell’incidenza dei casi nella popolazione di età 0-18 anni </a:t>
            </a:r>
          </a:p>
        </p:txBody>
      </p:sp>
    </p:spTree>
    <p:extLst>
      <p:ext uri="{BB962C8B-B14F-4D97-AF65-F5344CB8AC3E}">
        <p14:creationId xmlns:p14="http://schemas.microsoft.com/office/powerpoint/2010/main" val="189659920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9CAA2FB9-800C-43E4-8059-B056C2556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1897586"/>
            <a:ext cx="6131560" cy="446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8" t="43258" r="1018" b="47061"/>
          <a:stretch/>
        </p:blipFill>
        <p:spPr>
          <a:xfrm>
            <a:off x="107156" y="933182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0" y="87045"/>
            <a:ext cx="1219199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chemeClr val="accent2">
                    <a:lumMod val="50000"/>
                  </a:schemeClr>
                </a:solidFill>
              </a:rPr>
              <a:t>Andamento del numero di casi negli operatori sanitari rispetto al resto della popolazione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</a:rPr>
              <a:t>a partire dal 24 agosto 2020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0C1A428-2901-464D-985A-7659936BC2EA}"/>
              </a:ext>
            </a:extLst>
          </p:cNvPr>
          <p:cNvSpPr/>
          <p:nvPr/>
        </p:nvSpPr>
        <p:spPr>
          <a:xfrm>
            <a:off x="2833256" y="572045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75494F8-5271-4B03-9BC5-2076D1106F28}"/>
              </a:ext>
            </a:extLst>
          </p:cNvPr>
          <p:cNvSpPr/>
          <p:nvPr/>
        </p:nvSpPr>
        <p:spPr>
          <a:xfrm>
            <a:off x="7542078" y="6604084"/>
            <a:ext cx="285206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3 marzo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A259A2-38D5-42C4-9085-06581D87B5CD}"/>
              </a:ext>
            </a:extLst>
          </p:cNvPr>
          <p:cNvSpPr txBox="1"/>
          <p:nvPr/>
        </p:nvSpPr>
        <p:spPr>
          <a:xfrm>
            <a:off x="8285704" y="1779547"/>
            <a:ext cx="282154" cy="380812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2E59AF-3EB2-4622-BC58-55F4513D46E2}"/>
              </a:ext>
            </a:extLst>
          </p:cNvPr>
          <p:cNvSpPr txBox="1"/>
          <p:nvPr/>
        </p:nvSpPr>
        <p:spPr>
          <a:xfrm>
            <a:off x="6093454" y="1584568"/>
            <a:ext cx="16068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Inizio</a:t>
            </a:r>
            <a:r>
              <a:rPr lang="en-US" sz="1000" dirty="0"/>
              <a:t> campagna </a:t>
            </a:r>
            <a:r>
              <a:rPr lang="en-US" sz="1000" dirty="0" err="1"/>
              <a:t>vaccinale</a:t>
            </a:r>
            <a:endParaRPr 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46E441-CA82-497E-BD8E-F3217380D3E9}"/>
              </a:ext>
            </a:extLst>
          </p:cNvPr>
          <p:cNvSpPr txBox="1"/>
          <p:nvPr/>
        </p:nvSpPr>
        <p:spPr>
          <a:xfrm>
            <a:off x="7482274" y="1797615"/>
            <a:ext cx="16068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2a dose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76B85BC-F2B6-4CBE-BEC5-57180EA6C353}"/>
              </a:ext>
            </a:extLst>
          </p:cNvPr>
          <p:cNvSpPr txBox="1"/>
          <p:nvPr/>
        </p:nvSpPr>
        <p:spPr>
          <a:xfrm>
            <a:off x="107156" y="1111187"/>
            <a:ext cx="6272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Trend visibilmente in calo per gli operatori sanitari </a:t>
            </a:r>
          </a:p>
        </p:txBody>
      </p:sp>
    </p:spTree>
    <p:extLst>
      <p:ext uri="{BB962C8B-B14F-4D97-AF65-F5344CB8AC3E}">
        <p14:creationId xmlns:p14="http://schemas.microsoft.com/office/powerpoint/2010/main" val="268864542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4C52057B-A50F-4C71-AE3F-AC188F03F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87830"/>
            <a:ext cx="6131560" cy="459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8" t="43258" r="1018" b="47061"/>
          <a:stretch/>
        </p:blipFill>
        <p:spPr>
          <a:xfrm>
            <a:off x="107156" y="933182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0" y="87045"/>
            <a:ext cx="1219199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>
                <a:solidFill>
                  <a:schemeClr val="accent2">
                    <a:lumMod val="50000"/>
                  </a:schemeClr>
                </a:solidFill>
              </a:rPr>
              <a:t>Tasso d’incidenza nazionale &lt;80 anni vs &gt;=80 anni </a:t>
            </a:r>
            <a:r>
              <a:rPr lang="it-IT" sz="240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it-IT" sz="2000" b="1">
                <a:solidFill>
                  <a:schemeClr val="accent2">
                    <a:lumMod val="50000"/>
                  </a:schemeClr>
                </a:solidFill>
              </a:rPr>
              <a:t>a partire dal 24 agosto 2020</a:t>
            </a:r>
            <a:r>
              <a:rPr lang="it-IT" sz="2400" b="1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0C1A428-2901-464D-985A-7659936BC2EA}"/>
              </a:ext>
            </a:extLst>
          </p:cNvPr>
          <p:cNvSpPr/>
          <p:nvPr/>
        </p:nvSpPr>
        <p:spPr>
          <a:xfrm>
            <a:off x="2833256" y="572045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75494F8-5271-4B03-9BC5-2076D1106F28}"/>
              </a:ext>
            </a:extLst>
          </p:cNvPr>
          <p:cNvSpPr/>
          <p:nvPr/>
        </p:nvSpPr>
        <p:spPr>
          <a:xfrm>
            <a:off x="7542078" y="6604084"/>
            <a:ext cx="277832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3 marzo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A259A2-38D5-42C4-9085-06581D87B5CD}"/>
              </a:ext>
            </a:extLst>
          </p:cNvPr>
          <p:cNvSpPr txBox="1"/>
          <p:nvPr/>
        </p:nvSpPr>
        <p:spPr>
          <a:xfrm>
            <a:off x="7876544" y="1779319"/>
            <a:ext cx="282154" cy="380812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2E59AF-3EB2-4622-BC58-55F4513D46E2}"/>
              </a:ext>
            </a:extLst>
          </p:cNvPr>
          <p:cNvSpPr txBox="1"/>
          <p:nvPr/>
        </p:nvSpPr>
        <p:spPr>
          <a:xfrm>
            <a:off x="6379368" y="1600807"/>
            <a:ext cx="16068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Inizio</a:t>
            </a:r>
            <a:r>
              <a:rPr lang="en-US" sz="1000" dirty="0"/>
              <a:t> campagna </a:t>
            </a:r>
            <a:r>
              <a:rPr lang="en-US" sz="1000" dirty="0" err="1"/>
              <a:t>vaccinale</a:t>
            </a:r>
            <a:endParaRPr 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46E441-CA82-497E-BD8E-F3217380D3E9}"/>
              </a:ext>
            </a:extLst>
          </p:cNvPr>
          <p:cNvSpPr txBox="1"/>
          <p:nvPr/>
        </p:nvSpPr>
        <p:spPr>
          <a:xfrm>
            <a:off x="6973083" y="1901924"/>
            <a:ext cx="16068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2a dose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780F09A-8C13-46D7-B8B7-38CB5D9E7742}"/>
              </a:ext>
            </a:extLst>
          </p:cNvPr>
          <p:cNvSpPr txBox="1"/>
          <p:nvPr/>
        </p:nvSpPr>
        <p:spPr>
          <a:xfrm>
            <a:off x="107156" y="1111187"/>
            <a:ext cx="11581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Trend in calo per gli over 80 dagli inizi di gennaio con un piccolo incremento nell’ultima settimana</a:t>
            </a:r>
          </a:p>
        </p:txBody>
      </p:sp>
    </p:spTree>
    <p:extLst>
      <p:ext uri="{BB962C8B-B14F-4D97-AF65-F5344CB8AC3E}">
        <p14:creationId xmlns:p14="http://schemas.microsoft.com/office/powerpoint/2010/main" val="1484701668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B63E7C816413449BE19C5D0687882B0" ma:contentTypeVersion="13" ma:contentTypeDescription="Creare un nuovo documento." ma:contentTypeScope="" ma:versionID="c84c7b62d9cfa117315bbab115dd4ab4">
  <xsd:schema xmlns:xsd="http://www.w3.org/2001/XMLSchema" xmlns:xs="http://www.w3.org/2001/XMLSchema" xmlns:p="http://schemas.microsoft.com/office/2006/metadata/properties" xmlns:ns3="3ec210cc-1385-4d77-bddf-45fa57c2a2bb" xmlns:ns4="57d7c0e4-8645-47b2-9061-8f723220d9b7" targetNamespace="http://schemas.microsoft.com/office/2006/metadata/properties" ma:root="true" ma:fieldsID="45be081a5d6e2fc930f6969d185cf4c2" ns3:_="" ns4:_="">
    <xsd:import namespace="3ec210cc-1385-4d77-bddf-45fa57c2a2bb"/>
    <xsd:import namespace="57d7c0e4-8645-47b2-9061-8f723220d9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210cc-1385-4d77-bddf-45fa57c2a2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7c0e4-8645-47b2-9061-8f723220d9b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FDD65D-0E41-438A-91AE-4CAFC40BA8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389B68-1887-4480-9B6E-134D688B9514}">
  <ds:schemaRefs>
    <ds:schemaRef ds:uri="3ec210cc-1385-4d77-bddf-45fa57c2a2bb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57d7c0e4-8645-47b2-9061-8f723220d9b7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9D30FD6-CF5E-4791-90C6-C43504E4FA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c210cc-1385-4d77-bddf-45fa57c2a2bb"/>
    <ds:schemaRef ds:uri="57d7c0e4-8645-47b2-9061-8f723220d9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669</Words>
  <Application>Microsoft Office PowerPoint</Application>
  <PresentationFormat>Widescreen</PresentationFormat>
  <Paragraphs>70</Paragraphs>
  <Slides>19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19</vt:i4>
      </vt:variant>
    </vt:vector>
  </HeadingPairs>
  <TitlesOfParts>
    <vt:vector size="32" baseType="lpstr">
      <vt:lpstr>Arial</vt:lpstr>
      <vt:lpstr>Calibri</vt:lpstr>
      <vt:lpstr>Calibri Light</vt:lpstr>
      <vt:lpstr>HelvLight</vt:lpstr>
      <vt:lpstr>Lato</vt:lpstr>
      <vt:lpstr>Raleway</vt:lpstr>
      <vt:lpstr>Source Sans Pro</vt:lpstr>
      <vt:lpstr>Tahoma</vt:lpstr>
      <vt:lpstr>Times New Roman</vt:lpstr>
      <vt:lpstr>Verdana</vt:lpstr>
      <vt:lpstr>Wingdings</vt:lpstr>
      <vt:lpstr>7_Tema di Office</vt:lpstr>
      <vt:lpstr>Retrospettivo</vt:lpstr>
      <vt:lpstr>Presentazione standard di PowerPoint</vt:lpstr>
      <vt:lpstr>Presentazione standard di PowerPoint</vt:lpstr>
      <vt:lpstr>Presentazione standard di PowerPoint</vt:lpstr>
      <vt:lpstr>Casi notificati al sistema di Sorveglianza integrata COVID-19 in Italia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Riccardo Flavia</dc:creator>
  <cp:lastModifiedBy>De Vecchis Daniela</cp:lastModifiedBy>
  <cp:revision>5</cp:revision>
  <dcterms:created xsi:type="dcterms:W3CDTF">2020-12-11T17:55:46Z</dcterms:created>
  <dcterms:modified xsi:type="dcterms:W3CDTF">2021-03-05T14:27:52Z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0x0101005B63E7C816413449BE19C5D0687882B0</vt:lpwstr>
  </property>
</Properties>
</file>