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  <p:sldMasterId id="2147483822" r:id="rId6"/>
  </p:sldMasterIdLst>
  <p:notesMasterIdLst>
    <p:notesMasterId r:id="rId37"/>
  </p:notesMasterIdLst>
  <p:handoutMasterIdLst>
    <p:handoutMasterId r:id="rId38"/>
  </p:handoutMasterIdLst>
  <p:sldIdLst>
    <p:sldId id="362" r:id="rId7"/>
    <p:sldId id="1107" r:id="rId8"/>
    <p:sldId id="1268" r:id="rId9"/>
    <p:sldId id="272" r:id="rId10"/>
    <p:sldId id="1143" r:id="rId11"/>
    <p:sldId id="1142" r:id="rId12"/>
    <p:sldId id="1284" r:id="rId13"/>
    <p:sldId id="1112" r:id="rId14"/>
    <p:sldId id="1141" r:id="rId15"/>
    <p:sldId id="1272" r:id="rId16"/>
    <p:sldId id="1273" r:id="rId17"/>
    <p:sldId id="1274" r:id="rId18"/>
    <p:sldId id="1280" r:id="rId19"/>
    <p:sldId id="1281" r:id="rId20"/>
    <p:sldId id="257" r:id="rId21"/>
    <p:sldId id="1150" r:id="rId22"/>
    <p:sldId id="1260" r:id="rId23"/>
    <p:sldId id="1263" r:id="rId24"/>
    <p:sldId id="259" r:id="rId25"/>
    <p:sldId id="1278" r:id="rId26"/>
    <p:sldId id="1276" r:id="rId27"/>
    <p:sldId id="1287" r:id="rId28"/>
    <p:sldId id="1237" r:id="rId29"/>
    <p:sldId id="1252" r:id="rId30"/>
    <p:sldId id="1269" r:id="rId31"/>
    <p:sldId id="1253" r:id="rId32"/>
    <p:sldId id="1285" r:id="rId33"/>
    <p:sldId id="258" r:id="rId34"/>
    <p:sldId id="1286" r:id="rId35"/>
    <p:sldId id="1152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37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-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09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8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6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4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9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1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0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6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817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1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/>
              <a:t>Epidemia COVID-19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/>
              <a:t>9 aprile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1EA441-8F3F-4E63-BC87-E1106E0E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65" y="1854615"/>
            <a:ext cx="8081068" cy="44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 : 7 aprile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102309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Incidenza in diminuzione nell’ultimo periodo in tutte le fasce d’età dopo un’importante aumento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6475179" y="1629815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Cambio definizione di caso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AB720-6861-4A8D-B09C-6EAE97F0347A}"/>
              </a:ext>
            </a:extLst>
          </p:cNvPr>
          <p:cNvSpPr txBox="1"/>
          <p:nvPr/>
        </p:nvSpPr>
        <p:spPr>
          <a:xfrm>
            <a:off x="9330587" y="1854615"/>
            <a:ext cx="321413" cy="334886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53B1883-51EE-4556-8EDF-04CB1744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9" y="1813923"/>
            <a:ext cx="7324596" cy="45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per fascia d’età popolazione in eta’ scolare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 2021</a:t>
            </a:r>
            <a:endParaRPr lang="it-IT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7912766" y="1870813"/>
            <a:ext cx="288259" cy="39102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Situazione in lento miglioramento nella popolazione di età 0-18 anni dopo un’importante aumento </a:t>
            </a:r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EC3DFA0-68E2-4DBF-BDF5-83D01E866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1930911"/>
            <a:ext cx="6251451" cy="457590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42716" y="984255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Andamento del numero di casi negli operatori sanitari rispetto al resto della popolazione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7743655" y="1959640"/>
            <a:ext cx="307351" cy="343666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5719130" y="1713419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/>
              <a:t>Inizio</a:t>
            </a:r>
            <a:r>
              <a:rPr lang="en-US" sz="1000"/>
              <a:t> campagna </a:t>
            </a:r>
            <a:r>
              <a:rPr lang="en-US" sz="1000" err="1"/>
              <a:t>vaccinale</a:t>
            </a:r>
            <a:endParaRPr lang="en-US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6522559" y="2032909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6B85BC-F2B6-4CBE-BEC5-57180EA6C353}"/>
              </a:ext>
            </a:extLst>
          </p:cNvPr>
          <p:cNvSpPr txBox="1"/>
          <p:nvPr/>
        </p:nvSpPr>
        <p:spPr>
          <a:xfrm>
            <a:off x="107156" y="1111187"/>
            <a:ext cx="6272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Trend stabile per gli operatori sanitari dopo un sensibile calo</a:t>
            </a:r>
          </a:p>
        </p:txBody>
      </p:sp>
    </p:spTree>
    <p:extLst>
      <p:ext uri="{BB962C8B-B14F-4D97-AF65-F5344CB8AC3E}">
        <p14:creationId xmlns:p14="http://schemas.microsoft.com/office/powerpoint/2010/main" val="26886454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C8A799C-9B4D-4314-A802-616583A3D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01" y="1658524"/>
            <a:ext cx="6508925" cy="476436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60-79 anni vs &gt;=80 anni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673634" y="2014538"/>
            <a:ext cx="277485" cy="33425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Trend in calo per gli over 60 nelle ultime due settimane</a:t>
            </a:r>
          </a:p>
        </p:txBody>
      </p:sp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8C0F7B-53BC-47DA-8970-1B7123CE411C}"/>
              </a:ext>
            </a:extLst>
          </p:cNvPr>
          <p:cNvSpPr txBox="1"/>
          <p:nvPr/>
        </p:nvSpPr>
        <p:spPr>
          <a:xfrm>
            <a:off x="384629" y="120702"/>
            <a:ext cx="1154162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1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Andamento % focolai in Strutture assistenziali e RSA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2DCE99-00F5-4DCC-BF28-C223478E0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2" y="1182619"/>
            <a:ext cx="10018796" cy="449276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044FABB-FE45-47B3-8485-9A9464E2D89B}"/>
              </a:ext>
            </a:extLst>
          </p:cNvPr>
          <p:cNvSpPr/>
          <p:nvPr/>
        </p:nvSpPr>
        <p:spPr>
          <a:xfrm>
            <a:off x="7542078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4664746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riepilogativa dell’Rtmedio14gg per regione basato su inizio sintomi </a:t>
            </a:r>
          </a:p>
          <a:p>
            <a:pPr algn="ctr"/>
            <a:r>
              <a:rPr lang="it-IT" sz="28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dal 17 – 30/3/2021, calcolato il 7/04/2021</a:t>
            </a:r>
          </a:p>
          <a:p>
            <a:pPr algn="ctr"/>
            <a:endParaRPr lang="it-IT" sz="2800" b="1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2D1ABD-C9A8-48F1-892C-DF027A167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05" y="1009039"/>
            <a:ext cx="7994069" cy="5878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Ricoveri in area medica e in terapia intensiva stabili nell’ultima settimana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43A4A3-B86B-4996-A51E-261A3EB93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6"/>
          <a:stretch/>
        </p:blipFill>
        <p:spPr>
          <a:xfrm>
            <a:off x="6106459" y="1637496"/>
            <a:ext cx="5833077" cy="42845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007473E-2964-4235-8127-DF88F9377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"/>
          <a:stretch/>
        </p:blipFill>
        <p:spPr>
          <a:xfrm>
            <a:off x="71550" y="1847177"/>
            <a:ext cx="6872288" cy="414780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12E5495-32B3-48D2-ABA8-B6CFCFE49D3B}"/>
              </a:ext>
            </a:extLst>
          </p:cNvPr>
          <p:cNvSpPr/>
          <p:nvPr/>
        </p:nvSpPr>
        <p:spPr>
          <a:xfrm>
            <a:off x="7542078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2186BFC-CE10-4401-B3ED-301B364D5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" t="49189" r="1948"/>
          <a:stretch/>
        </p:blipFill>
        <p:spPr>
          <a:xfrm>
            <a:off x="0" y="2039711"/>
            <a:ext cx="6095999" cy="37148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C89F0C2-7A7E-44D2-A95E-F606927A7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2" b="51006"/>
          <a:stretch/>
        </p:blipFill>
        <p:spPr>
          <a:xfrm>
            <a:off x="5786598" y="1873896"/>
            <a:ext cx="6298246" cy="363213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% di probabilità di superamento delle soglie critiche di occupazione in area medica e terapia intensiva al 07/05/2021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855203" y="2271714"/>
            <a:ext cx="0" cy="2916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271849" y="2271714"/>
            <a:ext cx="0" cy="2876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AE382231-29D4-42D9-8DA6-F02E8C3F110D}"/>
              </a:ext>
            </a:extLst>
          </p:cNvPr>
          <p:cNvSpPr/>
          <p:nvPr/>
        </p:nvSpPr>
        <p:spPr>
          <a:xfrm>
            <a:off x="7542078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FF6864B-142E-485C-B90C-5E6C20CFFADB}"/>
              </a:ext>
            </a:extLst>
          </p:cNvPr>
          <p:cNvSpPr txBox="1">
            <a:spLocks/>
          </p:cNvSpPr>
          <p:nvPr/>
        </p:nvSpPr>
        <p:spPr>
          <a:xfrm>
            <a:off x="10715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>
                <a:solidFill>
                  <a:schemeClr val="accent2">
                    <a:lumMod val="50000"/>
                  </a:schemeClr>
                </a:solidFill>
              </a:rPr>
              <a:t>Età mediana dei casi deceduti riportati al sistema di sorveglianza integrato</a:t>
            </a:r>
            <a:endParaRPr lang="it-CH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81EAA5-1C1F-49E5-A697-A5878AC0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7" y="960437"/>
            <a:ext cx="10556119" cy="470217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A009DC0-1EB8-4C94-B687-E0FB8FAA21DE}"/>
              </a:ext>
            </a:extLst>
          </p:cNvPr>
          <p:cNvSpPr/>
          <p:nvPr/>
        </p:nvSpPr>
        <p:spPr>
          <a:xfrm>
            <a:off x="7648373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38567966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EA797C-AE21-4A05-97AE-1EB0FE0B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09" y="694753"/>
            <a:ext cx="8214406" cy="6163247"/>
          </a:xfrm>
          <a:prstGeom prst="rect">
            <a:avLst/>
          </a:prstGeom>
        </p:spPr>
      </p:pic>
      <p:sp>
        <p:nvSpPr>
          <p:cNvPr id="725" name="Titolo 1">
            <a:extLst>
              <a:ext uri="{FF2B5EF4-FFF2-40B4-BE49-F238E27FC236}">
                <a16:creationId xmlns:a16="http://schemas.microsoft.com/office/drawing/2014/main" id="{BC8565EB-D836-4657-834C-1DAF773A1DA8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Confronto casi deceduti riportati alla Sorveglianza COVID-19 e Protezione Civile/Ministero della salute per data di decesso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28" name="Connettore 2 727">
            <a:extLst>
              <a:ext uri="{FF2B5EF4-FFF2-40B4-BE49-F238E27FC236}">
                <a16:creationId xmlns:a16="http://schemas.microsoft.com/office/drawing/2014/main" id="{2FF512AB-C53B-484E-B766-5170DB81FF67}"/>
              </a:ext>
            </a:extLst>
          </p:cNvPr>
          <p:cNvCxnSpPr/>
          <p:nvPr/>
        </p:nvCxnSpPr>
        <p:spPr>
          <a:xfrm>
            <a:off x="8852705" y="915777"/>
            <a:ext cx="281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2" name="CasellaDiTesto 831">
            <a:extLst>
              <a:ext uri="{FF2B5EF4-FFF2-40B4-BE49-F238E27FC236}">
                <a16:creationId xmlns:a16="http://schemas.microsoft.com/office/drawing/2014/main" id="{BFD5E656-5E8F-4260-B1F0-3E82FC6FABBE}"/>
              </a:ext>
            </a:extLst>
          </p:cNvPr>
          <p:cNvSpPr txBox="1"/>
          <p:nvPr/>
        </p:nvSpPr>
        <p:spPr>
          <a:xfrm>
            <a:off x="8608405" y="546445"/>
            <a:ext cx="10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/>
              <a:t>Dato in fase di consolidamento</a:t>
            </a:r>
          </a:p>
        </p:txBody>
      </p:sp>
      <p:sp>
        <p:nvSpPr>
          <p:cNvPr id="794" name="Rettangolo 793">
            <a:extLst>
              <a:ext uri="{FF2B5EF4-FFF2-40B4-BE49-F238E27FC236}">
                <a16:creationId xmlns:a16="http://schemas.microsoft.com/office/drawing/2014/main" id="{ECCF68A1-8079-43B5-AB40-DCA44D06F55B}"/>
              </a:ext>
            </a:extLst>
          </p:cNvPr>
          <p:cNvSpPr/>
          <p:nvPr/>
        </p:nvSpPr>
        <p:spPr>
          <a:xfrm>
            <a:off x="8754859" y="974283"/>
            <a:ext cx="534562" cy="212583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086AF7A-48E4-4090-AC1D-CAAD9F5F999E}"/>
              </a:ext>
            </a:extLst>
          </p:cNvPr>
          <p:cNvSpPr txBox="1">
            <a:spLocks/>
          </p:cNvSpPr>
          <p:nvPr/>
        </p:nvSpPr>
        <p:spPr>
          <a:xfrm>
            <a:off x="379851" y="14357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DB1E51-29FF-4281-9309-EFCFCE19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2B89D-9766-4FB3-B6BB-08F1974FEE46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997B94-9FB5-4C3C-BD69-4744B269E094}"/>
              </a:ext>
            </a:extLst>
          </p:cNvPr>
          <p:cNvSpPr txBox="1"/>
          <p:nvPr/>
        </p:nvSpPr>
        <p:spPr>
          <a:xfrm>
            <a:off x="4941679" y="660461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/>
              <a:t>https://www.ecdc.europa.eu/en/cases-2019-ncov-eueea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CFB5DC-BB45-4E6E-8D30-8C859B8E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46" y="1307568"/>
            <a:ext cx="5851192" cy="50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476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/>
              <a:t>Vaccinazioni somministrate al 7/04/2021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3744686" y="5835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Numero cumulativo di dosi somministrate per tipo di dose</a:t>
            </a: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C3C43A-296D-4D4D-AE91-478690F13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32" y="543199"/>
            <a:ext cx="8061024" cy="590046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47016A5-5B33-491F-AEA9-38A15F238179}"/>
              </a:ext>
            </a:extLst>
          </p:cNvPr>
          <p:cNvSpPr/>
          <p:nvPr/>
        </p:nvSpPr>
        <p:spPr>
          <a:xfrm>
            <a:off x="8834236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221963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B22F062-6145-42BB-9D26-763FBC3F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85" y="872697"/>
            <a:ext cx="8601829" cy="598530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Percentuale copertura vaccinale</a:t>
            </a:r>
            <a:endParaRPr lang="it-CH" sz="32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A874CF-FB17-4A2F-83DC-C24F67193546}"/>
              </a:ext>
            </a:extLst>
          </p:cNvPr>
          <p:cNvSpPr/>
          <p:nvPr/>
        </p:nvSpPr>
        <p:spPr>
          <a:xfrm>
            <a:off x="8834236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 2021</a:t>
            </a:r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709450" y="1913950"/>
            <a:ext cx="4204137" cy="134275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3600" b="1" err="1">
                <a:latin typeface="+mj-lt"/>
                <a:ea typeface="+mj-ea"/>
                <a:cs typeface="+mj-cs"/>
              </a:rPr>
              <a:t>Valutazione</a:t>
            </a:r>
            <a:r>
              <a:rPr lang="en-US" sz="3600" b="1">
                <a:latin typeface="+mj-lt"/>
                <a:ea typeface="+mj-ea"/>
                <a:cs typeface="+mj-cs"/>
              </a:rPr>
              <a:t> del </a:t>
            </a:r>
            <a:r>
              <a:rPr lang="en-US" sz="3600" b="1" err="1">
                <a:latin typeface="+mj-lt"/>
                <a:ea typeface="+mj-ea"/>
                <a:cs typeface="+mj-cs"/>
              </a:rPr>
              <a:t>rischio</a:t>
            </a:r>
            <a:endParaRPr lang="en-US" sz="3600" b="1"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525517" y="3417575"/>
            <a:ext cx="4593020" cy="2619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1" rIns="91440" bIns="45721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1"/>
              </a:spcAft>
            </a:pPr>
            <a:r>
              <a:rPr lang="en-US" sz="2000" err="1">
                <a:solidFill>
                  <a:schemeClr val="tx1"/>
                </a:solidFill>
              </a:rPr>
              <a:t>Processo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strutturato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volto</a:t>
            </a:r>
            <a:r>
              <a:rPr lang="en-US" sz="200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quantificare</a:t>
            </a:r>
            <a:r>
              <a:rPr lang="en-US" sz="2000">
                <a:solidFill>
                  <a:schemeClr val="tx1"/>
                </a:solidFill>
              </a:rPr>
              <a:t> la </a:t>
            </a:r>
            <a:r>
              <a:rPr lang="en-US" sz="2000" err="1">
                <a:solidFill>
                  <a:schemeClr val="tx1"/>
                </a:solidFill>
              </a:rPr>
              <a:t>probabilità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che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agente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patogeno</a:t>
            </a:r>
            <a:r>
              <a:rPr lang="en-US" sz="2000">
                <a:solidFill>
                  <a:schemeClr val="tx1"/>
                </a:solidFill>
              </a:rPr>
              <a:t> o una </a:t>
            </a:r>
            <a:r>
              <a:rPr lang="en-US" sz="2000" err="1">
                <a:solidFill>
                  <a:schemeClr val="tx1"/>
                </a:solidFill>
              </a:rPr>
              <a:t>minaccia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sconosciuta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abbiano</a:t>
            </a:r>
            <a:r>
              <a:rPr lang="en-US" sz="2000">
                <a:solidFill>
                  <a:schemeClr val="tx1"/>
                </a:solidFill>
              </a:rPr>
              <a:t> un </a:t>
            </a:r>
            <a:r>
              <a:rPr lang="en-US" sz="2000" err="1">
                <a:solidFill>
                  <a:schemeClr val="tx1"/>
                </a:solidFill>
              </a:rPr>
              <a:t>effetto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negativo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individui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sulla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popolazione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89FAFB1-E2AF-4616-A592-452D3C9EC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0" y="0"/>
            <a:ext cx="10790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99014A0-5FFD-4950-9975-14274302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038"/>
            <a:ext cx="12192000" cy="46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197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399645" y="315902"/>
            <a:ext cx="953113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(9 aprile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EBDCD2-0BA6-4162-8C4D-6066C7923694}"/>
              </a:ext>
            </a:extLst>
          </p:cNvPr>
          <p:cNvSpPr txBox="1"/>
          <p:nvPr/>
        </p:nvSpPr>
        <p:spPr>
          <a:xfrm>
            <a:off x="337820" y="1788477"/>
            <a:ext cx="11516360" cy="3236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Rimane alto ed in aumento il numero di Regioni/PPAA che hanno un tasso di occupazione in terapia intensiva e/o aree mediche sopra la soglia critica (15 Regioni/PPAA vs 14 della settimana precedente). Il tasso di occupazione in terapia intensiva (41%) ed in aree mediche (44%) a livello nazionale rimangono al di sopra la soglia critica.</a:t>
            </a: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399645" y="315902"/>
            <a:ext cx="953113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(9 aprile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EBDCD2-0BA6-4162-8C4D-6066C7923694}"/>
              </a:ext>
            </a:extLst>
          </p:cNvPr>
          <p:cNvSpPr txBox="1"/>
          <p:nvPr/>
        </p:nvSpPr>
        <p:spPr>
          <a:xfrm>
            <a:off x="337820" y="1788477"/>
            <a:ext cx="115163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periodo 17 – 30 marzo 2021, l’</a:t>
            </a:r>
            <a:r>
              <a:rPr lang="it-IT" sz="2400" b="1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medio</a:t>
            </a:r>
            <a:r>
              <a:rPr lang="it-IT" sz="2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calcolato sui casi sintomatici è stato pari a </a:t>
            </a:r>
            <a:r>
              <a:rPr lang="it-IT" sz="2400" b="1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0,92 (range 0,82– 1,01)</a:t>
            </a:r>
            <a:r>
              <a:rPr lang="it-IT" sz="2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diminuzione rispetto alla settimana precedente e sotto l’uno. Otto Regioni/PPAA hanno un Rt puntuale maggiore di uno. Tra queste, due Regioni (Sardegna e Valle d’Aosta) hanno una trasmissibilità compatibile con uno scenario di tipo 3. Sei Regioni hanno una trasmissibilità compatibile con uno scenario di tipo 2.</a:t>
            </a:r>
          </a:p>
          <a:p>
            <a:pPr algn="just"/>
            <a:endParaRPr lang="it-IT" sz="2400" i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400" b="1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forte sovraccarico dei servizi ospedalieri, l’incidenza ancora troppo elevata e l’ampia diffusione di alcune varianti virali a maggiore trasmissibilità richiedono l’applicazione di ogni misura utile al contenimento del contagio. </a:t>
            </a:r>
            <a:endParaRPr lang="it-IT" sz="2400" b="1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97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37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31218" y="3076621"/>
            <a:ext cx="7908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>
                <a:solidFill>
                  <a:schemeClr val="accent1">
                    <a:lumMod val="50000"/>
                  </a:schemeClr>
                </a:solidFill>
              </a:rPr>
              <a:t>Domenica 11 aprile </a:t>
            </a:r>
          </a:p>
        </p:txBody>
      </p:sp>
    </p:spTree>
    <p:extLst>
      <p:ext uri="{BB962C8B-B14F-4D97-AF65-F5344CB8AC3E}">
        <p14:creationId xmlns:p14="http://schemas.microsoft.com/office/powerpoint/2010/main" val="2475680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25710" y="1"/>
            <a:ext cx="3566289" cy="6858000"/>
          </a:xfrm>
        </p:spPr>
        <p:txBody>
          <a:bodyPr>
            <a:normAutofit fontScale="92500" lnSpcReduction="10000"/>
          </a:bodyPr>
          <a:lstStyle/>
          <a:p>
            <a:r>
              <a:rPr lang="it-IT"/>
              <a:t>In Italia sono </a:t>
            </a:r>
            <a:r>
              <a:rPr lang="it-IT" b="1"/>
              <a:t>9.000 pazienti in attesa di un organo. </a:t>
            </a:r>
          </a:p>
          <a:p>
            <a:r>
              <a:rPr lang="it-IT"/>
              <a:t>Ognuno di noi può fare la differenza.</a:t>
            </a:r>
          </a:p>
          <a:p>
            <a:r>
              <a:rPr lang="it-IT"/>
              <a:t>Con un</a:t>
            </a:r>
            <a:r>
              <a:rPr lang="it-IT" b="1"/>
              <a:t> </a:t>
            </a:r>
            <a:r>
              <a:rPr lang="it-IT" sz="3600" b="1"/>
              <a:t>sì</a:t>
            </a:r>
            <a:r>
              <a:rPr lang="it-IT" b="1"/>
              <a:t> </a:t>
            </a:r>
            <a:r>
              <a:rPr lang="it-IT"/>
              <a:t>alla donazione</a:t>
            </a:r>
          </a:p>
          <a:p>
            <a:r>
              <a:rPr lang="it-IT"/>
              <a:t>si possono salvare fino a 7 vite . </a:t>
            </a:r>
          </a:p>
          <a:p>
            <a:r>
              <a:rPr lang="it-IT" sz="1800">
                <a:solidFill>
                  <a:srgbClr val="FF0000"/>
                </a:solidFill>
              </a:rPr>
              <a:t>Scopri come fare su www.sceglididonare.it</a:t>
            </a:r>
          </a:p>
          <a:p>
            <a:endParaRPr lang="it-IT" sz="3200">
              <a:solidFill>
                <a:srgbClr val="FF0000"/>
              </a:solidFill>
            </a:endParaRPr>
          </a:p>
          <a:p>
            <a:r>
              <a:rPr lang="it-IT" sz="3200">
                <a:solidFill>
                  <a:srgbClr val="FF0000"/>
                </a:solidFill>
              </a:rPr>
              <a:t>1+X=7 </a:t>
            </a:r>
          </a:p>
          <a:p>
            <a:r>
              <a:rPr lang="it-IT"/>
              <a:t>È la formula del dono.</a:t>
            </a:r>
          </a:p>
          <a:p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Donare è una scelta naturale!!!!</a:t>
            </a:r>
          </a:p>
        </p:txBody>
      </p:sp>
      <p:pic>
        <p:nvPicPr>
          <p:cNvPr id="1026" name="Picture 2" descr="http://sceglididonare.it/wp-content/uploads/2021/03/CNT_sceglididonare_social_Banner_sito-4-1536x6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" y="0"/>
            <a:ext cx="8614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6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AAA5D0-8840-48F5-AC99-3C78BEDFB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7" y="1029802"/>
            <a:ext cx="7749309" cy="51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313" y="321165"/>
            <a:ext cx="11977687" cy="846137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COVID-19 in Italia</a:t>
            </a:r>
            <a:br>
              <a:rPr lang="it-IT" sz="32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7 aprile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F7FB5F-BFA0-4E77-971D-19EB131D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863"/>
            <a:ext cx="12192000" cy="42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399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Casi in aumento in 7 Regioni/PPAA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506582" y="6030160"/>
            <a:ext cx="98427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CONFRONTO TRA IL NUMERO CASI DI COVID-19 (PER 100.000 AB) DIAGNOSTICATI IN ITALIA PER REGIONE NEL PERIODO </a:t>
            </a:r>
            <a:r>
              <a:rPr lang="it-IT" sz="1100" i="1">
                <a:solidFill>
                  <a:srgbClr val="404040"/>
                </a:solidFill>
                <a:latin typeface="Lato"/>
              </a:rPr>
              <a:t>22/3-4/4/2021 E 8/3-21/3/2021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41A70F-1916-4986-A0F0-AC8819E0BD9E}"/>
              </a:ext>
            </a:extLst>
          </p:cNvPr>
          <p:cNvSpPr txBox="1"/>
          <p:nvPr/>
        </p:nvSpPr>
        <p:spPr>
          <a:xfrm>
            <a:off x="46727" y="5215867"/>
            <a:ext cx="279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/>
              <a:t>Nota: diminuzione in alcune regioni potrebbe essere dovuta a ritardo di notifica</a:t>
            </a:r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1026" name="Picture 2" descr="CONFRONTO TRA IL NUMERO CASI DI COVID-19 (PER 100.000 AB) DIAGNOSTICATI IN ITALIA PER REGIONE NEL PERIODO 22/3-4/4/2021 E 8/3-21/3/2021">
            <a:extLst>
              <a:ext uri="{FF2B5EF4-FFF2-40B4-BE49-F238E27FC236}">
                <a16:creationId xmlns:a16="http://schemas.microsoft.com/office/drawing/2014/main" id="{84E966D7-A0E3-47FB-8DD0-E733B927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20" y="1014278"/>
            <a:ext cx="6733516" cy="50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69431" y="80799"/>
            <a:ext cx="123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N. assoluto e incidenza (per 100.000 ab) dei casi di COVID-19 diagnosticati dal 29/3 - 4/4 </a:t>
            </a:r>
          </a:p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it-IT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FONTE ISS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), nel periodo dal 2 - 8/4/2021, tamponi e % positività (</a:t>
            </a:r>
            <a:r>
              <a:rPr lang="it-IT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FONTE MINISTERO DELLA SALUTE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01837" y="6604084"/>
            <a:ext cx="27446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8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aprile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C806667-FF25-4DF2-AA1F-0378CC551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6963"/>
              </p:ext>
            </p:extLst>
          </p:nvPr>
        </p:nvGraphicFramePr>
        <p:xfrm>
          <a:off x="903910" y="1364461"/>
          <a:ext cx="10141292" cy="4525953"/>
        </p:xfrm>
        <a:graphic>
          <a:graphicData uri="http://schemas.openxmlformats.org/drawingml/2006/table">
            <a:tbl>
              <a:tblPr firstRow="1" firstCol="1" bandRow="1"/>
              <a:tblGrid>
                <a:gridCol w="1721991">
                  <a:extLst>
                    <a:ext uri="{9D8B030D-6E8A-4147-A177-3AD203B41FA5}">
                      <a16:colId xmlns:a16="http://schemas.microsoft.com/office/drawing/2014/main" val="1508680632"/>
                    </a:ext>
                  </a:extLst>
                </a:gridCol>
                <a:gridCol w="1129740">
                  <a:extLst>
                    <a:ext uri="{9D8B030D-6E8A-4147-A177-3AD203B41FA5}">
                      <a16:colId xmlns:a16="http://schemas.microsoft.com/office/drawing/2014/main" val="1009146184"/>
                    </a:ext>
                  </a:extLst>
                </a:gridCol>
                <a:gridCol w="1129740">
                  <a:extLst>
                    <a:ext uri="{9D8B030D-6E8A-4147-A177-3AD203B41FA5}">
                      <a16:colId xmlns:a16="http://schemas.microsoft.com/office/drawing/2014/main" val="3099258291"/>
                    </a:ext>
                  </a:extLst>
                </a:gridCol>
                <a:gridCol w="1498883">
                  <a:extLst>
                    <a:ext uri="{9D8B030D-6E8A-4147-A177-3AD203B41FA5}">
                      <a16:colId xmlns:a16="http://schemas.microsoft.com/office/drawing/2014/main" val="3295657389"/>
                    </a:ext>
                  </a:extLst>
                </a:gridCol>
                <a:gridCol w="1287944">
                  <a:extLst>
                    <a:ext uri="{9D8B030D-6E8A-4147-A177-3AD203B41FA5}">
                      <a16:colId xmlns:a16="http://schemas.microsoft.com/office/drawing/2014/main" val="2899813045"/>
                    </a:ext>
                  </a:extLst>
                </a:gridCol>
                <a:gridCol w="1125684">
                  <a:extLst>
                    <a:ext uri="{9D8B030D-6E8A-4147-A177-3AD203B41FA5}">
                      <a16:colId xmlns:a16="http://schemas.microsoft.com/office/drawing/2014/main" val="276497642"/>
                    </a:ext>
                  </a:extLst>
                </a:gridCol>
                <a:gridCol w="1123655">
                  <a:extLst>
                    <a:ext uri="{9D8B030D-6E8A-4147-A177-3AD203B41FA5}">
                      <a16:colId xmlns:a16="http://schemas.microsoft.com/office/drawing/2014/main" val="2793633982"/>
                    </a:ext>
                  </a:extLst>
                </a:gridCol>
                <a:gridCol w="1123655">
                  <a:extLst>
                    <a:ext uri="{9D8B030D-6E8A-4147-A177-3AD203B41FA5}">
                      <a16:colId xmlns:a16="http://schemas.microsoft.com/office/drawing/2014/main" val="936881570"/>
                    </a:ext>
                  </a:extLst>
                </a:gridCol>
              </a:tblGrid>
              <a:tr h="698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Regione/PA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Casi tra il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29/3 - 4/4 (Fonte </a:t>
                      </a:r>
                      <a:r>
                        <a:rPr lang="it-IT" sz="10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ISS</a:t>
                      </a: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 100.000 ab)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29/3 - 4/4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Casi tra il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2 - 8/4/2021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(Fonte </a:t>
                      </a:r>
                      <a:r>
                        <a:rPr lang="it-IT" sz="10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MINISTERO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DELLA SALUTE</a:t>
                      </a: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 100.000 ab)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2 - 8/4/2021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 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2 - 8/4/2021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(Fonte </a:t>
                      </a:r>
                      <a:r>
                        <a:rPr lang="it-IT" sz="8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MINISTERO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8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DELLA SALUTE</a:t>
                      </a: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7gg/100 000 pop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Percentuale positivita'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70624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Abruzzo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1.794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138,65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1.647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36.506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590816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Basilicata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151,11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8.627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1.559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34189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Calabria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2.174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114,78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20.419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1.078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08087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Campania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219,04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11.345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127.324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2.229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75527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Emilia-Romagna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10.117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226,63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163.228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3.656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44060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Friuli-Venezia Giulia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2.646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219,36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2.263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50.371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37321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Lazio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11.032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191,67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9.932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212.224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4562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Liguria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205,33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45.227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2.966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47666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Lombardia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23.373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233,09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18.381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285.717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2.849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61564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2.940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194,36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2.577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29.539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1.953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72853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Molise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66,22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3.301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1.098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01837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Piemonte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12.672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293,93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10.275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140.351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13718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Bolzano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129,54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56.595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10.625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64388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Trento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170,33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14.728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83758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Puglia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11.604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293,53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10.195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78.921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1.996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88957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Sardegna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1.792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111,19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36.984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19741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Sicilia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7.240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148,5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7.228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130.634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2.680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81351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Toscana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9.352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253,27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159.973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15141"/>
                  </a:ext>
                </a:extLst>
              </a:tr>
              <a:tr h="166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Umbria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39.416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11045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Valle d’Aosta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432,68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4.155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55757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9.160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187,74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7.823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213.879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4.384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259975"/>
                  </a:ext>
                </a:extLst>
              </a:tr>
              <a:tr h="17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125.746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210,84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110.519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1.859.159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51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03F08A0-9C85-48A1-8C28-C2A94B770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59"/>
          <a:stretch/>
        </p:blipFill>
        <p:spPr>
          <a:xfrm>
            <a:off x="1007268" y="-2865"/>
            <a:ext cx="9602290" cy="68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15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B42198-B983-42A6-81E0-C9A087D3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9" b="-3844"/>
          <a:stretch/>
        </p:blipFill>
        <p:spPr>
          <a:xfrm>
            <a:off x="6910842" y="5676527"/>
            <a:ext cx="4775993" cy="490960"/>
          </a:xfrm>
          <a:prstGeom prst="rect">
            <a:avLst/>
          </a:prstGeom>
        </p:spPr>
      </p:pic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133069" y="935992"/>
            <a:ext cx="43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Età mediana stabile nelle ultime settimane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8783A1-BF82-4A2A-A420-D38B724D7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75" t="36761"/>
          <a:stretch/>
        </p:blipFill>
        <p:spPr>
          <a:xfrm>
            <a:off x="662911" y="5794548"/>
            <a:ext cx="4891808" cy="254919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184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408AC2-77AF-4AE0-975B-E2E9B7625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 b="5687"/>
          <a:stretch/>
        </p:blipFill>
        <p:spPr bwMode="auto">
          <a:xfrm>
            <a:off x="235687" y="2011421"/>
            <a:ext cx="5664618" cy="33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9EC8C4E-CC55-478F-9F8D-CC935A9C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72" y="1833290"/>
            <a:ext cx="5918662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734441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Stato clinico al momento della diagnosi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759125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% asintomatici rispetto al totale dei casi diagnosticati in leggero aumento nell’ ultima settimana, in leggera diminuzione i casi con stato clinico lieve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7 aprile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B38357-3D0E-4055-9CEC-47693C9E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54" y="1484467"/>
            <a:ext cx="7656946" cy="47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693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89B68-1887-4480-9B6E-134D688B9514}">
  <ds:schemaRefs>
    <ds:schemaRef ds:uri="http://purl.org/dc/terms/"/>
    <ds:schemaRef ds:uri="http://purl.org/dc/dcmitype/"/>
    <ds:schemaRef ds:uri="http://schemas.microsoft.com/office/2006/documentManagement/types"/>
    <ds:schemaRef ds:uri="57d7c0e4-8645-47b2-9061-8f723220d9b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ec210cc-1385-4d77-bddf-45fa57c2a2bb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AEE484F-9F02-45D0-917F-9D536399F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1100</Words>
  <Application>Microsoft Office PowerPoint</Application>
  <PresentationFormat>Widescreen</PresentationFormat>
  <Paragraphs>283</Paragraphs>
  <Slides>30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Verdana</vt:lpstr>
      <vt:lpstr>Wingdings</vt:lpstr>
      <vt:lpstr>7_Tema di Office</vt:lpstr>
      <vt:lpstr>Retrospettivo</vt:lpstr>
      <vt:lpstr>Tema di Office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5</cp:revision>
  <cp:lastPrinted>2021-04-09T12:34:19Z</cp:lastPrinted>
  <dcterms:created xsi:type="dcterms:W3CDTF">2020-12-11T17:55:46Z</dcterms:created>
  <dcterms:modified xsi:type="dcterms:W3CDTF">2021-04-09T14:25:56Z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