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4"/>
    <p:sldMasterId id="2147483806" r:id="rId5"/>
    <p:sldMasterId id="2147483822" r:id="rId6"/>
  </p:sldMasterIdLst>
  <p:notesMasterIdLst>
    <p:notesMasterId r:id="rId38"/>
  </p:notesMasterIdLst>
  <p:handoutMasterIdLst>
    <p:handoutMasterId r:id="rId39"/>
  </p:handoutMasterIdLst>
  <p:sldIdLst>
    <p:sldId id="362" r:id="rId7"/>
    <p:sldId id="1289" r:id="rId8"/>
    <p:sldId id="1288" r:id="rId9"/>
    <p:sldId id="1268" r:id="rId10"/>
    <p:sldId id="1290" r:id="rId11"/>
    <p:sldId id="272" r:id="rId12"/>
    <p:sldId id="1143" r:id="rId13"/>
    <p:sldId id="1142" r:id="rId14"/>
    <p:sldId id="1112" r:id="rId15"/>
    <p:sldId id="1296" r:id="rId16"/>
    <p:sldId id="1272" r:id="rId17"/>
    <p:sldId id="1280" r:id="rId18"/>
    <p:sldId id="1273" r:id="rId19"/>
    <p:sldId id="1274" r:id="rId20"/>
    <p:sldId id="1281" r:id="rId21"/>
    <p:sldId id="257" r:id="rId22"/>
    <p:sldId id="1150" r:id="rId23"/>
    <p:sldId id="1260" r:id="rId24"/>
    <p:sldId id="1278" r:id="rId25"/>
    <p:sldId id="1283" r:id="rId26"/>
    <p:sldId id="1277" r:id="rId27"/>
    <p:sldId id="1287" r:id="rId28"/>
    <p:sldId id="1104" r:id="rId29"/>
    <p:sldId id="1252" r:id="rId30"/>
    <p:sldId id="1269" r:id="rId31"/>
    <p:sldId id="1253" r:id="rId32"/>
    <p:sldId id="1295" r:id="rId33"/>
    <p:sldId id="1152" r:id="rId34"/>
    <p:sldId id="1247" r:id="rId35"/>
    <p:sldId id="1248" r:id="rId36"/>
    <p:sldId id="1251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ccardo Flavia" initials="RF" lastIdx="1" clrIdx="1">
    <p:extLst>
      <p:ext uri="{19B8F6BF-5375-455C-9EA6-DF929625EA0E}">
        <p15:presenceInfo xmlns:p15="http://schemas.microsoft.com/office/powerpoint/2012/main" userId="S::flavia.riccardo@iss.it::d0c948b9-3a67-4bac-a22a-6b0fce5525eb" providerId="AD"/>
      </p:ext>
    </p:extLst>
  </p:cmAuthor>
  <p:cmAuthor id="6" name="mauro grigioni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C4B798"/>
    <a:srgbClr val="AF5200"/>
    <a:srgbClr val="AC770D"/>
    <a:srgbClr val="4BAFC8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411" autoAdjust="0"/>
    <p:restoredTop sz="94654" autoAdjust="0"/>
  </p:normalViewPr>
  <p:slideViewPr>
    <p:cSldViewPr snapToGrid="0">
      <p:cViewPr varScale="1">
        <p:scale>
          <a:sx n="105" d="100"/>
          <a:sy n="105" d="100"/>
        </p:scale>
        <p:origin x="224" y="264"/>
      </p:cViewPr>
      <p:guideLst/>
    </p:cSldViewPr>
  </p:slideViewPr>
  <p:outlineViewPr>
    <p:cViewPr>
      <p:scale>
        <a:sx n="33" d="100"/>
        <a:sy n="33" d="100"/>
      </p:scale>
      <p:origin x="0" y="-7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66BABC8-47F7-4639-A93D-A8ACD59762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C3CE24-8D1C-4D32-AE48-6E232E5B8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4BDF6-2651-4222-9C28-24E3485A60C1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F97532-CDB3-4E7F-8588-18C2F3980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53DE6F-5CD5-4D15-ABD4-42F0D24615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B888-8D6B-4A28-BA1B-9A58A027C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06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6AB73-289D-47A5-85F5-1FF1FABF91A6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D8A56-AA01-4C8A-8637-C672DAE39F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67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1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98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65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41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49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3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80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54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5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8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72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71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5273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7715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38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6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40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264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84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199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140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670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080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062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98174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60436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4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93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820" r:id="rId6"/>
    <p:sldLayoutId id="214748382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D0E8A1-491B-4E4A-ABD6-CB3956071AD3}" type="datetime1">
              <a:rPr lang="it-IT" smtClean="0"/>
              <a:pPr>
                <a:defRPr/>
              </a:pPr>
              <a:t>23/04/2021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77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D0E8A1-491B-4E4A-ABD6-CB3956071AD3}" type="datetime1">
              <a:rPr lang="it-IT" smtClean="0"/>
              <a:pPr>
                <a:defRPr/>
              </a:pPr>
              <a:t>23/04/2021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411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re">
            <a:extLst>
              <a:ext uri="{FF2B5EF4-FFF2-40B4-BE49-F238E27FC236}">
                <a16:creationId xmlns:a16="http://schemas.microsoft.com/office/drawing/2014/main" id="{BA0951CB-1588-E34E-AB4B-6F760B7B4E7E}"/>
              </a:ext>
            </a:extLst>
          </p:cNvPr>
          <p:cNvSpPr txBox="1"/>
          <p:nvPr/>
        </p:nvSpPr>
        <p:spPr>
          <a:xfrm>
            <a:off x="1431742" y="2937263"/>
            <a:ext cx="9630286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700">
                <a:solidFill>
                  <a:srgbClr val="2A3284"/>
                </a:solidFill>
              </a:defRPr>
            </a:lvl1pPr>
          </a:lstStyle>
          <a:p>
            <a:pPr lvl="0" algn="ctr">
              <a:defRPr/>
            </a:pPr>
            <a:r>
              <a:rPr lang="it-IT" sz="2800" i="1"/>
              <a:t> </a:t>
            </a:r>
          </a:p>
        </p:txBody>
      </p:sp>
      <p:sp>
        <p:nvSpPr>
          <p:cNvPr id="3" name="Dipartimento">
            <a:extLst>
              <a:ext uri="{FF2B5EF4-FFF2-40B4-BE49-F238E27FC236}">
                <a16:creationId xmlns:a16="http://schemas.microsoft.com/office/drawing/2014/main" id="{9E62D831-0033-944A-8634-E7FD0182C7CB}"/>
              </a:ext>
            </a:extLst>
          </p:cNvPr>
          <p:cNvSpPr txBox="1"/>
          <p:nvPr/>
        </p:nvSpPr>
        <p:spPr>
          <a:xfrm>
            <a:off x="5131725" y="6161640"/>
            <a:ext cx="467175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0">
                <a:solidFill>
                  <a:srgbClr val="2A3284"/>
                </a:solidFill>
              </a:defRPr>
            </a:lvl1pPr>
          </a:lstStyle>
          <a:p>
            <a:pPr defTabSz="914411">
              <a:defRPr/>
            </a:pPr>
            <a:endParaRPr sz="2000"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C02518-57D0-4BF1-A30E-80849D8758C5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 Superiore di Sanità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6C3CFB3-5F0E-4D9A-9CA6-789D4CFD7CD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000"/>
              <a:t>Epidemia COVID-19</a:t>
            </a:r>
          </a:p>
          <a:p>
            <a:pPr algn="ctr"/>
            <a:endParaRPr lang="it-IT" sz="2000"/>
          </a:p>
          <a:p>
            <a:pPr algn="ctr"/>
            <a:r>
              <a:rPr lang="it-IT" sz="2000"/>
              <a:t>Monitoraggio del rischio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B69548B-E780-46C2-8F27-1EF0022F707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62313" y="242417"/>
            <a:ext cx="11067374" cy="1944216"/>
          </a:xfrm>
        </p:spPr>
        <p:txBody>
          <a:bodyPr/>
          <a:lstStyle/>
          <a:p>
            <a:r>
              <a:rPr lang="it-IT" dirty="0"/>
              <a:t>23 aprile 2021</a:t>
            </a:r>
          </a:p>
        </p:txBody>
      </p:sp>
    </p:spTree>
    <p:extLst>
      <p:ext uri="{BB962C8B-B14F-4D97-AF65-F5344CB8AC3E}">
        <p14:creationId xmlns:p14="http://schemas.microsoft.com/office/powerpoint/2010/main" val="317470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EF83ACF-DCAA-434D-B60B-0C21DA52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92" y="1353433"/>
            <a:ext cx="8432800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14A2C92-E170-4049-842A-025847A9D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9" t="43383" r="2101" b="47062"/>
          <a:stretch/>
        </p:blipFill>
        <p:spPr>
          <a:xfrm>
            <a:off x="107156" y="832769"/>
            <a:ext cx="27060838" cy="61888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5CF4F9-3394-4DEA-81F1-26DC4C9C2241}"/>
              </a:ext>
            </a:extLst>
          </p:cNvPr>
          <p:cNvSpPr txBox="1"/>
          <p:nvPr/>
        </p:nvSpPr>
        <p:spPr>
          <a:xfrm>
            <a:off x="107156" y="796917"/>
            <a:ext cx="11977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Stato clinico alla diagnosi: in leggero aumento la % degli asintomatici e in leggera diminuzione la % degli stati clinici pauci-sintomatici e lievi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(43 anni ultima settimana)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E54D489-D3B1-4F0D-9F1D-CE16E4131EB6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27060838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Caratteristiche della popolazione affetta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D447276-5B0C-49E6-98A2-33318D6C0F0F}"/>
              </a:ext>
            </a:extLst>
          </p:cNvPr>
          <p:cNvSpPr/>
          <p:nvPr/>
        </p:nvSpPr>
        <p:spPr>
          <a:xfrm>
            <a:off x="7542078" y="6604084"/>
            <a:ext cx="635304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21 aprile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25329841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E14973B-82DA-4400-9467-2E255870D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2" y="1658525"/>
            <a:ext cx="8773887" cy="47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Tasso d’incidenza per fascia d’età a livello nazionale </a:t>
            </a:r>
          </a:p>
          <a:p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(dall’inizio della seconda ondata dell’epidemia). 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392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 : 21 aprile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2021</a:t>
            </a:r>
            <a:endParaRPr lang="it-IT" sz="105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7561EA-9DCA-44CA-9EB2-193CCEB9DC3F}"/>
              </a:ext>
            </a:extLst>
          </p:cNvPr>
          <p:cNvSpPr txBox="1"/>
          <p:nvPr/>
        </p:nvSpPr>
        <p:spPr>
          <a:xfrm>
            <a:off x="107155" y="102309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Incidenza in diminuzione nell’ultimo periodo in tutte le fasce d’età dopo un’importante aumento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B01CE-1844-4B8C-AFD9-86C8CF39203B}"/>
              </a:ext>
            </a:extLst>
          </p:cNvPr>
          <p:cNvSpPr txBox="1"/>
          <p:nvPr/>
        </p:nvSpPr>
        <p:spPr>
          <a:xfrm>
            <a:off x="6125248" y="1709175"/>
            <a:ext cx="1416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Cambio definizione di caso</a:t>
            </a:r>
          </a:p>
        </p:txBody>
      </p:sp>
    </p:spTree>
    <p:extLst>
      <p:ext uri="{BB962C8B-B14F-4D97-AF65-F5344CB8AC3E}">
        <p14:creationId xmlns:p14="http://schemas.microsoft.com/office/powerpoint/2010/main" val="40892727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Tasso d’incidenza nazionale 60-69 anni vs 70-79 anni vs &gt;=80 anni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21 aprile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2021</a:t>
            </a:r>
            <a:endParaRPr lang="it-IT" sz="105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80F09A-8C13-46D7-B8B7-38CB5D9E7742}"/>
              </a:ext>
            </a:extLst>
          </p:cNvPr>
          <p:cNvSpPr txBox="1"/>
          <p:nvPr/>
        </p:nvSpPr>
        <p:spPr>
          <a:xfrm>
            <a:off x="107156" y="1111187"/>
            <a:ext cx="1158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Trend in calo per gli 60-69 anni, 70-79 anni e &gt;=80 anni nelle ultime due settimane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259A2-38D5-42C4-9085-06581D87B5CD}"/>
              </a:ext>
            </a:extLst>
          </p:cNvPr>
          <p:cNvSpPr txBox="1"/>
          <p:nvPr/>
        </p:nvSpPr>
        <p:spPr>
          <a:xfrm>
            <a:off x="8670587" y="2050370"/>
            <a:ext cx="277485" cy="334253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59C47A3-1D49-4931-8106-4DCBB2DBC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7" y="1658523"/>
            <a:ext cx="7692573" cy="480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016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F704D68-0589-4795-B9B3-8ECBF6017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13" y="1658524"/>
            <a:ext cx="7695058" cy="480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07156" y="933182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>
                <a:solidFill>
                  <a:schemeClr val="accent2">
                    <a:lumMod val="50000"/>
                  </a:schemeClr>
                </a:solidFill>
              </a:rPr>
              <a:t>Tasso d’incidenza nazionale per fascia d’età popolazione in eta’ scolare </a:t>
            </a:r>
            <a:r>
              <a:rPr lang="it-IT" sz="240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it-IT" sz="2000" b="1">
                <a:solidFill>
                  <a:schemeClr val="accent2">
                    <a:lumMod val="50000"/>
                  </a:schemeClr>
                </a:solidFill>
              </a:rPr>
              <a:t>a partire dal 24 agosto 2020</a:t>
            </a:r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21 aprile 2021</a:t>
            </a:r>
            <a:endParaRPr lang="it-IT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C99F1-17C1-4EDB-8711-1EAC7F308BEA}"/>
              </a:ext>
            </a:extLst>
          </p:cNvPr>
          <p:cNvSpPr txBox="1"/>
          <p:nvPr/>
        </p:nvSpPr>
        <p:spPr>
          <a:xfrm>
            <a:off x="7888092" y="1779319"/>
            <a:ext cx="288259" cy="39102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A306B0-5E1A-436C-A527-237B2B5A8AC6}"/>
              </a:ext>
            </a:extLst>
          </p:cNvPr>
          <p:cNvSpPr txBox="1"/>
          <p:nvPr/>
        </p:nvSpPr>
        <p:spPr>
          <a:xfrm>
            <a:off x="258551" y="1076905"/>
            <a:ext cx="1039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Situazione in miglioramento nella popolazione di età 0-18 anni dopo un’importante aumento </a:t>
            </a:r>
          </a:p>
        </p:txBody>
      </p:sp>
    </p:spTree>
    <p:extLst>
      <p:ext uri="{BB962C8B-B14F-4D97-AF65-F5344CB8AC3E}">
        <p14:creationId xmlns:p14="http://schemas.microsoft.com/office/powerpoint/2010/main" val="18965992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DDD65CDA-AD52-423A-97D1-AEF9987C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6" y="1607451"/>
            <a:ext cx="7043350" cy="512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48" t="43258" r="1018" b="47061"/>
          <a:stretch/>
        </p:blipFill>
        <p:spPr>
          <a:xfrm>
            <a:off x="142716" y="984255"/>
            <a:ext cx="12191999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0" y="87045"/>
            <a:ext cx="1219199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Andamento del numero di casi negli operatori sanitari SINTOMATICI rispetto al resto della popolazione</a:t>
            </a: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5494F8-5271-4B03-9BC5-2076D1106F28}"/>
              </a:ext>
            </a:extLst>
          </p:cNvPr>
          <p:cNvSpPr/>
          <p:nvPr/>
        </p:nvSpPr>
        <p:spPr>
          <a:xfrm>
            <a:off x="7542078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21 aprile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2021</a:t>
            </a:r>
            <a:endParaRPr lang="it-IT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E59AF-3EB2-4622-BC58-55F4513D46E2}"/>
              </a:ext>
            </a:extLst>
          </p:cNvPr>
          <p:cNvSpPr txBox="1"/>
          <p:nvPr/>
        </p:nvSpPr>
        <p:spPr>
          <a:xfrm>
            <a:off x="5292568" y="1759361"/>
            <a:ext cx="1606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Inizio</a:t>
            </a:r>
            <a:r>
              <a:rPr lang="en-US" sz="1000" dirty="0"/>
              <a:t> campagna </a:t>
            </a:r>
            <a:r>
              <a:rPr lang="en-US" sz="1000" dirty="0" err="1"/>
              <a:t>vaccinale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6E441-CA82-497E-BD8E-F3217380D3E9}"/>
              </a:ext>
            </a:extLst>
          </p:cNvPr>
          <p:cNvSpPr txBox="1"/>
          <p:nvPr/>
        </p:nvSpPr>
        <p:spPr>
          <a:xfrm>
            <a:off x="5848472" y="2086573"/>
            <a:ext cx="1606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2a dose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76B85BC-F2B6-4CBE-BEC5-57180EA6C353}"/>
              </a:ext>
            </a:extLst>
          </p:cNvPr>
          <p:cNvSpPr txBox="1"/>
          <p:nvPr/>
        </p:nvSpPr>
        <p:spPr>
          <a:xfrm>
            <a:off x="107156" y="1111187"/>
            <a:ext cx="7990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Trend in continuo calo per gli operatori sanitari</a:t>
            </a:r>
          </a:p>
        </p:txBody>
      </p:sp>
    </p:spTree>
    <p:extLst>
      <p:ext uri="{BB962C8B-B14F-4D97-AF65-F5344CB8AC3E}">
        <p14:creationId xmlns:p14="http://schemas.microsoft.com/office/powerpoint/2010/main" val="268864542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8C0F7B-53BC-47DA-8970-1B7123CE411C}"/>
              </a:ext>
            </a:extLst>
          </p:cNvPr>
          <p:cNvSpPr txBox="1"/>
          <p:nvPr/>
        </p:nvSpPr>
        <p:spPr>
          <a:xfrm>
            <a:off x="384629" y="120702"/>
            <a:ext cx="1103988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Andamento focolai in Strutture assistenziali e RSA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044FABB-FE45-47B3-8485-9A9464E2D89B}"/>
              </a:ext>
            </a:extLst>
          </p:cNvPr>
          <p:cNvSpPr/>
          <p:nvPr/>
        </p:nvSpPr>
        <p:spPr>
          <a:xfrm>
            <a:off x="7542078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21 aprile 2021</a:t>
            </a:r>
            <a:endParaRPr lang="it-IT" sz="105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6C49DE-C222-4013-9E83-54A52476B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07239"/>
            <a:ext cx="9290096" cy="52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7464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STIMA DELL’RT MEDIO14gg PER REGIONE/PA BASATO SU INIZIO SINTOMI FINO TRA IL 31 MARZO – 13 APRILE 2021, CALCOLATO IL 21/04/2021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C7A9C94-6DDE-4BFF-9C79-166E39FFF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12" y="1009039"/>
            <a:ext cx="7730160" cy="56355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868" b="47061"/>
          <a:stretch/>
        </p:blipFill>
        <p:spPr>
          <a:xfrm>
            <a:off x="71550" y="734441"/>
            <a:ext cx="12023753" cy="72534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17616" y="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Ricoveri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63022"/>
            <a:ext cx="1197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Ricoveri in area medica e in terapia intensiva in diminuzione nelle ultime due settimane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0C1A428-2901-464D-985A-7659936BC2EA}"/>
              </a:ext>
            </a:extLst>
          </p:cNvPr>
          <p:cNvSpPr/>
          <p:nvPr/>
        </p:nvSpPr>
        <p:spPr>
          <a:xfrm>
            <a:off x="2833256" y="572045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12E5495-32B3-48D2-ABA8-B6CFCFE49D3B}"/>
              </a:ext>
            </a:extLst>
          </p:cNvPr>
          <p:cNvSpPr/>
          <p:nvPr/>
        </p:nvSpPr>
        <p:spPr>
          <a:xfrm>
            <a:off x="7542078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20 aprile 2021</a:t>
            </a:r>
            <a:endParaRPr lang="it-IT" sz="105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253AE9-EE3F-4F09-A519-4B5833B54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398" y="1699098"/>
            <a:ext cx="5475445" cy="37169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7E67A3E-B81B-4407-AEE0-176C8527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0" y="1958499"/>
            <a:ext cx="655841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0795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818AA66-F32E-4B00-8562-D30C88A5A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456"/>
          <a:stretch/>
        </p:blipFill>
        <p:spPr>
          <a:xfrm>
            <a:off x="6143910" y="2046709"/>
            <a:ext cx="5835270" cy="346631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F0C2F-190D-4D16-8F23-DFF3AA7EC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9" t="44135" r="2101" b="47061"/>
          <a:stretch/>
        </p:blipFill>
        <p:spPr>
          <a:xfrm>
            <a:off x="107156" y="800112"/>
            <a:ext cx="11977687" cy="65967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8B640771-1CA8-49D3-8E45-4652ED05C075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chemeClr val="accent2">
                    <a:lumMod val="50000"/>
                  </a:schemeClr>
                </a:solidFill>
              </a:rPr>
              <a:t>Proiezioni dell’occupazione dei posti letto a 30 giorni </a:t>
            </a:r>
            <a:endParaRPr lang="it-CH" sz="36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89A8CF-7FF4-430B-A079-D422B97F2635}"/>
              </a:ext>
            </a:extLst>
          </p:cNvPr>
          <p:cNvSpPr txBox="1"/>
          <p:nvPr/>
        </p:nvSpPr>
        <p:spPr>
          <a:xfrm>
            <a:off x="107156" y="800112"/>
            <a:ext cx="1197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% di probabilità di superamento delle soglie critiche di occupazione in area medica e terapia intensiva al 14/05/2021 se si mantiene invariata la trasmissibilità (tenendo conto dei PL attivabili nel periodo della stima)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64D423E-4B6E-4F48-9827-052DFB8A4BD6}"/>
              </a:ext>
            </a:extLst>
          </p:cNvPr>
          <p:cNvSpPr/>
          <p:nvPr/>
        </p:nvSpPr>
        <p:spPr>
          <a:xfrm>
            <a:off x="2540699" y="1643192"/>
            <a:ext cx="1762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>
                <a:latin typeface="Arial Narrow" panose="020B0606020202030204" pitchFamily="34" charset="0"/>
              </a:rPr>
              <a:t>Soglie Area Medica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74A3826-DE09-4D6B-A4E1-FB510620A7AD}"/>
              </a:ext>
            </a:extLst>
          </p:cNvPr>
          <p:cNvSpPr/>
          <p:nvPr/>
        </p:nvSpPr>
        <p:spPr>
          <a:xfrm>
            <a:off x="8410053" y="1625367"/>
            <a:ext cx="20911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>
                <a:latin typeface="Arial Narrow" panose="020B0606020202030204" pitchFamily="34" charset="0"/>
              </a:rPr>
              <a:t>Soglie Terapia intensiva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D6CBB47-DED3-4DD8-8F7C-E2DFE07C14E0}"/>
              </a:ext>
            </a:extLst>
          </p:cNvPr>
          <p:cNvCxnSpPr>
            <a:cxnSpLocks/>
          </p:cNvCxnSpPr>
          <p:nvPr/>
        </p:nvCxnSpPr>
        <p:spPr>
          <a:xfrm flipV="1">
            <a:off x="8855203" y="2271714"/>
            <a:ext cx="0" cy="29167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D090710E-4A74-430F-9FC5-B95820032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529"/>
          <a:stretch/>
        </p:blipFill>
        <p:spPr>
          <a:xfrm>
            <a:off x="102299" y="2111918"/>
            <a:ext cx="5835270" cy="3392739"/>
          </a:xfrm>
          <a:prstGeom prst="rect">
            <a:avLst/>
          </a:prstGeom>
        </p:spPr>
      </p:pic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A9C42C8-054F-44BD-9EA1-135631E3659A}"/>
              </a:ext>
            </a:extLst>
          </p:cNvPr>
          <p:cNvCxnSpPr>
            <a:cxnSpLocks/>
          </p:cNvCxnSpPr>
          <p:nvPr/>
        </p:nvCxnSpPr>
        <p:spPr>
          <a:xfrm flipV="1">
            <a:off x="3271849" y="2271714"/>
            <a:ext cx="0" cy="28763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AE382231-29D4-42D9-8DA6-F02E8C3F110D}"/>
              </a:ext>
            </a:extLst>
          </p:cNvPr>
          <p:cNvSpPr/>
          <p:nvPr/>
        </p:nvSpPr>
        <p:spPr>
          <a:xfrm>
            <a:off x="7542078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21 aprile 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4718994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72227" y="2757714"/>
            <a:ext cx="7010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Vaccinazioni somministrate al 21/04/2021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3744686" y="5835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72227" y="2757714"/>
            <a:ext cx="7010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Situazione epidemiologica in Europa</a:t>
            </a:r>
          </a:p>
        </p:txBody>
      </p:sp>
    </p:spTree>
    <p:extLst>
      <p:ext uri="{BB962C8B-B14F-4D97-AF65-F5344CB8AC3E}">
        <p14:creationId xmlns:p14="http://schemas.microsoft.com/office/powerpoint/2010/main" val="324595119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D10D9F7-00EE-40D8-B818-515AA6C89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51" y="648128"/>
            <a:ext cx="7941275" cy="595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Numero di prime e seconde dosi di vaccino somministrate giornalmente dal 27/12/2020 al 21/04/2021</a:t>
            </a:r>
            <a:endParaRPr lang="it-CH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41598A-F012-4C10-A84D-A023851AA4BE}"/>
              </a:ext>
            </a:extLst>
          </p:cNvPr>
          <p:cNvSpPr/>
          <p:nvPr/>
        </p:nvSpPr>
        <p:spPr>
          <a:xfrm>
            <a:off x="8834236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21 aprile 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873417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545AB700-F1B5-44A4-B895-BAECB7F66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7" y="667264"/>
            <a:ext cx="8254314" cy="619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95EEA8EE-6A24-4EB9-803B-7BFA0DEF2405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Numero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cumulativo di dosi somministrate per classe d’età</a:t>
            </a:r>
            <a:endParaRPr lang="it-CH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0EFAE0A-6E61-4835-BDCE-13639CBC7DC4}"/>
              </a:ext>
            </a:extLst>
          </p:cNvPr>
          <p:cNvSpPr/>
          <p:nvPr/>
        </p:nvSpPr>
        <p:spPr>
          <a:xfrm>
            <a:off x="8834236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21 aprile 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406376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6531EA5-4EDB-47A5-984E-4442DF617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36" y="589734"/>
            <a:ext cx="8188411" cy="614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B178C63C-B970-4C15-BCC0-282233919EFC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Percentuale copertura vaccinale</a:t>
            </a:r>
            <a:endParaRPr lang="it-CH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8A874CF-FB17-4A2F-83DC-C24F67193546}"/>
              </a:ext>
            </a:extLst>
          </p:cNvPr>
          <p:cNvSpPr/>
          <p:nvPr/>
        </p:nvSpPr>
        <p:spPr>
          <a:xfrm>
            <a:off x="8834236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21 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aprile 2021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363542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399804" y="1204557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1" dirty="0">
                <a:solidFill>
                  <a:schemeClr val="accent2"/>
                </a:solidFill>
              </a:rPr>
              <a:t>Analisi del </a:t>
            </a:r>
            <a:r>
              <a:rPr lang="en-US" sz="6601" dirty="0" err="1">
                <a:solidFill>
                  <a:schemeClr val="accent2"/>
                </a:solidFill>
              </a:rPr>
              <a:t>rischio</a:t>
            </a:r>
            <a:r>
              <a:rPr lang="en-US" sz="6601" dirty="0">
                <a:solidFill>
                  <a:schemeClr val="accent2"/>
                </a:solidFill>
              </a:rPr>
              <a:t> e scenario per Regione/PA</a:t>
            </a:r>
          </a:p>
          <a:p>
            <a:endParaRPr lang="en-US" sz="6601" dirty="0">
              <a:solidFill>
                <a:schemeClr val="accent2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12-18 </a:t>
            </a:r>
            <a:r>
              <a:rPr lang="en-US" sz="3200" dirty="0" err="1"/>
              <a:t>aprile</a:t>
            </a:r>
            <a:r>
              <a:rPr lang="en-US" sz="3200" dirty="0"/>
              <a:t> 2021 (21 </a:t>
            </a:r>
            <a:r>
              <a:rPr lang="en-US" sz="3200" dirty="0" err="1"/>
              <a:t>aprile</a:t>
            </a:r>
            <a:r>
              <a:rPr lang="en-US" sz="3200" dirty="0"/>
              <a:t> 2021), </a:t>
            </a:r>
          </a:p>
          <a:p>
            <a:r>
              <a:rPr lang="en-US" sz="3200" dirty="0" err="1"/>
              <a:t>analisi</a:t>
            </a:r>
            <a:r>
              <a:rPr lang="en-US" sz="3200" dirty="0"/>
              <a:t> </a:t>
            </a:r>
            <a:r>
              <a:rPr lang="en-US" sz="3200" dirty="0" err="1"/>
              <a:t>dell’occupazione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PL </a:t>
            </a:r>
            <a:r>
              <a:rPr lang="en-US" sz="3200" dirty="0" err="1"/>
              <a:t>attivi</a:t>
            </a:r>
            <a:r>
              <a:rPr lang="en-US" sz="3200" dirty="0"/>
              <a:t> </a:t>
            </a:r>
            <a:r>
              <a:rPr lang="en-US" sz="3200" dirty="0" err="1"/>
              <a:t>aggiornata</a:t>
            </a:r>
            <a:r>
              <a:rPr lang="en-US" sz="3200" dirty="0"/>
              <a:t> al 20 </a:t>
            </a:r>
            <a:r>
              <a:rPr lang="en-US" sz="3200" dirty="0" err="1"/>
              <a:t>aprile</a:t>
            </a:r>
            <a:r>
              <a:rPr lang="en-US" sz="3200" dirty="0"/>
              <a:t> 2021</a:t>
            </a:r>
          </a:p>
          <a:p>
            <a:endParaRPr lang="en-US" sz="3200" b="1" dirty="0">
              <a:solidFill>
                <a:schemeClr val="accent2"/>
              </a:solidFill>
            </a:endParaRPr>
          </a:p>
          <a:p>
            <a:r>
              <a:rPr lang="en-US" sz="3200" b="1" dirty="0">
                <a:solidFill>
                  <a:schemeClr val="accent2"/>
                </a:solidFill>
              </a:rPr>
              <a:t>Fonte: </a:t>
            </a:r>
            <a:r>
              <a:rPr lang="en-US" sz="3200" b="1" dirty="0" err="1">
                <a:solidFill>
                  <a:schemeClr val="accent2"/>
                </a:solidFill>
              </a:rPr>
              <a:t>Cabina</a:t>
            </a:r>
            <a:r>
              <a:rPr lang="en-US" sz="3200" b="1" dirty="0">
                <a:solidFill>
                  <a:schemeClr val="accent2"/>
                </a:solidFill>
              </a:rPr>
              <a:t> di Regia</a:t>
            </a:r>
            <a:endParaRPr lang="en-US" sz="6601" b="1" dirty="0">
              <a:solidFill>
                <a:schemeClr val="accent2"/>
              </a:solidFill>
            </a:endParaRPr>
          </a:p>
          <a:p>
            <a:endParaRPr 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6923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7A91772-571B-4B3E-8EB5-79C719686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72" y="0"/>
            <a:ext cx="11635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62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5F90449-EA3D-43FA-B8CA-71BC9805A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286"/>
            <a:ext cx="12192000" cy="432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5197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269000" y="315902"/>
            <a:ext cx="979242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Headline della Cabina di Regia (23 aprile 2021)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DE49A9-7DD4-4929-9670-2DFB980E99EC}"/>
              </a:ext>
            </a:extLst>
          </p:cNvPr>
          <p:cNvSpPr txBox="1"/>
          <p:nvPr/>
        </p:nvSpPr>
        <p:spPr>
          <a:xfrm>
            <a:off x="436459" y="1748676"/>
            <a:ext cx="1094014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conferma la lenta discesa dei nuovi casi e del numero di pazienti ricoverati, ma il quadro complessivo resta ancora ad un livello molto impegnativo. 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it-IT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Complessivamente, l’incidenza resta elevata e ancora ben lontana</a:t>
            </a:r>
            <a:r>
              <a:rPr lang="it-IT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livelli (50 per 100.000) che permetterebbero il contenimento dei nuovi casi. 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conseguenza, è necessario continuare a ridurre il numero di casi e progredire con la campagna vaccinale.</a:t>
            </a:r>
            <a:r>
              <a:rPr lang="it-IT" sz="32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32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269000" y="315902"/>
            <a:ext cx="979242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1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Headline della Cabina di Regia (23 aprile 2021)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DE49A9-7DD4-4929-9670-2DFB980E99EC}"/>
              </a:ext>
            </a:extLst>
          </p:cNvPr>
          <p:cNvSpPr txBox="1"/>
          <p:nvPr/>
        </p:nvSpPr>
        <p:spPr>
          <a:xfrm>
            <a:off x="625929" y="1652947"/>
            <a:ext cx="109401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ormai prevalente circolazione in Italia di una variante virale caratterizzata da una trasmissibilità notevolmente maggiore, richiede di continuare a mantenere particolare cautela e gradualità nella gestione dell’epidemia.</a:t>
            </a:r>
            <a:endParaRPr lang="it-IT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it-IT" sz="2800" i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2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È fondamentale che la popolazione continui a rispettare tutte le misure raccomandate di protezione individuale e distanziamento in tutte le occasioni di contatto con persone al di fuori del proprio nucleo abitativo per ridurre il rischio di contagio.</a:t>
            </a:r>
            <a:endParaRPr lang="it-IT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10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04EA0B-A72D-4989-85C8-4EE64A56E955}"/>
              </a:ext>
            </a:extLst>
          </p:cNvPr>
          <p:cNvSpPr txBox="1"/>
          <p:nvPr/>
        </p:nvSpPr>
        <p:spPr>
          <a:xfrm>
            <a:off x="9255761" y="782322"/>
            <a:ext cx="125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chemeClr val="accent1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40748030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BE7B808-A555-4736-A2DE-F5A524252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939" y="0"/>
            <a:ext cx="6586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129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EC71E0B-5866-40CE-9B52-2532B4938529}"/>
              </a:ext>
            </a:extLst>
          </p:cNvPr>
          <p:cNvSpPr txBox="1">
            <a:spLocks/>
          </p:cNvSpPr>
          <p:nvPr/>
        </p:nvSpPr>
        <p:spPr>
          <a:xfrm>
            <a:off x="379851" y="143572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Casi notificati al Centro Europeo per la Prevenzione ed il Controllo delle Malattie (ECDC)</a:t>
            </a:r>
            <a:br>
              <a:rPr lang="it-IT" sz="2400" b="1">
                <a:solidFill>
                  <a:schemeClr val="accent2">
                    <a:lumMod val="50000"/>
                  </a:schemeClr>
                </a:solidFill>
              </a:rPr>
            </a:b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5394B0-9302-46FE-8588-273108EB9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79A5F9-7C5F-4C50-A80A-9584CE66884F}"/>
              </a:ext>
            </a:extLst>
          </p:cNvPr>
          <p:cNvSpPr txBox="1"/>
          <p:nvPr/>
        </p:nvSpPr>
        <p:spPr>
          <a:xfrm>
            <a:off x="142767" y="827541"/>
            <a:ext cx="739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La situazione italiana riflette l’epidemiologia degli altri paesi UE/SEE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6885DE-663C-4017-A88A-1EC2A6E50B7C}"/>
              </a:ext>
            </a:extLst>
          </p:cNvPr>
          <p:cNvSpPr txBox="1"/>
          <p:nvPr/>
        </p:nvSpPr>
        <p:spPr>
          <a:xfrm>
            <a:off x="3916154" y="6633265"/>
            <a:ext cx="76813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https://www.ecdc.europa.eu/en/covid-19/situation-updates/weekly-maps-coordinated-restriction-free-movement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4B8D2CB-0FC4-4411-8B96-ECEF1B28A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319" y="1334430"/>
            <a:ext cx="5994346" cy="52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5554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3E2270D-9650-4A91-82CB-775C7A919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1" y="0"/>
            <a:ext cx="6746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672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AAA3D7-EA8D-44E8-AF94-1081D89D3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803" y="0"/>
            <a:ext cx="7782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008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9428D7CF-A5A4-4C37-982A-E5628E48C6F6}"/>
              </a:ext>
            </a:extLst>
          </p:cNvPr>
          <p:cNvSpPr txBox="1">
            <a:spLocks/>
          </p:cNvSpPr>
          <p:nvPr/>
        </p:nvSpPr>
        <p:spPr>
          <a:xfrm>
            <a:off x="107156" y="-75455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>
                <a:solidFill>
                  <a:schemeClr val="accent2">
                    <a:lumMod val="50000"/>
                  </a:schemeClr>
                </a:solidFill>
              </a:rPr>
              <a:t>Andamento incidenza (14 gg) in alcuni paesi europei (ECDC)</a:t>
            </a:r>
            <a:endParaRPr lang="it-CH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E214AC-F045-410E-A669-44F73EAF1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48" y="661481"/>
            <a:ext cx="8714960" cy="55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310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772227" y="2757714"/>
            <a:ext cx="7010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Situazione epidemiologica in Italia</a:t>
            </a:r>
          </a:p>
        </p:txBody>
      </p:sp>
    </p:spTree>
    <p:extLst>
      <p:ext uri="{BB962C8B-B14F-4D97-AF65-F5344CB8AC3E}">
        <p14:creationId xmlns:p14="http://schemas.microsoft.com/office/powerpoint/2010/main" val="41617915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664"/>
            <a:ext cx="12192000" cy="846137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Casi notificati al sistema di Sorveglianza integrata 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COVID-19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 in Italia</a:t>
            </a:r>
            <a:endParaRPr lang="it-CH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21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aprile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A81F199-DD01-4F03-A0D0-7DB30EEC9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454"/>
            <a:ext cx="12192000" cy="49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1018" b="47061"/>
          <a:stretch/>
        </p:blipFill>
        <p:spPr>
          <a:xfrm>
            <a:off x="96524" y="382271"/>
            <a:ext cx="12191999" cy="62701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186232" y="495723"/>
            <a:ext cx="11495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Casi in </a:t>
            </a:r>
            <a:r>
              <a:rPr lang="it-IT" sz="2000" b="1" dirty="0">
                <a:solidFill>
                  <a:srgbClr val="FFFF00"/>
                </a:solidFill>
              </a:rPr>
              <a:t>aumento</a:t>
            </a:r>
            <a:r>
              <a:rPr lang="it-IT" sz="2000" b="1" dirty="0">
                <a:solidFill>
                  <a:schemeClr val="bg1"/>
                </a:solidFill>
              </a:rPr>
              <a:t> in 4 Regioni/PPAA e </a:t>
            </a:r>
            <a:r>
              <a:rPr lang="it-IT" sz="2000" b="1" dirty="0">
                <a:solidFill>
                  <a:srgbClr val="FFFF00"/>
                </a:solidFill>
              </a:rPr>
              <a:t>nuovi casi </a:t>
            </a:r>
            <a:r>
              <a:rPr lang="it-IT" sz="2000" b="1" dirty="0">
                <a:solidFill>
                  <a:schemeClr val="bg1"/>
                </a:solidFill>
              </a:rPr>
              <a:t>presenti su tutto il territorio nazionale negli ultimi 14 giorni</a:t>
            </a:r>
          </a:p>
          <a:p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293222" y="5789497"/>
            <a:ext cx="984276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CONFRONTO TRA IL </a:t>
            </a:r>
            <a:r>
              <a:rPr lang="it-IT" sz="1100" b="1" i="1" dirty="0">
                <a:solidFill>
                  <a:srgbClr val="404040"/>
                </a:solidFill>
                <a:effectLst/>
                <a:latin typeface="Lato"/>
              </a:rPr>
              <a:t>NUMERO CASI DI COVID-19 (PER 100.000 AB) </a:t>
            </a:r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DIAGNOSTICATI IN ITALIA </a:t>
            </a:r>
          </a:p>
          <a:p>
            <a:r>
              <a:rPr lang="it-IT" sz="1100" b="0" i="1" dirty="0">
                <a:solidFill>
                  <a:srgbClr val="404040"/>
                </a:solidFill>
                <a:effectLst/>
                <a:latin typeface="Lato"/>
              </a:rPr>
              <a:t>PER REGIONE NEL PERIODO </a:t>
            </a:r>
            <a:r>
              <a:rPr lang="it-IT" sz="1100" i="1" dirty="0">
                <a:solidFill>
                  <a:srgbClr val="404040"/>
                </a:solidFill>
                <a:latin typeface="Lato"/>
              </a:rPr>
              <a:t>5/4-18/4/2021 E 22/3-4/4/2021</a:t>
            </a:r>
          </a:p>
          <a:p>
            <a:endParaRPr lang="it-IT" sz="1100" i="1" dirty="0">
              <a:solidFill>
                <a:srgbClr val="404040"/>
              </a:solidFill>
              <a:latin typeface="Lato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F6E711-2254-4141-BE58-0F57B0672905}"/>
              </a:ext>
            </a:extLst>
          </p:cNvPr>
          <p:cNvSpPr/>
          <p:nvPr/>
        </p:nvSpPr>
        <p:spPr>
          <a:xfrm>
            <a:off x="7201837" y="6604084"/>
            <a:ext cx="27975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aggiornamento: 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21</a:t>
            </a:r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aprile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pic>
        <p:nvPicPr>
          <p:cNvPr id="1026" name="Picture 2" descr="CONFRONTO TRA IL NUMERO CASI DI COVID-19 (PER 100.000 AB) DIAGNOSTICATI IN ITALIA PER REGIONE NEL PERIODO 5/4-18/4/2021 E 22/3-4/4/2021">
            <a:extLst>
              <a:ext uri="{FF2B5EF4-FFF2-40B4-BE49-F238E27FC236}">
                <a16:creationId xmlns:a16="http://schemas.microsoft.com/office/drawing/2014/main" id="{63CB936C-6220-48E2-B285-3B83F37A4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5" y="1070118"/>
            <a:ext cx="6290351" cy="471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ASI DI COVID-19 DIAGNOSTICATI IN ITALIA PER COMUNE DI DOMICILIO/RESIDENZA (COMUNI CON ALMENO UN CASO) - PERIODO:  5/4-18/4/2021">
            <a:extLst>
              <a:ext uri="{FF2B5EF4-FFF2-40B4-BE49-F238E27FC236}">
                <a16:creationId xmlns:a16="http://schemas.microsoft.com/office/drawing/2014/main" id="{F45D0A56-D978-4E06-9F64-3A80887B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7" t="6830" r="24658" b="8333"/>
          <a:stretch/>
        </p:blipFill>
        <p:spPr bwMode="auto">
          <a:xfrm>
            <a:off x="7092950" y="1163364"/>
            <a:ext cx="3667822" cy="466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4DFE791-69A8-40CF-B72A-7545B243B4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1" t="88502" r="27442" b="5839"/>
          <a:stretch/>
        </p:blipFill>
        <p:spPr>
          <a:xfrm>
            <a:off x="6832163" y="5701652"/>
            <a:ext cx="4905259" cy="3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F1C2585-0A71-4012-BAC2-8ADB897BB890}"/>
              </a:ext>
            </a:extLst>
          </p:cNvPr>
          <p:cNvSpPr/>
          <p:nvPr/>
        </p:nvSpPr>
        <p:spPr>
          <a:xfrm>
            <a:off x="1038446" y="234849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-69431" y="80799"/>
            <a:ext cx="12330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N. assoluto e incidenza (per 100.000 ab) dei casi di COVID-19 diagnosticati dal 12-18/4 per Regione/PA, nel periodo 16-22/4, tamponi e % positività (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FONTE MINISTERO DELLA SALUTE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651B0AB-0AAB-423E-831A-20DE43440746}"/>
              </a:ext>
            </a:extLst>
          </p:cNvPr>
          <p:cNvSpPr/>
          <p:nvPr/>
        </p:nvSpPr>
        <p:spPr>
          <a:xfrm>
            <a:off x="7288197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22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aprile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E6BAFBD-DAB4-4A81-88C9-4742D5687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254725"/>
              </p:ext>
            </p:extLst>
          </p:nvPr>
        </p:nvGraphicFramePr>
        <p:xfrm>
          <a:off x="477795" y="988541"/>
          <a:ext cx="10688850" cy="5137610"/>
        </p:xfrm>
        <a:graphic>
          <a:graphicData uri="http://schemas.openxmlformats.org/drawingml/2006/table">
            <a:tbl>
              <a:tblPr firstRow="1" firstCol="1" bandRow="1"/>
              <a:tblGrid>
                <a:gridCol w="1648221">
                  <a:extLst>
                    <a:ext uri="{9D8B030D-6E8A-4147-A177-3AD203B41FA5}">
                      <a16:colId xmlns:a16="http://schemas.microsoft.com/office/drawing/2014/main" val="187999094"/>
                    </a:ext>
                  </a:extLst>
                </a:gridCol>
                <a:gridCol w="1171498">
                  <a:extLst>
                    <a:ext uri="{9D8B030D-6E8A-4147-A177-3AD203B41FA5}">
                      <a16:colId xmlns:a16="http://schemas.microsoft.com/office/drawing/2014/main" val="546656681"/>
                    </a:ext>
                  </a:extLst>
                </a:gridCol>
                <a:gridCol w="1376725">
                  <a:extLst>
                    <a:ext uri="{9D8B030D-6E8A-4147-A177-3AD203B41FA5}">
                      <a16:colId xmlns:a16="http://schemas.microsoft.com/office/drawing/2014/main" val="2825728848"/>
                    </a:ext>
                  </a:extLst>
                </a:gridCol>
                <a:gridCol w="1614016">
                  <a:extLst>
                    <a:ext uri="{9D8B030D-6E8A-4147-A177-3AD203B41FA5}">
                      <a16:colId xmlns:a16="http://schemas.microsoft.com/office/drawing/2014/main" val="856106841"/>
                    </a:ext>
                  </a:extLst>
                </a:gridCol>
                <a:gridCol w="1357484">
                  <a:extLst>
                    <a:ext uri="{9D8B030D-6E8A-4147-A177-3AD203B41FA5}">
                      <a16:colId xmlns:a16="http://schemas.microsoft.com/office/drawing/2014/main" val="1475224692"/>
                    </a:ext>
                  </a:extLst>
                </a:gridCol>
                <a:gridCol w="1175773">
                  <a:extLst>
                    <a:ext uri="{9D8B030D-6E8A-4147-A177-3AD203B41FA5}">
                      <a16:colId xmlns:a16="http://schemas.microsoft.com/office/drawing/2014/main" val="2103023666"/>
                    </a:ext>
                  </a:extLst>
                </a:gridCol>
                <a:gridCol w="1173635">
                  <a:extLst>
                    <a:ext uri="{9D8B030D-6E8A-4147-A177-3AD203B41FA5}">
                      <a16:colId xmlns:a16="http://schemas.microsoft.com/office/drawing/2014/main" val="3441841143"/>
                    </a:ext>
                  </a:extLst>
                </a:gridCol>
                <a:gridCol w="1171498">
                  <a:extLst>
                    <a:ext uri="{9D8B030D-6E8A-4147-A177-3AD203B41FA5}">
                      <a16:colId xmlns:a16="http://schemas.microsoft.com/office/drawing/2014/main" val="1485398504"/>
                    </a:ext>
                  </a:extLst>
                </a:gridCol>
              </a:tblGrid>
              <a:tr h="793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Regione/PA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Casi tra il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12-18/4 (Fonte </a:t>
                      </a:r>
                      <a:r>
                        <a:rPr lang="it-IT" sz="1000" b="1" cap="small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ISS</a:t>
                      </a: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Incidenza 7gg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(per 100.000 ab)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12-18/4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Casi tra il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16-22/4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(Fonte </a:t>
                      </a:r>
                      <a:r>
                        <a:rPr lang="it-IT" sz="1000" b="1" cap="small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MINISTERO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DELLA SALUTE</a:t>
                      </a: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Incidenza 7gg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(per 100.000 ab)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16-22/4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Tamponi 7gg 16-22/4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(Fonte </a:t>
                      </a:r>
                      <a:r>
                        <a:rPr lang="it-IT" sz="800" b="1" cap="small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MINISTERO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800" b="1" cap="small">
                          <a:solidFill>
                            <a:srgbClr val="0070C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DELLA SALUTE</a:t>
                      </a: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Tamponi 7gg/100 000 pop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cap="small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Percentuale positività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053678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Abruzzo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1.345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103,95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1.304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42.715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3.301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597631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Basilicata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1.163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210,21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1.110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11.189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2.022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87073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Calabria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2.790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147,3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2.884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25.523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1.347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165171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Campania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13.156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230,32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12.803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203.678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3.566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438500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Emilia-Romagna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6.630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148,52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6.799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167.551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3.753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32295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Friuli-Venezia Giulia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1.413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117,14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1.570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56.533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4.687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20450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Lazio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8.060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140,04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8.327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216.282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3.758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439158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Liguria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2.162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141,79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1.994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46.221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3.031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748981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Lombardia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14.457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144,17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14.073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298.714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2.979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45498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1.893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125,14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1.952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27.089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1.791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151142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Molise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245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81,53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17.045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5.672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117226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Piemonte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7.109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164,9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6.981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140.033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3.248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914322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Bolzano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373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70,03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53.231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9.994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409258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 Trento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592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108,54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14.138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2.592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74538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Puglia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8.510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215,26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9.140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81.450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2.060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502551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Sardegna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1.806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112,06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2.120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43.946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2.727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089740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Sicilia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8.217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168,54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8.517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182.106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3.735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553497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Toscana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6.751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182,83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6.739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155.865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4.221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39997"/>
                  </a:ext>
                </a:extLst>
              </a:tr>
              <a:tr h="18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Umbria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752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86,42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44.766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5.145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462996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Valle d’Aosta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329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263,13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3.582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2.865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18913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Veneto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6.327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129,67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6.188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213.508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4.376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44225"/>
                  </a:ext>
                </a:extLst>
              </a:tr>
              <a:tr h="19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94.080 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157,74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94.789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2.045.165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3.429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000" b="1" dirty="0">
                          <a:solidFill>
                            <a:srgbClr val="44546A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4,6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2" marR="410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622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0385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Immagine 398">
            <a:extLst>
              <a:ext uri="{FF2B5EF4-FFF2-40B4-BE49-F238E27FC236}">
                <a16:creationId xmlns:a16="http://schemas.microsoft.com/office/drawing/2014/main" id="{408FAF7B-3E24-4147-A339-0F24F3F2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9" t="43383" r="2101" b="47062"/>
          <a:stretch/>
        </p:blipFill>
        <p:spPr>
          <a:xfrm>
            <a:off x="107156" y="832769"/>
            <a:ext cx="11977687" cy="618889"/>
          </a:xfrm>
          <a:prstGeom prst="rect">
            <a:avLst/>
          </a:prstGeom>
        </p:spPr>
      </p:pic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748625" y="796917"/>
            <a:ext cx="46337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alla diagnosi </a:t>
            </a:r>
            <a:r>
              <a:rPr lang="it-IT" b="1" dirty="0">
                <a:solidFill>
                  <a:schemeClr val="bg1"/>
                </a:solidFill>
              </a:rPr>
              <a:t>in lieve diminuzione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(43 anni ultima settimana)</a:t>
            </a:r>
          </a:p>
        </p:txBody>
      </p:sp>
      <p:sp>
        <p:nvSpPr>
          <p:cNvPr id="403" name="Titolo 1">
            <a:extLst>
              <a:ext uri="{FF2B5EF4-FFF2-40B4-BE49-F238E27FC236}">
                <a16:creationId xmlns:a16="http://schemas.microsoft.com/office/drawing/2014/main" id="{93A4A4BE-1CB9-45C8-88C1-39811BDDB89B}"/>
              </a:ext>
            </a:extLst>
          </p:cNvPr>
          <p:cNvSpPr txBox="1">
            <a:spLocks/>
          </p:cNvSpPr>
          <p:nvPr/>
        </p:nvSpPr>
        <p:spPr>
          <a:xfrm>
            <a:off x="107156" y="-13367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Caratteristiche della popolazione affetta</a:t>
            </a:r>
            <a:endParaRPr lang="it-CH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AB1B932-1BE5-4EE0-9F9D-D122A85F8D20}"/>
              </a:ext>
            </a:extLst>
          </p:cNvPr>
          <p:cNvSpPr/>
          <p:nvPr/>
        </p:nvSpPr>
        <p:spPr>
          <a:xfrm>
            <a:off x="6416428" y="5316745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E14D591-3201-4FF3-9EBB-FDEC6E0BA835}"/>
              </a:ext>
            </a:extLst>
          </p:cNvPr>
          <p:cNvSpPr/>
          <p:nvPr/>
        </p:nvSpPr>
        <p:spPr>
          <a:xfrm>
            <a:off x="7542078" y="6604084"/>
            <a:ext cx="2811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 dirty="0">
                <a:solidFill>
                  <a:srgbClr val="333333"/>
                </a:solidFill>
                <a:latin typeface="Source Sans Pro"/>
              </a:rPr>
              <a:t>: 21 aprile</a:t>
            </a:r>
            <a:r>
              <a:rPr lang="it-IT" sz="105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54E332B-B8F7-4701-866A-AC42FD114FBE}"/>
              </a:ext>
            </a:extLst>
          </p:cNvPr>
          <p:cNvSpPr txBox="1"/>
          <p:nvPr/>
        </p:nvSpPr>
        <p:spPr>
          <a:xfrm>
            <a:off x="6910842" y="809618"/>
            <a:ext cx="4517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Età mediana </a:t>
            </a:r>
            <a:r>
              <a:rPr lang="it-IT" b="1" dirty="0">
                <a:solidFill>
                  <a:srgbClr val="FFFF00"/>
                </a:solidFill>
              </a:rPr>
              <a:t>al primo ricovero </a:t>
            </a:r>
            <a:r>
              <a:rPr lang="it-IT" b="1" dirty="0">
                <a:solidFill>
                  <a:schemeClr val="bg1"/>
                </a:solidFill>
              </a:rPr>
              <a:t>in diminuzione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(67 anni ultima settimana)</a:t>
            </a:r>
          </a:p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C99868-E17F-4FEB-80B2-4FE14F096589}"/>
              </a:ext>
            </a:extLst>
          </p:cNvPr>
          <p:cNvSpPr txBox="1"/>
          <p:nvPr/>
        </p:nvSpPr>
        <p:spPr>
          <a:xfrm>
            <a:off x="6095999" y="5744481"/>
            <a:ext cx="613410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al primo ricovero</a:t>
            </a: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B586D56-F8DC-4882-ABD6-72CD07C0C625}"/>
              </a:ext>
            </a:extLst>
          </p:cNvPr>
          <p:cNvSpPr txBox="1"/>
          <p:nvPr/>
        </p:nvSpPr>
        <p:spPr>
          <a:xfrm>
            <a:off x="141024" y="5757955"/>
            <a:ext cx="6151880" cy="28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età mediana dei casi di COVID-19 </a:t>
            </a:r>
            <a:r>
              <a:rPr lang="it-IT" sz="1200" b="1" u="sng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diagnosticati</a:t>
            </a:r>
            <a:r>
              <a:rPr lang="it-IT" sz="1200" b="1" cap="small" dirty="0">
                <a:solidFill>
                  <a:srgbClr val="44546A"/>
                </a:solidFill>
                <a:effectLst/>
                <a:latin typeface="Raleway" panose="020B0503030101060003" pitchFamily="34" charset="0"/>
                <a:ea typeface="Times New Roman" panose="02020603050405020304" pitchFamily="18" charset="0"/>
              </a:rPr>
              <a:t> in Italia per settimana di diagnosi</a:t>
            </a:r>
            <a:endParaRPr lang="it-IT" sz="1400" b="1" cap="small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C486B57-990E-41FE-AA92-66DAB2745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" b="5316"/>
          <a:stretch/>
        </p:blipFill>
        <p:spPr bwMode="auto">
          <a:xfrm>
            <a:off x="10633" y="1810857"/>
            <a:ext cx="5914397" cy="35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FA62765-E073-4ED8-AA16-45376EFC0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" b="4378"/>
          <a:stretch/>
        </p:blipFill>
        <p:spPr bwMode="auto">
          <a:xfrm>
            <a:off x="6032661" y="1757582"/>
            <a:ext cx="6052182" cy="37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40979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63E7C816413449BE19C5D0687882B0" ma:contentTypeVersion="13" ma:contentTypeDescription="Creare un nuovo documento." ma:contentTypeScope="" ma:versionID="c84c7b62d9cfa117315bbab115dd4ab4">
  <xsd:schema xmlns:xsd="http://www.w3.org/2001/XMLSchema" xmlns:xs="http://www.w3.org/2001/XMLSchema" xmlns:p="http://schemas.microsoft.com/office/2006/metadata/properties" xmlns:ns3="3ec210cc-1385-4d77-bddf-45fa57c2a2bb" xmlns:ns4="57d7c0e4-8645-47b2-9061-8f723220d9b7" targetNamespace="http://schemas.microsoft.com/office/2006/metadata/properties" ma:root="true" ma:fieldsID="45be081a5d6e2fc930f6969d185cf4c2" ns3:_="" ns4:_="">
    <xsd:import namespace="3ec210cc-1385-4d77-bddf-45fa57c2a2bb"/>
    <xsd:import namespace="57d7c0e4-8645-47b2-9061-8f723220d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210cc-1385-4d77-bddf-45fa57c2a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c0e4-8645-47b2-9061-8f723220d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389B68-1887-4480-9B6E-134D688B9514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3ec210cc-1385-4d77-bddf-45fa57c2a2bb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7d7c0e4-8645-47b2-9061-8f723220d9b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FDD65D-0E41-438A-91AE-4CAFC40BA8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3788AC-DFA5-4F93-96EC-41F379A23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210cc-1385-4d77-bddf-45fa57c2a2bb"/>
    <ds:schemaRef ds:uri="57d7c0e4-8645-47b2-9061-8f723220d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1064</Words>
  <Application>Microsoft Office PowerPoint</Application>
  <PresentationFormat>Widescreen</PresentationFormat>
  <Paragraphs>286</Paragraphs>
  <Slides>31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31</vt:i4>
      </vt:variant>
    </vt:vector>
  </HeadingPairs>
  <TitlesOfParts>
    <vt:vector size="46" baseType="lpstr">
      <vt:lpstr>Arial</vt:lpstr>
      <vt:lpstr>Arial Narrow</vt:lpstr>
      <vt:lpstr>Calibri</vt:lpstr>
      <vt:lpstr>Calibri Light</vt:lpstr>
      <vt:lpstr>HelvLight</vt:lpstr>
      <vt:lpstr>Lato</vt:lpstr>
      <vt:lpstr>Raleway</vt:lpstr>
      <vt:lpstr>Source Sans Pro</vt:lpstr>
      <vt:lpstr>Tahoma</vt:lpstr>
      <vt:lpstr>Times New Roman</vt:lpstr>
      <vt:lpstr>Verdana</vt:lpstr>
      <vt:lpstr>Wingdings</vt:lpstr>
      <vt:lpstr>7_Tema di Office</vt:lpstr>
      <vt:lpstr>Retrospettivo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Casi notificati al sistema di Sorveglianza integrata COVID-19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Flavia</dc:creator>
  <cp:lastModifiedBy>De Vecchis Daniela</cp:lastModifiedBy>
  <cp:revision>14</cp:revision>
  <cp:lastPrinted>2021-04-23T11:46:39Z</cp:lastPrinted>
  <dcterms:created xsi:type="dcterms:W3CDTF">2020-12-11T17:55:46Z</dcterms:created>
  <dcterms:modified xsi:type="dcterms:W3CDTF">2021-04-23T14:52:33Z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0x0101005B63E7C816413449BE19C5D0687882B0</vt:lpwstr>
  </property>
</Properties>
</file>