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311" r:id="rId5"/>
    <p:sldId id="310" r:id="rId6"/>
    <p:sldId id="316" r:id="rId7"/>
    <p:sldId id="308" r:id="rId8"/>
    <p:sldId id="309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2ABA715F-680E-4D83-BCB2-21326D7957FD}">
          <p14:sldIdLst>
            <p14:sldId id="256"/>
            <p14:sldId id="257"/>
            <p14:sldId id="258"/>
            <p14:sldId id="311"/>
            <p14:sldId id="310"/>
            <p14:sldId id="316"/>
            <p14:sldId id="308"/>
            <p14:sldId id="30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660"/>
  </p:normalViewPr>
  <p:slideViewPr>
    <p:cSldViewPr>
      <p:cViewPr>
        <p:scale>
          <a:sx n="106" d="100"/>
          <a:sy n="106" d="100"/>
        </p:scale>
        <p:origin x="-558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4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70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70"/>
            <a:ext cx="64366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7" y="2900831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4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8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40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8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7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5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9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5" y="2657438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2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3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7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5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14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2" y="4133092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9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798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91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3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1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5F1121-55E5-4518-9CBE-DB1C11F5A6B3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4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9" y="224495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C631E30-5F71-44A4-ACC2-C4EC7B75F9E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21" y="2492897"/>
            <a:ext cx="3258225" cy="3258225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594791" y="192748"/>
            <a:ext cx="3621504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WORKSHOP</a:t>
            </a:r>
            <a:r>
              <a:rPr lang="it-IT" sz="21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t-IT" sz="2100" b="1" dirty="0">
                <a:solidFill>
                  <a:schemeClr val="bg1"/>
                </a:solidFill>
              </a:rPr>
              <a:t>PRESENTAZIONE PROGETTO</a:t>
            </a:r>
          </a:p>
          <a:p>
            <a:pPr algn="ctr"/>
            <a:r>
              <a:rPr lang="it-IT" sz="2100" b="1" dirty="0">
                <a:solidFill>
                  <a:schemeClr val="bg1"/>
                </a:solidFill>
              </a:rPr>
              <a:t>SEPES</a:t>
            </a:r>
          </a:p>
          <a:p>
            <a:pPr algn="ctr"/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667914" y="1424970"/>
            <a:ext cx="3504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Istituto G. Gaslini - Genova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20  Maggio 2016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49361" y="1916836"/>
            <a:ext cx="4518555" cy="169277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STRATEGIA COMUNICATIVA E IL MATERIALE DIDATTICO/EDUCATIVO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00400" y="4360339"/>
            <a:ext cx="3042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Sabina Cedri </a:t>
            </a:r>
          </a:p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Istituto Superiore di Sanità</a:t>
            </a:r>
          </a:p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Roma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5" y="-64793"/>
            <a:ext cx="1596369" cy="15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9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6409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01208"/>
            <a:ext cx="1080120" cy="1080120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403648" y="973177"/>
            <a:ext cx="70567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La prevenzione degli incidenti nei bambini: </a:t>
            </a:r>
          </a:p>
          <a:p>
            <a:pPr algn="ctr"/>
            <a:r>
              <a:rPr lang="it-IT" sz="2000" b="1" dirty="0"/>
              <a:t>Il modello PR.E.V. - </a:t>
            </a:r>
            <a:r>
              <a:rPr lang="it-IT" sz="2000" b="1" dirty="0" err="1"/>
              <a:t>PRevenzione</a:t>
            </a:r>
            <a:r>
              <a:rPr lang="it-IT" sz="2000" b="1" dirty="0"/>
              <a:t>, Educazione, </a:t>
            </a:r>
            <a:r>
              <a:rPr lang="it-IT" sz="2000" b="1" dirty="0" smtClean="0"/>
              <a:t>Vigilanza</a:t>
            </a:r>
          </a:p>
          <a:p>
            <a:pPr algn="ctr"/>
            <a:r>
              <a:rPr lang="it-IT" sz="2000" b="1" dirty="0" smtClean="0"/>
              <a:t>S. Cedri</a:t>
            </a:r>
            <a:endParaRPr lang="it-IT" sz="2000" dirty="0"/>
          </a:p>
        </p:txBody>
      </p:sp>
      <p:sp>
        <p:nvSpPr>
          <p:cNvPr id="8" name="Rettangolo 7"/>
          <p:cNvSpPr/>
          <p:nvPr/>
        </p:nvSpPr>
        <p:spPr>
          <a:xfrm>
            <a:off x="1115616" y="2276872"/>
            <a:ext cx="7241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Prevenzione (genitori e altri adulti):</a:t>
            </a:r>
            <a:r>
              <a:rPr lang="it-IT" dirty="0"/>
              <a:t> agendo sulle strutture, materiali ed oggetti, adottando specifici comportamenti che  mettano in sicurezza il bambino dal pericolo di incidente</a:t>
            </a:r>
          </a:p>
        </p:txBody>
      </p:sp>
      <p:sp>
        <p:nvSpPr>
          <p:cNvPr id="9" name="Rettangolo 8"/>
          <p:cNvSpPr/>
          <p:nvPr/>
        </p:nvSpPr>
        <p:spPr>
          <a:xfrm>
            <a:off x="1089832" y="3356990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Educazione del bambino</a:t>
            </a:r>
            <a:r>
              <a:rPr lang="it-IT" dirty="0"/>
              <a:t>: appena il bambino è in grado di imparare, sarà bene che gli venga insegnato ad adottare comportamenti sicuri in casa, in strada e in tutti gli altri ambienti frequentati.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115616" y="4687977"/>
            <a:ext cx="6264696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Vigilanza da parte degli adulti</a:t>
            </a:r>
            <a:r>
              <a:rPr lang="it-IT" dirty="0"/>
              <a:t>: in ogni caso, le suddette azioni di prevenzione e di educazione non devono far sì che l’adulto responsabile manchi di tenere d’occhio il bambino, soprattutto nelle situazioni considerate come più pericolose.  </a:t>
            </a:r>
          </a:p>
        </p:txBody>
      </p:sp>
    </p:spTree>
    <p:extLst>
      <p:ext uri="{BB962C8B-B14F-4D97-AF65-F5344CB8AC3E}">
        <p14:creationId xmlns:p14="http://schemas.microsoft.com/office/powerpoint/2010/main" val="281458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6409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01208"/>
            <a:ext cx="1080120" cy="108012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266207" y="1196755"/>
            <a:ext cx="4322017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/>
              <a:t>IL MATERIALE </a:t>
            </a:r>
            <a:r>
              <a:rPr lang="it-IT" b="1" u="sng" dirty="0"/>
              <a:t>DIDATTICO/EDUCATIVO</a:t>
            </a:r>
            <a:r>
              <a:rPr lang="it-IT" b="1" dirty="0"/>
              <a:t> </a:t>
            </a:r>
          </a:p>
          <a:p>
            <a:pPr algn="ctr"/>
            <a:r>
              <a:rPr lang="it-IT" b="1" dirty="0"/>
              <a:t>DEL PROGETTO SEPES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971601" y="2552714"/>
            <a:ext cx="632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1) ALBUM A FUMETTI PER BAMBINI – SCUOLA D’INFANZIA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77133" y="2987660"/>
            <a:ext cx="6135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2) ALBUM A FUMETTI PER BAMBINI – SCUOLA PRIMARIA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009811" y="3458440"/>
            <a:ext cx="450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/>
              <a:t>3) POSTER DA AFFIGGERE NELLE CLASSI 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027438" y="3904100"/>
            <a:ext cx="4935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4) OPUSCOLO PER INSEGNANTI E GENITORI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046858" y="4411781"/>
            <a:ext cx="6086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5) MANUALE IN FORMATO ELETTRONICO PER PEDIATRI </a:t>
            </a:r>
          </a:p>
          <a:p>
            <a:r>
              <a:rPr lang="it-IT" b="1" dirty="0"/>
              <a:t>    FORMATORI E INSEGNANTI</a:t>
            </a:r>
          </a:p>
        </p:txBody>
      </p:sp>
    </p:spTree>
    <p:extLst>
      <p:ext uri="{BB962C8B-B14F-4D97-AF65-F5344CB8AC3E}">
        <p14:creationId xmlns:p14="http://schemas.microsoft.com/office/powerpoint/2010/main" val="2183772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6409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01208"/>
            <a:ext cx="1080120" cy="1080120"/>
          </a:xfrm>
          <a:prstGeom prst="rect">
            <a:avLst/>
          </a:prstGeom>
        </p:spPr>
      </p:pic>
      <p:sp>
        <p:nvSpPr>
          <p:cNvPr id="3" name="Fumetto 4 2"/>
          <p:cNvSpPr/>
          <p:nvPr/>
        </p:nvSpPr>
        <p:spPr>
          <a:xfrm>
            <a:off x="2843808" y="980728"/>
            <a:ext cx="3384376" cy="2016224"/>
          </a:xfrm>
          <a:prstGeom prst="cloudCallou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Fumetto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693811" y="4435842"/>
            <a:ext cx="3086101" cy="46166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Linguaggio verbale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067944" y="4293096"/>
            <a:ext cx="4956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solidFill>
                  <a:srgbClr val="0070C0"/>
                </a:solidFill>
              </a:rPr>
              <a:t>+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047953" y="4435841"/>
            <a:ext cx="3052439" cy="46166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Linguaggio iconico</a:t>
            </a:r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2195736" y="3284984"/>
            <a:ext cx="1008112" cy="100811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 flipV="1">
            <a:off x="5263977" y="3212976"/>
            <a:ext cx="1080120" cy="108012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133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8072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2728458" y="929938"/>
            <a:ext cx="4291814" cy="36933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/>
              <a:t>Il fumetto come strumento educativo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699792" y="3068960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Raccontano reciprocamente una storia. In questa interazione tra verbale e iconico, i fumetti danno un volto umano a un dato argomento, con legame emotivo tra studenti e personaggi della storia a fumetti.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2699792" y="4820959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In contrasto con film e cartoni animati, in cui il medium detta il ritmo al quale la visione progredisce. Nel fumetto il tempo di lettura progredisce secondo l’esigenza del lettore.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212394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Naturale attrazione umana per le immagini; i fumetti </a:t>
            </a:r>
          </a:p>
          <a:p>
            <a:pPr algn="just"/>
            <a:r>
              <a:rPr lang="it-IT" dirty="0"/>
              <a:t>catturano e mantengono l’interesse del discente.</a:t>
            </a:r>
          </a:p>
        </p:txBody>
      </p:sp>
      <p:grpSp>
        <p:nvGrpSpPr>
          <p:cNvPr id="21" name="Gruppo 20"/>
          <p:cNvGrpSpPr/>
          <p:nvPr/>
        </p:nvGrpSpPr>
        <p:grpSpPr>
          <a:xfrm>
            <a:off x="72008" y="4624496"/>
            <a:ext cx="2915816" cy="997461"/>
            <a:chOff x="72008" y="3583667"/>
            <a:chExt cx="2915816" cy="997461"/>
          </a:xfrm>
        </p:grpSpPr>
        <p:sp>
          <p:nvSpPr>
            <p:cNvPr id="16" name="Fumetto 3 15"/>
            <p:cNvSpPr/>
            <p:nvPr/>
          </p:nvSpPr>
          <p:spPr>
            <a:xfrm>
              <a:off x="539552" y="3583667"/>
              <a:ext cx="1987649" cy="997461"/>
            </a:xfrm>
            <a:prstGeom prst="wedgeEllipseCallout">
              <a:avLst>
                <a:gd name="adj1" fmla="val 58982"/>
                <a:gd name="adj2" fmla="val 2969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it-IT" sz="1600" b="1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72008" y="3882342"/>
              <a:ext cx="291581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accent1">
                      <a:lumMod val="50000"/>
                    </a:schemeClr>
                  </a:solidFill>
                  <a:latin typeface="Comic Sans MS" panose="030F0702030302020204" pitchFamily="66" charset="0"/>
                </a:rPr>
                <a:t>Permanenza</a:t>
              </a:r>
              <a:endParaRPr lang="it-IT" sz="2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539552" y="3151412"/>
            <a:ext cx="1987649" cy="1069469"/>
            <a:chOff x="539552" y="2287523"/>
            <a:chExt cx="1987649" cy="1069469"/>
          </a:xfrm>
        </p:grpSpPr>
        <p:sp>
          <p:nvSpPr>
            <p:cNvPr id="15" name="Fumetto 3 14"/>
            <p:cNvSpPr/>
            <p:nvPr/>
          </p:nvSpPr>
          <p:spPr>
            <a:xfrm>
              <a:off x="539552" y="2287523"/>
              <a:ext cx="1987649" cy="1069469"/>
            </a:xfrm>
            <a:prstGeom prst="wedgeEllipseCallout">
              <a:avLst>
                <a:gd name="adj1" fmla="val 58982"/>
                <a:gd name="adj2" fmla="val 29695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 b="1" dirty="0">
                <a:solidFill>
                  <a:schemeClr val="tx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" name="Rettangolo 21"/>
            <p:cNvSpPr/>
            <p:nvPr/>
          </p:nvSpPr>
          <p:spPr>
            <a:xfrm>
              <a:off x="843574" y="2492896"/>
              <a:ext cx="1390124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accent1">
                      <a:lumMod val="50000"/>
                    </a:schemeClr>
                  </a:solidFill>
                  <a:latin typeface="Comic Sans MS" panose="030F0702030302020204" pitchFamily="66" charset="0"/>
                </a:rPr>
                <a:t>Immagini </a:t>
              </a:r>
            </a:p>
            <a:p>
              <a:pPr algn="ctr"/>
              <a:r>
                <a:rPr lang="it-IT" sz="2000" b="1" dirty="0">
                  <a:solidFill>
                    <a:schemeClr val="accent1">
                      <a:lumMod val="50000"/>
                    </a:schemeClr>
                  </a:solidFill>
                  <a:latin typeface="Comic Sans MS" panose="030F0702030302020204" pitchFamily="66" charset="0"/>
                </a:rPr>
                <a:t>e testo</a:t>
              </a:r>
              <a:endParaRPr lang="it-IT" sz="2000" b="1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4" name="Gruppo 23"/>
          <p:cNvGrpSpPr/>
          <p:nvPr/>
        </p:nvGrpSpPr>
        <p:grpSpPr>
          <a:xfrm>
            <a:off x="539552" y="1772816"/>
            <a:ext cx="1944216" cy="997461"/>
            <a:chOff x="611213" y="1133654"/>
            <a:chExt cx="1944216" cy="997461"/>
          </a:xfrm>
          <a:solidFill>
            <a:schemeClr val="bg1"/>
          </a:solidFill>
        </p:grpSpPr>
        <p:sp>
          <p:nvSpPr>
            <p:cNvPr id="14" name="Fumetto 3 13"/>
            <p:cNvSpPr/>
            <p:nvPr/>
          </p:nvSpPr>
          <p:spPr>
            <a:xfrm>
              <a:off x="611213" y="1133654"/>
              <a:ext cx="1944216" cy="997461"/>
            </a:xfrm>
            <a:prstGeom prst="wedgeEllipseCallout">
              <a:avLst>
                <a:gd name="adj1" fmla="val 58982"/>
                <a:gd name="adj2" fmla="val 2969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b="1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769636" y="1432329"/>
              <a:ext cx="1627369" cy="40011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it-IT" sz="2000" b="1" dirty="0">
                  <a:solidFill>
                    <a:schemeClr val="accent1">
                      <a:lumMod val="50000"/>
                    </a:schemeClr>
                  </a:solidFill>
                  <a:latin typeface="Comic Sans MS" panose="030F0702030302020204" pitchFamily="66" charset="0"/>
                </a:rPr>
                <a:t>Motivazione</a:t>
              </a:r>
              <a:endParaRPr lang="it-IT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1133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648072" cy="6480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/>
          <p:cNvSpPr txBox="1"/>
          <p:nvPr/>
        </p:nvSpPr>
        <p:spPr>
          <a:xfrm>
            <a:off x="2728458" y="929938"/>
            <a:ext cx="4291814" cy="36933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b="1" dirty="0"/>
              <a:t>Il fumetto come strumento educativo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491880" y="4059297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Secondo alcuni studiosi, il fumetto può aiutare a sviluppare la capacità di pensiero analitico e critico.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683568" y="3645024"/>
            <a:ext cx="2599788" cy="1656184"/>
            <a:chOff x="820084" y="2276872"/>
            <a:chExt cx="2599788" cy="1656184"/>
          </a:xfrm>
        </p:grpSpPr>
        <p:sp>
          <p:nvSpPr>
            <p:cNvPr id="14" name="Fumetto 3 13"/>
            <p:cNvSpPr/>
            <p:nvPr/>
          </p:nvSpPr>
          <p:spPr>
            <a:xfrm>
              <a:off x="820084" y="2276872"/>
              <a:ext cx="2599788" cy="1656184"/>
            </a:xfrm>
            <a:prstGeom prst="wedgeEllipseCallout">
              <a:avLst>
                <a:gd name="adj1" fmla="val 60814"/>
                <a:gd name="adj2" fmla="val 784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sz="1600" b="1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1127453" y="2598812"/>
              <a:ext cx="1898472" cy="10156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it-IT" sz="2000" b="1" dirty="0">
                  <a:solidFill>
                    <a:schemeClr val="accent1">
                      <a:lumMod val="50000"/>
                    </a:schemeClr>
                  </a:solidFill>
                  <a:latin typeface="Comic Sans MS" panose="030F0702030302020204" pitchFamily="66" charset="0"/>
                </a:rPr>
                <a:t>Sviluppo della capacità di pensiero</a:t>
              </a:r>
              <a:endParaRPr lang="it-IT" sz="2000" dirty="0"/>
            </a:p>
          </p:txBody>
        </p:sp>
      </p:grpSp>
      <p:sp>
        <p:nvSpPr>
          <p:cNvPr id="27" name="CasellaDiTesto 26"/>
          <p:cNvSpPr txBox="1"/>
          <p:nvPr/>
        </p:nvSpPr>
        <p:spPr>
          <a:xfrm>
            <a:off x="2915816" y="1977430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Può costituire uno strumento di aiuto per discipline e concetti difficili, offrendo ai lettori riluttanti una pratica non minacciosa e a quelli più esperti ispirazione e stimolo a un maggior interesse verso testi più impegnativi.</a:t>
            </a:r>
          </a:p>
        </p:txBody>
      </p:sp>
      <p:sp>
        <p:nvSpPr>
          <p:cNvPr id="28" name="Fumetto 3 27"/>
          <p:cNvSpPr/>
          <p:nvPr/>
        </p:nvSpPr>
        <p:spPr>
          <a:xfrm>
            <a:off x="539552" y="1988840"/>
            <a:ext cx="2203674" cy="1153874"/>
          </a:xfrm>
          <a:prstGeom prst="wedgeEllipseCallout">
            <a:avLst>
              <a:gd name="adj1" fmla="val 53795"/>
              <a:gd name="adj2" fmla="val 2061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395536" y="2378021"/>
            <a:ext cx="2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Intermediazione</a:t>
            </a:r>
          </a:p>
        </p:txBody>
      </p:sp>
    </p:spTree>
    <p:extLst>
      <p:ext uri="{BB962C8B-B14F-4D97-AF65-F5344CB8AC3E}">
        <p14:creationId xmlns:p14="http://schemas.microsoft.com/office/powerpoint/2010/main" val="285620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6409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01208"/>
            <a:ext cx="1080120" cy="108012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051720" y="899428"/>
            <a:ext cx="5142755" cy="400110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FASI DELL’ELABORAZIONE DEL MATERIALE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55576" y="1763524"/>
            <a:ext cx="262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1) Dati Epidemiologici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195572"/>
            <a:ext cx="2180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2) Fattori di rischio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755576" y="2627620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3) Contenuti di prevenzione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55576" y="3059668"/>
            <a:ext cx="6093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4) Scrittura delle sceneggiature dei fumetti e dei testi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55576" y="3491716"/>
            <a:ext cx="509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5) Ideazione dei personaggi e della grafica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755576" y="3923764"/>
            <a:ext cx="4352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6) Realizzazione dei fumetti e dei testi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55576" y="4355812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7) Composizione grafica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55576" y="4797152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8) Stampa</a:t>
            </a:r>
          </a:p>
        </p:txBody>
      </p:sp>
    </p:spTree>
    <p:extLst>
      <p:ext uri="{BB962C8B-B14F-4D97-AF65-F5344CB8AC3E}">
        <p14:creationId xmlns:p14="http://schemas.microsoft.com/office/powerpoint/2010/main" val="131133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39952" y="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strategia comunicativa e il materiale didattico/educativo </a:t>
            </a:r>
          </a:p>
        </p:txBody>
      </p:sp>
      <p:pic>
        <p:nvPicPr>
          <p:cNvPr id="5" name="Immagine 4" descr="C:\Users\Sabina\Desktop\ScrivaniaSabina\Comunicazione\MarketingSociale\Scrivania Sabina\Loghi\LogoISScircolare.t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64096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301208"/>
            <a:ext cx="1080120" cy="1080120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767107" y="764704"/>
            <a:ext cx="3389069" cy="369332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Il fumetto del progetto SEPES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268760"/>
            <a:ext cx="5328302" cy="511680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896242" y="5845496"/>
            <a:ext cx="3741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Personaggio-guida: La sirenetta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11332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mposi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921</TotalTime>
  <Words>481</Words>
  <Application>Microsoft Office PowerPoint</Application>
  <PresentationFormat>Presentazione su schermo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Austin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Sabina</dc:creator>
  <cp:lastModifiedBy>DARAT</cp:lastModifiedBy>
  <cp:revision>143</cp:revision>
  <dcterms:created xsi:type="dcterms:W3CDTF">2016-05-12T10:09:11Z</dcterms:created>
  <dcterms:modified xsi:type="dcterms:W3CDTF">2021-06-17T10:37:28Z</dcterms:modified>
</cp:coreProperties>
</file>