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4"/>
    <p:sldMasterId id="2147483806" r:id="rId5"/>
    <p:sldMasterId id="2147483822" r:id="rId6"/>
  </p:sldMasterIdLst>
  <p:notesMasterIdLst>
    <p:notesMasterId r:id="rId36"/>
  </p:notesMasterIdLst>
  <p:handoutMasterIdLst>
    <p:handoutMasterId r:id="rId37"/>
  </p:handoutMasterIdLst>
  <p:sldIdLst>
    <p:sldId id="362" r:id="rId7"/>
    <p:sldId id="1289" r:id="rId8"/>
    <p:sldId id="1288" r:id="rId9"/>
    <p:sldId id="1268" r:id="rId10"/>
    <p:sldId id="1290" r:id="rId11"/>
    <p:sldId id="272" r:id="rId12"/>
    <p:sldId id="1143" r:id="rId13"/>
    <p:sldId id="1142" r:id="rId14"/>
    <p:sldId id="1112" r:id="rId15"/>
    <p:sldId id="1272" r:id="rId16"/>
    <p:sldId id="1280" r:id="rId17"/>
    <p:sldId id="1273" r:id="rId18"/>
    <p:sldId id="257" r:id="rId19"/>
    <p:sldId id="1150" r:id="rId20"/>
    <p:sldId id="1260" r:id="rId21"/>
    <p:sldId id="1278" r:id="rId22"/>
    <p:sldId id="1283" r:id="rId23"/>
    <p:sldId id="1277" r:id="rId24"/>
    <p:sldId id="1287" r:id="rId25"/>
    <p:sldId id="1297" r:id="rId26"/>
    <p:sldId id="1302" r:id="rId27"/>
    <p:sldId id="1305" r:id="rId28"/>
    <p:sldId id="1304" r:id="rId29"/>
    <p:sldId id="1237" r:id="rId30"/>
    <p:sldId id="1252" r:id="rId31"/>
    <p:sldId id="1253" r:id="rId32"/>
    <p:sldId id="1295" r:id="rId33"/>
    <p:sldId id="1152" r:id="rId34"/>
    <p:sldId id="1294" r:id="rId3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Riccardo Flavia" initials="RF" lastIdx="1" clrIdx="1">
    <p:extLst>
      <p:ext uri="{19B8F6BF-5375-455C-9EA6-DF929625EA0E}">
        <p15:presenceInfo xmlns:p15="http://schemas.microsoft.com/office/powerpoint/2012/main" userId="S::flavia.riccardo@iss.it::d0c948b9-3a67-4bac-a22a-6b0fce5525eb" providerId="AD"/>
      </p:ext>
    </p:extLst>
  </p:cmAuthor>
  <p:cmAuthor id="6" name="mauro grigioni" initials="m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FF7"/>
    <a:srgbClr val="C4B798"/>
    <a:srgbClr val="AF5200"/>
    <a:srgbClr val="AC770D"/>
    <a:srgbClr val="4BAFC8"/>
    <a:srgbClr val="EFF5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CAF9ED-07DC-4A11-8D7F-57B35C25682E}" styleName="Stile medio 1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Stile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6446" autoAdjust="0"/>
    <p:restoredTop sz="94637" autoAdjust="0"/>
  </p:normalViewPr>
  <p:slideViewPr>
    <p:cSldViewPr snapToGrid="0">
      <p:cViewPr varScale="1">
        <p:scale>
          <a:sx n="105" d="100"/>
          <a:sy n="105" d="100"/>
        </p:scale>
        <p:origin x="216" y="256"/>
      </p:cViewPr>
      <p:guideLst/>
    </p:cSldViewPr>
  </p:slideViewPr>
  <p:outlineViewPr>
    <p:cViewPr>
      <p:scale>
        <a:sx n="33" d="100"/>
        <a:sy n="33" d="100"/>
      </p:scale>
      <p:origin x="0" y="-76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F66BABC8-47F7-4639-A93D-A8ACD597623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FC3CE24-8D1C-4D32-AE48-6E232E5B8E5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4BDF6-2651-4222-9C28-24E3485A60C1}" type="datetimeFigureOut">
              <a:rPr lang="it-IT" smtClean="0"/>
              <a:t>14/05/2021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3F97532-CDB3-4E7F-8588-18C2F39808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D53DE6F-5CD5-4D15-ABD4-42F0D246159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EB888-8D6B-4A28-BA1B-9A58A027C8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40635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6AB73-289D-47A5-85F5-1FF1FABF91A6}" type="datetimeFigureOut">
              <a:rPr lang="it-IT" smtClean="0"/>
              <a:t>14/05/2021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AD8A56-AA01-4C8A-8637-C672DAE39F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0670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AD8A56-AA01-4C8A-8637-C672DAE39F2E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315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AD8A56-AA01-4C8A-8637-C672DAE39F2E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9987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AD8A56-AA01-4C8A-8637-C672DAE39F2E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8307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AD8A56-AA01-4C8A-8637-C672DAE39F2E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6659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igura a mano libera 10"/>
          <p:cNvSpPr/>
          <p:nvPr userDrawn="1"/>
        </p:nvSpPr>
        <p:spPr>
          <a:xfrm>
            <a:off x="-8466" y="5528734"/>
            <a:ext cx="12213166" cy="1348317"/>
          </a:xfrm>
          <a:custGeom>
            <a:avLst/>
            <a:gdLst>
              <a:gd name="connsiteX0" fmla="*/ 0 w 9160329"/>
              <a:gd name="connsiteY0" fmla="*/ 1033813 h 1050142"/>
              <a:gd name="connsiteX1" fmla="*/ 6188529 w 9160329"/>
              <a:gd name="connsiteY1" fmla="*/ 666421 h 1050142"/>
              <a:gd name="connsiteX2" fmla="*/ 9160329 w 9160329"/>
              <a:gd name="connsiteY2" fmla="*/ 5113 h 1050142"/>
              <a:gd name="connsiteX3" fmla="*/ 9152165 w 9160329"/>
              <a:gd name="connsiteY3" fmla="*/ 1050142 h 1050142"/>
              <a:gd name="connsiteX4" fmla="*/ 0 w 9160329"/>
              <a:gd name="connsiteY4" fmla="*/ 1033813 h 1050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0329" h="1050142">
                <a:moveTo>
                  <a:pt x="0" y="1033813"/>
                </a:moveTo>
                <a:cubicBezTo>
                  <a:pt x="2330904" y="935842"/>
                  <a:pt x="4661808" y="837871"/>
                  <a:pt x="6188529" y="666421"/>
                </a:cubicBezTo>
                <a:cubicBezTo>
                  <a:pt x="7715250" y="494971"/>
                  <a:pt x="8666390" y="-58840"/>
                  <a:pt x="9160329" y="5113"/>
                </a:cubicBezTo>
                <a:cubicBezTo>
                  <a:pt x="9157608" y="353456"/>
                  <a:pt x="9154886" y="701799"/>
                  <a:pt x="9152165" y="1050142"/>
                </a:cubicBezTo>
                <a:lnTo>
                  <a:pt x="0" y="1033813"/>
                </a:lnTo>
                <a:close/>
              </a:path>
            </a:pathLst>
          </a:custGeom>
          <a:solidFill>
            <a:srgbClr val="C00000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2400"/>
          </a:p>
        </p:txBody>
      </p:sp>
      <p:pic>
        <p:nvPicPr>
          <p:cNvPr id="6" name="Immagine 11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3" y="5753100"/>
            <a:ext cx="768348" cy="71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ttore 1 14"/>
          <p:cNvCxnSpPr/>
          <p:nvPr userDrawn="1"/>
        </p:nvCxnSpPr>
        <p:spPr>
          <a:xfrm>
            <a:off x="1102785" y="3901017"/>
            <a:ext cx="10081684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15"/>
          <p:cNvCxnSpPr/>
          <p:nvPr userDrawn="1"/>
        </p:nvCxnSpPr>
        <p:spPr>
          <a:xfrm>
            <a:off x="1102785" y="2565400"/>
            <a:ext cx="10081684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egnaposto testo 2"/>
          <p:cNvSpPr>
            <a:spLocks noGrp="1"/>
          </p:cNvSpPr>
          <p:nvPr>
            <p:ph type="body" idx="1"/>
          </p:nvPr>
        </p:nvSpPr>
        <p:spPr>
          <a:xfrm>
            <a:off x="962405" y="4245092"/>
            <a:ext cx="10363200" cy="960107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2133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095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8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7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7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6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5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14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73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7" name="Segnaposto testo 2"/>
          <p:cNvSpPr>
            <a:spLocks noGrp="1"/>
          </p:cNvSpPr>
          <p:nvPr>
            <p:ph type="body" idx="10"/>
          </p:nvPr>
        </p:nvSpPr>
        <p:spPr>
          <a:xfrm>
            <a:off x="1136399" y="2555670"/>
            <a:ext cx="10048169" cy="59468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095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8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7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7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6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5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14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73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8" name="Segnaposto testo 2"/>
          <p:cNvSpPr>
            <a:spLocks noGrp="1"/>
          </p:cNvSpPr>
          <p:nvPr>
            <p:ph type="body" idx="11"/>
          </p:nvPr>
        </p:nvSpPr>
        <p:spPr>
          <a:xfrm>
            <a:off x="597245" y="191592"/>
            <a:ext cx="11067374" cy="1944216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spcBef>
                <a:spcPts val="800"/>
              </a:spcBef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095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8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7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7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6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5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14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73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073585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14/05/2021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88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14/05/2021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9491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14/05/2021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0337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14/05/2021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6803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14/05/2021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7546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86E8161-8C76-4B39-AD5C-B7F791CD38D7}" type="datetimeFigureOut">
              <a:rPr lang="it-IT" smtClean="0"/>
              <a:t>14/05/2021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8537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14/05/2021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50847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14/05/2021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2727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14/05/2021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27110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352731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7"/>
          <p:cNvCxnSpPr/>
          <p:nvPr userDrawn="1"/>
        </p:nvCxnSpPr>
        <p:spPr>
          <a:xfrm>
            <a:off x="1013884" y="6483351"/>
            <a:ext cx="10219268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6000" y="1364771"/>
            <a:ext cx="10972800" cy="4872541"/>
          </a:xfrm>
        </p:spPr>
        <p:txBody>
          <a:bodyPr>
            <a:normAutofit/>
          </a:bodyPr>
          <a:lstStyle>
            <a:lvl1pPr marL="0" indent="0">
              <a:spcBef>
                <a:spcPts val="400"/>
              </a:spcBef>
              <a:spcAft>
                <a:spcPts val="400"/>
              </a:spcAft>
              <a:buNone/>
              <a:defRPr sz="26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359828" indent="-243415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601126" indent="-241297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-"/>
              <a:defRPr sz="2133" baseline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960954" indent="-351363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ü"/>
              <a:defRPr sz="18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>
              <a:defRPr sz="2133">
                <a:latin typeface="HelvLight" pitchFamily="2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Primo livello puntato</a:t>
            </a:r>
          </a:p>
          <a:p>
            <a:pPr lvl="2"/>
            <a:r>
              <a:rPr lang="it-IT"/>
              <a:t>Secondo livello puntato</a:t>
            </a:r>
          </a:p>
          <a:p>
            <a:pPr lvl="3"/>
            <a:r>
              <a:rPr lang="it-IT"/>
              <a:t>Terzo livello puntato</a:t>
            </a:r>
          </a:p>
        </p:txBody>
      </p:sp>
      <p:sp>
        <p:nvSpPr>
          <p:cNvPr id="10" name="Titolo 1"/>
          <p:cNvSpPr>
            <a:spLocks noGrp="1"/>
          </p:cNvSpPr>
          <p:nvPr>
            <p:ph type="ctrTitle"/>
          </p:nvPr>
        </p:nvSpPr>
        <p:spPr>
          <a:xfrm>
            <a:off x="56766" y="55723"/>
            <a:ext cx="12079040" cy="955256"/>
          </a:xfrm>
          <a:solidFill>
            <a:srgbClr val="C00000"/>
          </a:solidFill>
        </p:spPr>
        <p:txBody>
          <a:bodyPr>
            <a:normAutofit/>
          </a:bodyPr>
          <a:lstStyle>
            <a:lvl1pPr algn="l">
              <a:defRPr sz="2933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3087598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877157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14/05/2021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7389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14/05/2021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8653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14/05/2021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66408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14/05/2021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92645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14/05/2021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28468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14/05/2021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01995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14/05/2021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71404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14/05/2021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76702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14/05/2021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261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ctrTitle"/>
          </p:nvPr>
        </p:nvSpPr>
        <p:spPr>
          <a:xfrm>
            <a:off x="56766" y="55723"/>
            <a:ext cx="12079040" cy="955256"/>
          </a:xfrm>
          <a:solidFill>
            <a:srgbClr val="C00000"/>
          </a:solidFill>
        </p:spPr>
        <p:txBody>
          <a:bodyPr>
            <a:normAutofit/>
          </a:bodyPr>
          <a:lstStyle>
            <a:lvl1pPr algn="l">
              <a:defRPr sz="2933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5" name="Segnaposto contenuto 2"/>
          <p:cNvSpPr>
            <a:spLocks noGrp="1"/>
          </p:cNvSpPr>
          <p:nvPr>
            <p:ph idx="1"/>
          </p:nvPr>
        </p:nvSpPr>
        <p:spPr>
          <a:xfrm>
            <a:off x="576000" y="1364771"/>
            <a:ext cx="10972800" cy="4872541"/>
          </a:xfrm>
        </p:spPr>
        <p:txBody>
          <a:bodyPr>
            <a:normAutofit/>
          </a:bodyPr>
          <a:lstStyle>
            <a:lvl1pPr marL="0" indent="0">
              <a:buNone/>
              <a:defRPr sz="26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76244" indent="-359828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740823" indent="-380995">
              <a:defRPr lang="it-IT" sz="2133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990587" indent="-380995">
              <a:defRPr lang="it-IT" sz="1867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133">
                <a:latin typeface="HelvLight" pitchFamily="2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Primo livello puntato</a:t>
            </a:r>
          </a:p>
          <a:p>
            <a:pPr lvl="2"/>
            <a:r>
              <a:rPr lang="it-IT"/>
              <a:t>Secondo livello puntato</a:t>
            </a:r>
          </a:p>
          <a:p>
            <a:pPr lvl="3"/>
            <a:r>
              <a:rPr lang="it-IT"/>
              <a:t>Terzo livello puntato</a:t>
            </a:r>
          </a:p>
        </p:txBody>
      </p:sp>
    </p:spTree>
    <p:extLst>
      <p:ext uri="{BB962C8B-B14F-4D97-AF65-F5344CB8AC3E}">
        <p14:creationId xmlns:p14="http://schemas.microsoft.com/office/powerpoint/2010/main" val="6804107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14/05/2021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80801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14/05/2021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50629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198174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1 14"/>
          <p:cNvCxnSpPr/>
          <p:nvPr userDrawn="1"/>
        </p:nvCxnSpPr>
        <p:spPr>
          <a:xfrm>
            <a:off x="1013884" y="6483351"/>
            <a:ext cx="10219268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15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5" y="6165851"/>
            <a:ext cx="624418" cy="62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1" y="1340769"/>
            <a:ext cx="5386917" cy="639763"/>
          </a:xfrm>
        </p:spPr>
        <p:txBody>
          <a:bodyPr anchor="b">
            <a:noAutofit/>
          </a:bodyPr>
          <a:lstStyle>
            <a:lvl1pPr marL="0" indent="0">
              <a:buNone/>
              <a:defRPr sz="2667" b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09593" indent="0">
              <a:buNone/>
              <a:defRPr sz="2667" b="1"/>
            </a:lvl2pPr>
            <a:lvl3pPr marL="1219185" indent="0">
              <a:buNone/>
              <a:defRPr sz="2400" b="1"/>
            </a:lvl3pPr>
            <a:lvl4pPr marL="1828777" indent="0">
              <a:buNone/>
              <a:defRPr sz="2133" b="1"/>
            </a:lvl4pPr>
            <a:lvl5pPr marL="2438370" indent="0">
              <a:buNone/>
              <a:defRPr sz="2133" b="1"/>
            </a:lvl5pPr>
            <a:lvl6pPr marL="3047962" indent="0">
              <a:buNone/>
              <a:defRPr sz="2133" b="1"/>
            </a:lvl6pPr>
            <a:lvl7pPr marL="3657555" indent="0">
              <a:buNone/>
              <a:defRPr sz="2133" b="1"/>
            </a:lvl7pPr>
            <a:lvl8pPr marL="4267147" indent="0">
              <a:buNone/>
              <a:defRPr sz="2133" b="1"/>
            </a:lvl8pPr>
            <a:lvl9pPr marL="4876738" indent="0">
              <a:buNone/>
              <a:defRPr sz="2133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>
            <a:normAutofit/>
          </a:bodyPr>
          <a:lstStyle>
            <a:lvl1pPr>
              <a:defRPr sz="26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359828" indent="-258231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601126" indent="-241297">
              <a:buFont typeface="Arial" panose="020B0604020202020204" pitchFamily="34" charset="0"/>
              <a:buChar char="-"/>
              <a:defRPr sz="2133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840307" indent="-239182">
              <a:buFont typeface="Arial" panose="020B0604020202020204" pitchFamily="34" charset="0"/>
              <a:buChar char="•"/>
              <a:defRPr sz="18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>
              <a:defRPr sz="18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Primo livello puntato</a:t>
            </a:r>
          </a:p>
          <a:p>
            <a:pPr lvl="2"/>
            <a:r>
              <a:rPr lang="it-IT"/>
              <a:t>Secondo livello puntato</a:t>
            </a:r>
          </a:p>
          <a:p>
            <a:pPr lvl="3"/>
            <a:r>
              <a:rPr lang="it-IT"/>
              <a:t>Terzo livello puntato</a:t>
            </a:r>
          </a:p>
          <a:p>
            <a:pPr lvl="0"/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70" y="1340769"/>
            <a:ext cx="5389033" cy="639763"/>
          </a:xfrm>
        </p:spPr>
        <p:txBody>
          <a:bodyPr anchor="b">
            <a:noAutofit/>
          </a:bodyPr>
          <a:lstStyle>
            <a:lvl1pPr marL="0" indent="0">
              <a:buNone/>
              <a:defRPr sz="2667" b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09593" indent="0">
              <a:buNone/>
              <a:defRPr sz="2667" b="1"/>
            </a:lvl2pPr>
            <a:lvl3pPr marL="1219185" indent="0">
              <a:buNone/>
              <a:defRPr sz="2400" b="1"/>
            </a:lvl3pPr>
            <a:lvl4pPr marL="1828777" indent="0">
              <a:buNone/>
              <a:defRPr sz="2133" b="1"/>
            </a:lvl4pPr>
            <a:lvl5pPr marL="2438370" indent="0">
              <a:buNone/>
              <a:defRPr sz="2133" b="1"/>
            </a:lvl5pPr>
            <a:lvl6pPr marL="3047962" indent="0">
              <a:buNone/>
              <a:defRPr sz="2133" b="1"/>
            </a:lvl6pPr>
            <a:lvl7pPr marL="3657555" indent="0">
              <a:buNone/>
              <a:defRPr sz="2133" b="1"/>
            </a:lvl7pPr>
            <a:lvl8pPr marL="4267147" indent="0">
              <a:buNone/>
              <a:defRPr sz="2133" b="1"/>
            </a:lvl8pPr>
            <a:lvl9pPr marL="4876738" indent="0">
              <a:buNone/>
              <a:defRPr sz="2133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>
            <a:normAutofit/>
          </a:bodyPr>
          <a:lstStyle>
            <a:lvl1pPr>
              <a:defRPr sz="26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82594" indent="-380995">
              <a:defRPr lang="it-IT" sz="2400" kern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740823" indent="-380995">
              <a:defRPr lang="it-IT" sz="2133" kern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982121" indent="-380995" algn="l" defTabSz="1219185" rtl="0" eaLnBrk="1" latinLnBrk="0" hangingPunct="1">
              <a:spcBef>
                <a:spcPct val="20000"/>
              </a:spcBef>
              <a:buFont typeface="Arial" panose="020B0604020202020204" pitchFamily="34" charset="0"/>
              <a:defRPr lang="it-IT" sz="1867" kern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2438370" indent="0">
              <a:buNone/>
              <a:defRPr sz="18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Primo livello</a:t>
            </a:r>
          </a:p>
          <a:p>
            <a:pPr lvl="2"/>
            <a:r>
              <a:rPr lang="it-IT"/>
              <a:t>Secondo livello</a:t>
            </a:r>
          </a:p>
          <a:p>
            <a:pPr lvl="3"/>
            <a:r>
              <a:rPr lang="it-IT"/>
              <a:t>Terzo livello</a:t>
            </a:r>
          </a:p>
        </p:txBody>
      </p:sp>
      <p:sp>
        <p:nvSpPr>
          <p:cNvPr id="10" name="Titolo 1"/>
          <p:cNvSpPr>
            <a:spLocks noGrp="1"/>
          </p:cNvSpPr>
          <p:nvPr>
            <p:ph type="ctrTitle"/>
          </p:nvPr>
        </p:nvSpPr>
        <p:spPr>
          <a:xfrm>
            <a:off x="56766" y="55723"/>
            <a:ext cx="12079040" cy="955256"/>
          </a:xfrm>
          <a:solidFill>
            <a:srgbClr val="C00000"/>
          </a:solidFill>
        </p:spPr>
        <p:txBody>
          <a:bodyPr>
            <a:normAutofit/>
          </a:bodyPr>
          <a:lstStyle>
            <a:lvl1pPr algn="l">
              <a:defRPr sz="2933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1243879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14"/>
          <p:cNvCxnSpPr/>
          <p:nvPr userDrawn="1"/>
        </p:nvCxnSpPr>
        <p:spPr>
          <a:xfrm>
            <a:off x="1013884" y="6483351"/>
            <a:ext cx="10219268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15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5" y="6165851"/>
            <a:ext cx="624418" cy="62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1" y="1316767"/>
            <a:ext cx="5386917" cy="4809397"/>
          </a:xfrm>
        </p:spPr>
        <p:txBody>
          <a:bodyPr>
            <a:normAutofit/>
          </a:bodyPr>
          <a:lstStyle>
            <a:lvl1pPr>
              <a:defRPr sz="26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359828" indent="-258231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601126" indent="-241297">
              <a:buFont typeface="Arial" panose="020B0604020202020204" pitchFamily="34" charset="0"/>
              <a:buChar char="-"/>
              <a:defRPr sz="2133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840307" indent="-239182">
              <a:buFont typeface="Arial" panose="020B0604020202020204" pitchFamily="34" charset="0"/>
              <a:buChar char="•"/>
              <a:defRPr sz="18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>
              <a:defRPr sz="18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Primo livello puntato</a:t>
            </a:r>
          </a:p>
          <a:p>
            <a:pPr lvl="2"/>
            <a:r>
              <a:rPr lang="it-IT"/>
              <a:t>Secondo livello puntato</a:t>
            </a:r>
          </a:p>
          <a:p>
            <a:pPr lvl="3"/>
            <a:r>
              <a:rPr lang="it-IT"/>
              <a:t>Terzo livello puntato</a:t>
            </a:r>
          </a:p>
          <a:p>
            <a:pPr lvl="0"/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70" y="1316767"/>
            <a:ext cx="5389033" cy="4809397"/>
          </a:xfrm>
        </p:spPr>
        <p:txBody>
          <a:bodyPr>
            <a:normAutofit/>
          </a:bodyPr>
          <a:lstStyle>
            <a:lvl1pPr>
              <a:defRPr sz="26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82594" indent="-380995">
              <a:defRPr lang="it-IT" sz="2400" kern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740823" indent="-380995">
              <a:defRPr lang="it-IT" sz="2133" kern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982121" indent="-380995" algn="l" defTabSz="1219185" rtl="0" eaLnBrk="1" latinLnBrk="0" hangingPunct="1">
              <a:spcBef>
                <a:spcPct val="20000"/>
              </a:spcBef>
              <a:buFont typeface="Arial" panose="020B0604020202020204" pitchFamily="34" charset="0"/>
              <a:defRPr lang="it-IT" sz="1867" kern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2438370" indent="0">
              <a:buNone/>
              <a:defRPr sz="18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Primo livello</a:t>
            </a:r>
          </a:p>
          <a:p>
            <a:pPr lvl="2"/>
            <a:r>
              <a:rPr lang="it-IT"/>
              <a:t>Secondo livello</a:t>
            </a:r>
          </a:p>
          <a:p>
            <a:pPr lvl="3"/>
            <a:r>
              <a:rPr lang="it-IT"/>
              <a:t>Terzo livello</a:t>
            </a:r>
          </a:p>
        </p:txBody>
      </p:sp>
      <p:sp>
        <p:nvSpPr>
          <p:cNvPr id="10" name="Titolo 1"/>
          <p:cNvSpPr>
            <a:spLocks noGrp="1"/>
          </p:cNvSpPr>
          <p:nvPr>
            <p:ph type="ctrTitle"/>
          </p:nvPr>
        </p:nvSpPr>
        <p:spPr>
          <a:xfrm>
            <a:off x="56766" y="55723"/>
            <a:ext cx="12079040" cy="955256"/>
          </a:xfrm>
          <a:solidFill>
            <a:srgbClr val="C00000"/>
          </a:solidFill>
        </p:spPr>
        <p:txBody>
          <a:bodyPr>
            <a:normAutofit/>
          </a:bodyPr>
          <a:lstStyle>
            <a:lvl1pPr algn="l">
              <a:defRPr sz="2933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1374675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094940A-E648-0744-AA3B-B3119C2D86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487"/>
            <a:ext cx="9144000" cy="849180"/>
          </a:xfrm>
          <a:prstGeom prst="rect">
            <a:avLst/>
          </a:prstGeom>
        </p:spPr>
      </p:pic>
      <p:pic>
        <p:nvPicPr>
          <p:cNvPr id="4" name="Immagine" descr="Immagine">
            <a:extLst>
              <a:ext uri="{FF2B5EF4-FFF2-40B4-BE49-F238E27FC236}">
                <a16:creationId xmlns:a16="http://schemas.microsoft.com/office/drawing/2014/main" id="{C0F31F71-86D5-164C-B4CF-E61C1AE2E1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2421" y="5968991"/>
            <a:ext cx="821865" cy="77419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66043680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s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48737-D49C-4148-8ECF-403717F82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730" y="503097"/>
            <a:ext cx="11292073" cy="83743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CE6036-BFCF-4DEC-9848-0BA80662A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35E2-F186-4C4C-A33C-9F40F1D9DFA5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856A01-CD0E-4B46-B2FD-C76B589E4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F1C75F-E24F-46F5-A5CA-B8DB68775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3E7-4515-4082-A960-D4704025B30C}" type="slidenum">
              <a:rPr lang="en-US" smtClean="0"/>
              <a:t>‹N›</a:t>
            </a:fld>
            <a:endParaRPr lang="en-US"/>
          </a:p>
        </p:txBody>
      </p:sp>
      <p:sp>
        <p:nvSpPr>
          <p:cNvPr id="8" name="Chart Placeholder 6">
            <a:extLst>
              <a:ext uri="{FF2B5EF4-FFF2-40B4-BE49-F238E27FC236}">
                <a16:creationId xmlns:a16="http://schemas.microsoft.com/office/drawing/2014/main" id="{91AE1877-C3FE-4C35-A87E-D739D87E54EA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52730" y="1632858"/>
            <a:ext cx="11292073" cy="420129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52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14/05/2021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4439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14/05/2021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8939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609600" y="1600202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ED0E8A1-491B-4E4A-ABD6-CB3956071AD3}" type="datetime1">
              <a:rPr lang="it-IT"/>
              <a:pPr>
                <a:defRPr/>
              </a:pPr>
              <a:t>14/05/2021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smtClean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0DA2B5-E2F8-42AE-BCAE-7525DE44EE7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custDataLst>
      <p:tags r:id="rId9"/>
    </p:custDataLst>
    <p:extLst>
      <p:ext uri="{BB962C8B-B14F-4D97-AF65-F5344CB8AC3E}">
        <p14:creationId xmlns:p14="http://schemas.microsoft.com/office/powerpoint/2010/main" val="2663587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820" r:id="rId6"/>
    <p:sldLayoutId id="2147483821" r:id="rId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933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609593" algn="ctr" rtl="0" fontAlgn="base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1219185" algn="ctr" rtl="0" fontAlgn="base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828777" algn="ctr" rtl="0" fontAlgn="base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2438370" algn="ctr" rtl="0" fontAlgn="base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90587" indent="-3809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82" indent="-30479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73" indent="-30479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65" indent="-30479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58" indent="-304797" algn="l" defTabSz="12191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50" indent="-304797" algn="l" defTabSz="12191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943" indent="-304797" algn="l" defTabSz="12191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535" indent="-304797" algn="l" defTabSz="12191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93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85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77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70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62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55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147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738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ED0E8A1-491B-4E4A-ABD6-CB3956071AD3}" type="datetime1">
              <a:rPr lang="it-IT" smtClean="0"/>
              <a:pPr>
                <a:defRPr/>
              </a:pPr>
              <a:t>14/05/2021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30DA2B5-E2F8-42AE-BCAE-7525DE44EE77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770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ED0E8A1-491B-4E4A-ABD6-CB3956071AD3}" type="datetime1">
              <a:rPr lang="it-IT" smtClean="0"/>
              <a:pPr>
                <a:defRPr/>
              </a:pPr>
              <a:t>14/05/2021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30DA2B5-E2F8-42AE-BCAE-7525DE44EE77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94115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re">
            <a:extLst>
              <a:ext uri="{FF2B5EF4-FFF2-40B4-BE49-F238E27FC236}">
                <a16:creationId xmlns:a16="http://schemas.microsoft.com/office/drawing/2014/main" id="{BA0951CB-1588-E34E-AB4B-6F760B7B4E7E}"/>
              </a:ext>
            </a:extLst>
          </p:cNvPr>
          <p:cNvSpPr txBox="1"/>
          <p:nvPr/>
        </p:nvSpPr>
        <p:spPr>
          <a:xfrm>
            <a:off x="1431742" y="2937263"/>
            <a:ext cx="9630286" cy="503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700">
                <a:solidFill>
                  <a:srgbClr val="2A3284"/>
                </a:solidFill>
              </a:defRPr>
            </a:lvl1pPr>
          </a:lstStyle>
          <a:p>
            <a:pPr lvl="0" algn="ctr">
              <a:defRPr/>
            </a:pPr>
            <a:r>
              <a:rPr lang="it-IT" sz="2800" i="1"/>
              <a:t> </a:t>
            </a:r>
          </a:p>
        </p:txBody>
      </p:sp>
      <p:sp>
        <p:nvSpPr>
          <p:cNvPr id="3" name="Dipartimento">
            <a:extLst>
              <a:ext uri="{FF2B5EF4-FFF2-40B4-BE49-F238E27FC236}">
                <a16:creationId xmlns:a16="http://schemas.microsoft.com/office/drawing/2014/main" id="{9E62D831-0033-944A-8634-E7FD0182C7CB}"/>
              </a:ext>
            </a:extLst>
          </p:cNvPr>
          <p:cNvSpPr txBox="1"/>
          <p:nvPr/>
        </p:nvSpPr>
        <p:spPr>
          <a:xfrm>
            <a:off x="5131725" y="6161640"/>
            <a:ext cx="4671753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b="0">
                <a:solidFill>
                  <a:srgbClr val="2A3284"/>
                </a:solidFill>
              </a:defRPr>
            </a:lvl1pPr>
          </a:lstStyle>
          <a:p>
            <a:pPr defTabSz="914411">
              <a:defRPr/>
            </a:pPr>
            <a:endParaRPr sz="2000">
              <a:latin typeface="Calibri" panose="020F0502020204030204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5C02518-57D0-4BF1-A30E-80849D8758C5}"/>
              </a:ext>
            </a:extLst>
          </p:cNvPr>
          <p:cNvSpPr txBox="1"/>
          <p:nvPr/>
        </p:nvSpPr>
        <p:spPr>
          <a:xfrm>
            <a:off x="3731657" y="5312971"/>
            <a:ext cx="5205685" cy="5645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914411">
              <a:defRPr/>
            </a:pPr>
            <a:r>
              <a:rPr lang="en-GB" sz="1600" i="1">
                <a:solidFill>
                  <a:srgbClr val="E7E6E6">
                    <a:lumMod val="50000"/>
                  </a:srgbClr>
                </a:solidFill>
                <a:latin typeface="Raleway" panose="020B0003030101060003" pitchFamily="34" charset="0"/>
              </a:rPr>
              <a:t>Silvio Brusaferro</a:t>
            </a:r>
          </a:p>
          <a:p>
            <a:pPr algn="ctr" defTabSz="914411">
              <a:defRPr/>
            </a:pPr>
            <a:r>
              <a:rPr lang="en-GB" sz="1600" i="1">
                <a:solidFill>
                  <a:srgbClr val="E7E6E6">
                    <a:lumMod val="50000"/>
                  </a:srgbClr>
                </a:solidFill>
                <a:latin typeface="Raleway" panose="020B0003030101060003" pitchFamily="34" charset="0"/>
              </a:rPr>
              <a:t>Istituto Superiore di Sanità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A6C3CFB3-5F0E-4D9A-9CA6-789D4CFD7CD8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>
            <a:noAutofit/>
          </a:bodyPr>
          <a:lstStyle/>
          <a:p>
            <a:pPr algn="ctr"/>
            <a:r>
              <a:rPr lang="it-IT" sz="2000" dirty="0"/>
              <a:t>Epidemia COVID-19</a:t>
            </a:r>
          </a:p>
          <a:p>
            <a:pPr algn="ctr"/>
            <a:r>
              <a:rPr lang="it-IT" sz="2000" dirty="0"/>
              <a:t>Monitoraggio del rischio</a:t>
            </a:r>
          </a:p>
          <a:p>
            <a:pPr algn="ctr"/>
            <a:r>
              <a:rPr lang="it-IT" sz="2000" dirty="0"/>
              <a:t>52^ settimana 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DB69548B-E780-46C2-8F27-1EF0022F7071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562313" y="242417"/>
            <a:ext cx="11067374" cy="1944216"/>
          </a:xfrm>
        </p:spPr>
        <p:txBody>
          <a:bodyPr/>
          <a:lstStyle/>
          <a:p>
            <a:r>
              <a:rPr lang="it-IT" dirty="0"/>
              <a:t>14 maggio 2021</a:t>
            </a:r>
          </a:p>
        </p:txBody>
      </p:sp>
    </p:spTree>
    <p:extLst>
      <p:ext uri="{BB962C8B-B14F-4D97-AF65-F5344CB8AC3E}">
        <p14:creationId xmlns:p14="http://schemas.microsoft.com/office/powerpoint/2010/main" val="3174706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2528C4BF-6126-42CD-9F12-4B4FF9728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618" y="1707674"/>
            <a:ext cx="8388350" cy="457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D6CF0C2F-190D-4D16-8F23-DFF3AA7EC6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348" t="43258" r="1018" b="47061"/>
          <a:stretch/>
        </p:blipFill>
        <p:spPr>
          <a:xfrm>
            <a:off x="107156" y="933182"/>
            <a:ext cx="12191999" cy="725343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8B640771-1CA8-49D3-8E45-4652ED05C075}"/>
              </a:ext>
            </a:extLst>
          </p:cNvPr>
          <p:cNvSpPr txBox="1">
            <a:spLocks/>
          </p:cNvSpPr>
          <p:nvPr/>
        </p:nvSpPr>
        <p:spPr>
          <a:xfrm>
            <a:off x="107156" y="-13367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>
                <a:solidFill>
                  <a:schemeClr val="accent2">
                    <a:lumMod val="50000"/>
                  </a:schemeClr>
                </a:solidFill>
              </a:rPr>
              <a:t>Tasso d’incidenza per fascia d’età a livello nazionale </a:t>
            </a:r>
          </a:p>
          <a:p>
            <a:r>
              <a:rPr lang="it-IT" sz="2400" b="1">
                <a:solidFill>
                  <a:schemeClr val="accent2">
                    <a:lumMod val="50000"/>
                  </a:schemeClr>
                </a:solidFill>
              </a:rPr>
              <a:t>(dall’inizio della seconda ondata dell’epidemia). </a:t>
            </a:r>
            <a:endParaRPr lang="it-CH" sz="3600" b="1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20C1A428-2901-464D-985A-7659936BC2EA}"/>
              </a:ext>
            </a:extLst>
          </p:cNvPr>
          <p:cNvSpPr/>
          <p:nvPr/>
        </p:nvSpPr>
        <p:spPr>
          <a:xfrm>
            <a:off x="2833256" y="5720456"/>
            <a:ext cx="988828" cy="403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67561EA-9DCA-44CA-9EB2-193CCEB9DC3F}"/>
              </a:ext>
            </a:extLst>
          </p:cNvPr>
          <p:cNvSpPr txBox="1"/>
          <p:nvPr/>
        </p:nvSpPr>
        <p:spPr>
          <a:xfrm>
            <a:off x="107155" y="982331"/>
            <a:ext cx="12191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Incidenza in diminuzione nell’ultimo periodo in tutte le fasce d’età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5B01CE-1844-4B8C-AFD9-86C8CF39203B}"/>
              </a:ext>
            </a:extLst>
          </p:cNvPr>
          <p:cNvSpPr txBox="1"/>
          <p:nvPr/>
        </p:nvSpPr>
        <p:spPr>
          <a:xfrm>
            <a:off x="3553498" y="1700364"/>
            <a:ext cx="14168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Cambio definizione di caso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2C6C55EF-309F-4A9F-9929-E7AA25E3BD84}"/>
              </a:ext>
            </a:extLst>
          </p:cNvPr>
          <p:cNvSpPr/>
          <p:nvPr/>
        </p:nvSpPr>
        <p:spPr>
          <a:xfrm>
            <a:off x="7288197" y="6604084"/>
            <a:ext cx="290977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13</a:t>
            </a:r>
            <a:r>
              <a:rPr lang="it-IT" sz="1050" dirty="0">
                <a:solidFill>
                  <a:srgbClr val="333333"/>
                </a:solidFill>
                <a:latin typeface="Source Sans Pro" panose="020B0503030403020204" pitchFamily="34" charset="0"/>
              </a:rPr>
              <a:t> maggio </a:t>
            </a:r>
            <a:r>
              <a:rPr lang="it-IT" sz="105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 dirty="0"/>
          </a:p>
        </p:txBody>
      </p:sp>
    </p:spTree>
    <p:extLst>
      <p:ext uri="{BB962C8B-B14F-4D97-AF65-F5344CB8AC3E}">
        <p14:creationId xmlns:p14="http://schemas.microsoft.com/office/powerpoint/2010/main" val="408927277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6CF0C2F-190D-4D16-8F23-DFF3AA7EC6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348" t="43258" r="1018" b="47061"/>
          <a:stretch/>
        </p:blipFill>
        <p:spPr>
          <a:xfrm>
            <a:off x="107156" y="933182"/>
            <a:ext cx="12191999" cy="725343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8B640771-1CA8-49D3-8E45-4652ED05C075}"/>
              </a:ext>
            </a:extLst>
          </p:cNvPr>
          <p:cNvSpPr txBox="1">
            <a:spLocks/>
          </p:cNvSpPr>
          <p:nvPr/>
        </p:nvSpPr>
        <p:spPr>
          <a:xfrm>
            <a:off x="0" y="87045"/>
            <a:ext cx="1219199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solidFill>
                  <a:schemeClr val="accent2">
                    <a:lumMod val="50000"/>
                  </a:schemeClr>
                </a:solidFill>
              </a:rPr>
              <a:t>Tasso d’incidenza nazionale &lt;60 anni, 60-69 anni, 70-79 anni e &gt;=80 anni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780F09A-8C13-46D7-B8B7-38CB5D9E7742}"/>
              </a:ext>
            </a:extLst>
          </p:cNvPr>
          <p:cNvSpPr txBox="1"/>
          <p:nvPr/>
        </p:nvSpPr>
        <p:spPr>
          <a:xfrm>
            <a:off x="107156" y="1111187"/>
            <a:ext cx="115819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Trend in calo per tutte le classi d’età nelle ultime quattro settimane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A259A2-38D5-42C4-9085-06581D87B5CD}"/>
              </a:ext>
            </a:extLst>
          </p:cNvPr>
          <p:cNvSpPr txBox="1"/>
          <p:nvPr/>
        </p:nvSpPr>
        <p:spPr>
          <a:xfrm>
            <a:off x="8245420" y="2108613"/>
            <a:ext cx="277485" cy="334253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6A83C047-C395-41A1-ABAD-3FEC2AFB0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251" y="1729910"/>
            <a:ext cx="6231493" cy="4673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A3D43759-F9CE-425B-AF50-376F4A9F86A5}"/>
              </a:ext>
            </a:extLst>
          </p:cNvPr>
          <p:cNvSpPr/>
          <p:nvPr/>
        </p:nvSpPr>
        <p:spPr>
          <a:xfrm>
            <a:off x="7288197" y="6604084"/>
            <a:ext cx="290977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13</a:t>
            </a:r>
            <a:r>
              <a:rPr lang="it-IT" sz="1050" dirty="0">
                <a:solidFill>
                  <a:srgbClr val="333333"/>
                </a:solidFill>
                <a:latin typeface="Source Sans Pro" panose="020B0503030403020204" pitchFamily="34" charset="0"/>
              </a:rPr>
              <a:t> maggio </a:t>
            </a:r>
            <a:r>
              <a:rPr lang="it-IT" sz="105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 dirty="0"/>
          </a:p>
        </p:txBody>
      </p:sp>
    </p:spTree>
    <p:extLst>
      <p:ext uri="{BB962C8B-B14F-4D97-AF65-F5344CB8AC3E}">
        <p14:creationId xmlns:p14="http://schemas.microsoft.com/office/powerpoint/2010/main" val="148470166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6CF0C2F-190D-4D16-8F23-DFF3AA7EC6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48" t="43258" r="1018" b="47061"/>
          <a:stretch/>
        </p:blipFill>
        <p:spPr>
          <a:xfrm>
            <a:off x="107156" y="933182"/>
            <a:ext cx="12191999" cy="725343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8B640771-1CA8-49D3-8E45-4652ED05C075}"/>
              </a:ext>
            </a:extLst>
          </p:cNvPr>
          <p:cNvSpPr txBox="1">
            <a:spLocks/>
          </p:cNvSpPr>
          <p:nvPr/>
        </p:nvSpPr>
        <p:spPr>
          <a:xfrm>
            <a:off x="0" y="87045"/>
            <a:ext cx="1219199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>
                <a:solidFill>
                  <a:schemeClr val="accent2">
                    <a:lumMod val="50000"/>
                  </a:schemeClr>
                </a:solidFill>
              </a:rPr>
              <a:t>Tasso d’incidenza nazionale per fascia d’età popolazione in eta’ scolare </a:t>
            </a:r>
            <a:r>
              <a:rPr lang="it-IT" sz="240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it-IT" sz="2000" b="1">
                <a:solidFill>
                  <a:schemeClr val="accent2">
                    <a:lumMod val="50000"/>
                  </a:schemeClr>
                </a:solidFill>
              </a:rPr>
              <a:t>a partire dal 24 agosto 2020</a:t>
            </a:r>
            <a:r>
              <a:rPr lang="it-IT" sz="2400" b="1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AC99F1-17C1-4EDB-8711-1EAC7F308BEA}"/>
              </a:ext>
            </a:extLst>
          </p:cNvPr>
          <p:cNvSpPr txBox="1"/>
          <p:nvPr/>
        </p:nvSpPr>
        <p:spPr>
          <a:xfrm>
            <a:off x="7888092" y="1779319"/>
            <a:ext cx="288259" cy="391028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8A306B0-5E1A-436C-A527-237B2B5A8AC6}"/>
              </a:ext>
            </a:extLst>
          </p:cNvPr>
          <p:cNvSpPr txBox="1"/>
          <p:nvPr/>
        </p:nvSpPr>
        <p:spPr>
          <a:xfrm>
            <a:off x="258551" y="1076905"/>
            <a:ext cx="103999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Situazione in leggero peggioramento nella popolazione di età 0-18 anni dopo un’importante diminuzione 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097556C8-F33A-4409-9075-8F0DDAAE8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58524"/>
            <a:ext cx="7556500" cy="472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8C9E1764-F7DA-4A25-B258-2802D364EB04}"/>
              </a:ext>
            </a:extLst>
          </p:cNvPr>
          <p:cNvSpPr/>
          <p:nvPr/>
        </p:nvSpPr>
        <p:spPr>
          <a:xfrm>
            <a:off x="7288197" y="6604084"/>
            <a:ext cx="290977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13</a:t>
            </a:r>
            <a:r>
              <a:rPr lang="it-IT" sz="1050" dirty="0">
                <a:solidFill>
                  <a:srgbClr val="333333"/>
                </a:solidFill>
                <a:latin typeface="Source Sans Pro" panose="020B0503030403020204" pitchFamily="34" charset="0"/>
              </a:rPr>
              <a:t> maggio </a:t>
            </a:r>
            <a:r>
              <a:rPr lang="it-IT" sz="105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 dirty="0"/>
          </a:p>
        </p:txBody>
      </p:sp>
    </p:spTree>
    <p:extLst>
      <p:ext uri="{BB962C8B-B14F-4D97-AF65-F5344CB8AC3E}">
        <p14:creationId xmlns:p14="http://schemas.microsoft.com/office/powerpoint/2010/main" val="189659920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asellaDiTesto 169">
            <a:extLst>
              <a:ext uri="{FF2B5EF4-FFF2-40B4-BE49-F238E27FC236}">
                <a16:creationId xmlns:a16="http://schemas.microsoft.com/office/drawing/2014/main" id="{9F928B8A-3EB1-4DF1-BFCE-1A2F9A1160CD}"/>
              </a:ext>
            </a:extLst>
          </p:cNvPr>
          <p:cNvSpPr txBox="1"/>
          <p:nvPr/>
        </p:nvSpPr>
        <p:spPr>
          <a:xfrm>
            <a:off x="0" y="54932"/>
            <a:ext cx="117436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STIMA DELL’RT MEDIO14gg PER REGIONE/PA BASATO SU INIZIO SINTOMI FINO TRA IL 21 APRILE – 4 MAGGIO 2021, CALCOLATO IL 12/05/2021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5837B5E-538B-45CC-AEA3-908105106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0" y="960134"/>
            <a:ext cx="7946390" cy="584293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6CF0C2F-190D-4D16-8F23-DFF3AA7EC6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48" t="43258" r="1868" b="47061"/>
          <a:stretch/>
        </p:blipFill>
        <p:spPr>
          <a:xfrm>
            <a:off x="71550" y="734441"/>
            <a:ext cx="12023753" cy="725343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8B640771-1CA8-49D3-8E45-4652ED05C075}"/>
              </a:ext>
            </a:extLst>
          </p:cNvPr>
          <p:cNvSpPr txBox="1">
            <a:spLocks/>
          </p:cNvSpPr>
          <p:nvPr/>
        </p:nvSpPr>
        <p:spPr>
          <a:xfrm>
            <a:off x="117616" y="0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>
                <a:solidFill>
                  <a:schemeClr val="accent2">
                    <a:lumMod val="50000"/>
                  </a:schemeClr>
                </a:solidFill>
              </a:rPr>
              <a:t>Ricoveri</a:t>
            </a:r>
            <a:endParaRPr lang="it-CH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989A8CF-7FF4-430B-A079-D422B97F2635}"/>
              </a:ext>
            </a:extLst>
          </p:cNvPr>
          <p:cNvSpPr txBox="1"/>
          <p:nvPr/>
        </p:nvSpPr>
        <p:spPr>
          <a:xfrm>
            <a:off x="107156" y="863022"/>
            <a:ext cx="11977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Ricoveri in area medica e in terapia intensiva in diminuzione nelle ultime due settimane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20C1A428-2901-464D-985A-7659936BC2EA}"/>
              </a:ext>
            </a:extLst>
          </p:cNvPr>
          <p:cNvSpPr/>
          <p:nvPr/>
        </p:nvSpPr>
        <p:spPr>
          <a:xfrm>
            <a:off x="2833256" y="5720456"/>
            <a:ext cx="988828" cy="403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456DAB4-951C-46AE-B1F9-5A1B34BA1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424" y="1686309"/>
            <a:ext cx="5743575" cy="382905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4FAD0674-414B-43CA-8B3C-5929F50B54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46" r="2515"/>
          <a:stretch/>
        </p:blipFill>
        <p:spPr>
          <a:xfrm>
            <a:off x="0" y="1686308"/>
            <a:ext cx="6668568" cy="3829049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77E92394-C725-4511-818D-EA9DC3396D56}"/>
              </a:ext>
            </a:extLst>
          </p:cNvPr>
          <p:cNvSpPr/>
          <p:nvPr/>
        </p:nvSpPr>
        <p:spPr>
          <a:xfrm>
            <a:off x="7288197" y="6604084"/>
            <a:ext cx="290977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13</a:t>
            </a:r>
            <a:r>
              <a:rPr lang="it-IT" sz="1050" dirty="0">
                <a:solidFill>
                  <a:srgbClr val="333333"/>
                </a:solidFill>
                <a:latin typeface="Source Sans Pro" panose="020B0503030403020204" pitchFamily="34" charset="0"/>
              </a:rPr>
              <a:t> maggio </a:t>
            </a:r>
            <a:r>
              <a:rPr lang="it-IT" sz="105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E309995-09C2-4F84-BD44-248F52250434}"/>
              </a:ext>
            </a:extLst>
          </p:cNvPr>
          <p:cNvSpPr txBox="1"/>
          <p:nvPr/>
        </p:nvSpPr>
        <p:spPr>
          <a:xfrm>
            <a:off x="217886" y="5338629"/>
            <a:ext cx="61329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>
                <a:solidFill>
                  <a:srgbClr val="0064B7"/>
                </a:solidFill>
                <a:latin typeface="Titillium Web" panose="00000500000000000000" pitchFamily="2" charset="0"/>
                <a:ea typeface="+mn-ea"/>
                <a:cs typeface="+mn-cs"/>
              </a:rPr>
              <a:t>Occupazione posti letto in area medica </a:t>
            </a:r>
          </a:p>
          <a:p>
            <a:r>
              <a:rPr lang="it-IT" b="1" dirty="0">
                <a:solidFill>
                  <a:srgbClr val="FF0000"/>
                </a:solidFill>
                <a:latin typeface="Titillium Web" panose="00000500000000000000" pitchFamily="2" charset="0"/>
              </a:rPr>
              <a:t>24% ultima settimana – 29% settimana precedente</a:t>
            </a:r>
            <a:endParaRPr lang="it-CH" sz="1800" b="1" dirty="0">
              <a:solidFill>
                <a:srgbClr val="FF0000"/>
              </a:solidFill>
              <a:latin typeface="Titillium Web" panose="00000500000000000000" pitchFamily="2" charset="0"/>
              <a:ea typeface="+mn-ea"/>
              <a:cs typeface="+mn-cs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12295EA-F1F3-4BEB-89CC-6CC6C4E6F079}"/>
              </a:ext>
            </a:extLst>
          </p:cNvPr>
          <p:cNvSpPr txBox="1"/>
          <p:nvPr/>
        </p:nvSpPr>
        <p:spPr>
          <a:xfrm>
            <a:off x="6568680" y="5338628"/>
            <a:ext cx="61329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>
                <a:solidFill>
                  <a:srgbClr val="0064B7"/>
                </a:solidFill>
                <a:latin typeface="Titillium Web" panose="00000500000000000000" pitchFamily="2" charset="0"/>
                <a:ea typeface="+mn-ea"/>
                <a:cs typeface="+mn-cs"/>
              </a:rPr>
              <a:t>Occupazione posti letto in terapia intensiva </a:t>
            </a:r>
          </a:p>
          <a:p>
            <a:r>
              <a:rPr lang="it-IT" b="1" dirty="0">
                <a:solidFill>
                  <a:srgbClr val="FF0000"/>
                </a:solidFill>
                <a:latin typeface="Titillium Web" panose="00000500000000000000" pitchFamily="2" charset="0"/>
              </a:rPr>
              <a:t>23% ultima settimana – 27% settimana precedente</a:t>
            </a:r>
            <a:endParaRPr lang="it-CH" sz="1800" b="1" dirty="0">
              <a:solidFill>
                <a:srgbClr val="FF0000"/>
              </a:solidFill>
              <a:latin typeface="Titillium Web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20795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6918F13E-F576-4448-91EA-7370911E3A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749"/>
          <a:stretch/>
        </p:blipFill>
        <p:spPr>
          <a:xfrm>
            <a:off x="5822126" y="2273263"/>
            <a:ext cx="6345958" cy="3394112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D6CF0C2F-190D-4D16-8F23-DFF3AA7EC6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349" t="44135" r="2101" b="47061"/>
          <a:stretch/>
        </p:blipFill>
        <p:spPr>
          <a:xfrm>
            <a:off x="107156" y="800112"/>
            <a:ext cx="11977687" cy="659672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8B640771-1CA8-49D3-8E45-4652ED05C075}"/>
              </a:ext>
            </a:extLst>
          </p:cNvPr>
          <p:cNvSpPr txBox="1">
            <a:spLocks/>
          </p:cNvSpPr>
          <p:nvPr/>
        </p:nvSpPr>
        <p:spPr>
          <a:xfrm>
            <a:off x="107156" y="-13367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>
                <a:solidFill>
                  <a:schemeClr val="accent2">
                    <a:lumMod val="50000"/>
                  </a:schemeClr>
                </a:solidFill>
              </a:rPr>
              <a:t>Proiezioni dell’occupazione dei posti letto a 30 giorni </a:t>
            </a:r>
            <a:endParaRPr lang="it-CH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989A8CF-7FF4-430B-A079-D422B97F2635}"/>
              </a:ext>
            </a:extLst>
          </p:cNvPr>
          <p:cNvSpPr txBox="1"/>
          <p:nvPr/>
        </p:nvSpPr>
        <p:spPr>
          <a:xfrm>
            <a:off x="107156" y="800112"/>
            <a:ext cx="11977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% di probabilità di superamento delle soglie critiche di occupazione in area medica e terapia intensiva al 11/06/2021 se si mantiene invariata la trasmissibilità (tenendo conto dei PL attivabili nel periodo della stima)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964D423E-4B6E-4F48-9827-052DFB8A4BD6}"/>
              </a:ext>
            </a:extLst>
          </p:cNvPr>
          <p:cNvSpPr/>
          <p:nvPr/>
        </p:nvSpPr>
        <p:spPr>
          <a:xfrm>
            <a:off x="2540699" y="1643192"/>
            <a:ext cx="17623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>
                <a:latin typeface="Arial Narrow" panose="020B0606020202030204" pitchFamily="34" charset="0"/>
              </a:rPr>
              <a:t>Soglie Area Medica 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174A3826-DE09-4D6B-A4E1-FB510620A7AD}"/>
              </a:ext>
            </a:extLst>
          </p:cNvPr>
          <p:cNvSpPr/>
          <p:nvPr/>
        </p:nvSpPr>
        <p:spPr>
          <a:xfrm>
            <a:off x="8410053" y="1625367"/>
            <a:ext cx="20911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>
                <a:latin typeface="Arial Narrow" panose="020B0606020202030204" pitchFamily="34" charset="0"/>
              </a:rPr>
              <a:t>Soglie Terapia intensiva</a:t>
            </a:r>
          </a:p>
        </p:txBody>
      </p: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0D6CBB47-DED3-4DD8-8F7C-E2DFE07C14E0}"/>
              </a:ext>
            </a:extLst>
          </p:cNvPr>
          <p:cNvCxnSpPr>
            <a:cxnSpLocks/>
          </p:cNvCxnSpPr>
          <p:nvPr/>
        </p:nvCxnSpPr>
        <p:spPr>
          <a:xfrm flipV="1">
            <a:off x="8899124" y="2273390"/>
            <a:ext cx="0" cy="3060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ttangolo 12">
            <a:extLst>
              <a:ext uri="{FF2B5EF4-FFF2-40B4-BE49-F238E27FC236}">
                <a16:creationId xmlns:a16="http://schemas.microsoft.com/office/drawing/2014/main" id="{84DCCA8D-437F-469E-A963-81C023356DDC}"/>
              </a:ext>
            </a:extLst>
          </p:cNvPr>
          <p:cNvSpPr/>
          <p:nvPr/>
        </p:nvSpPr>
        <p:spPr>
          <a:xfrm>
            <a:off x="7288197" y="6604084"/>
            <a:ext cx="290977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13</a:t>
            </a:r>
            <a:r>
              <a:rPr lang="it-IT" sz="1050" dirty="0">
                <a:solidFill>
                  <a:srgbClr val="333333"/>
                </a:solidFill>
                <a:latin typeface="Source Sans Pro" panose="020B0503030403020204" pitchFamily="34" charset="0"/>
              </a:rPr>
              <a:t> maggio </a:t>
            </a:r>
            <a:r>
              <a:rPr lang="it-IT" sz="105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66BB003-4075-4515-B9D8-85FF4B786CC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90" t="2534"/>
          <a:stretch/>
        </p:blipFill>
        <p:spPr>
          <a:xfrm>
            <a:off x="107156" y="2273263"/>
            <a:ext cx="5918540" cy="3203612"/>
          </a:xfrm>
          <a:prstGeom prst="rect">
            <a:avLst/>
          </a:prstGeom>
        </p:spPr>
      </p:pic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6A9C42C8-054F-44BD-9EA1-135631E3659A}"/>
              </a:ext>
            </a:extLst>
          </p:cNvPr>
          <p:cNvCxnSpPr>
            <a:cxnSpLocks/>
          </p:cNvCxnSpPr>
          <p:nvPr/>
        </p:nvCxnSpPr>
        <p:spPr>
          <a:xfrm flipV="1">
            <a:off x="3341133" y="2201419"/>
            <a:ext cx="0" cy="287637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8994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1B7A1A9-40FC-4B1A-BC71-6C2C2DFC8700}"/>
              </a:ext>
            </a:extLst>
          </p:cNvPr>
          <p:cNvSpPr txBox="1"/>
          <p:nvPr/>
        </p:nvSpPr>
        <p:spPr>
          <a:xfrm>
            <a:off x="2772227" y="2757714"/>
            <a:ext cx="70104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/>
              <a:t>Vaccinazioni somministrate al 12/05/2021 e loro impatto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B83E4BA-6C2E-456F-894A-63A27B475E4D}"/>
              </a:ext>
            </a:extLst>
          </p:cNvPr>
          <p:cNvSpPr txBox="1"/>
          <p:nvPr/>
        </p:nvSpPr>
        <p:spPr>
          <a:xfrm>
            <a:off x="3744686" y="58351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/>
              <a:t>https://github.com/italia/covid19-opendata-vaccini</a:t>
            </a:r>
          </a:p>
        </p:txBody>
      </p:sp>
    </p:spTree>
    <p:extLst>
      <p:ext uri="{BB962C8B-B14F-4D97-AF65-F5344CB8AC3E}">
        <p14:creationId xmlns:p14="http://schemas.microsoft.com/office/powerpoint/2010/main" val="3284697636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84B1574A-A0EE-483B-BA94-A42631AE5E2D}"/>
              </a:ext>
            </a:extLst>
          </p:cNvPr>
          <p:cNvSpPr txBox="1">
            <a:spLocks/>
          </p:cNvSpPr>
          <p:nvPr/>
        </p:nvSpPr>
        <p:spPr>
          <a:xfrm>
            <a:off x="-62919" y="-10850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200" b="1" dirty="0">
                <a:solidFill>
                  <a:schemeClr val="accent2">
                    <a:lumMod val="50000"/>
                  </a:schemeClr>
                </a:solidFill>
              </a:rPr>
              <a:t>Numero di prime e seconde dosi di vaccino somministrate giornalmente dal 27/12/2020 al 12/05/2021</a:t>
            </a:r>
            <a:endParaRPr lang="it-CH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BDBC8373-7266-4AE8-B28B-AC0A5E115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499" y="835287"/>
            <a:ext cx="7934325" cy="578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8175B221-B817-4F3B-B87C-1E5ED44D24E6}"/>
              </a:ext>
            </a:extLst>
          </p:cNvPr>
          <p:cNvSpPr/>
          <p:nvPr/>
        </p:nvSpPr>
        <p:spPr>
          <a:xfrm>
            <a:off x="7288197" y="6604084"/>
            <a:ext cx="290977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13</a:t>
            </a:r>
            <a:r>
              <a:rPr lang="it-IT" sz="1050" dirty="0">
                <a:solidFill>
                  <a:srgbClr val="333333"/>
                </a:solidFill>
                <a:latin typeface="Source Sans Pro" panose="020B0503030403020204" pitchFamily="34" charset="0"/>
              </a:rPr>
              <a:t> maggio </a:t>
            </a:r>
            <a:r>
              <a:rPr lang="it-IT" sz="105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 dirty="0"/>
          </a:p>
        </p:txBody>
      </p:sp>
    </p:spTree>
    <p:extLst>
      <p:ext uri="{BB962C8B-B14F-4D97-AF65-F5344CB8AC3E}">
        <p14:creationId xmlns:p14="http://schemas.microsoft.com/office/powerpoint/2010/main" val="8734177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95EEA8EE-6A24-4EB9-803B-7BFA0DEF2405}"/>
              </a:ext>
            </a:extLst>
          </p:cNvPr>
          <p:cNvSpPr txBox="1">
            <a:spLocks/>
          </p:cNvSpPr>
          <p:nvPr/>
        </p:nvSpPr>
        <p:spPr>
          <a:xfrm>
            <a:off x="-62919" y="-10850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Numero</a:t>
            </a:r>
            <a:r>
              <a:rPr lang="it-IT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it-IT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cumulativo di dosi somministrate per classe d’età</a:t>
            </a:r>
            <a:endParaRPr lang="it-CH" sz="32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75F073D5-5F7E-41B3-BE79-930381A6E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074" y="581025"/>
            <a:ext cx="8267700" cy="603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CF12A9E0-F1DD-4C2C-9B99-3C0F75D61E7C}"/>
              </a:ext>
            </a:extLst>
          </p:cNvPr>
          <p:cNvSpPr/>
          <p:nvPr/>
        </p:nvSpPr>
        <p:spPr>
          <a:xfrm>
            <a:off x="7288197" y="6604084"/>
            <a:ext cx="290977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13</a:t>
            </a:r>
            <a:r>
              <a:rPr lang="it-IT" sz="1050" dirty="0">
                <a:solidFill>
                  <a:srgbClr val="333333"/>
                </a:solidFill>
                <a:latin typeface="Source Sans Pro" panose="020B0503030403020204" pitchFamily="34" charset="0"/>
              </a:rPr>
              <a:t> maggio </a:t>
            </a:r>
            <a:r>
              <a:rPr lang="it-IT" sz="105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 dirty="0"/>
          </a:p>
        </p:txBody>
      </p:sp>
    </p:spTree>
    <p:extLst>
      <p:ext uri="{BB962C8B-B14F-4D97-AF65-F5344CB8AC3E}">
        <p14:creationId xmlns:p14="http://schemas.microsoft.com/office/powerpoint/2010/main" val="406376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B178C63C-B970-4C15-BCC0-282233919EFC}"/>
              </a:ext>
            </a:extLst>
          </p:cNvPr>
          <p:cNvSpPr txBox="1">
            <a:spLocks/>
          </p:cNvSpPr>
          <p:nvPr/>
        </p:nvSpPr>
        <p:spPr>
          <a:xfrm>
            <a:off x="-62919" y="-10850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Percentuale copertura vaccinale</a:t>
            </a:r>
            <a:endParaRPr lang="it-CH" sz="32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46D8175-F660-496C-8BAD-17E83A7130CD}"/>
              </a:ext>
            </a:extLst>
          </p:cNvPr>
          <p:cNvSpPr/>
          <p:nvPr/>
        </p:nvSpPr>
        <p:spPr>
          <a:xfrm>
            <a:off x="7288197" y="6604084"/>
            <a:ext cx="290977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13</a:t>
            </a:r>
            <a:r>
              <a:rPr lang="it-IT" sz="1050" dirty="0">
                <a:solidFill>
                  <a:srgbClr val="333333"/>
                </a:solidFill>
                <a:latin typeface="Source Sans Pro" panose="020B0503030403020204" pitchFamily="34" charset="0"/>
              </a:rPr>
              <a:t> maggio </a:t>
            </a:r>
            <a:r>
              <a:rPr lang="it-IT" sz="105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 dirty="0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33E8E5FD-0148-457E-A28D-634277860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9600"/>
            <a:ext cx="91440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425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1B7A1A9-40FC-4B1A-BC71-6C2C2DFC8700}"/>
              </a:ext>
            </a:extLst>
          </p:cNvPr>
          <p:cNvSpPr txBox="1"/>
          <p:nvPr/>
        </p:nvSpPr>
        <p:spPr>
          <a:xfrm>
            <a:off x="2772227" y="2757714"/>
            <a:ext cx="70104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/>
              <a:t>Situazione epidemiologica in Europa</a:t>
            </a:r>
          </a:p>
        </p:txBody>
      </p:sp>
    </p:spTree>
    <p:extLst>
      <p:ext uri="{BB962C8B-B14F-4D97-AF65-F5344CB8AC3E}">
        <p14:creationId xmlns:p14="http://schemas.microsoft.com/office/powerpoint/2010/main" val="3245951197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36B627C-E771-4596-9F38-71DCA87E9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20</a:t>
            </a:fld>
            <a:endParaRPr lang="it-IT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DF99F7A1-4079-4F99-92D2-88F6C340E580}"/>
              </a:ext>
            </a:extLst>
          </p:cNvPr>
          <p:cNvSpPr txBox="1">
            <a:spLocks/>
          </p:cNvSpPr>
          <p:nvPr/>
        </p:nvSpPr>
        <p:spPr>
          <a:xfrm>
            <a:off x="-107421" y="213003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200" b="1" u="sng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Incidenza settimanale</a:t>
            </a:r>
            <a:r>
              <a:rPr lang="it-IT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nei soggetti ≥80 anni e &lt;80 anni SINTOMATICI e  copertura vaccinale nei soggetti ≥80 anni </a:t>
            </a:r>
            <a:r>
              <a:rPr lang="it-IT" sz="2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(15gg dopo prima dose)</a:t>
            </a:r>
            <a:endParaRPr lang="it-CH" sz="32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5364" name="Picture 4">
            <a:extLst>
              <a:ext uri="{FF2B5EF4-FFF2-40B4-BE49-F238E27FC236}">
                <a16:creationId xmlns:a16="http://schemas.microsoft.com/office/drawing/2014/main" id="{FC48711B-EAA5-4480-B7D1-9644066B7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52550"/>
            <a:ext cx="9144000" cy="550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3496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36B627C-E771-4596-9F38-71DCA87E9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21</a:t>
            </a:fld>
            <a:endParaRPr lang="it-IT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DF99F7A1-4079-4F99-92D2-88F6C340E580}"/>
              </a:ext>
            </a:extLst>
          </p:cNvPr>
          <p:cNvSpPr txBox="1">
            <a:spLocks/>
          </p:cNvSpPr>
          <p:nvPr/>
        </p:nvSpPr>
        <p:spPr>
          <a:xfrm>
            <a:off x="-107421" y="213003"/>
            <a:ext cx="12197821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200" b="1" u="sng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Tasso di ospedalizzazione </a:t>
            </a:r>
            <a:r>
              <a:rPr lang="it-IT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settimanale nei soggetti ≥80 anni e &lt;80 anni e copertura vaccinale nei soggetti ≥80 anni </a:t>
            </a:r>
            <a:r>
              <a:rPr lang="it-IT" sz="2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(21gg dopo prima dose)</a:t>
            </a:r>
            <a:endParaRPr lang="it-CH" sz="32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id="{B425B770-4005-448F-83E7-C945BA3D5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14474"/>
            <a:ext cx="9144000" cy="534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2505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36B627C-E771-4596-9F38-71DCA87E9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22</a:t>
            </a:fld>
            <a:endParaRPr lang="it-IT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DF99F7A1-4079-4F99-92D2-88F6C340E580}"/>
              </a:ext>
            </a:extLst>
          </p:cNvPr>
          <p:cNvSpPr txBox="1">
            <a:spLocks/>
          </p:cNvSpPr>
          <p:nvPr/>
        </p:nvSpPr>
        <p:spPr>
          <a:xfrm>
            <a:off x="-59796" y="213003"/>
            <a:ext cx="12299421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200" b="1" u="sng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Tasso di ricovero in terapia intensiva </a:t>
            </a:r>
            <a:r>
              <a:rPr lang="it-IT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settimanale nei soggetti ≥80 anni e &lt;80 anni e copertura vaccinale nei soggetti ≥80 anni </a:t>
            </a:r>
            <a:r>
              <a:rPr lang="it-IT" sz="2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(21gg dopo prima dose)</a:t>
            </a:r>
            <a:endParaRPr lang="it-CH" sz="32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41679BF0-FAFC-4EAB-AE79-F26AC334E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95424"/>
            <a:ext cx="9144000" cy="53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0717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36B627C-E771-4596-9F38-71DCA87E9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23</a:t>
            </a:fld>
            <a:endParaRPr lang="it-IT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DF99F7A1-4079-4F99-92D2-88F6C340E580}"/>
              </a:ext>
            </a:extLst>
          </p:cNvPr>
          <p:cNvSpPr txBox="1">
            <a:spLocks/>
          </p:cNvSpPr>
          <p:nvPr/>
        </p:nvSpPr>
        <p:spPr>
          <a:xfrm>
            <a:off x="-107421" y="213003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200" b="1" u="sng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Tasso di mortalità </a:t>
            </a:r>
            <a:r>
              <a:rPr lang="it-IT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settimanale nei soggetti ≥80 </a:t>
            </a:r>
            <a:r>
              <a:rPr lang="it-IT" sz="3200" b="1">
                <a:solidFill>
                  <a:schemeClr val="accent2">
                    <a:lumMod val="50000"/>
                  </a:schemeClr>
                </a:solidFill>
                <a:latin typeface="+mn-lt"/>
              </a:rPr>
              <a:t>anni e </a:t>
            </a:r>
            <a:r>
              <a:rPr lang="it-IT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&lt;80 anni </a:t>
            </a:r>
            <a:r>
              <a:rPr lang="it-IT" sz="3200" b="1">
                <a:solidFill>
                  <a:schemeClr val="accent2">
                    <a:lumMod val="50000"/>
                  </a:schemeClr>
                </a:solidFill>
                <a:latin typeface="+mn-lt"/>
              </a:rPr>
              <a:t>e copertura </a:t>
            </a:r>
            <a:r>
              <a:rPr lang="it-IT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vaccinale nei soggetti ≥80 anni </a:t>
            </a:r>
            <a:r>
              <a:rPr lang="it-IT" sz="2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(30gg dopo prima dose)</a:t>
            </a:r>
            <a:endParaRPr lang="it-CH" sz="32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4EEB1800-7273-4BE0-9517-948FCFAB0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85874"/>
            <a:ext cx="9144000" cy="557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7121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A15A41F-E1BA-4FB6-A968-2E192A7E6D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65" b="7865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CD35BDF0-9204-4692-A1A0-8FC9F560F5E1}"/>
              </a:ext>
            </a:extLst>
          </p:cNvPr>
          <p:cNvSpPr txBox="1"/>
          <p:nvPr/>
        </p:nvSpPr>
        <p:spPr>
          <a:xfrm>
            <a:off x="709450" y="1913950"/>
            <a:ext cx="4204137" cy="1342754"/>
          </a:xfrm>
          <a:prstGeom prst="rect">
            <a:avLst/>
          </a:prstGeom>
        </p:spPr>
        <p:txBody>
          <a:bodyPr vert="horz" lIns="91440" tIns="45721" rIns="91440" bIns="45721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1"/>
              </a:spcAft>
            </a:pPr>
            <a:r>
              <a:rPr lang="en-US" sz="3600" b="1" err="1">
                <a:latin typeface="+mj-lt"/>
                <a:ea typeface="+mj-ea"/>
                <a:cs typeface="+mj-cs"/>
              </a:rPr>
              <a:t>Valutazione</a:t>
            </a:r>
            <a:r>
              <a:rPr lang="en-US" sz="3600" b="1">
                <a:latin typeface="+mj-lt"/>
                <a:ea typeface="+mj-ea"/>
                <a:cs typeface="+mj-cs"/>
              </a:rPr>
              <a:t> del </a:t>
            </a:r>
            <a:r>
              <a:rPr lang="en-US" sz="3600" b="1" err="1">
                <a:latin typeface="+mj-lt"/>
                <a:ea typeface="+mj-ea"/>
                <a:cs typeface="+mj-cs"/>
              </a:rPr>
              <a:t>rischio</a:t>
            </a:r>
            <a:endParaRPr lang="en-US" sz="3600" b="1">
              <a:latin typeface="+mj-lt"/>
              <a:ea typeface="+mj-ea"/>
              <a:cs typeface="+mj-cs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2BBD1C2E-7F36-4123-A64E-715604368F11}"/>
              </a:ext>
            </a:extLst>
          </p:cNvPr>
          <p:cNvSpPr/>
          <p:nvPr/>
        </p:nvSpPr>
        <p:spPr>
          <a:xfrm>
            <a:off x="525517" y="3417575"/>
            <a:ext cx="4593020" cy="26198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1" rIns="91440" bIns="45721" rtlCol="0" anchor="ctr">
            <a:normAutofit/>
          </a:bodyPr>
          <a:lstStyle/>
          <a:p>
            <a:pPr algn="just">
              <a:lnSpc>
                <a:spcPct val="90000"/>
              </a:lnSpc>
              <a:spcAft>
                <a:spcPts val="601"/>
              </a:spcAft>
            </a:pPr>
            <a:r>
              <a:rPr lang="en-US" sz="2000" err="1">
                <a:solidFill>
                  <a:schemeClr val="tx1"/>
                </a:solidFill>
              </a:rPr>
              <a:t>Processo</a:t>
            </a:r>
            <a:r>
              <a:rPr lang="en-US" sz="2000">
                <a:solidFill>
                  <a:schemeClr val="tx1"/>
                </a:solidFill>
              </a:rPr>
              <a:t> </a:t>
            </a:r>
            <a:r>
              <a:rPr lang="en-US" sz="2000" err="1">
                <a:solidFill>
                  <a:schemeClr val="tx1"/>
                </a:solidFill>
              </a:rPr>
              <a:t>strutturato</a:t>
            </a:r>
            <a:r>
              <a:rPr lang="en-US" sz="2000">
                <a:solidFill>
                  <a:schemeClr val="tx1"/>
                </a:solidFill>
              </a:rPr>
              <a:t> </a:t>
            </a:r>
            <a:r>
              <a:rPr lang="en-US" sz="2000" err="1">
                <a:solidFill>
                  <a:schemeClr val="tx1"/>
                </a:solidFill>
              </a:rPr>
              <a:t>volto</a:t>
            </a:r>
            <a:r>
              <a:rPr lang="en-US" sz="2000">
                <a:solidFill>
                  <a:schemeClr val="tx1"/>
                </a:solidFill>
              </a:rPr>
              <a:t> a </a:t>
            </a:r>
            <a:r>
              <a:rPr lang="en-US" sz="2000" err="1">
                <a:solidFill>
                  <a:schemeClr val="tx1"/>
                </a:solidFill>
              </a:rPr>
              <a:t>quantificare</a:t>
            </a:r>
            <a:r>
              <a:rPr lang="en-US" sz="2000">
                <a:solidFill>
                  <a:schemeClr val="tx1"/>
                </a:solidFill>
              </a:rPr>
              <a:t> la </a:t>
            </a:r>
            <a:r>
              <a:rPr lang="en-US" sz="2000" err="1">
                <a:solidFill>
                  <a:schemeClr val="tx1"/>
                </a:solidFill>
              </a:rPr>
              <a:t>probabilità</a:t>
            </a:r>
            <a:r>
              <a:rPr lang="en-US" sz="2000">
                <a:solidFill>
                  <a:schemeClr val="tx1"/>
                </a:solidFill>
              </a:rPr>
              <a:t> </a:t>
            </a:r>
            <a:r>
              <a:rPr lang="en-US" sz="2000" err="1">
                <a:solidFill>
                  <a:schemeClr val="tx1"/>
                </a:solidFill>
              </a:rPr>
              <a:t>che</a:t>
            </a:r>
            <a:r>
              <a:rPr lang="en-US" sz="2000">
                <a:solidFill>
                  <a:schemeClr val="tx1"/>
                </a:solidFill>
              </a:rPr>
              <a:t> un </a:t>
            </a:r>
            <a:r>
              <a:rPr lang="en-US" sz="2000" err="1">
                <a:solidFill>
                  <a:schemeClr val="tx1"/>
                </a:solidFill>
              </a:rPr>
              <a:t>agente</a:t>
            </a:r>
            <a:r>
              <a:rPr lang="en-US" sz="2000">
                <a:solidFill>
                  <a:schemeClr val="tx1"/>
                </a:solidFill>
              </a:rPr>
              <a:t> </a:t>
            </a:r>
            <a:r>
              <a:rPr lang="en-US" sz="2000" err="1">
                <a:solidFill>
                  <a:schemeClr val="tx1"/>
                </a:solidFill>
              </a:rPr>
              <a:t>patogeno</a:t>
            </a:r>
            <a:r>
              <a:rPr lang="en-US" sz="2000">
                <a:solidFill>
                  <a:schemeClr val="tx1"/>
                </a:solidFill>
              </a:rPr>
              <a:t> o una </a:t>
            </a:r>
            <a:r>
              <a:rPr lang="en-US" sz="2000" err="1">
                <a:solidFill>
                  <a:schemeClr val="tx1"/>
                </a:solidFill>
              </a:rPr>
              <a:t>minaccia</a:t>
            </a:r>
            <a:r>
              <a:rPr lang="en-US" sz="2000">
                <a:solidFill>
                  <a:schemeClr val="tx1"/>
                </a:solidFill>
              </a:rPr>
              <a:t> </a:t>
            </a:r>
            <a:r>
              <a:rPr lang="en-US" sz="2000" err="1">
                <a:solidFill>
                  <a:schemeClr val="tx1"/>
                </a:solidFill>
              </a:rPr>
              <a:t>sconosciuta</a:t>
            </a:r>
            <a:r>
              <a:rPr lang="en-US" sz="2000">
                <a:solidFill>
                  <a:schemeClr val="tx1"/>
                </a:solidFill>
              </a:rPr>
              <a:t> </a:t>
            </a:r>
            <a:r>
              <a:rPr lang="en-US" sz="2000" err="1">
                <a:solidFill>
                  <a:schemeClr val="tx1"/>
                </a:solidFill>
              </a:rPr>
              <a:t>abbiano</a:t>
            </a:r>
            <a:r>
              <a:rPr lang="en-US" sz="2000">
                <a:solidFill>
                  <a:schemeClr val="tx1"/>
                </a:solidFill>
              </a:rPr>
              <a:t> un </a:t>
            </a:r>
            <a:r>
              <a:rPr lang="en-US" sz="2000" err="1">
                <a:solidFill>
                  <a:schemeClr val="tx1"/>
                </a:solidFill>
              </a:rPr>
              <a:t>effetto</a:t>
            </a:r>
            <a:r>
              <a:rPr lang="en-US" sz="2000">
                <a:solidFill>
                  <a:schemeClr val="tx1"/>
                </a:solidFill>
              </a:rPr>
              <a:t> </a:t>
            </a:r>
            <a:r>
              <a:rPr lang="en-US" sz="2000" err="1">
                <a:solidFill>
                  <a:schemeClr val="tx1"/>
                </a:solidFill>
              </a:rPr>
              <a:t>negativo</a:t>
            </a:r>
            <a:r>
              <a:rPr lang="en-US" sz="2000">
                <a:solidFill>
                  <a:schemeClr val="tx1"/>
                </a:solidFill>
              </a:rPr>
              <a:t> </a:t>
            </a:r>
            <a:r>
              <a:rPr lang="en-US" sz="2000" err="1">
                <a:solidFill>
                  <a:schemeClr val="tx1"/>
                </a:solidFill>
              </a:rPr>
              <a:t>su</a:t>
            </a:r>
            <a:r>
              <a:rPr lang="en-US" sz="2000">
                <a:solidFill>
                  <a:schemeClr val="tx1"/>
                </a:solidFill>
              </a:rPr>
              <a:t> </a:t>
            </a:r>
            <a:r>
              <a:rPr lang="en-US" sz="2000" err="1">
                <a:solidFill>
                  <a:schemeClr val="tx1"/>
                </a:solidFill>
              </a:rPr>
              <a:t>individui</a:t>
            </a:r>
            <a:r>
              <a:rPr lang="en-US" sz="2000">
                <a:solidFill>
                  <a:schemeClr val="tx1"/>
                </a:solidFill>
              </a:rPr>
              <a:t> o </a:t>
            </a:r>
            <a:r>
              <a:rPr lang="en-US" sz="2000" err="1">
                <a:solidFill>
                  <a:schemeClr val="tx1"/>
                </a:solidFill>
              </a:rPr>
              <a:t>sulla</a:t>
            </a:r>
            <a:r>
              <a:rPr lang="en-US" sz="2000">
                <a:solidFill>
                  <a:schemeClr val="tx1"/>
                </a:solidFill>
              </a:rPr>
              <a:t> </a:t>
            </a:r>
            <a:r>
              <a:rPr lang="en-US" sz="2000" err="1">
                <a:solidFill>
                  <a:schemeClr val="tx1"/>
                </a:solidFill>
              </a:rPr>
              <a:t>popolazione</a:t>
            </a:r>
            <a:endParaRPr lang="en-US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880589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D76E0366-62FC-4106-980B-E93412FDE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98" y="0"/>
            <a:ext cx="114498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78624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46B1FEDA-143A-4056-8586-6BEC18D7A754}"/>
              </a:ext>
            </a:extLst>
          </p:cNvPr>
          <p:cNvSpPr txBox="1"/>
          <p:nvPr/>
        </p:nvSpPr>
        <p:spPr>
          <a:xfrm>
            <a:off x="1093311" y="315902"/>
            <a:ext cx="10143803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1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Headline della Cabina di Regia (14 maggio 2021)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9DE49A9-7DD4-4929-9670-2DFB980E99EC}"/>
              </a:ext>
            </a:extLst>
          </p:cNvPr>
          <p:cNvSpPr txBox="1"/>
          <p:nvPr/>
        </p:nvSpPr>
        <p:spPr>
          <a:xfrm>
            <a:off x="436459" y="1748676"/>
            <a:ext cx="1094014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6070600" algn="l"/>
              </a:tabLst>
            </a:pPr>
            <a:r>
              <a:rPr lang="it-IT" sz="28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pressione sui servizi ospedalieri è in diminuzione, sebbene rimanga ancora oltre la soglia critica in tre Regioni; la stima dell’indice di trasmissibilità Rt medio calcolato sui casi sintomatici, rimane stabile e al di sotto della soglia epidemica. </a:t>
            </a:r>
          </a:p>
          <a:p>
            <a:pPr>
              <a:tabLst>
                <a:tab pos="6070600" algn="l"/>
              </a:tabLst>
            </a:pPr>
            <a:endParaRPr lang="it-IT" sz="2800" i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tabLst>
                <a:tab pos="6070600" algn="l"/>
              </a:tabLst>
            </a:pPr>
            <a:r>
              <a:rPr lang="it-IT" sz="28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Continua la diminuzione dell’incidenza sull’intero territorio nazionale che però resta ancora elevata, e non consente solo una gestione basata sul contenimento ovvero sull’identificazione dei casi e sul tracciamento dei loro contatti. </a:t>
            </a:r>
            <a:endParaRPr lang="it-IT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2547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46B1FEDA-143A-4056-8586-6BEC18D7A754}"/>
              </a:ext>
            </a:extLst>
          </p:cNvPr>
          <p:cNvSpPr txBox="1"/>
          <p:nvPr/>
        </p:nvSpPr>
        <p:spPr>
          <a:xfrm>
            <a:off x="1093311" y="315902"/>
            <a:ext cx="10143803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1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Headline della Cabina di Regia (14 maggio 2021)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9DE49A9-7DD4-4929-9670-2DFB980E99EC}"/>
              </a:ext>
            </a:extLst>
          </p:cNvPr>
          <p:cNvSpPr txBox="1"/>
          <p:nvPr/>
        </p:nvSpPr>
        <p:spPr>
          <a:xfrm>
            <a:off x="585159" y="1039177"/>
            <a:ext cx="10940142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6070600" algn="l"/>
              </a:tabLst>
            </a:pPr>
            <a:endParaRPr lang="it-IT" sz="2800" i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tabLst>
                <a:tab pos="6070600" algn="l"/>
              </a:tabLst>
            </a:pPr>
            <a:r>
              <a:rPr lang="it-IT" sz="28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ormai prevalente circolazione in Italia della variante B.1.1.7 (nota come variante inglese) e la presenza di altre varianti che possono eludere parzialmente la risposta immunitaria, richiede di continuare a mantenere particolare cautela e gradualità nella gestione dell’epidemia.</a:t>
            </a:r>
          </a:p>
          <a:p>
            <a:pPr>
              <a:tabLst>
                <a:tab pos="6070600" algn="l"/>
              </a:tabLst>
            </a:pPr>
            <a:endParaRPr lang="it-IT" sz="2800" i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tabLst>
                <a:tab pos="6070600" algn="l"/>
              </a:tabLst>
            </a:pPr>
            <a:r>
              <a:rPr lang="it-IT" sz="28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È ancora necessario, pertanto, ridurre il numero di nuovi casi anche attraverso le misure di mitigazione volte a ridurre la possibilità di aggregazione interpersonale e proseguire la campagna vaccinale per raggiungere rapidamente elevate coperture nella popolazione.</a:t>
            </a:r>
            <a:endParaRPr lang="it-IT" sz="28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1105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204EA0B-A72D-4989-85C8-4EE64A56E955}"/>
              </a:ext>
            </a:extLst>
          </p:cNvPr>
          <p:cNvSpPr txBox="1"/>
          <p:nvPr/>
        </p:nvSpPr>
        <p:spPr>
          <a:xfrm>
            <a:off x="9255761" y="782322"/>
            <a:ext cx="12560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>
                <a:solidFill>
                  <a:schemeClr val="accent1"/>
                </a:solidFill>
              </a:rPr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3407480308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>
            <a:extLst>
              <a:ext uri="{FF2B5EF4-FFF2-40B4-BE49-F238E27FC236}">
                <a16:creationId xmlns:a16="http://schemas.microsoft.com/office/drawing/2014/main" id="{9DCE489B-78A9-419A-909D-64A4CB4D5C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0" t="5443" r="30937" b="8195"/>
          <a:stretch/>
        </p:blipFill>
        <p:spPr bwMode="auto">
          <a:xfrm>
            <a:off x="4193272" y="2164698"/>
            <a:ext cx="337630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>
            <a:extLst>
              <a:ext uri="{FF2B5EF4-FFF2-40B4-BE49-F238E27FC236}">
                <a16:creationId xmlns:a16="http://schemas.microsoft.com/office/drawing/2014/main" id="{91AE449C-D6D1-4497-9B89-A8599FE5F3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0" t="5346" r="30521" b="10972"/>
          <a:stretch/>
        </p:blipFill>
        <p:spPr bwMode="auto">
          <a:xfrm>
            <a:off x="153031" y="2164698"/>
            <a:ext cx="3513101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30DC7E-CFC4-4C5E-81BD-D4A93B5F49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67" t="39061" r="15670" b="52216"/>
          <a:stretch/>
        </p:blipFill>
        <p:spPr bwMode="auto">
          <a:xfrm>
            <a:off x="3335258" y="5204301"/>
            <a:ext cx="1923148" cy="101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6C1D4DD7-8D2C-4032-99E8-0B59AD4F03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68" t="47905" r="15869" b="42258"/>
          <a:stretch/>
        </p:blipFill>
        <p:spPr bwMode="auto">
          <a:xfrm>
            <a:off x="7047539" y="5387070"/>
            <a:ext cx="1850565" cy="110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F5FC033-2B73-4DCD-9143-49C533252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7767" y="5947608"/>
            <a:ext cx="952499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2146225-B19B-4014-BC77-DF4B52B9E005}" type="slidenum">
              <a:rPr lang="it-IT">
                <a:solidFill>
                  <a:schemeClr val="tx1">
                    <a:lumMod val="75000"/>
                    <a:lumOff val="25000"/>
                  </a:schemeClr>
                </a:solidFill>
              </a:rPr>
              <a:pPr>
                <a:spcAft>
                  <a:spcPts val="600"/>
                </a:spcAft>
              </a:pPr>
              <a:t>29</a:t>
            </a:fld>
            <a:endParaRPr lang="it-IT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4E2227CC-E777-47EA-A1FA-1A751847A7B8}"/>
              </a:ext>
            </a:extLst>
          </p:cNvPr>
          <p:cNvSpPr txBox="1">
            <a:spLocks/>
          </p:cNvSpPr>
          <p:nvPr/>
        </p:nvSpPr>
        <p:spPr>
          <a:xfrm>
            <a:off x="-107421" y="213003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Percentuale di soggetti che hanno ricevuto almeno una dose di vaccino per Regione/PA</a:t>
            </a:r>
            <a:endParaRPr lang="it-CH" sz="32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18F53F5A-08AC-4480-9FE4-EC1A496CFA87}"/>
              </a:ext>
            </a:extLst>
          </p:cNvPr>
          <p:cNvSpPr txBox="1">
            <a:spLocks/>
          </p:cNvSpPr>
          <p:nvPr/>
        </p:nvSpPr>
        <p:spPr>
          <a:xfrm>
            <a:off x="386661" y="1318561"/>
            <a:ext cx="1693599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80+anni</a:t>
            </a:r>
            <a:endParaRPr lang="it-CH" sz="32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8655F8BC-B423-4614-809A-6BBDADA5CDE9}"/>
              </a:ext>
            </a:extLst>
          </p:cNvPr>
          <p:cNvSpPr txBox="1">
            <a:spLocks/>
          </p:cNvSpPr>
          <p:nvPr/>
        </p:nvSpPr>
        <p:spPr>
          <a:xfrm>
            <a:off x="4510435" y="1325284"/>
            <a:ext cx="2313275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70-79 anni</a:t>
            </a:r>
            <a:endParaRPr lang="it-CH" sz="32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296390BE-85BB-40A7-8B9E-CDBEBC6A02F1}"/>
              </a:ext>
            </a:extLst>
          </p:cNvPr>
          <p:cNvSpPr txBox="1">
            <a:spLocks/>
          </p:cNvSpPr>
          <p:nvPr/>
        </p:nvSpPr>
        <p:spPr>
          <a:xfrm>
            <a:off x="8981836" y="1325284"/>
            <a:ext cx="2313275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60-69 anni</a:t>
            </a:r>
            <a:endParaRPr lang="it-CH" sz="32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4342" name="Picture 6">
            <a:extLst>
              <a:ext uri="{FF2B5EF4-FFF2-40B4-BE49-F238E27FC236}">
                <a16:creationId xmlns:a16="http://schemas.microsoft.com/office/drawing/2014/main" id="{EA7FDEEA-AEF9-403A-BCD3-DC073E964D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0" t="6666" r="31146" b="8195"/>
          <a:stretch/>
        </p:blipFill>
        <p:spPr bwMode="auto">
          <a:xfrm>
            <a:off x="8639813" y="2171421"/>
            <a:ext cx="341072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447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FEC71E0B-5866-40CE-9B52-2532B4938529}"/>
              </a:ext>
            </a:extLst>
          </p:cNvPr>
          <p:cNvSpPr txBox="1">
            <a:spLocks/>
          </p:cNvSpPr>
          <p:nvPr/>
        </p:nvSpPr>
        <p:spPr>
          <a:xfrm>
            <a:off x="315785" y="-42306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>
                <a:solidFill>
                  <a:schemeClr val="accent2">
                    <a:lumMod val="50000"/>
                  </a:schemeClr>
                </a:solidFill>
              </a:rPr>
              <a:t>Casi notificati al Centro Europeo per la Prevenzione ed il Controllo delle Malattie (ECDC)</a:t>
            </a:r>
            <a:endParaRPr lang="it-CH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85394B0-9302-46FE-8588-273108EB96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48" t="43288" r="1943" b="47061"/>
          <a:stretch/>
        </p:blipFill>
        <p:spPr>
          <a:xfrm>
            <a:off x="40114" y="682526"/>
            <a:ext cx="12009119" cy="625042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7F79A5F9-7C5F-4C50-A80A-9584CE66884F}"/>
              </a:ext>
            </a:extLst>
          </p:cNvPr>
          <p:cNvSpPr txBox="1"/>
          <p:nvPr/>
        </p:nvSpPr>
        <p:spPr>
          <a:xfrm>
            <a:off x="142767" y="827541"/>
            <a:ext cx="73963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</a:rPr>
              <a:t>La situazione italiana riflette l’epidemiologia degli altri paesi UE/SEE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B6885DE-663C-4017-A88A-1EC2A6E50B7C}"/>
              </a:ext>
            </a:extLst>
          </p:cNvPr>
          <p:cNvSpPr txBox="1"/>
          <p:nvPr/>
        </p:nvSpPr>
        <p:spPr>
          <a:xfrm>
            <a:off x="3916154" y="6633265"/>
            <a:ext cx="768131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/>
              <a:t>https://www.ecdc.europa.eu/en/covid-19/situation-updates/weekly-maps-coordinated-restriction-free-movement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E08C123-0217-4EEE-87AD-17EA84AD79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9630" y="1331278"/>
            <a:ext cx="5772740" cy="497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75554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9428D7CF-A5A4-4C37-982A-E5628E48C6F6}"/>
              </a:ext>
            </a:extLst>
          </p:cNvPr>
          <p:cNvSpPr txBox="1">
            <a:spLocks/>
          </p:cNvSpPr>
          <p:nvPr/>
        </p:nvSpPr>
        <p:spPr>
          <a:xfrm>
            <a:off x="107156" y="-75455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>
                <a:solidFill>
                  <a:schemeClr val="accent2">
                    <a:lumMod val="50000"/>
                  </a:schemeClr>
                </a:solidFill>
              </a:rPr>
              <a:t>Andamento incidenza (14 gg) in alcuni paesi europei (ECDC)</a:t>
            </a:r>
            <a:endParaRPr lang="it-CH" sz="2400" b="1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D69136F-AA03-4EA6-A73D-7BD478ADAE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36" y="882847"/>
            <a:ext cx="9064450" cy="494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65310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1B7A1A9-40FC-4B1A-BC71-6C2C2DFC8700}"/>
              </a:ext>
            </a:extLst>
          </p:cNvPr>
          <p:cNvSpPr txBox="1"/>
          <p:nvPr/>
        </p:nvSpPr>
        <p:spPr>
          <a:xfrm>
            <a:off x="2772227" y="2757714"/>
            <a:ext cx="70104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/>
              <a:t>Situazione epidemiologica in Italia</a:t>
            </a:r>
          </a:p>
        </p:txBody>
      </p:sp>
    </p:spTree>
    <p:extLst>
      <p:ext uri="{BB962C8B-B14F-4D97-AF65-F5344CB8AC3E}">
        <p14:creationId xmlns:p14="http://schemas.microsoft.com/office/powerpoint/2010/main" val="416179155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1FAC7D-D035-4629-A122-3DDA6E63066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52664"/>
            <a:ext cx="12192000" cy="846137"/>
          </a:xfrm>
        </p:spPr>
        <p:txBody>
          <a:bodyPr>
            <a:noAutofit/>
          </a:bodyPr>
          <a:lstStyle/>
          <a:p>
            <a:r>
              <a:rPr lang="it-IT" sz="2800" b="1" dirty="0">
                <a:solidFill>
                  <a:schemeClr val="accent2">
                    <a:lumMod val="50000"/>
                  </a:schemeClr>
                </a:solidFill>
              </a:rPr>
              <a:t>Casi notificati al sistema di Sorveglianza integrata </a:t>
            </a:r>
            <a:r>
              <a:rPr lang="it-IT" sz="2000" b="1" dirty="0">
                <a:solidFill>
                  <a:schemeClr val="accent2">
                    <a:lumMod val="50000"/>
                  </a:schemeClr>
                </a:solidFill>
              </a:rPr>
              <a:t>COVID-19</a:t>
            </a:r>
            <a:r>
              <a:rPr lang="it-IT" sz="2800" b="1" dirty="0">
                <a:solidFill>
                  <a:schemeClr val="accent2">
                    <a:lumMod val="50000"/>
                  </a:schemeClr>
                </a:solidFill>
              </a:rPr>
              <a:t> in Italia</a:t>
            </a:r>
            <a:endParaRPr lang="it-CH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201837" y="6604084"/>
            <a:ext cx="290977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12 maggio</a:t>
            </a:r>
            <a:r>
              <a:rPr lang="it-IT" sz="1050" dirty="0">
                <a:solidFill>
                  <a:srgbClr val="333333"/>
                </a:solidFill>
                <a:latin typeface="Source Sans Pro" panose="020B0503030403020204" pitchFamily="34" charset="0"/>
              </a:rPr>
              <a:t> </a:t>
            </a:r>
            <a:r>
              <a:rPr lang="it-IT" sz="105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 dirty="0"/>
          </a:p>
        </p:txBody>
      </p:sp>
      <p:sp>
        <p:nvSpPr>
          <p:cNvPr id="1585" name="tx518">
            <a:extLst>
              <a:ext uri="{FF2B5EF4-FFF2-40B4-BE49-F238E27FC236}">
                <a16:creationId xmlns:a16="http://schemas.microsoft.com/office/drawing/2014/main" id="{B374878D-D46B-4E60-810D-1DCD9E98C08C}"/>
              </a:ext>
            </a:extLst>
          </p:cNvPr>
          <p:cNvSpPr/>
          <p:nvPr/>
        </p:nvSpPr>
        <p:spPr>
          <a:xfrm>
            <a:off x="9041243" y="2334906"/>
            <a:ext cx="1567160" cy="92397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endParaRPr sz="1400">
              <a:solidFill>
                <a:srgbClr val="000000">
                  <a:alpha val="100000"/>
                </a:srgbClr>
              </a:solidFill>
              <a:latin typeface="Arial"/>
              <a:cs typeface="Arial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C576030-90D4-4D7B-9B40-D963492E6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8236"/>
            <a:ext cx="12192000" cy="486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5783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B3270578-6B2D-4AFF-A567-63DA67997770}"/>
              </a:ext>
            </a:extLst>
          </p:cNvPr>
          <p:cNvSpPr/>
          <p:nvPr/>
        </p:nvSpPr>
        <p:spPr>
          <a:xfrm>
            <a:off x="2122966" y="5497966"/>
            <a:ext cx="988828" cy="403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CD8B1B4-145A-41CF-92AB-322EA28BBB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48" t="43258" r="1018" b="47061"/>
          <a:stretch/>
        </p:blipFill>
        <p:spPr>
          <a:xfrm>
            <a:off x="96524" y="382271"/>
            <a:ext cx="12191999" cy="627014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0D2BD75-176A-45F8-A3B1-71B284903107}"/>
              </a:ext>
            </a:extLst>
          </p:cNvPr>
          <p:cNvSpPr txBox="1"/>
          <p:nvPr/>
        </p:nvSpPr>
        <p:spPr>
          <a:xfrm>
            <a:off x="167182" y="326241"/>
            <a:ext cx="83701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</a:rPr>
              <a:t>Casi in </a:t>
            </a:r>
            <a:r>
              <a:rPr lang="it-IT" sz="2000" b="1" dirty="0">
                <a:solidFill>
                  <a:srgbClr val="FFFF00"/>
                </a:solidFill>
              </a:rPr>
              <a:t>diminuzione</a:t>
            </a:r>
            <a:r>
              <a:rPr lang="it-IT" sz="2000" b="1" dirty="0">
                <a:solidFill>
                  <a:schemeClr val="bg1"/>
                </a:solidFill>
              </a:rPr>
              <a:t> in tutte le Regioni/PPAA e </a:t>
            </a:r>
          </a:p>
          <a:p>
            <a:r>
              <a:rPr lang="it-IT" sz="2000" b="1" dirty="0">
                <a:solidFill>
                  <a:srgbClr val="FFFF00"/>
                </a:solidFill>
              </a:rPr>
              <a:t>nuovi casi </a:t>
            </a:r>
            <a:r>
              <a:rPr lang="it-IT" sz="2000" b="1" dirty="0">
                <a:solidFill>
                  <a:schemeClr val="bg1"/>
                </a:solidFill>
              </a:rPr>
              <a:t>presenti su gran parte del territorio nazionale negli ultimi 14 giorni</a:t>
            </a:r>
          </a:p>
          <a:p>
            <a:endParaRPr lang="it-IT" sz="2000" b="1" dirty="0">
              <a:solidFill>
                <a:schemeClr val="bg1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062F9CD-CE96-4997-888D-12FBC44B69AD}"/>
              </a:ext>
            </a:extLst>
          </p:cNvPr>
          <p:cNvSpPr txBox="1"/>
          <p:nvPr/>
        </p:nvSpPr>
        <p:spPr>
          <a:xfrm>
            <a:off x="293222" y="5789497"/>
            <a:ext cx="9842763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b="0" i="1" dirty="0">
                <a:solidFill>
                  <a:srgbClr val="404040"/>
                </a:solidFill>
                <a:effectLst/>
                <a:latin typeface="Lato"/>
              </a:rPr>
              <a:t>CONFRONTO TRA IL </a:t>
            </a:r>
            <a:r>
              <a:rPr lang="it-IT" sz="1100" b="1" i="1" dirty="0">
                <a:solidFill>
                  <a:srgbClr val="404040"/>
                </a:solidFill>
                <a:effectLst/>
                <a:latin typeface="Lato"/>
              </a:rPr>
              <a:t>NUMERO CASI DI COVID-19 (PER 100.000 AB) </a:t>
            </a:r>
            <a:r>
              <a:rPr lang="it-IT" sz="1100" b="0" i="1" dirty="0">
                <a:solidFill>
                  <a:srgbClr val="404040"/>
                </a:solidFill>
                <a:effectLst/>
                <a:latin typeface="Lato"/>
              </a:rPr>
              <a:t>DIAGNOSTICATI IN ITALIA </a:t>
            </a:r>
          </a:p>
          <a:p>
            <a:r>
              <a:rPr lang="it-IT" sz="1100" b="0" i="1" dirty="0">
                <a:solidFill>
                  <a:srgbClr val="404040"/>
                </a:solidFill>
                <a:effectLst/>
                <a:latin typeface="Lato"/>
              </a:rPr>
              <a:t>PER REGIONE NEL PERIODO 26/4-9/5/2021 E 12/4-25/4/2021</a:t>
            </a:r>
            <a:endParaRPr lang="it-IT" sz="1100" i="1" dirty="0">
              <a:solidFill>
                <a:srgbClr val="404040"/>
              </a:solidFill>
              <a:latin typeface="Lato"/>
            </a:endParaRPr>
          </a:p>
          <a:p>
            <a:endParaRPr lang="it-IT" sz="1100" i="1" dirty="0">
              <a:solidFill>
                <a:srgbClr val="404040"/>
              </a:solidFill>
              <a:latin typeface="Lato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18F6E711-2254-4141-BE58-0F57B0672905}"/>
              </a:ext>
            </a:extLst>
          </p:cNvPr>
          <p:cNvSpPr/>
          <p:nvPr/>
        </p:nvSpPr>
        <p:spPr>
          <a:xfrm>
            <a:off x="7201837" y="6604084"/>
            <a:ext cx="291618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aggiornamento: 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12 maggio</a:t>
            </a:r>
            <a:r>
              <a:rPr lang="it-IT" sz="1050" dirty="0">
                <a:solidFill>
                  <a:srgbClr val="333333"/>
                </a:solidFill>
                <a:latin typeface="Source Sans Pro" panose="020B0503030403020204" pitchFamily="34" charset="0"/>
              </a:rPr>
              <a:t> </a:t>
            </a:r>
            <a:r>
              <a:rPr lang="it-IT" sz="105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 dirty="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A4DFE791-69A8-40CF-B72A-7545B243B4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581" t="88502" r="27442" b="5839"/>
          <a:stretch/>
        </p:blipFill>
        <p:spPr>
          <a:xfrm>
            <a:off x="6832163" y="5701652"/>
            <a:ext cx="4905259" cy="398834"/>
          </a:xfrm>
          <a:prstGeom prst="rect">
            <a:avLst/>
          </a:prstGeom>
        </p:spPr>
      </p:pic>
      <p:pic>
        <p:nvPicPr>
          <p:cNvPr id="1026" name="Picture 2" descr="CASI DI COVID-19 DIAGNOSTICATI IN ITALIA PER COMUNE DI DOMICILIO/RESIDENZA (COMUNI CON ALMENO UN CASO) - PERIODO:  26/4-9/5/2021">
            <a:extLst>
              <a:ext uri="{FF2B5EF4-FFF2-40B4-BE49-F238E27FC236}">
                <a16:creationId xmlns:a16="http://schemas.microsoft.com/office/drawing/2014/main" id="{D5B82E26-4F71-4186-8AA3-1076B76029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1" t="6830" r="23958" b="8333"/>
          <a:stretch/>
        </p:blipFill>
        <p:spPr bwMode="auto">
          <a:xfrm>
            <a:off x="6978649" y="1048496"/>
            <a:ext cx="3706279" cy="461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CONFRONTO TRA IL NUMERO CASI DI COVID-19 (PER 100.000 AB) DIAGNOSTICATI IN ITALIA PER REGIONE NEL PERIODO 26/4-9/5/2021 E 12/4-25/4/2021">
            <a:extLst>
              <a:ext uri="{FF2B5EF4-FFF2-40B4-BE49-F238E27FC236}">
                <a16:creationId xmlns:a16="http://schemas.microsoft.com/office/drawing/2014/main" id="{CB902C93-E991-48EC-8D86-A0F1132F4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33" y="1174468"/>
            <a:ext cx="6153372" cy="461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5541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FF1C2585-0A71-4012-BAC2-8ADB897BB890}"/>
              </a:ext>
            </a:extLst>
          </p:cNvPr>
          <p:cNvSpPr/>
          <p:nvPr/>
        </p:nvSpPr>
        <p:spPr>
          <a:xfrm>
            <a:off x="1038446" y="234849"/>
            <a:ext cx="988828" cy="403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-69431" y="80799"/>
            <a:ext cx="123308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N. assoluto e incidenza (per 100.000 ab) dei casi di COVID-19 diagnosticati dal 3 - 9/5 per Regione/PA (</a:t>
            </a:r>
            <a:r>
              <a:rPr lang="it-IT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FONTE</a:t>
            </a:r>
            <a:r>
              <a:rPr lang="it-IT" sz="24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ISS</a:t>
            </a:r>
            <a:r>
              <a:rPr lang="it-IT" sz="24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), nel periodo 7 - 13/5, tamponi e % positività (</a:t>
            </a:r>
            <a:r>
              <a:rPr lang="it-IT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FONTE MINISTERO DELLA SALUTE</a:t>
            </a:r>
            <a:r>
              <a:rPr lang="it-IT" sz="24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)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651B0AB-0AAB-423E-831A-20DE43440746}"/>
              </a:ext>
            </a:extLst>
          </p:cNvPr>
          <p:cNvSpPr/>
          <p:nvPr/>
        </p:nvSpPr>
        <p:spPr>
          <a:xfrm>
            <a:off x="7288197" y="6604084"/>
            <a:ext cx="290977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13</a:t>
            </a:r>
            <a:r>
              <a:rPr lang="it-IT" sz="1050" dirty="0">
                <a:solidFill>
                  <a:srgbClr val="333333"/>
                </a:solidFill>
                <a:latin typeface="Source Sans Pro" panose="020B0503030403020204" pitchFamily="34" charset="0"/>
              </a:rPr>
              <a:t> maggio </a:t>
            </a:r>
            <a:r>
              <a:rPr lang="it-IT" sz="105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E004138-236B-4134-8413-A24B87E81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128" y="924108"/>
            <a:ext cx="8782900" cy="569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03854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Immagine 398">
            <a:extLst>
              <a:ext uri="{FF2B5EF4-FFF2-40B4-BE49-F238E27FC236}">
                <a16:creationId xmlns:a16="http://schemas.microsoft.com/office/drawing/2014/main" id="{408FAF7B-3E24-4147-A339-0F24F3F2B9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49" t="43383" r="2101" b="47062"/>
          <a:stretch/>
        </p:blipFill>
        <p:spPr>
          <a:xfrm>
            <a:off x="107156" y="832769"/>
            <a:ext cx="11977687" cy="618889"/>
          </a:xfrm>
          <a:prstGeom prst="rect">
            <a:avLst/>
          </a:prstGeom>
        </p:spPr>
      </p:pic>
      <p:sp>
        <p:nvSpPr>
          <p:cNvPr id="403" name="Titolo 1">
            <a:extLst>
              <a:ext uri="{FF2B5EF4-FFF2-40B4-BE49-F238E27FC236}">
                <a16:creationId xmlns:a16="http://schemas.microsoft.com/office/drawing/2014/main" id="{93A4A4BE-1CB9-45C8-88C1-39811BDDB89B}"/>
              </a:ext>
            </a:extLst>
          </p:cNvPr>
          <p:cNvSpPr txBox="1">
            <a:spLocks/>
          </p:cNvSpPr>
          <p:nvPr/>
        </p:nvSpPr>
        <p:spPr>
          <a:xfrm>
            <a:off x="107156" y="-13367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>
                <a:solidFill>
                  <a:schemeClr val="accent2">
                    <a:lumMod val="50000"/>
                  </a:schemeClr>
                </a:solidFill>
              </a:rPr>
              <a:t>Caratteristiche della popolazione affetta</a:t>
            </a:r>
            <a:endParaRPr lang="it-CH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2DCFA4DA-349F-499B-91AD-489061B64D70}"/>
              </a:ext>
            </a:extLst>
          </p:cNvPr>
          <p:cNvSpPr/>
          <p:nvPr/>
        </p:nvSpPr>
        <p:spPr>
          <a:xfrm>
            <a:off x="10633" y="5115194"/>
            <a:ext cx="988828" cy="403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EAB1B932-1BE5-4EE0-9F9D-D122A85F8D20}"/>
              </a:ext>
            </a:extLst>
          </p:cNvPr>
          <p:cNvSpPr/>
          <p:nvPr/>
        </p:nvSpPr>
        <p:spPr>
          <a:xfrm>
            <a:off x="6416428" y="5316745"/>
            <a:ext cx="988828" cy="403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DC99868-E17F-4FEB-80B2-4FE14F096589}"/>
              </a:ext>
            </a:extLst>
          </p:cNvPr>
          <p:cNvSpPr txBox="1"/>
          <p:nvPr/>
        </p:nvSpPr>
        <p:spPr>
          <a:xfrm>
            <a:off x="6095999" y="5744481"/>
            <a:ext cx="6134100" cy="2882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it-IT" sz="1200" b="1" cap="small" dirty="0">
                <a:solidFill>
                  <a:srgbClr val="44546A"/>
                </a:solidFill>
                <a:effectLst/>
                <a:latin typeface="Raleway" panose="020B0503030101060003" pitchFamily="34" charset="0"/>
                <a:ea typeface="Times New Roman" panose="02020603050405020304" pitchFamily="18" charset="0"/>
              </a:rPr>
              <a:t>età mediana dei casi di COVID-19 </a:t>
            </a:r>
            <a:r>
              <a:rPr lang="it-IT" sz="1200" b="1" u="sng" cap="small" dirty="0">
                <a:solidFill>
                  <a:srgbClr val="44546A"/>
                </a:solidFill>
                <a:effectLst/>
                <a:latin typeface="Raleway" panose="020B0503030101060003" pitchFamily="34" charset="0"/>
                <a:ea typeface="Times New Roman" panose="02020603050405020304" pitchFamily="18" charset="0"/>
              </a:rPr>
              <a:t>al primo ricovero</a:t>
            </a:r>
            <a:r>
              <a:rPr lang="it-IT" sz="1200" b="1" cap="small" dirty="0">
                <a:solidFill>
                  <a:srgbClr val="44546A"/>
                </a:solidFill>
                <a:effectLst/>
                <a:latin typeface="Raleway" panose="020B0503030101060003" pitchFamily="34" charset="0"/>
                <a:ea typeface="Times New Roman" panose="02020603050405020304" pitchFamily="18" charset="0"/>
              </a:rPr>
              <a:t> in Italia per settimana di diagnosi</a:t>
            </a:r>
            <a:endParaRPr lang="it-IT" sz="1400" b="1" cap="small" dirty="0">
              <a:solidFill>
                <a:srgbClr val="44546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B586D56-F8DC-4882-ABD6-72CD07C0C625}"/>
              </a:ext>
            </a:extLst>
          </p:cNvPr>
          <p:cNvSpPr txBox="1"/>
          <p:nvPr/>
        </p:nvSpPr>
        <p:spPr>
          <a:xfrm>
            <a:off x="141024" y="5757955"/>
            <a:ext cx="6151880" cy="2882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it-IT" sz="1200" b="1" cap="small" dirty="0">
                <a:solidFill>
                  <a:srgbClr val="44546A"/>
                </a:solidFill>
                <a:effectLst/>
                <a:latin typeface="Raleway" panose="020B0503030101060003" pitchFamily="34" charset="0"/>
                <a:ea typeface="Times New Roman" panose="02020603050405020304" pitchFamily="18" charset="0"/>
              </a:rPr>
              <a:t>età mediana dei casi di COVID-19 </a:t>
            </a:r>
            <a:r>
              <a:rPr lang="it-IT" sz="1200" b="1" u="sng" cap="small" dirty="0">
                <a:solidFill>
                  <a:srgbClr val="44546A"/>
                </a:solidFill>
                <a:effectLst/>
                <a:latin typeface="Raleway" panose="020B0503030101060003" pitchFamily="34" charset="0"/>
                <a:ea typeface="Times New Roman" panose="02020603050405020304" pitchFamily="18" charset="0"/>
              </a:rPr>
              <a:t>diagnosticati</a:t>
            </a:r>
            <a:r>
              <a:rPr lang="it-IT" sz="1200" b="1" cap="small" dirty="0">
                <a:solidFill>
                  <a:srgbClr val="44546A"/>
                </a:solidFill>
                <a:effectLst/>
                <a:latin typeface="Raleway" panose="020B0503030101060003" pitchFamily="34" charset="0"/>
                <a:ea typeface="Times New Roman" panose="02020603050405020304" pitchFamily="18" charset="0"/>
              </a:rPr>
              <a:t> in Italia per settimana di diagnosi</a:t>
            </a:r>
            <a:endParaRPr lang="it-IT" sz="1400" b="1" cap="small" dirty="0">
              <a:solidFill>
                <a:srgbClr val="44546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C64EA7C-C522-4E51-B5F7-C61C553677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4"/>
          <a:stretch/>
        </p:blipFill>
        <p:spPr bwMode="auto">
          <a:xfrm>
            <a:off x="42751" y="1907584"/>
            <a:ext cx="6134101" cy="356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41EE8365-3856-4D72-B691-EADB80F9BF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3" t="-1302" r="3776" b="1302"/>
          <a:stretch/>
        </p:blipFill>
        <p:spPr bwMode="auto">
          <a:xfrm>
            <a:off x="6001144" y="1827809"/>
            <a:ext cx="6025756" cy="339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tangolo 14">
            <a:extLst>
              <a:ext uri="{FF2B5EF4-FFF2-40B4-BE49-F238E27FC236}">
                <a16:creationId xmlns:a16="http://schemas.microsoft.com/office/drawing/2014/main" id="{E5C37E0C-815B-46BB-B51E-FB666EA725D7}"/>
              </a:ext>
            </a:extLst>
          </p:cNvPr>
          <p:cNvSpPr/>
          <p:nvPr/>
        </p:nvSpPr>
        <p:spPr>
          <a:xfrm>
            <a:off x="7288197" y="6604084"/>
            <a:ext cx="290977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13</a:t>
            </a:r>
            <a:r>
              <a:rPr lang="it-IT" sz="1050" dirty="0">
                <a:solidFill>
                  <a:srgbClr val="333333"/>
                </a:solidFill>
                <a:latin typeface="Source Sans Pro" panose="020B0503030403020204" pitchFamily="34" charset="0"/>
              </a:rPr>
              <a:t> maggio </a:t>
            </a:r>
            <a:r>
              <a:rPr lang="it-IT" sz="105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8164F8F0-8351-4DA8-94F3-A62E1CE9CB6E}"/>
              </a:ext>
            </a:extLst>
          </p:cNvPr>
          <p:cNvSpPr txBox="1"/>
          <p:nvPr/>
        </p:nvSpPr>
        <p:spPr>
          <a:xfrm>
            <a:off x="503720" y="796917"/>
            <a:ext cx="512351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Età mediana </a:t>
            </a:r>
            <a:r>
              <a:rPr lang="it-IT" b="1" dirty="0">
                <a:solidFill>
                  <a:srgbClr val="FFFF00"/>
                </a:solidFill>
              </a:rPr>
              <a:t>alla diagnosi </a:t>
            </a:r>
            <a:r>
              <a:rPr lang="it-IT" b="1" dirty="0">
                <a:solidFill>
                  <a:schemeClr val="bg1"/>
                </a:solidFill>
              </a:rPr>
              <a:t>in lieve diminuzione </a:t>
            </a:r>
          </a:p>
          <a:p>
            <a:pPr algn="ctr"/>
            <a:r>
              <a:rPr lang="it-IT" sz="1600" b="1" dirty="0">
                <a:solidFill>
                  <a:schemeClr val="bg1"/>
                </a:solidFill>
              </a:rPr>
              <a:t>(</a:t>
            </a:r>
            <a:r>
              <a:rPr lang="it-IT" sz="1600" b="1" dirty="0">
                <a:solidFill>
                  <a:srgbClr val="FFFF00"/>
                </a:solidFill>
              </a:rPr>
              <a:t>40 anni </a:t>
            </a:r>
            <a:r>
              <a:rPr lang="it-IT" sz="1600" b="1" dirty="0">
                <a:solidFill>
                  <a:schemeClr val="bg1"/>
                </a:solidFill>
              </a:rPr>
              <a:t>ultima settimana - </a:t>
            </a:r>
            <a:r>
              <a:rPr lang="it-IT" sz="1600" b="1" dirty="0">
                <a:solidFill>
                  <a:srgbClr val="FFFF00"/>
                </a:solidFill>
              </a:rPr>
              <a:t>41 anni </a:t>
            </a:r>
            <a:r>
              <a:rPr lang="it-IT" sz="1600" b="1" dirty="0">
                <a:solidFill>
                  <a:schemeClr val="bg1"/>
                </a:solidFill>
              </a:rPr>
              <a:t>settimana precedente)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7F97FD06-91D6-4EB9-84A2-D321FED14BA5}"/>
              </a:ext>
            </a:extLst>
          </p:cNvPr>
          <p:cNvSpPr txBox="1"/>
          <p:nvPr/>
        </p:nvSpPr>
        <p:spPr>
          <a:xfrm>
            <a:off x="6608068" y="809618"/>
            <a:ext cx="512351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Età mediana </a:t>
            </a:r>
            <a:r>
              <a:rPr lang="it-IT" b="1" dirty="0">
                <a:solidFill>
                  <a:srgbClr val="FFFF00"/>
                </a:solidFill>
              </a:rPr>
              <a:t>al primo ricovero </a:t>
            </a:r>
            <a:r>
              <a:rPr lang="it-IT" b="1" dirty="0">
                <a:solidFill>
                  <a:schemeClr val="bg1"/>
                </a:solidFill>
              </a:rPr>
              <a:t>in diminuzione</a:t>
            </a:r>
          </a:p>
          <a:p>
            <a:pPr algn="ctr"/>
            <a:r>
              <a:rPr lang="it-IT" sz="1600" b="1" dirty="0">
                <a:solidFill>
                  <a:schemeClr val="bg1"/>
                </a:solidFill>
              </a:rPr>
              <a:t>(</a:t>
            </a:r>
            <a:r>
              <a:rPr lang="it-IT" sz="1600" b="1" dirty="0">
                <a:solidFill>
                  <a:srgbClr val="FFFF00"/>
                </a:solidFill>
              </a:rPr>
              <a:t>64 anni </a:t>
            </a:r>
            <a:r>
              <a:rPr lang="it-IT" sz="1600" b="1" dirty="0">
                <a:solidFill>
                  <a:schemeClr val="bg1"/>
                </a:solidFill>
              </a:rPr>
              <a:t>ultima settimana - </a:t>
            </a:r>
            <a:r>
              <a:rPr lang="it-IT" sz="1600" b="1" dirty="0">
                <a:solidFill>
                  <a:srgbClr val="FFFF00"/>
                </a:solidFill>
              </a:rPr>
              <a:t>65 anni</a:t>
            </a:r>
            <a:r>
              <a:rPr lang="it-IT" sz="1600" b="1" dirty="0">
                <a:solidFill>
                  <a:schemeClr val="bg1"/>
                </a:solidFill>
              </a:rPr>
              <a:t> settimana precedente)</a:t>
            </a:r>
          </a:p>
          <a:p>
            <a:pPr algn="ctr"/>
            <a:endParaRPr lang="it-I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740979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7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trospettivo">
  <a:themeElements>
    <a:clrScheme name="Retrospettivo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ttiv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B63E7C816413449BE19C5D0687882B0" ma:contentTypeVersion="13" ma:contentTypeDescription="Creare un nuovo documento." ma:contentTypeScope="" ma:versionID="c84c7b62d9cfa117315bbab115dd4ab4">
  <xsd:schema xmlns:xsd="http://www.w3.org/2001/XMLSchema" xmlns:xs="http://www.w3.org/2001/XMLSchema" xmlns:p="http://schemas.microsoft.com/office/2006/metadata/properties" xmlns:ns3="3ec210cc-1385-4d77-bddf-45fa57c2a2bb" xmlns:ns4="57d7c0e4-8645-47b2-9061-8f723220d9b7" targetNamespace="http://schemas.microsoft.com/office/2006/metadata/properties" ma:root="true" ma:fieldsID="45be081a5d6e2fc930f6969d185cf4c2" ns3:_="" ns4:_="">
    <xsd:import namespace="3ec210cc-1385-4d77-bddf-45fa57c2a2bb"/>
    <xsd:import namespace="57d7c0e4-8645-47b2-9061-8f723220d9b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c210cc-1385-4d77-bddf-45fa57c2a2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d7c0e4-8645-47b2-9061-8f723220d9b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FDD65D-0E41-438A-91AE-4CAFC40BA8D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D389B68-1887-4480-9B6E-134D688B9514}">
  <ds:schemaRefs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elements/1.1/"/>
    <ds:schemaRef ds:uri="57d7c0e4-8645-47b2-9061-8f723220d9b7"/>
    <ds:schemaRef ds:uri="http://www.w3.org/XML/1998/namespace"/>
    <ds:schemaRef ds:uri="3ec210cc-1385-4d77-bddf-45fa57c2a2bb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6045912-8EE7-42C4-86A3-3394F83602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c210cc-1385-4d77-bddf-45fa57c2a2bb"/>
    <ds:schemaRef ds:uri="57d7c0e4-8645-47b2-9061-8f723220d9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2540</TotalTime>
  <Words>907</Words>
  <Application>Microsoft Office PowerPoint</Application>
  <PresentationFormat>Widescreen</PresentationFormat>
  <Paragraphs>91</Paragraphs>
  <Slides>29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13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29</vt:i4>
      </vt:variant>
    </vt:vector>
  </HeadingPairs>
  <TitlesOfParts>
    <vt:vector size="45" baseType="lpstr">
      <vt:lpstr>Arial</vt:lpstr>
      <vt:lpstr>Arial Narrow</vt:lpstr>
      <vt:lpstr>Calibri</vt:lpstr>
      <vt:lpstr>Calibri Light</vt:lpstr>
      <vt:lpstr>HelvLight</vt:lpstr>
      <vt:lpstr>Lato</vt:lpstr>
      <vt:lpstr>Raleway</vt:lpstr>
      <vt:lpstr>Source Sans Pro</vt:lpstr>
      <vt:lpstr>Tahoma</vt:lpstr>
      <vt:lpstr>Times New Roman</vt:lpstr>
      <vt:lpstr>Titillium Web</vt:lpstr>
      <vt:lpstr>Verdana</vt:lpstr>
      <vt:lpstr>Wingdings</vt:lpstr>
      <vt:lpstr>7_Tema di Office</vt:lpstr>
      <vt:lpstr>Retrospettivo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Casi notificati al sistema di Sorveglianza integrata COVID-19 in Italia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Riccardo Flavia</dc:creator>
  <cp:lastModifiedBy>De Vecchis Daniela</cp:lastModifiedBy>
  <cp:revision>13</cp:revision>
  <dcterms:created xsi:type="dcterms:W3CDTF">2020-12-11T17:55:46Z</dcterms:created>
  <dcterms:modified xsi:type="dcterms:W3CDTF">2021-05-14T12:06:00Z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0x0101005B63E7C816413449BE19C5D0687882B0</vt:lpwstr>
  </property>
</Properties>
</file>