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7" r:id="rId5"/>
  </p:sldMasterIdLst>
  <p:notesMasterIdLst>
    <p:notesMasterId r:id="rId36"/>
  </p:notesMasterIdLst>
  <p:sldIdLst>
    <p:sldId id="262" r:id="rId6"/>
    <p:sldId id="263" r:id="rId7"/>
    <p:sldId id="264" r:id="rId8"/>
    <p:sldId id="265" r:id="rId9"/>
    <p:sldId id="1290" r:id="rId10"/>
    <p:sldId id="272" r:id="rId11"/>
    <p:sldId id="1143" r:id="rId12"/>
    <p:sldId id="1142" r:id="rId13"/>
    <p:sldId id="1284" r:id="rId14"/>
    <p:sldId id="1112" r:id="rId15"/>
    <p:sldId id="1309" r:id="rId16"/>
    <p:sldId id="1272" r:id="rId17"/>
    <p:sldId id="1280" r:id="rId18"/>
    <p:sldId id="1273" r:id="rId19"/>
    <p:sldId id="1307" r:id="rId20"/>
    <p:sldId id="1150" r:id="rId21"/>
    <p:sldId id="1260" r:id="rId22"/>
    <p:sldId id="1278" r:id="rId23"/>
    <p:sldId id="1283" r:id="rId24"/>
    <p:sldId id="1287" r:id="rId25"/>
    <p:sldId id="1297" r:id="rId26"/>
    <p:sldId id="1302" r:id="rId27"/>
    <p:sldId id="1304" r:id="rId28"/>
    <p:sldId id="1237" r:id="rId29"/>
    <p:sldId id="1104" r:id="rId30"/>
    <p:sldId id="1252" r:id="rId31"/>
    <p:sldId id="1253" r:id="rId32"/>
    <p:sldId id="1295" r:id="rId33"/>
    <p:sldId id="1308" r:id="rId34"/>
    <p:sldId id="1310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7"/>
    <a:srgbClr val="D3E4F3"/>
    <a:srgbClr val="0066CC"/>
    <a:srgbClr val="F7F7F7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93" autoAdjust="0"/>
    <p:restoredTop sz="95921" autoAdjust="0"/>
  </p:normalViewPr>
  <p:slideViewPr>
    <p:cSldViewPr snapToGrid="0">
      <p:cViewPr varScale="1">
        <p:scale>
          <a:sx n="110" d="100"/>
          <a:sy n="110" d="100"/>
        </p:scale>
        <p:origin x="60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CD49-B6F6-48F3-8C05-FD59FFE46DBD}" type="datetimeFigureOut">
              <a:rPr lang="it-IT"/>
              <a:t>21/05/2021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4D38-D582-4376-ABC6-6BBE0702E13E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1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1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98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65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2480" y="6492875"/>
            <a:ext cx="2743200" cy="365125"/>
          </a:xfrm>
        </p:spPr>
        <p:txBody>
          <a:bodyPr/>
          <a:lstStyle/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05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3E96E5B-CF38-418E-BB54-7DD2E362D1E4}"/>
              </a:ext>
            </a:extLst>
          </p:cNvPr>
          <p:cNvSpPr/>
          <p:nvPr/>
        </p:nvSpPr>
        <p:spPr>
          <a:xfrm>
            <a:off x="6096000" y="676932"/>
            <a:ext cx="5715472" cy="4521141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DEF214-E0BE-4DF8-9103-30A836A3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38" y="2121894"/>
            <a:ext cx="5364192" cy="227757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3FF30B-8C93-4AD6-99D2-CE475F460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4" y="1601881"/>
            <a:ext cx="1204240" cy="1040026"/>
          </a:xfrm>
          <a:prstGeom prst="rect">
            <a:avLst/>
          </a:prstGeom>
          <a:effectLst/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7E6EDC0-DCD4-4576-A46E-E04F4ABDF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5100" y="2122488"/>
            <a:ext cx="5057775" cy="22764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1630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926AA-0BA2-4BA0-828A-68FD4D3B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BE1FA0-A474-4C58-98D5-337CB5F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7FBFE8-0AD6-4BB1-8785-4315249C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EF4319-7339-420E-A9B2-189C245C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2E29AE-52A7-49F9-ADFE-3D2798DB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3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4FC1B-FB8B-430C-BE68-15F61D68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4BABCE-9D20-4768-9370-24CAFFC6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50C4E8-CFB0-485F-84FE-695BB4FC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D36051-3DD3-41B6-8A2C-0EC7002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36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>
              <a:defRPr sz="3200">
                <a:solidFill>
                  <a:srgbClr val="0064B7"/>
                </a:solidFill>
              </a:defRPr>
            </a:lvl1pPr>
            <a:lvl2pPr>
              <a:defRPr sz="2800">
                <a:solidFill>
                  <a:srgbClr val="0064B7"/>
                </a:solidFill>
              </a:defRPr>
            </a:lvl2pPr>
            <a:lvl3pPr>
              <a:defRPr sz="2400">
                <a:solidFill>
                  <a:srgbClr val="0064B7"/>
                </a:solidFill>
              </a:defRPr>
            </a:lvl3pPr>
            <a:lvl4pPr>
              <a:defRPr sz="2000">
                <a:solidFill>
                  <a:srgbClr val="0064B7"/>
                </a:solidFill>
              </a:defRPr>
            </a:lvl4pPr>
            <a:lvl5pPr>
              <a:defRPr sz="2000">
                <a:solidFill>
                  <a:srgbClr val="0064B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1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64B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49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6601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37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99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71156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4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67269"/>
            <a:ext cx="10515600" cy="590931"/>
          </a:xfrm>
          <a:noFill/>
        </p:spPr>
        <p:txBody>
          <a:bodyPr wrap="square" rtlCol="0">
            <a:spAutoFit/>
          </a:bodyPr>
          <a:lstStyle>
            <a:lvl1pPr>
              <a:defRPr lang="it-IT" sz="36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577806"/>
            <a:ext cx="10515600" cy="4351338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  <a:latin typeface="Titillium Web" panose="00000500000000000000"/>
              </a:defRPr>
            </a:lvl1pPr>
            <a:lvl2pPr>
              <a:defRPr>
                <a:solidFill>
                  <a:srgbClr val="0064B7"/>
                </a:solidFill>
                <a:latin typeface="Titillium Web" panose="00000500000000000000"/>
              </a:defRPr>
            </a:lvl2pPr>
            <a:lvl3pPr>
              <a:defRPr>
                <a:solidFill>
                  <a:srgbClr val="0064B7"/>
                </a:solidFill>
                <a:latin typeface="Titillium Web" panose="00000500000000000000"/>
              </a:defRPr>
            </a:lvl3pPr>
            <a:lvl4pPr>
              <a:defRPr>
                <a:solidFill>
                  <a:srgbClr val="0064B7"/>
                </a:solidFill>
                <a:latin typeface="Titillium Web" panose="00000500000000000000"/>
              </a:defRPr>
            </a:lvl4pPr>
            <a:lvl5pPr>
              <a:defRPr>
                <a:solidFill>
                  <a:srgbClr val="0064B7"/>
                </a:solidFill>
                <a:latin typeface="Titillium Web" panose="0000050000000000000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37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37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96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94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68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57196-BBC0-43C5-A8A6-0FF3A87C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609631-D1E9-4B9A-9B7A-79A765E0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0CBD1B-BFD1-4376-8B79-3113702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3A0D04-0F15-466A-B181-738CF14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B9F147-ED2B-4031-96DE-F19F671B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32" y="5890292"/>
            <a:ext cx="1035733" cy="1543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3EDB3A-0DDF-4AAA-A25F-BFCA794F2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A6B85E-2EC3-412D-BB39-5DFA353327B1}"/>
              </a:ext>
            </a:extLst>
          </p:cNvPr>
          <p:cNvSpPr txBox="1"/>
          <p:nvPr/>
        </p:nvSpPr>
        <p:spPr>
          <a:xfrm>
            <a:off x="4992971" y="5176897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</p:spTree>
    <p:extLst>
      <p:ext uri="{BB962C8B-B14F-4D97-AF65-F5344CB8AC3E}">
        <p14:creationId xmlns:p14="http://schemas.microsoft.com/office/powerpoint/2010/main" val="41002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24">
            <a:extLst>
              <a:ext uri="{FF2B5EF4-FFF2-40B4-BE49-F238E27FC236}">
                <a16:creationId xmlns:a16="http://schemas.microsoft.com/office/drawing/2014/main" id="{B8185497-E866-402E-B374-1D2B58FA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80" y="984035"/>
            <a:ext cx="5334769" cy="198215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16CD90B-6D6A-49F1-AC78-C54A85E98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288" y="984250"/>
            <a:ext cx="4986337" cy="1981200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7912AA1-087C-4574-A4DD-942B62F12FEC}"/>
              </a:ext>
            </a:extLst>
          </p:cNvPr>
          <p:cNvSpPr txBox="1"/>
          <p:nvPr/>
        </p:nvSpPr>
        <p:spPr>
          <a:xfrm>
            <a:off x="1715002" y="3992661"/>
            <a:ext cx="21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ipsum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dolor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sit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dirty="0" err="1">
                <a:latin typeface="Titillium Web" panose="00000500000000000000" pitchFamily="2" charset="0"/>
              </a:rPr>
              <a:t>consectetuer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adipiscing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elit</a:t>
            </a:r>
            <a:r>
              <a:rPr lang="it-IT" sz="1600" dirty="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D4DF02C-9F98-4E92-907B-389017C0D711}"/>
              </a:ext>
            </a:extLst>
          </p:cNvPr>
          <p:cNvSpPr/>
          <p:nvPr/>
        </p:nvSpPr>
        <p:spPr>
          <a:xfrm>
            <a:off x="384544" y="3992661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BE9A3E2-5695-4DE2-8855-314FB84C22FD}"/>
              </a:ext>
            </a:extLst>
          </p:cNvPr>
          <p:cNvSpPr/>
          <p:nvPr/>
        </p:nvSpPr>
        <p:spPr>
          <a:xfrm>
            <a:off x="384544" y="3992661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C31F66-1E85-4A11-88EB-34FC2551AECA}"/>
              </a:ext>
            </a:extLst>
          </p:cNvPr>
          <p:cNvSpPr txBox="1"/>
          <p:nvPr/>
        </p:nvSpPr>
        <p:spPr>
          <a:xfrm>
            <a:off x="654325" y="4101184"/>
            <a:ext cx="76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64B7"/>
                </a:solidFill>
                <a:latin typeface="Titillium Web" panose="00000500000000000000" pitchFamily="2" charset="0"/>
              </a:rPr>
              <a:t>35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D4EE0A4-9A6C-420E-8B1F-0C74CE4D9482}"/>
              </a:ext>
            </a:extLst>
          </p:cNvPr>
          <p:cNvSpPr txBox="1"/>
          <p:nvPr/>
        </p:nvSpPr>
        <p:spPr>
          <a:xfrm>
            <a:off x="5523522" y="4010162"/>
            <a:ext cx="2049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ipsum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dolor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sit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b="1" dirty="0" err="1">
                <a:latin typeface="Titillium Web" panose="00000500000000000000" pitchFamily="2" charset="0"/>
              </a:rPr>
              <a:t>consectetuer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adipiscing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elit</a:t>
            </a:r>
            <a:r>
              <a:rPr lang="it-IT" sz="1600" b="1" dirty="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14AF680-D735-479B-BA02-668D7BA81EAA}"/>
              </a:ext>
            </a:extLst>
          </p:cNvPr>
          <p:cNvSpPr/>
          <p:nvPr/>
        </p:nvSpPr>
        <p:spPr>
          <a:xfrm>
            <a:off x="4193064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D38E78A-6AA6-4E48-B229-AF827C9B03A2}"/>
              </a:ext>
            </a:extLst>
          </p:cNvPr>
          <p:cNvSpPr/>
          <p:nvPr/>
        </p:nvSpPr>
        <p:spPr>
          <a:xfrm>
            <a:off x="4193064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6142170-A8EC-42C2-828A-278587E34359}"/>
              </a:ext>
            </a:extLst>
          </p:cNvPr>
          <p:cNvSpPr txBox="1"/>
          <p:nvPr/>
        </p:nvSpPr>
        <p:spPr>
          <a:xfrm>
            <a:off x="4289848" y="4118685"/>
            <a:ext cx="10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64B7"/>
                </a:solidFill>
                <a:latin typeface="Titillium Web" panose="00000500000000000000" pitchFamily="2" charset="0"/>
              </a:rPr>
              <a:t>174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CE8A269-66D5-48D6-B48B-A76CD40F83CA}"/>
              </a:ext>
            </a:extLst>
          </p:cNvPr>
          <p:cNvSpPr txBox="1"/>
          <p:nvPr/>
        </p:nvSpPr>
        <p:spPr>
          <a:xfrm>
            <a:off x="9333520" y="4010162"/>
            <a:ext cx="214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ipsum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dolor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sit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dirty="0" err="1">
                <a:latin typeface="Titillium Web" panose="00000500000000000000" pitchFamily="2" charset="0"/>
              </a:rPr>
              <a:t>consectetuer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adipiscing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elit</a:t>
            </a:r>
            <a:r>
              <a:rPr lang="it-IT" sz="1600" dirty="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DA1E352-C409-4850-9349-BB1C62A0E037}"/>
              </a:ext>
            </a:extLst>
          </p:cNvPr>
          <p:cNvSpPr/>
          <p:nvPr/>
        </p:nvSpPr>
        <p:spPr>
          <a:xfrm>
            <a:off x="8003062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77EE0E81-ED1D-4932-8B08-E4E52965E034}"/>
              </a:ext>
            </a:extLst>
          </p:cNvPr>
          <p:cNvSpPr/>
          <p:nvPr/>
        </p:nvSpPr>
        <p:spPr>
          <a:xfrm>
            <a:off x="8003062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B3104F-6049-424D-B92F-0E462B20A0AE}"/>
              </a:ext>
            </a:extLst>
          </p:cNvPr>
          <p:cNvSpPr txBox="1"/>
          <p:nvPr/>
        </p:nvSpPr>
        <p:spPr>
          <a:xfrm>
            <a:off x="8114684" y="4118685"/>
            <a:ext cx="10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64B7"/>
                </a:solidFill>
                <a:latin typeface="Titillium Web" panose="00000500000000000000" pitchFamily="2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56385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3B44-B3C8-4047-8844-C47D3CFD0A5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3">
            <a:extLst>
              <a:ext uri="{FF2B5EF4-FFF2-40B4-BE49-F238E27FC236}">
                <a16:creationId xmlns:a16="http://schemas.microsoft.com/office/drawing/2014/main" id="{22D29EE3-B82B-4F6C-A2FB-DAFFAC3AC6F2}"/>
              </a:ext>
            </a:extLst>
          </p:cNvPr>
          <p:cNvSpPr/>
          <p:nvPr/>
        </p:nvSpPr>
        <p:spPr>
          <a:xfrm flipH="1">
            <a:off x="0" y="5999584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D589462E-62ED-469A-9EE9-BB40EC5F11DA}"/>
              </a:ext>
            </a:extLst>
          </p:cNvPr>
          <p:cNvSpPr/>
          <p:nvPr/>
        </p:nvSpPr>
        <p:spPr>
          <a:xfrm>
            <a:off x="0" y="5999585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33E33D3-3556-4EEA-9B8B-317A4F5775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6351611"/>
            <a:ext cx="1035733" cy="15436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12AE9D-01B0-4E8F-A767-3A01A1EB8D14}"/>
              </a:ext>
            </a:extLst>
          </p:cNvPr>
          <p:cNvSpPr txBox="1"/>
          <p:nvPr/>
        </p:nvSpPr>
        <p:spPr>
          <a:xfrm>
            <a:off x="1616148" y="6259516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CE4033-A1BC-433B-BD0C-AAC0034C5ED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5" y="6150002"/>
            <a:ext cx="1478152" cy="5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1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773" r:id="rId17"/>
    <p:sldLayoutId id="2147483774" r:id="rId18"/>
    <p:sldLayoutId id="21474837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4B7"/>
          </a:solidFill>
          <a:latin typeface="Titillium Web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21/05/2021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E2B89-6D01-4DB5-9B5E-6F5B47000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1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 dirty="0">
                <a:latin typeface="+mj-lt"/>
              </a:rPr>
              <a:t>Epidemia COVID-19</a:t>
            </a:r>
            <a:endParaRPr lang="en-US" b="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latin typeface="+mj-lt"/>
              </a:rPr>
              <a:t>Monitoraggio del rischio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CACB40-1D35-4B23-9DDA-FC2EA55726B7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02D42140-243D-4064-9F67-4AB0E0B3DB7E}"/>
              </a:ext>
            </a:extLst>
          </p:cNvPr>
          <p:cNvSpPr txBox="1">
            <a:spLocks/>
          </p:cNvSpPr>
          <p:nvPr/>
        </p:nvSpPr>
        <p:spPr>
          <a:xfrm>
            <a:off x="562313" y="242417"/>
            <a:ext cx="11067374" cy="194421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rgbClr val="0064B7"/>
                </a:solidFill>
                <a:latin typeface="+mj-lt"/>
                <a:ea typeface="+mj-ea"/>
                <a:cs typeface="+mj-cs"/>
              </a:rPr>
              <a:t>21 maggio 2021</a:t>
            </a:r>
          </a:p>
        </p:txBody>
      </p:sp>
    </p:spTree>
    <p:extLst>
      <p:ext uri="{BB962C8B-B14F-4D97-AF65-F5344CB8AC3E}">
        <p14:creationId xmlns:p14="http://schemas.microsoft.com/office/powerpoint/2010/main" val="6387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503720" y="796917"/>
            <a:ext cx="51235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alla diagnosi </a:t>
            </a:r>
            <a:r>
              <a:rPr lang="it-IT" b="1" dirty="0">
                <a:solidFill>
                  <a:schemeClr val="bg1"/>
                </a:solidFill>
              </a:rPr>
              <a:t>in lieve diminuzione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40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41 anni </a:t>
            </a:r>
            <a:r>
              <a:rPr lang="it-IT" sz="1600" b="1" dirty="0">
                <a:solidFill>
                  <a:schemeClr val="bg1"/>
                </a:solidFill>
              </a:rPr>
              <a:t>settimana precedente)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Caratteristiche</a:t>
            </a:r>
            <a:r>
              <a:rPr lang="it-IT" sz="33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</a:t>
            </a:r>
            <a:r>
              <a:rPr lang="it-IT" sz="33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it-IT" sz="33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popolazione affetta</a:t>
            </a:r>
            <a:endParaRPr lang="it-CH" sz="33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14D591-3201-4FF3-9EBB-FDEC6E0BA835}"/>
              </a:ext>
            </a:extLst>
          </p:cNvPr>
          <p:cNvSpPr/>
          <p:nvPr/>
        </p:nvSpPr>
        <p:spPr>
          <a:xfrm>
            <a:off x="7542078" y="6604084"/>
            <a:ext cx="28055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19 maggio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4E332B-B8F7-4701-866A-AC42FD114FBE}"/>
              </a:ext>
            </a:extLst>
          </p:cNvPr>
          <p:cNvSpPr txBox="1"/>
          <p:nvPr/>
        </p:nvSpPr>
        <p:spPr>
          <a:xfrm>
            <a:off x="6608068" y="809618"/>
            <a:ext cx="51235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 primo ricovero </a:t>
            </a:r>
            <a:r>
              <a:rPr lang="it-IT" b="1" dirty="0">
                <a:solidFill>
                  <a:schemeClr val="bg1"/>
                </a:solidFill>
              </a:rPr>
              <a:t>in diminuzione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62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65 anni</a:t>
            </a:r>
            <a:r>
              <a:rPr lang="it-IT" sz="1600" b="1" dirty="0">
                <a:solidFill>
                  <a:schemeClr val="bg1"/>
                </a:solidFill>
              </a:rPr>
              <a:t> settimana precedente)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C99868-E17F-4FEB-80B2-4FE14F096589}"/>
              </a:ext>
            </a:extLst>
          </p:cNvPr>
          <p:cNvSpPr txBox="1"/>
          <p:nvPr/>
        </p:nvSpPr>
        <p:spPr>
          <a:xfrm>
            <a:off x="6095999" y="5744481"/>
            <a:ext cx="613410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al primo ricovero</a:t>
            </a: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586D56-F8DC-4882-ABD6-72CD07C0C625}"/>
              </a:ext>
            </a:extLst>
          </p:cNvPr>
          <p:cNvSpPr txBox="1"/>
          <p:nvPr/>
        </p:nvSpPr>
        <p:spPr>
          <a:xfrm>
            <a:off x="141024" y="5757955"/>
            <a:ext cx="615188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diagnosticati</a:t>
            </a: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C3062-5A87-4292-8137-B8CA39825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1730623"/>
            <a:ext cx="5765800" cy="35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2B165E4-6440-44D3-B548-CA7412F1F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79" y="1699757"/>
            <a:ext cx="6069647" cy="35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4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7F27A61-88A5-45E2-AAC4-8CF68561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1783569"/>
            <a:ext cx="6151880" cy="335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62758" y="788786"/>
            <a:ext cx="63084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all’ingresso in terapia intensiva </a:t>
            </a:r>
            <a:r>
              <a:rPr lang="it-IT" b="1" dirty="0">
                <a:solidFill>
                  <a:schemeClr val="bg1"/>
                </a:solidFill>
              </a:rPr>
              <a:t>in lieve diminuzione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65,5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67 anni </a:t>
            </a:r>
            <a:r>
              <a:rPr lang="it-IT" sz="1600" b="1" dirty="0">
                <a:solidFill>
                  <a:schemeClr val="bg1"/>
                </a:solidFill>
              </a:rPr>
              <a:t>settimana precedente)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Caratteristiche</a:t>
            </a:r>
            <a:r>
              <a:rPr lang="it-IT" sz="33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</a:t>
            </a:r>
            <a:r>
              <a:rPr lang="it-IT" sz="33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it-IT" sz="33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popolazione affetta</a:t>
            </a:r>
            <a:endParaRPr lang="it-CH" sz="33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14D591-3201-4FF3-9EBB-FDEC6E0BA835}"/>
              </a:ext>
            </a:extLst>
          </p:cNvPr>
          <p:cNvSpPr/>
          <p:nvPr/>
        </p:nvSpPr>
        <p:spPr>
          <a:xfrm>
            <a:off x="7542078" y="6604084"/>
            <a:ext cx="28055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19 maggio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4E332B-B8F7-4701-866A-AC42FD114FBE}"/>
              </a:ext>
            </a:extLst>
          </p:cNvPr>
          <p:cNvSpPr txBox="1"/>
          <p:nvPr/>
        </p:nvSpPr>
        <p:spPr>
          <a:xfrm>
            <a:off x="6608068" y="809618"/>
            <a:ext cx="51235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 decesso </a:t>
            </a:r>
            <a:r>
              <a:rPr lang="it-IT" b="1" dirty="0">
                <a:solidFill>
                  <a:schemeClr val="bg1"/>
                </a:solidFill>
              </a:rPr>
              <a:t>in diminuzione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78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78 anni</a:t>
            </a:r>
            <a:r>
              <a:rPr lang="it-IT" sz="1600" b="1" dirty="0">
                <a:solidFill>
                  <a:schemeClr val="bg1"/>
                </a:solidFill>
              </a:rPr>
              <a:t> settimana precedente)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C99868-E17F-4FEB-80B2-4FE14F096589}"/>
              </a:ext>
            </a:extLst>
          </p:cNvPr>
          <p:cNvSpPr txBox="1"/>
          <p:nvPr/>
        </p:nvSpPr>
        <p:spPr>
          <a:xfrm>
            <a:off x="6266763" y="5514690"/>
            <a:ext cx="613410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al decesso</a:t>
            </a: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586D56-F8DC-4882-ABD6-72CD07C0C625}"/>
              </a:ext>
            </a:extLst>
          </p:cNvPr>
          <p:cNvSpPr txBox="1"/>
          <p:nvPr/>
        </p:nvSpPr>
        <p:spPr>
          <a:xfrm>
            <a:off x="62758" y="5481409"/>
            <a:ext cx="6151880" cy="500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all’ingresso in terapia intensiva</a:t>
            </a: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3DE004-799B-4D28-B650-F5D9FF85B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"/>
          <a:stretch/>
        </p:blipFill>
        <p:spPr bwMode="auto">
          <a:xfrm>
            <a:off x="5872956" y="1793745"/>
            <a:ext cx="6308411" cy="35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1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910CDF3-DECD-4867-A57A-D4B6D7F4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80" y="1658525"/>
            <a:ext cx="7940040" cy="43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9" t="43258" r="2101" b="47061"/>
          <a:stretch/>
        </p:blipFill>
        <p:spPr>
          <a:xfrm>
            <a:off x="107156" y="933182"/>
            <a:ext cx="11977687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d’incidenza per fascia d’età a livello nazionale </a:t>
            </a:r>
          </a:p>
          <a:p>
            <a:r>
              <a:rPr lang="it-IT" sz="24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(dall’inizio del 2021)</a:t>
            </a:r>
            <a:endParaRPr lang="it-CH" sz="24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7561EA-9DCA-44CA-9EB2-193CCEB9DC3F}"/>
              </a:ext>
            </a:extLst>
          </p:cNvPr>
          <p:cNvSpPr txBox="1"/>
          <p:nvPr/>
        </p:nvSpPr>
        <p:spPr>
          <a:xfrm>
            <a:off x="107155" y="982331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Incidenza </a:t>
            </a:r>
            <a:r>
              <a:rPr lang="it-IT" b="1" dirty="0">
                <a:solidFill>
                  <a:srgbClr val="FFFF00"/>
                </a:solidFill>
              </a:rPr>
              <a:t>in diminuzione </a:t>
            </a:r>
            <a:r>
              <a:rPr lang="it-IT" b="1" dirty="0">
                <a:solidFill>
                  <a:schemeClr val="bg1"/>
                </a:solidFill>
              </a:rPr>
              <a:t>nell’ultimo periodo in tutte le fasce d’età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B01CE-1844-4B8C-AFD9-86C8CF39203B}"/>
              </a:ext>
            </a:extLst>
          </p:cNvPr>
          <p:cNvSpPr txBox="1"/>
          <p:nvPr/>
        </p:nvSpPr>
        <p:spPr>
          <a:xfrm>
            <a:off x="3318548" y="1670501"/>
            <a:ext cx="1416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Cambio definizione di </a:t>
            </a:r>
            <a:r>
              <a:rPr lang="en-US" sz="800" dirty="0" err="1"/>
              <a:t>caso</a:t>
            </a:r>
            <a:endParaRPr lang="en-US" sz="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BEE0528-BDB3-476A-A5AE-FFCF40657A6E}"/>
              </a:ext>
            </a:extLst>
          </p:cNvPr>
          <p:cNvSpPr/>
          <p:nvPr/>
        </p:nvSpPr>
        <p:spPr>
          <a:xfrm>
            <a:off x="7542078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19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08927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d’incidenza nazionale &lt;60 anni vs 60-69 anni vs 70-79 anni vs &gt;=80 anni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80F09A-8C13-46D7-B8B7-38CB5D9E7742}"/>
              </a:ext>
            </a:extLst>
          </p:cNvPr>
          <p:cNvSpPr txBox="1"/>
          <p:nvPr/>
        </p:nvSpPr>
        <p:spPr>
          <a:xfrm>
            <a:off x="107156" y="1111187"/>
            <a:ext cx="1158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Trend in calo per gli &lt;60 anni, 60-69 anni, 70-79 anni e &gt;=80 anni nelle ultime tre settimane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A2FBC53-29CC-42D0-BC3F-C9626D5A9D4D}"/>
              </a:ext>
            </a:extLst>
          </p:cNvPr>
          <p:cNvSpPr/>
          <p:nvPr/>
        </p:nvSpPr>
        <p:spPr>
          <a:xfrm>
            <a:off x="7510328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19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1B9EE28-7A4B-4DD4-9C5A-C6E27E197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38" y="1658524"/>
            <a:ext cx="6167120" cy="46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0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18229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d’incidenza nazionale per fascia d’età popolazione in eta’ scolare </a:t>
            </a:r>
            <a:r>
              <a:rPr lang="it-IT" sz="24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(dall’inizio del 2021)</a:t>
            </a:r>
            <a:endParaRPr lang="it-CH" sz="24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  <a:p>
            <a:endParaRPr lang="it-IT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A306B0-5E1A-436C-A527-237B2B5A8AC6}"/>
              </a:ext>
            </a:extLst>
          </p:cNvPr>
          <p:cNvSpPr txBox="1"/>
          <p:nvPr/>
        </p:nvSpPr>
        <p:spPr>
          <a:xfrm>
            <a:off x="258551" y="1076905"/>
            <a:ext cx="1039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Situazione di nuovo in netto miglioramento nella popolazione di età 0-18 anni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971B7E0-56A0-4C9B-A0B3-8128FFDD2876}"/>
              </a:ext>
            </a:extLst>
          </p:cNvPr>
          <p:cNvSpPr/>
          <p:nvPr/>
        </p:nvSpPr>
        <p:spPr>
          <a:xfrm>
            <a:off x="7510328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19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F85E318-EAD1-439E-A09C-EEEBEBE2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72" y="1658525"/>
            <a:ext cx="7205624" cy="45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9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STIMA DELL’RT MEDIO14gg PER REGIONE/PA BASATO SU INIZIO SINTOMI FINO TRA IL 28 APRILE – 11 MAGGIO 2021, CALCOLATO IL 19/05/2021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19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AED271F-5299-4558-A7BC-C9AA257E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40" y="913788"/>
            <a:ext cx="7177726" cy="51872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868" b="47061"/>
          <a:stretch/>
        </p:blipFill>
        <p:spPr>
          <a:xfrm>
            <a:off x="71550" y="734441"/>
            <a:ext cx="12023753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17616" y="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Ricoveri</a:t>
            </a:r>
            <a:endParaRPr lang="it-CH" sz="36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63022"/>
            <a:ext cx="1197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Ricoveri in area medica e in terapia intensiva in diminuzione nelle ultime settimane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E3A4368-B111-41D7-8D65-82AACB8F455E}"/>
              </a:ext>
            </a:extLst>
          </p:cNvPr>
          <p:cNvSpPr/>
          <p:nvPr/>
        </p:nvSpPr>
        <p:spPr>
          <a:xfrm>
            <a:off x="7510328" y="6604084"/>
            <a:ext cx="28055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19 maggio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EA5631F-2D2D-4E25-A928-E391BCDBC63B}"/>
              </a:ext>
            </a:extLst>
          </p:cNvPr>
          <p:cNvSpPr txBox="1"/>
          <p:nvPr/>
        </p:nvSpPr>
        <p:spPr>
          <a:xfrm>
            <a:off x="217886" y="5338629"/>
            <a:ext cx="6132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64B7"/>
                </a:solidFill>
                <a:ea typeface="+mn-ea"/>
                <a:cs typeface="+mn-cs"/>
              </a:rPr>
              <a:t>Occupazione posti letto in area medica </a:t>
            </a:r>
          </a:p>
          <a:p>
            <a:r>
              <a:rPr lang="it-IT" b="1" dirty="0">
                <a:solidFill>
                  <a:srgbClr val="FF0000"/>
                </a:solidFill>
              </a:rPr>
              <a:t>19% ultima settimana – 29% settimana precedente</a:t>
            </a:r>
            <a:endParaRPr lang="it-CH" sz="18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D52B808-778D-4398-9188-264DA5CC3C04}"/>
              </a:ext>
            </a:extLst>
          </p:cNvPr>
          <p:cNvSpPr txBox="1"/>
          <p:nvPr/>
        </p:nvSpPr>
        <p:spPr>
          <a:xfrm>
            <a:off x="6568680" y="5338628"/>
            <a:ext cx="6132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64B7"/>
                </a:solidFill>
                <a:ea typeface="+mn-ea"/>
                <a:cs typeface="+mn-cs"/>
              </a:rPr>
              <a:t>Occupazione posti letto in terapia intensiva </a:t>
            </a:r>
          </a:p>
          <a:p>
            <a:r>
              <a:rPr lang="it-IT" b="1" dirty="0">
                <a:solidFill>
                  <a:srgbClr val="FF0000"/>
                </a:solidFill>
              </a:rPr>
              <a:t>19% ultima settimana – 27% settimana precedente</a:t>
            </a:r>
            <a:endParaRPr lang="it-CH" sz="18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46A4D4-C969-41D5-A573-CEE5482A7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794" y="1514384"/>
            <a:ext cx="5724656" cy="369566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5F2F201-7A05-458B-B2AC-5C8D5196B2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7" r="10298"/>
          <a:stretch/>
        </p:blipFill>
        <p:spPr>
          <a:xfrm>
            <a:off x="866" y="1780888"/>
            <a:ext cx="6105593" cy="34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07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BFEEB9C-FD56-43B3-99E6-2C119C92F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8"/>
          <a:stretch/>
        </p:blipFill>
        <p:spPr>
          <a:xfrm>
            <a:off x="5852237" y="1949560"/>
            <a:ext cx="6339763" cy="349118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8A0FD77-D7B0-4CD3-B900-423E1080C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5" t="3557"/>
          <a:stretch/>
        </p:blipFill>
        <p:spPr>
          <a:xfrm>
            <a:off x="238020" y="2022018"/>
            <a:ext cx="5556159" cy="329746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49" t="44135" r="2101" b="47061"/>
          <a:stretch/>
        </p:blipFill>
        <p:spPr>
          <a:xfrm>
            <a:off x="107156" y="800112"/>
            <a:ext cx="11977687" cy="65967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Proiezioni dell’occupazione dei posti letto a 30 giorni </a:t>
            </a:r>
            <a:endParaRPr lang="it-CH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00112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% di probabilità di superamento delle soglie critiche di occupazione in area medica e terapia intensiva al 18/06/2021 se si mantiene invariata la trasmissibilità (tenendo conto dei PL attivabili nel periodo della stima)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64D423E-4B6E-4F48-9827-052DFB8A4BD6}"/>
              </a:ext>
            </a:extLst>
          </p:cNvPr>
          <p:cNvSpPr/>
          <p:nvPr/>
        </p:nvSpPr>
        <p:spPr>
          <a:xfrm>
            <a:off x="2540699" y="1643192"/>
            <a:ext cx="1762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rial Narrow" panose="020B0606020202030204" pitchFamily="34" charset="0"/>
              </a:rPr>
              <a:t>Soglie Area Medica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74A3826-DE09-4D6B-A4E1-FB510620A7AD}"/>
              </a:ext>
            </a:extLst>
          </p:cNvPr>
          <p:cNvSpPr/>
          <p:nvPr/>
        </p:nvSpPr>
        <p:spPr>
          <a:xfrm>
            <a:off x="8410053" y="1625367"/>
            <a:ext cx="2091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>
                <a:latin typeface="Arial Narrow" panose="020B0606020202030204" pitchFamily="34" charset="0"/>
              </a:rPr>
              <a:t>Soglie Terapia intensiva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D6CBB47-DED3-4DD8-8F7C-E2DFE07C14E0}"/>
              </a:ext>
            </a:extLst>
          </p:cNvPr>
          <p:cNvCxnSpPr>
            <a:cxnSpLocks/>
          </p:cNvCxnSpPr>
          <p:nvPr/>
        </p:nvCxnSpPr>
        <p:spPr>
          <a:xfrm flipV="1">
            <a:off x="8799521" y="1927678"/>
            <a:ext cx="0" cy="313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A9C42C8-054F-44BD-9EA1-135631E3659A}"/>
              </a:ext>
            </a:extLst>
          </p:cNvPr>
          <p:cNvCxnSpPr>
            <a:cxnSpLocks/>
          </p:cNvCxnSpPr>
          <p:nvPr/>
        </p:nvCxnSpPr>
        <p:spPr>
          <a:xfrm flipV="1">
            <a:off x="3285912" y="2022018"/>
            <a:ext cx="0" cy="29584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5477F401-26B6-4F4B-AD6C-271525BE14E1}"/>
              </a:ext>
            </a:extLst>
          </p:cNvPr>
          <p:cNvSpPr/>
          <p:nvPr/>
        </p:nvSpPr>
        <p:spPr>
          <a:xfrm>
            <a:off x="7510328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19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7189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</a:rPr>
              <a:t>Vaccinazioni somministrate al 19/05/2021 e loro impatto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7130824" y="5649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107156" y="36648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Numero di prime e seconde dosi di vaccino somministrate giornalmente dal 27/12/2020 al 19/05/2021</a:t>
            </a:r>
            <a:endParaRPr lang="it-CH" sz="36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41598A-F012-4C10-A84D-A023851AA4BE}"/>
              </a:ext>
            </a:extLst>
          </p:cNvPr>
          <p:cNvSpPr/>
          <p:nvPr/>
        </p:nvSpPr>
        <p:spPr>
          <a:xfrm>
            <a:off x="7426917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19 maggio 2021</a:t>
            </a:r>
            <a:endParaRPr lang="it-IT" sz="105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5FBE554-96DC-4684-8408-906B4782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19" y="918345"/>
            <a:ext cx="6812279" cy="510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1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B61BF-A947-4954-A436-4A06BF08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4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dirty="0">
                <a:latin typeface="+mn-lt"/>
              </a:rPr>
              <a:t>Situazione</a:t>
            </a:r>
            <a:r>
              <a:rPr lang="it-IT" sz="4000" dirty="0"/>
              <a:t> epidemiologica in Europa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800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Percentuale</a:t>
            </a:r>
            <a:r>
              <a:rPr lang="it-IT" sz="36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copertura vaccinale</a:t>
            </a:r>
            <a:endParaRPr lang="it-CH" sz="36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8A874CF-FB17-4A2F-83DC-C24F67193546}"/>
              </a:ext>
            </a:extLst>
          </p:cNvPr>
          <p:cNvSpPr/>
          <p:nvPr/>
        </p:nvSpPr>
        <p:spPr>
          <a:xfrm>
            <a:off x="7569316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19 maggio 2021</a:t>
            </a:r>
            <a:endParaRPr lang="it-IT" sz="105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2D5B438-62D8-4CA0-B89E-F8A1E6E4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80" y="614680"/>
            <a:ext cx="7294880" cy="54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25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107156" y="13680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Rapporto tra </a:t>
            </a:r>
            <a:r>
              <a:rPr lang="it-IT" sz="2800" b="1" u="sng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l’incidenza settimanale</a:t>
            </a:r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nei soggetti ≥80 anni vs &lt;80 anni SINTOMATICI e la copertura vaccinale nei soggetti ≥80 anni (</a:t>
            </a:r>
            <a:r>
              <a:rPr lang="it-IT" sz="24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15gg dopo prima dose</a:t>
            </a:r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)</a:t>
            </a:r>
            <a:endParaRPr lang="it-CH" sz="36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620F529-113F-4872-884A-E4B4D20CE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 bwMode="auto">
          <a:xfrm>
            <a:off x="2503713" y="1059140"/>
            <a:ext cx="7307943" cy="499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A12B225-0B4D-419D-9666-C68F43E69A65}"/>
              </a:ext>
            </a:extLst>
          </p:cNvPr>
          <p:cNvSpPr/>
          <p:nvPr/>
        </p:nvSpPr>
        <p:spPr>
          <a:xfrm>
            <a:off x="8705850" y="1117600"/>
            <a:ext cx="209550" cy="383032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349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-107421" y="213003"/>
            <a:ext cx="12197821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Rapporto tra il tasso di </a:t>
            </a:r>
            <a:r>
              <a:rPr lang="it-IT" sz="2800" b="1" u="sng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ospedalizzazione settimanale</a:t>
            </a:r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 nei soggetti ≥80 anni vs &lt;80 anni e la copertura vaccinale nei soggetti ≥80 anni (</a:t>
            </a:r>
            <a:r>
              <a:rPr lang="it-IT" sz="24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21gg dopo prima dose</a:t>
            </a:r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)</a:t>
            </a:r>
            <a:endParaRPr lang="it-CH" sz="28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D68EC54-67E1-4C5B-A2BC-88C35655E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/>
          <a:stretch/>
        </p:blipFill>
        <p:spPr bwMode="auto">
          <a:xfrm>
            <a:off x="2808513" y="1117600"/>
            <a:ext cx="6891375" cy="474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81C9D6A-4C9F-4B2E-8104-BAF3242D464C}"/>
              </a:ext>
            </a:extLst>
          </p:cNvPr>
          <p:cNvSpPr/>
          <p:nvPr/>
        </p:nvSpPr>
        <p:spPr>
          <a:xfrm>
            <a:off x="8623300" y="1117600"/>
            <a:ext cx="374650" cy="383032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250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746" y="23840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Rapporto tra il </a:t>
            </a:r>
            <a:r>
              <a:rPr lang="it-IT" sz="2800" b="1" u="sng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di mortalità settimanale</a:t>
            </a:r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 nei soggetti ≥80 anni vs &lt;80 anni e la copertura vaccinale nei soggetti ≥80 anni (</a:t>
            </a:r>
            <a:r>
              <a:rPr lang="it-IT" sz="24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28gg dopo prima dose</a:t>
            </a:r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)</a:t>
            </a:r>
            <a:endParaRPr lang="it-CH" sz="28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EB26CBB-9AA0-4C7D-88E5-C35AD4004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/>
          <a:stretch/>
        </p:blipFill>
        <p:spPr bwMode="auto">
          <a:xfrm>
            <a:off x="2652984" y="1084540"/>
            <a:ext cx="7255462" cy="49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1B6487B-93AC-4DB2-8DD9-45123730B9B6}"/>
              </a:ext>
            </a:extLst>
          </p:cNvPr>
          <p:cNvSpPr/>
          <p:nvPr/>
        </p:nvSpPr>
        <p:spPr>
          <a:xfrm>
            <a:off x="8356600" y="1254760"/>
            <a:ext cx="579120" cy="383032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12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35BDF0-9204-4692-A1A0-8FC9F560F5E1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it-IT" sz="4400" b="1" kern="1200" dirty="0">
                <a:solidFill>
                  <a:srgbClr val="0064B7"/>
                </a:solidFill>
                <a:latin typeface="Titillium Web" panose="00000500000000000000"/>
                <a:ea typeface="+mj-ea"/>
                <a:cs typeface="+mj-cs"/>
              </a:rPr>
              <a:t>Valutazione del rischio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BD1C2E-7F36-4123-A64E-715604368F11}"/>
              </a:ext>
            </a:extLst>
          </p:cNvPr>
          <p:cNvSpPr/>
          <p:nvPr/>
        </p:nvSpPr>
        <p:spPr>
          <a:xfrm>
            <a:off x="838200" y="1825625"/>
            <a:ext cx="5181600" cy="41956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it-IT" sz="2800" dirty="0">
                <a:solidFill>
                  <a:srgbClr val="0064B7"/>
                </a:solidFill>
                <a:latin typeface="Titillium Web" panose="00000500000000000000"/>
              </a:rPr>
              <a:t>Processo strutturato volto a quantificare la probabilità che un agente patogeno o una minaccia sconosciuta abbiano un effetto negativo su individui o sulla popolazione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5A41F-E1BA-4FB6-A968-2E192A7E6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64" b="1"/>
          <a:stretch/>
        </p:blipFill>
        <p:spPr>
          <a:xfrm>
            <a:off x="6172200" y="1825625"/>
            <a:ext cx="5181600" cy="4195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880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600" b="1" dirty="0">
                <a:solidFill>
                  <a:srgbClr val="0064B7"/>
                </a:solidFill>
                <a:latin typeface="Titillium Web" panose="00000500000000000000"/>
              </a:rPr>
              <a:t>Analisi del </a:t>
            </a:r>
            <a:r>
              <a:rPr lang="en-US" sz="8600" b="1" dirty="0" err="1">
                <a:solidFill>
                  <a:srgbClr val="0064B7"/>
                </a:solidFill>
                <a:latin typeface="Titillium Web" panose="00000500000000000000"/>
              </a:rPr>
              <a:t>rischio</a:t>
            </a:r>
            <a:r>
              <a:rPr lang="en-US" sz="8600" b="1" dirty="0">
                <a:solidFill>
                  <a:srgbClr val="0064B7"/>
                </a:solidFill>
                <a:latin typeface="Titillium Web" panose="00000500000000000000"/>
              </a:rPr>
              <a:t> e scenario per Regione/PA</a:t>
            </a:r>
          </a:p>
          <a:p>
            <a:endParaRPr lang="en-US" sz="6601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5100" dirty="0"/>
              <a:t>10 – 16 </a:t>
            </a:r>
            <a:r>
              <a:rPr lang="en-US" sz="5100" dirty="0" err="1"/>
              <a:t>maggio</a:t>
            </a:r>
            <a:r>
              <a:rPr lang="en-US" sz="5100" dirty="0"/>
              <a:t> 2021 (19 </a:t>
            </a:r>
            <a:r>
              <a:rPr lang="en-US" sz="5100" dirty="0" err="1"/>
              <a:t>maggio</a:t>
            </a:r>
            <a:r>
              <a:rPr lang="en-US" sz="5100" dirty="0"/>
              <a:t> 2021), </a:t>
            </a:r>
          </a:p>
          <a:p>
            <a:r>
              <a:rPr lang="en-US" sz="5100" dirty="0" err="1"/>
              <a:t>analisi</a:t>
            </a:r>
            <a:r>
              <a:rPr lang="en-US" sz="5100" dirty="0"/>
              <a:t> </a:t>
            </a:r>
            <a:r>
              <a:rPr lang="en-US" sz="5100" dirty="0" err="1"/>
              <a:t>dell’occupazione</a:t>
            </a:r>
            <a:r>
              <a:rPr lang="en-US" sz="5100" dirty="0"/>
              <a:t> </a:t>
            </a:r>
            <a:r>
              <a:rPr lang="en-US" sz="5100" dirty="0" err="1"/>
              <a:t>dei</a:t>
            </a:r>
            <a:r>
              <a:rPr lang="en-US" sz="5100" dirty="0"/>
              <a:t> PL </a:t>
            </a:r>
            <a:r>
              <a:rPr lang="en-US" sz="5100" dirty="0" err="1"/>
              <a:t>attivi</a:t>
            </a:r>
            <a:r>
              <a:rPr lang="en-US" sz="5100" dirty="0"/>
              <a:t> </a:t>
            </a:r>
            <a:r>
              <a:rPr lang="en-US" sz="5100" dirty="0" err="1"/>
              <a:t>aggiornata</a:t>
            </a:r>
            <a:r>
              <a:rPr lang="en-US" sz="5100" dirty="0"/>
              <a:t> al 18 </a:t>
            </a:r>
            <a:r>
              <a:rPr lang="en-US" sz="5100" dirty="0" err="1"/>
              <a:t>maggio</a:t>
            </a:r>
            <a:r>
              <a:rPr lang="en-US" sz="5100" dirty="0"/>
              <a:t> 2021</a:t>
            </a:r>
          </a:p>
          <a:p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5100" b="1" dirty="0">
                <a:solidFill>
                  <a:srgbClr val="0064B7"/>
                </a:solidFill>
                <a:latin typeface="Titillium Web" panose="00000500000000000000"/>
              </a:rPr>
              <a:t>Fonte: </a:t>
            </a:r>
            <a:r>
              <a:rPr lang="en-US" sz="5100" b="1" dirty="0" err="1">
                <a:solidFill>
                  <a:srgbClr val="0064B7"/>
                </a:solidFill>
                <a:latin typeface="Titillium Web" panose="00000500000000000000"/>
              </a:rPr>
              <a:t>Cabina</a:t>
            </a:r>
            <a:r>
              <a:rPr lang="en-US" sz="5100" b="1" dirty="0">
                <a:solidFill>
                  <a:srgbClr val="0064B7"/>
                </a:solidFill>
                <a:latin typeface="Titillium Web" panose="00000500000000000000"/>
              </a:rPr>
              <a:t> di Regia</a:t>
            </a:r>
          </a:p>
          <a:p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2EB3E3E-2953-4BA0-B4C6-09DEF7F32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917703" y="315902"/>
            <a:ext cx="10394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64B7"/>
                </a:solidFill>
              </a:rPr>
              <a:t>Headline della Cabina di Regia (21 maggio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EA83EC-E6C6-4C5A-9441-7A94518254EA}"/>
              </a:ext>
            </a:extLst>
          </p:cNvPr>
          <p:cNvSpPr txBox="1"/>
          <p:nvPr/>
        </p:nvSpPr>
        <p:spPr>
          <a:xfrm>
            <a:off x="279400" y="1366555"/>
            <a:ext cx="11633200" cy="5018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2800" i="1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Per la prima settimana la pressione sui servizi ospedalieri è in diminuzione e al di sotto della soglia critica in tutte le Regioni/PA. La stima dell’indice di trasmissibilità Rt medio calcolato sui casi sintomatici è stabilmente al di sotto della soglia epidemica. </a:t>
            </a:r>
          </a:p>
          <a:p>
            <a:pPr algn="just">
              <a:lnSpc>
                <a:spcPct val="115000"/>
              </a:lnSpc>
            </a:pPr>
            <a:r>
              <a:rPr lang="it-IT" sz="2800" i="1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</a:pPr>
            <a:r>
              <a:rPr lang="it-IT" sz="2800" i="1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Accelera la diminuzione dell’incidenza sull’intero territorio nazionale che si avvicina a valori che, attraverso l’attivazione di intense attività di tracciamento sistematico, consentirebbero una gestione basata sul contenimento ovvero sull’identificazione dei casi e sul tracciamento dei loro contatti. </a:t>
            </a:r>
          </a:p>
          <a:p>
            <a:pPr algn="just">
              <a:lnSpc>
                <a:spcPct val="115000"/>
              </a:lnSpc>
            </a:pPr>
            <a:r>
              <a:rPr lang="it-IT" sz="2800" i="1" dirty="0"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DD67E2-4B5D-43A4-8513-95AF2395F9FE}"/>
              </a:ext>
            </a:extLst>
          </p:cNvPr>
          <p:cNvSpPr txBox="1"/>
          <p:nvPr/>
        </p:nvSpPr>
        <p:spPr>
          <a:xfrm>
            <a:off x="783020" y="322049"/>
            <a:ext cx="10625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Headline della Cabina di Regia </a:t>
            </a:r>
            <a:r>
              <a:rPr lang="it-IT" sz="4000" b="1" dirty="0">
                <a:solidFill>
                  <a:srgbClr val="0064B7"/>
                </a:solidFill>
              </a:rPr>
              <a:t>(21 maggio 2021)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9488BD-2B1C-4F7A-8B5A-57F895ECFFB2}"/>
              </a:ext>
            </a:extLst>
          </p:cNvPr>
          <p:cNvSpPr txBox="1"/>
          <p:nvPr/>
        </p:nvSpPr>
        <p:spPr>
          <a:xfrm>
            <a:off x="412750" y="1863026"/>
            <a:ext cx="11442700" cy="2540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2800" i="1" dirty="0">
                <a:ea typeface="Tahoma" panose="020B0604030504040204" pitchFamily="34" charset="0"/>
                <a:cs typeface="Times New Roman" panose="02020603050405020304" pitchFamily="18" charset="0"/>
              </a:rPr>
              <a:t>La ormai prevalente circolazione in Italia della variante B.1.1.7 (nota come variante inglese) e la presenza di altre varianti che possono eludere parzialmente la risposta immunitaria, richiede tuttavia di continuare a monitorare con attenzione la situazione e mantenere cautela e gradualità nella gestione dell’epidemia.</a:t>
            </a:r>
          </a:p>
        </p:txBody>
      </p:sp>
    </p:spTree>
    <p:extLst>
      <p:ext uri="{BB962C8B-B14F-4D97-AF65-F5344CB8AC3E}">
        <p14:creationId xmlns:p14="http://schemas.microsoft.com/office/powerpoint/2010/main" val="2194110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CF0F16E-10E9-4D09-9F55-ACD891AE7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0"/>
            <a:ext cx="6419850" cy="60591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970081-94DA-4076-80A9-CF7BC0ABB794}"/>
              </a:ext>
            </a:extLst>
          </p:cNvPr>
          <p:cNvSpPr txBox="1"/>
          <p:nvPr/>
        </p:nvSpPr>
        <p:spPr>
          <a:xfrm>
            <a:off x="246743" y="443324"/>
            <a:ext cx="5217886" cy="447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rgbClr val="0064B7"/>
                </a:solidFill>
              </a:rPr>
              <a:t>Indicatori decisionali come da Decreto Legge del 18 maggio 2021 n.65 articolo 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solidFill>
                <a:srgbClr val="0064B7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solidFill>
                <a:srgbClr val="0064B7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solidFill>
                <a:srgbClr val="0064B7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solidFill>
                <a:srgbClr val="0064B7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b="1" dirty="0">
              <a:solidFill>
                <a:srgbClr val="0064B7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27683D-90F9-4D4F-8251-D78070C7B321}"/>
              </a:ext>
            </a:extLst>
          </p:cNvPr>
          <p:cNvSpPr txBox="1"/>
          <p:nvPr/>
        </p:nvSpPr>
        <p:spPr>
          <a:xfrm>
            <a:off x="5130800" y="61254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064B7"/>
                </a:solidFill>
              </a:rPr>
              <a:t>Fonte dati: Ministero della Salute / Protezione Civile</a:t>
            </a:r>
          </a:p>
        </p:txBody>
      </p:sp>
    </p:spTree>
    <p:extLst>
      <p:ext uri="{BB962C8B-B14F-4D97-AF65-F5344CB8AC3E}">
        <p14:creationId xmlns:p14="http://schemas.microsoft.com/office/powerpoint/2010/main" val="236644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ADA2595-C5A4-43A4-857A-01FF2AA3A0B8}"/>
              </a:ext>
            </a:extLst>
          </p:cNvPr>
          <p:cNvSpPr txBox="1">
            <a:spLocks/>
          </p:cNvSpPr>
          <p:nvPr/>
        </p:nvSpPr>
        <p:spPr>
          <a:xfrm>
            <a:off x="315785" y="-42306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Casi notificati al Centro Europeo per la Prevenzione ed il Controllo delle Malattie (ECDC)</a:t>
            </a:r>
            <a:endParaRPr lang="it-CH" sz="24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1ED99D-6B2F-48AA-B1B2-2CCE8E0B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DEF99D-39EE-4972-9CC8-4D3B2A43FCF0}"/>
              </a:ext>
            </a:extLst>
          </p:cNvPr>
          <p:cNvSpPr txBox="1"/>
          <p:nvPr/>
        </p:nvSpPr>
        <p:spPr>
          <a:xfrm>
            <a:off x="142767" y="827541"/>
            <a:ext cx="739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La situazione italiana riflette l’epidemiologia degli altri paesi UE/SEE</a:t>
            </a:r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A67F56C2-50A4-4508-B251-4D6155B47E4E}"/>
              </a:ext>
            </a:extLst>
          </p:cNvPr>
          <p:cNvSpPr txBox="1"/>
          <p:nvPr/>
        </p:nvSpPr>
        <p:spPr>
          <a:xfrm>
            <a:off x="8574912" y="4960259"/>
            <a:ext cx="37185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https://www.ecdc.europa.eu/en/covid-19/situation-updates/weekly-maps-coordinated-restriction-free-movement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5DEAC0E-C99A-44D1-AD06-6C213E8A7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280" y="1307568"/>
            <a:ext cx="5580114" cy="472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9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91EC5-0041-654B-BB8A-2C06027C19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D62EB9-2762-544E-AA55-F21DABA92D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11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54CB-8779-44BC-8170-14C8B0EA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72290"/>
            <a:ext cx="11795760" cy="590931"/>
          </a:xfrm>
        </p:spPr>
        <p:txBody>
          <a:bodyPr/>
          <a:lstStyle/>
          <a:p>
            <a:r>
              <a:rPr lang="it-IT" dirty="0"/>
              <a:t>Andamento </a:t>
            </a:r>
            <a:r>
              <a:rPr lang="it-IT" dirty="0">
                <a:latin typeface="+mn-lt"/>
              </a:rPr>
              <a:t>incidenza</a:t>
            </a:r>
            <a:r>
              <a:rPr lang="it-IT" dirty="0"/>
              <a:t> (14 gg) in alcuni paesi europei (ECDC)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C6BB40-894F-49A6-9E3F-6B3F46916377}"/>
              </a:ext>
            </a:extLst>
          </p:cNvPr>
          <p:cNvSpPr/>
          <p:nvPr/>
        </p:nvSpPr>
        <p:spPr>
          <a:xfrm>
            <a:off x="7201837" y="6604084"/>
            <a:ext cx="28055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21 maggio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EBE4E09-6485-4D59-89E3-07921A31D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86815"/>
            <a:ext cx="8493760" cy="4351338"/>
          </a:xfrm>
        </p:spPr>
      </p:pic>
    </p:spTree>
    <p:extLst>
      <p:ext uri="{BB962C8B-B14F-4D97-AF65-F5344CB8AC3E}">
        <p14:creationId xmlns:p14="http://schemas.microsoft.com/office/powerpoint/2010/main" val="98640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1689826" y="2711994"/>
            <a:ext cx="881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  <a:latin typeface="Titillium Web" panose="00000500000000000000"/>
              </a:rPr>
              <a:t>Situazione </a:t>
            </a:r>
            <a:r>
              <a:rPr lang="it-IT" sz="4800" dirty="0">
                <a:solidFill>
                  <a:srgbClr val="0064B7"/>
                </a:solidFill>
              </a:rPr>
              <a:t>epidemiologica</a:t>
            </a:r>
            <a:r>
              <a:rPr lang="it-IT" sz="4800" dirty="0">
                <a:solidFill>
                  <a:srgbClr val="0064B7"/>
                </a:solidFill>
                <a:latin typeface="Titillium Web" panose="00000500000000000000"/>
              </a:rPr>
              <a:t> in Italia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12192000" cy="846137"/>
          </a:xfrm>
        </p:spPr>
        <p:txBody>
          <a:bodyPr>
            <a:noAutofit/>
          </a:bodyPr>
          <a:lstStyle/>
          <a:p>
            <a:r>
              <a:rPr lang="it-IT" sz="3300" dirty="0">
                <a:latin typeface="+mn-lt"/>
                <a:ea typeface="+mn-ea"/>
                <a:cs typeface="+mn-cs"/>
              </a:rPr>
              <a:t>Casi notificati al sistema di Sorveglianza integrata COVID-19 in Italia</a:t>
            </a:r>
            <a:endParaRPr lang="it-CH" sz="33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19 maggio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CFB05D6-5C98-4068-857D-2AFFF81F8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96525" y="382271"/>
            <a:ext cx="11873080" cy="5746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96525" y="458835"/>
            <a:ext cx="1192307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00" b="1" dirty="0">
                <a:solidFill>
                  <a:schemeClr val="bg1"/>
                </a:solidFill>
              </a:rPr>
              <a:t>Casi in </a:t>
            </a:r>
            <a:r>
              <a:rPr lang="it-IT" sz="1900" b="1" dirty="0">
                <a:solidFill>
                  <a:srgbClr val="FFFF00"/>
                </a:solidFill>
              </a:rPr>
              <a:t>diminuzione</a:t>
            </a:r>
            <a:r>
              <a:rPr lang="it-IT" sz="1900" b="1" dirty="0">
                <a:solidFill>
                  <a:schemeClr val="bg1"/>
                </a:solidFill>
              </a:rPr>
              <a:t> in tutte le Regioni/PPAA e </a:t>
            </a:r>
            <a:r>
              <a:rPr lang="it-IT" sz="1900" b="1" dirty="0">
                <a:solidFill>
                  <a:srgbClr val="FFFF00"/>
                </a:solidFill>
              </a:rPr>
              <a:t>nuovi casi </a:t>
            </a:r>
            <a:r>
              <a:rPr lang="it-IT" sz="1900" b="1" dirty="0">
                <a:solidFill>
                  <a:schemeClr val="bg1"/>
                </a:solidFill>
              </a:rPr>
              <a:t>presenti su tutto il territorio nazionale negli ultimi 14 giorni</a:t>
            </a:r>
          </a:p>
          <a:p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186232" y="5614456"/>
            <a:ext cx="58152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</a:rPr>
              <a:t>CONFRONTO TRA IL </a:t>
            </a:r>
            <a:r>
              <a:rPr lang="it-IT" sz="1100" b="1" i="1" dirty="0">
                <a:solidFill>
                  <a:srgbClr val="404040"/>
                </a:solidFill>
                <a:effectLst/>
              </a:rPr>
              <a:t>NUMERO CASI DI COVID-19 (PER 100.000 AB) </a:t>
            </a:r>
            <a:r>
              <a:rPr lang="it-IT" sz="1100" b="0" i="1" dirty="0">
                <a:solidFill>
                  <a:srgbClr val="404040"/>
                </a:solidFill>
                <a:effectLst/>
              </a:rPr>
              <a:t>DIAGNOSTICATI IN ITALIA </a:t>
            </a:r>
          </a:p>
          <a:p>
            <a:r>
              <a:rPr lang="it-IT" sz="1100" b="0" i="1" dirty="0">
                <a:solidFill>
                  <a:srgbClr val="404040"/>
                </a:solidFill>
                <a:effectLst/>
              </a:rPr>
              <a:t>PER REGIONE NEL PERIODO 3/5-16/5/2021 E 19/4-2/5/2021</a:t>
            </a:r>
            <a:endParaRPr lang="it-IT" sz="1100" i="1" dirty="0">
              <a:solidFill>
                <a:srgbClr val="40404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F6E711-2254-4141-BE58-0F57B0672905}"/>
              </a:ext>
            </a:extLst>
          </p:cNvPr>
          <p:cNvSpPr/>
          <p:nvPr/>
        </p:nvSpPr>
        <p:spPr>
          <a:xfrm>
            <a:off x="7201837" y="6604084"/>
            <a:ext cx="29225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19 maggio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DFE791-69A8-40CF-B72A-7545B243B4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1" t="88502" r="27442" b="5839"/>
          <a:stretch/>
        </p:blipFill>
        <p:spPr>
          <a:xfrm>
            <a:off x="6832163" y="5701652"/>
            <a:ext cx="4905259" cy="398834"/>
          </a:xfrm>
          <a:prstGeom prst="rect">
            <a:avLst/>
          </a:prstGeom>
        </p:spPr>
      </p:pic>
      <p:pic>
        <p:nvPicPr>
          <p:cNvPr id="3" name="Picture 2" descr="CASI DI COVID-19 DIAGNOSTICATI IN ITALIA PER COMUNE DI DOMICILIO/RESIDENZA (COMUNI CON ALMENO UN CASO) - PERIODO:  3/5-16/5/2021">
            <a:extLst>
              <a:ext uri="{FF2B5EF4-FFF2-40B4-BE49-F238E27FC236}">
                <a16:creationId xmlns:a16="http://schemas.microsoft.com/office/drawing/2014/main" id="{7B3FFB15-97F5-4126-AD98-570D15304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t="6690" r="24500" b="8297"/>
          <a:stretch/>
        </p:blipFill>
        <p:spPr bwMode="auto">
          <a:xfrm>
            <a:off x="7284774" y="1129165"/>
            <a:ext cx="3621986" cy="45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FRONTO TRA IL NUMERO CASI DI COVID-19 (PER 100.000 AB) DIAGNOSTICATI IN ITALIA PER REGIONE NEL PERIODO 3/5-16/5/2021 E 19/4-2/5/2021">
            <a:extLst>
              <a:ext uri="{FF2B5EF4-FFF2-40B4-BE49-F238E27FC236}">
                <a16:creationId xmlns:a16="http://schemas.microsoft.com/office/drawing/2014/main" id="{6C76CC97-95D4-4F9A-83A2-125EC8FB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5" y="1007170"/>
            <a:ext cx="6110803" cy="458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1C2585-0A71-4012-BAC2-8ADB897BB890}"/>
              </a:ext>
            </a:extLst>
          </p:cNvPr>
          <p:cNvSpPr/>
          <p:nvPr/>
        </p:nvSpPr>
        <p:spPr>
          <a:xfrm>
            <a:off x="1038446" y="234849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-69431" y="80799"/>
            <a:ext cx="12330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N. assoluto e incidenza (1diagnosticati dal </a:t>
            </a:r>
            <a:r>
              <a:rPr lang="it-IT" sz="2400" b="1" dirty="0">
                <a:solidFill>
                  <a:srgbClr val="002060"/>
                </a:solidFill>
              </a:rPr>
              <a:t>10-16/5</a:t>
            </a:r>
            <a:r>
              <a:rPr lang="it-IT" sz="2400" b="1" dirty="0">
                <a:solidFill>
                  <a:srgbClr val="0064B7"/>
                </a:solidFill>
              </a:rPr>
              <a:t> per Regione/PA (</a:t>
            </a:r>
            <a:r>
              <a:rPr lang="it-IT" b="1" u="sng" dirty="0">
                <a:solidFill>
                  <a:srgbClr val="0064B7"/>
                </a:solidFill>
              </a:rPr>
              <a:t>FONTE ISS</a:t>
            </a:r>
            <a:r>
              <a:rPr lang="it-IT" sz="2400" b="1" dirty="0">
                <a:solidFill>
                  <a:srgbClr val="0064B7"/>
                </a:solidFill>
              </a:rPr>
              <a:t>), nel periodo 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</a:rPr>
              <a:t>14-20/5</a:t>
            </a:r>
            <a:r>
              <a:rPr lang="it-IT" sz="2400" b="1" dirty="0">
                <a:solidFill>
                  <a:srgbClr val="0064B7"/>
                </a:solidFill>
              </a:rPr>
              <a:t>, tamponi e % positività (</a:t>
            </a:r>
            <a:r>
              <a:rPr lang="it-IT" b="1" u="sng" dirty="0">
                <a:solidFill>
                  <a:srgbClr val="0064B7"/>
                </a:solidFill>
              </a:rPr>
              <a:t>FONTE MINISTERO DELLA SALUTE</a:t>
            </a:r>
            <a:r>
              <a:rPr lang="it-IT" sz="2400" b="1" dirty="0">
                <a:solidFill>
                  <a:srgbClr val="0064B7"/>
                </a:solidFill>
              </a:rPr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51B0AB-0AAB-423E-831A-20DE43440746}"/>
              </a:ext>
            </a:extLst>
          </p:cNvPr>
          <p:cNvSpPr/>
          <p:nvPr/>
        </p:nvSpPr>
        <p:spPr>
          <a:xfrm>
            <a:off x="7288197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20 maggio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B34C7B-1657-4093-A000-65C808582215}"/>
              </a:ext>
            </a:extLst>
          </p:cNvPr>
          <p:cNvSpPr txBox="1"/>
          <p:nvPr/>
        </p:nvSpPr>
        <p:spPr>
          <a:xfrm>
            <a:off x="7288197" y="6000288"/>
            <a:ext cx="616585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64B7"/>
                </a:solidFill>
                <a:latin typeface="Titillium Web" panose="00000500000000000000" pitchFamily="2" charset="0"/>
              </a:rPr>
              <a:t>Popolazione: ISTAT al 1/1/2021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7FE821B-8F9E-4CC4-8089-E1CB9B856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67" y="834697"/>
            <a:ext cx="8021465" cy="51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3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8D08C5-EF5A-4AB1-86FA-F3DD49EF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764" y="-768561"/>
            <a:ext cx="8904810" cy="224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9982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altLang="it-IT" sz="2400" b="1" dirty="0">
                <a:solidFill>
                  <a:srgbClr val="0064B7"/>
                </a:solidFill>
              </a:rPr>
              <a:t>Incidenza per 100000 e percentuale positività 7gg nel periodo</a:t>
            </a:r>
            <a:r>
              <a:rPr lang="it-IT" sz="2400" b="1" dirty="0">
                <a:solidFill>
                  <a:srgbClr val="0064B7"/>
                </a:solidFill>
              </a:rPr>
              <a:t>: </a:t>
            </a:r>
          </a:p>
          <a:p>
            <a:pPr algn="ctr"/>
            <a:r>
              <a:rPr lang="it-IT" sz="2400" b="1" dirty="0">
                <a:solidFill>
                  <a:srgbClr val="0064B7"/>
                </a:solidFill>
              </a:rPr>
              <a:t>14/5/2021-20/5/2021 - Fonte: </a:t>
            </a:r>
            <a:r>
              <a:rPr lang="it-IT" sz="2400" b="1" dirty="0" err="1">
                <a:solidFill>
                  <a:srgbClr val="0064B7"/>
                </a:solidFill>
              </a:rPr>
              <a:t>Mds</a:t>
            </a:r>
            <a:r>
              <a:rPr lang="it-IT" sz="2400" b="1" dirty="0">
                <a:solidFill>
                  <a:srgbClr val="0064B7"/>
                </a:solidFill>
              </a:rPr>
              <a:t>/PC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5D30506-D32B-4AE7-8997-8F62432B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7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kumimoji="0" lang="en-US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C9E8494-2171-4BCC-BCB3-117259259D4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16004"/>
            <a:ext cx="8621486" cy="5766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4815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idenz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za" id="{D413CCC6-6FDF-48FB-AFB5-EF01A5117BCE}" vid="{8C8DDC9F-EAEB-4901-AB1E-45017EF08236}"/>
    </a:ext>
  </a:extLst>
</a:theme>
</file>

<file path=ppt/theme/theme2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D224B0EDAD614E90628F4A775A993B" ma:contentTypeVersion="12" ma:contentTypeDescription="Creare un nuovo documento." ma:contentTypeScope="" ma:versionID="2bf81c27aa2559227046f26366f048b6">
  <xsd:schema xmlns:xsd="http://www.w3.org/2001/XMLSchema" xmlns:xs="http://www.w3.org/2001/XMLSchema" xmlns:p="http://schemas.microsoft.com/office/2006/metadata/properties" xmlns:ns2="25c54569-3efc-4e4d-8ffe-1d97b30a5375" xmlns:ns3="d253fb2c-0a8a-4170-a1e4-f00d5a1135f4" targetNamespace="http://schemas.microsoft.com/office/2006/metadata/properties" ma:root="true" ma:fieldsID="d03e307d0a23040bfe24eb11b73cefe7" ns2:_="" ns3:_="">
    <xsd:import namespace="25c54569-3efc-4e4d-8ffe-1d97b30a5375"/>
    <xsd:import namespace="d253fb2c-0a8a-4170-a1e4-f00d5a1135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54569-3efc-4e4d-8ffe-1d97b30a53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3fb2c-0a8a-4170-a1e4-f00d5a113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9E936C-2D05-4595-B052-87B056514B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c54569-3efc-4e4d-8ffe-1d97b30a5375"/>
    <ds:schemaRef ds:uri="d253fb2c-0a8a-4170-a1e4-f00d5a1135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B310BE-C1F3-45CB-98B0-47FA7EE143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F7D4C-B545-486A-B9DB-B73742289FEB}">
  <ds:schemaRefs>
    <ds:schemaRef ds:uri="http://purl.org/dc/elements/1.1/"/>
    <ds:schemaRef ds:uri="25c54569-3efc-4e4d-8ffe-1d97b30a5375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d253fb2c-0a8a-4170-a1e4-f00d5a1135f4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presidenza</Template>
  <TotalTime>2171</TotalTime>
  <Words>985</Words>
  <Application>Microsoft Office PowerPoint</Application>
  <PresentationFormat>Widescreen</PresentationFormat>
  <Paragraphs>103</Paragraphs>
  <Slides>30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HelvLight</vt:lpstr>
      <vt:lpstr>Raleway</vt:lpstr>
      <vt:lpstr>Source Sans Pro</vt:lpstr>
      <vt:lpstr>Tahoma</vt:lpstr>
      <vt:lpstr>Times New Roman</vt:lpstr>
      <vt:lpstr>Titillium Web</vt:lpstr>
      <vt:lpstr>Verdana</vt:lpstr>
      <vt:lpstr>Wingdings</vt:lpstr>
      <vt:lpstr>presidenza</vt:lpstr>
      <vt:lpstr>7_Tema di Office</vt:lpstr>
      <vt:lpstr>Epidemia COVID-19  Monitoraggio del rischio </vt:lpstr>
      <vt:lpstr>Presentazione standard di PowerPoint</vt:lpstr>
      <vt:lpstr>Presentazione standard di PowerPoint</vt:lpstr>
      <vt:lpstr>Andamento incidenza (14 gg) in alcuni paesi europei (ECDC)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AA</dc:creator>
  <cp:lastModifiedBy>De Vecchis Daniela</cp:lastModifiedBy>
  <cp:revision>39</cp:revision>
  <dcterms:created xsi:type="dcterms:W3CDTF">2020-11-10T09:16:54Z</dcterms:created>
  <dcterms:modified xsi:type="dcterms:W3CDTF">2021-05-21T12:00:03Z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0x010100BDD224B0EDAD614E90628F4A775A993B</vt:lpwstr>
  </property>
</Properties>
</file>