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  <p:sldMasterId id="2147483806" r:id="rId5"/>
    <p:sldMasterId id="2147483822" r:id="rId6"/>
  </p:sldMasterIdLst>
  <p:notesMasterIdLst>
    <p:notesMasterId r:id="rId33"/>
  </p:notesMasterIdLst>
  <p:handoutMasterIdLst>
    <p:handoutMasterId r:id="rId34"/>
  </p:handoutMasterIdLst>
  <p:sldIdLst>
    <p:sldId id="362" r:id="rId7"/>
    <p:sldId id="1107" r:id="rId8"/>
    <p:sldId id="1268" r:id="rId9"/>
    <p:sldId id="272" r:id="rId10"/>
    <p:sldId id="1143" r:id="rId11"/>
    <p:sldId id="1284" r:id="rId12"/>
    <p:sldId id="1142" r:id="rId13"/>
    <p:sldId id="1112" r:id="rId14"/>
    <p:sldId id="1141" r:id="rId15"/>
    <p:sldId id="1272" r:id="rId16"/>
    <p:sldId id="1274" r:id="rId17"/>
    <p:sldId id="1280" r:id="rId18"/>
    <p:sldId id="1281" r:id="rId19"/>
    <p:sldId id="257" r:id="rId20"/>
    <p:sldId id="1150" r:id="rId21"/>
    <p:sldId id="1260" r:id="rId22"/>
    <p:sldId id="259" r:id="rId23"/>
    <p:sldId id="1278" r:id="rId24"/>
    <p:sldId id="1276" r:id="rId25"/>
    <p:sldId id="1283" r:id="rId26"/>
    <p:sldId id="1237" r:id="rId27"/>
    <p:sldId id="1104" r:id="rId28"/>
    <p:sldId id="1252" r:id="rId29"/>
    <p:sldId id="1269" r:id="rId30"/>
    <p:sldId id="1253" r:id="rId31"/>
    <p:sldId id="1152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4B798"/>
    <a:srgbClr val="AF5200"/>
    <a:srgbClr val="AC770D"/>
    <a:srgbClr val="4BAFC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46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8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4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6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4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9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14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7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08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6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817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  <p:sldLayoutId id="21474838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41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/>
              <a:t>Epidemia COVID-19</a:t>
            </a:r>
          </a:p>
          <a:p>
            <a:pPr algn="ctr"/>
            <a:endParaRPr lang="it-IT" sz="2000"/>
          </a:p>
          <a:p>
            <a:pPr algn="ctr"/>
            <a:r>
              <a:rPr lang="it-IT" sz="2000"/>
              <a:t>Monitoraggio del rischio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 dirty="0"/>
              <a:t>31 marzo 2021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Tasso d’incidenza per fascia d’età a livello nazionale </a:t>
            </a:r>
          </a:p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(dall’inizio della seconda ondata dell’epidemia).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31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102309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Incidenza in diminuzione nell’ultimo periodo in quasi tutte le fasce d’età dopo un’importante aumento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6475179" y="1629815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Cambio definizione di caso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AB720-6861-4A8D-B09C-6EAE97F0347A}"/>
              </a:ext>
            </a:extLst>
          </p:cNvPr>
          <p:cNvSpPr txBox="1"/>
          <p:nvPr/>
        </p:nvSpPr>
        <p:spPr>
          <a:xfrm>
            <a:off x="8841493" y="1845259"/>
            <a:ext cx="421890" cy="334886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C482578-BFEE-4516-817D-CDFC131E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72" y="1785331"/>
            <a:ext cx="8213031" cy="44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8C3A330-E678-487F-B98A-3762A8A66E7F}"/>
              </a:ext>
            </a:extLst>
          </p:cNvPr>
          <p:cNvSpPr/>
          <p:nvPr/>
        </p:nvSpPr>
        <p:spPr>
          <a:xfrm>
            <a:off x="8991417" y="1854615"/>
            <a:ext cx="298480" cy="3148770"/>
          </a:xfrm>
          <a:prstGeom prst="rect">
            <a:avLst/>
          </a:prstGeom>
          <a:solidFill>
            <a:srgbClr val="EAEFF7">
              <a:alpha val="4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DF1CCB0-BA8C-4015-9921-0B7444C2D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81" y="1701832"/>
            <a:ext cx="7376912" cy="45949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42716" y="984255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Andamento del numero di casi negli operatori sanitari rispetto al resto della popolazione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31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129418" y="1930911"/>
            <a:ext cx="333175" cy="33010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59AF-3EB2-4622-BC58-55F4513D46E2}"/>
              </a:ext>
            </a:extLst>
          </p:cNvPr>
          <p:cNvSpPr txBox="1"/>
          <p:nvPr/>
        </p:nvSpPr>
        <p:spPr>
          <a:xfrm>
            <a:off x="5719130" y="1713419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/>
              <a:t>Inizio</a:t>
            </a:r>
            <a:r>
              <a:rPr lang="en-US" sz="1000"/>
              <a:t> campagna </a:t>
            </a:r>
            <a:r>
              <a:rPr lang="en-US" sz="1000" err="1"/>
              <a:t>vaccinale</a:t>
            </a:r>
            <a:endParaRPr lang="en-US" sz="1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6E441-CA82-497E-BD8E-F3217380D3E9}"/>
              </a:ext>
            </a:extLst>
          </p:cNvPr>
          <p:cNvSpPr txBox="1"/>
          <p:nvPr/>
        </p:nvSpPr>
        <p:spPr>
          <a:xfrm>
            <a:off x="6522559" y="2032909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2a dose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6B85BC-F2B6-4CBE-BEC5-57180EA6C353}"/>
              </a:ext>
            </a:extLst>
          </p:cNvPr>
          <p:cNvSpPr txBox="1"/>
          <p:nvPr/>
        </p:nvSpPr>
        <p:spPr>
          <a:xfrm>
            <a:off x="107156" y="1111187"/>
            <a:ext cx="6272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stabile per gli operatori sanitari dopo un sensibile calo</a:t>
            </a:r>
          </a:p>
        </p:txBody>
      </p:sp>
    </p:spTree>
    <p:extLst>
      <p:ext uri="{BB962C8B-B14F-4D97-AF65-F5344CB8AC3E}">
        <p14:creationId xmlns:p14="http://schemas.microsoft.com/office/powerpoint/2010/main" val="26886454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1CB7221-16CD-498D-B783-E75DF1106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0" y="1616700"/>
            <a:ext cx="7432747" cy="462968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60-79 anni vs &gt;=80 anni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31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926424" y="1953896"/>
            <a:ext cx="305557" cy="309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calo per gli over 80 nelle ultime due settimane</a:t>
            </a:r>
          </a:p>
        </p:txBody>
      </p:sp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8C0F7B-53BC-47DA-8970-1B7123CE411C}"/>
              </a:ext>
            </a:extLst>
          </p:cNvPr>
          <p:cNvSpPr txBox="1"/>
          <p:nvPr/>
        </p:nvSpPr>
        <p:spPr>
          <a:xfrm>
            <a:off x="384629" y="120702"/>
            <a:ext cx="115416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1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Andamento % focolai in Strutture assistenziali e RSA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A3B206D-C94C-410E-BC92-617EA1BD2939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31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AE3C5C-2254-4047-94F6-F1F253945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3" y="1010406"/>
            <a:ext cx="8435465" cy="53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46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riepilogativa dell’Rtmedio14gg per regione basato su inizio sintomi </a:t>
            </a:r>
          </a:p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dal 10 – 23/3/2021, calcolato il 31/3/2021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160AD8-942A-47D0-B4C8-B45E677F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49" y="1032552"/>
            <a:ext cx="7998681" cy="57705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Ricoveri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intensiva ancora in aumento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E776644-5876-467A-AB9F-11F217135AFC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30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5F65DEF-9F45-43FF-953D-CECECBC1D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363" y="1450196"/>
            <a:ext cx="5668735" cy="44569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E113E2D-AC9B-44DE-8466-7A05E06683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1"/>
          <a:stretch/>
        </p:blipFill>
        <p:spPr>
          <a:xfrm>
            <a:off x="71550" y="1750841"/>
            <a:ext cx="6386232" cy="39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3F27CA0-D9DB-43B4-A677-1293C8C4E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97"/>
          <a:stretch/>
        </p:blipFill>
        <p:spPr>
          <a:xfrm>
            <a:off x="101283" y="2228850"/>
            <a:ext cx="5891834" cy="31617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2A5AB11-2929-4A6D-AC6F-DCA097453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7" b="48898"/>
          <a:stretch/>
        </p:blipFill>
        <p:spPr>
          <a:xfrm>
            <a:off x="5959994" y="2228850"/>
            <a:ext cx="6214283" cy="327485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30/4/2021 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540699" y="1643192"/>
            <a:ext cx="176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2091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8926643" y="2228850"/>
            <a:ext cx="0" cy="2916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84433E84-F9B3-455D-A19F-D6C7A00B422B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31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362125" y="2228850"/>
            <a:ext cx="0" cy="28359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B87AAD0-E6FC-4B7E-9600-2A00C446E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31" y="685798"/>
            <a:ext cx="8159691" cy="6122194"/>
          </a:xfrm>
          <a:prstGeom prst="rect">
            <a:avLst/>
          </a:prstGeom>
        </p:spPr>
      </p:pic>
      <p:sp>
        <p:nvSpPr>
          <p:cNvPr id="725" name="Titolo 1">
            <a:extLst>
              <a:ext uri="{FF2B5EF4-FFF2-40B4-BE49-F238E27FC236}">
                <a16:creationId xmlns:a16="http://schemas.microsoft.com/office/drawing/2014/main" id="{BC8565EB-D836-4657-834C-1DAF773A1DA8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Confronto casi deceduti riportati alla Sorveglianza COVID-19 e Protezione Civile/Ministero della salute per data di decesso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28" name="Connettore 2 727">
            <a:extLst>
              <a:ext uri="{FF2B5EF4-FFF2-40B4-BE49-F238E27FC236}">
                <a16:creationId xmlns:a16="http://schemas.microsoft.com/office/drawing/2014/main" id="{2FF512AB-C53B-484E-B766-5170DB81FF67}"/>
              </a:ext>
            </a:extLst>
          </p:cNvPr>
          <p:cNvCxnSpPr/>
          <p:nvPr/>
        </p:nvCxnSpPr>
        <p:spPr>
          <a:xfrm>
            <a:off x="8852705" y="915777"/>
            <a:ext cx="281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2" name="CasellaDiTesto 831">
            <a:extLst>
              <a:ext uri="{FF2B5EF4-FFF2-40B4-BE49-F238E27FC236}">
                <a16:creationId xmlns:a16="http://schemas.microsoft.com/office/drawing/2014/main" id="{BFD5E656-5E8F-4260-B1F0-3E82FC6FABBE}"/>
              </a:ext>
            </a:extLst>
          </p:cNvPr>
          <p:cNvSpPr txBox="1"/>
          <p:nvPr/>
        </p:nvSpPr>
        <p:spPr>
          <a:xfrm>
            <a:off x="8608405" y="546445"/>
            <a:ext cx="105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/>
              <a:t>Dato in fase di consolidamento</a:t>
            </a:r>
          </a:p>
        </p:txBody>
      </p:sp>
      <p:sp>
        <p:nvSpPr>
          <p:cNvPr id="794" name="Rettangolo 793">
            <a:extLst>
              <a:ext uri="{FF2B5EF4-FFF2-40B4-BE49-F238E27FC236}">
                <a16:creationId xmlns:a16="http://schemas.microsoft.com/office/drawing/2014/main" id="{ECCF68A1-8079-43B5-AB40-DCA44D06F55B}"/>
              </a:ext>
            </a:extLst>
          </p:cNvPr>
          <p:cNvSpPr/>
          <p:nvPr/>
        </p:nvSpPr>
        <p:spPr>
          <a:xfrm>
            <a:off x="8754859" y="974283"/>
            <a:ext cx="534562" cy="2125830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Vaccinazioni somministrate al 31/03/2021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3744686" y="5835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Numero cumulativo di dosi somministrate per tipo di dose</a:t>
            </a:r>
            <a:endParaRPr lang="it-CH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272C161-A6F5-4904-95B7-B5BC5D023363}"/>
              </a:ext>
            </a:extLst>
          </p:cNvPr>
          <p:cNvSpPr/>
          <p:nvPr/>
        </p:nvSpPr>
        <p:spPr>
          <a:xfrm>
            <a:off x="7691276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31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7101AF-41F5-4479-ACA9-CBAD510FA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1" y="647694"/>
            <a:ext cx="8027757" cy="58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086AF7A-48E4-4090-AC1D-CAAD9F5F999E}"/>
              </a:ext>
            </a:extLst>
          </p:cNvPr>
          <p:cNvSpPr txBox="1">
            <a:spLocks/>
          </p:cNvSpPr>
          <p:nvPr/>
        </p:nvSpPr>
        <p:spPr>
          <a:xfrm>
            <a:off x="379851" y="14357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br>
              <a:rPr lang="it-IT" sz="24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DB1E51-29FF-4281-9309-EFCFCE19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42B89D-9766-4FB3-B6BB-08F1974FEE46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997B94-9FB5-4C3C-BD69-4744B269E094}"/>
              </a:ext>
            </a:extLst>
          </p:cNvPr>
          <p:cNvSpPr txBox="1"/>
          <p:nvPr/>
        </p:nvSpPr>
        <p:spPr>
          <a:xfrm>
            <a:off x="4941679" y="660461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https://www.ecdc.europa.eu/en/cases-2019-ncov-eueea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B30419-8D9D-4F92-9979-29B47A22E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62" y="1434731"/>
            <a:ext cx="5561676" cy="48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47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Numero di prime e seconde dosi di vaccino somministrate giornalmente dal 27/12/2020 al 24/03/2021.</a:t>
            </a:r>
            <a:endParaRPr lang="it-CH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272C161-A6F5-4904-95B7-B5BC5D023363}"/>
              </a:ext>
            </a:extLst>
          </p:cNvPr>
          <p:cNvSpPr/>
          <p:nvPr/>
        </p:nvSpPr>
        <p:spPr>
          <a:xfrm>
            <a:off x="7691276" y="6641920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31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352FA2-CD17-4C80-AD65-D5813A9A9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79" y="834364"/>
            <a:ext cx="8002165" cy="58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709450" y="1913950"/>
            <a:ext cx="4204137" cy="134275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Valutazione</a:t>
            </a:r>
            <a:r>
              <a:rPr lang="en-US" sz="3600" b="1" dirty="0">
                <a:latin typeface="+mj-lt"/>
                <a:ea typeface="+mj-ea"/>
                <a:cs typeface="+mj-cs"/>
              </a:rPr>
              <a:t> del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rischio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525517" y="3417575"/>
            <a:ext cx="4593020" cy="2619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1" rIns="91440" bIns="45721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1"/>
              </a:spcAft>
            </a:pPr>
            <a:r>
              <a:rPr lang="en-US" sz="2000" err="1">
                <a:solidFill>
                  <a:schemeClr val="tx1"/>
                </a:solidFill>
              </a:rPr>
              <a:t>Processo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strutturato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volto</a:t>
            </a:r>
            <a:r>
              <a:rPr lang="en-US" sz="2000">
                <a:solidFill>
                  <a:schemeClr val="tx1"/>
                </a:solidFill>
              </a:rPr>
              <a:t> a </a:t>
            </a:r>
            <a:r>
              <a:rPr lang="en-US" sz="2000" err="1">
                <a:solidFill>
                  <a:schemeClr val="tx1"/>
                </a:solidFill>
              </a:rPr>
              <a:t>quantificare</a:t>
            </a:r>
            <a:r>
              <a:rPr lang="en-US" sz="2000">
                <a:solidFill>
                  <a:schemeClr val="tx1"/>
                </a:solidFill>
              </a:rPr>
              <a:t> la </a:t>
            </a:r>
            <a:r>
              <a:rPr lang="en-US" sz="2000" err="1">
                <a:solidFill>
                  <a:schemeClr val="tx1"/>
                </a:solidFill>
              </a:rPr>
              <a:t>probabilità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che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agente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patogeno</a:t>
            </a:r>
            <a:r>
              <a:rPr lang="en-US" sz="2000">
                <a:solidFill>
                  <a:schemeClr val="tx1"/>
                </a:solidFill>
              </a:rPr>
              <a:t> o una </a:t>
            </a:r>
            <a:r>
              <a:rPr lang="en-US" sz="2000" err="1">
                <a:solidFill>
                  <a:schemeClr val="tx1"/>
                </a:solidFill>
              </a:rPr>
              <a:t>minaccia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sconosciuta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abbiano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effetto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negativo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individui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err="1">
                <a:solidFill>
                  <a:schemeClr val="tx1"/>
                </a:solidFill>
              </a:rPr>
              <a:t>sulla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popolazione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1" dirty="0">
                <a:solidFill>
                  <a:schemeClr val="accent2"/>
                </a:solidFill>
              </a:rPr>
              <a:t>Analisi del </a:t>
            </a:r>
            <a:r>
              <a:rPr lang="en-US" sz="6601" dirty="0" err="1">
                <a:solidFill>
                  <a:schemeClr val="accent2"/>
                </a:solidFill>
              </a:rPr>
              <a:t>rischio</a:t>
            </a:r>
            <a:r>
              <a:rPr lang="en-US" sz="6601" dirty="0">
                <a:solidFill>
                  <a:schemeClr val="accent2"/>
                </a:solidFill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22 - 28 </a:t>
            </a:r>
            <a:r>
              <a:rPr lang="en-US" sz="3200" dirty="0" err="1"/>
              <a:t>marzo</a:t>
            </a:r>
            <a:r>
              <a:rPr lang="en-US" sz="3200" dirty="0"/>
              <a:t> 2021 (31 </a:t>
            </a:r>
            <a:r>
              <a:rPr lang="en-US" sz="3200" dirty="0" err="1"/>
              <a:t>marzo</a:t>
            </a:r>
            <a:r>
              <a:rPr lang="en-US" sz="3200" dirty="0"/>
              <a:t> 2021), </a:t>
            </a:r>
          </a:p>
          <a:p>
            <a:r>
              <a:rPr lang="en-US" sz="3200" dirty="0" err="1"/>
              <a:t>analisi</a:t>
            </a:r>
            <a:r>
              <a:rPr lang="en-US" sz="3200" dirty="0"/>
              <a:t> </a:t>
            </a:r>
            <a:r>
              <a:rPr lang="en-US" sz="3200" dirty="0" err="1"/>
              <a:t>dell’occupazione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PL </a:t>
            </a:r>
            <a:r>
              <a:rPr lang="en-US" sz="3200" dirty="0" err="1"/>
              <a:t>attivi</a:t>
            </a:r>
            <a:r>
              <a:rPr lang="en-US" sz="3200" dirty="0"/>
              <a:t> </a:t>
            </a:r>
            <a:r>
              <a:rPr lang="en-US" sz="3200" dirty="0" err="1"/>
              <a:t>aggiornata</a:t>
            </a:r>
            <a:r>
              <a:rPr lang="en-US" sz="3200" dirty="0"/>
              <a:t> al 30 </a:t>
            </a:r>
            <a:r>
              <a:rPr lang="en-US" sz="3200" dirty="0" err="1"/>
              <a:t>marzo</a:t>
            </a:r>
            <a:r>
              <a:rPr lang="en-US" sz="32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Fonte: </a:t>
            </a:r>
            <a:r>
              <a:rPr lang="en-US" sz="3200" b="1" dirty="0" err="1">
                <a:solidFill>
                  <a:schemeClr val="accent2"/>
                </a:solidFill>
              </a:rPr>
              <a:t>Cabina</a:t>
            </a:r>
            <a:r>
              <a:rPr lang="en-US" sz="3200" b="1" dirty="0">
                <a:solidFill>
                  <a:schemeClr val="accent2"/>
                </a:solidFill>
              </a:rPr>
              <a:t> di Regia</a:t>
            </a:r>
            <a:endParaRPr lang="en-US" sz="6601" b="1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0C92BCE-3A6D-4F4A-994E-37348676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9" y="0"/>
            <a:ext cx="1102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9F8883-4150-4591-9E31-2DEE0EE3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924"/>
            <a:ext cx="12192000" cy="57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19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399645" y="315902"/>
            <a:ext cx="953113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(2 aprile 2021)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EBDCD2-0BA6-4162-8C4D-6066C7923694}"/>
              </a:ext>
            </a:extLst>
          </p:cNvPr>
          <p:cNvSpPr txBox="1"/>
          <p:nvPr/>
        </p:nvSpPr>
        <p:spPr>
          <a:xfrm>
            <a:off x="337820" y="1788477"/>
            <a:ext cx="115163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L’incidenza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molto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ben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lontana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soglia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50 casi per 100.000 per settimana, la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decrescita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 il forte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sovraccarico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ospedalieri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consentono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riduzione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attuali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restrizione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Si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ribadisce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anche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alla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luce della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predominanza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varianti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virali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maggiore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trasmissibilità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, la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necessità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mantenere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drastica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riduzione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delle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interazioni</a:t>
            </a:r>
            <a:r>
              <a:rPr lang="en-US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fisiche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tra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le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persone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e della </a:t>
            </a:r>
            <a:r>
              <a:rPr lang="en-US" sz="24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mobilità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28D7CF-A5A4-4C37-982A-E5628E48C6F6}"/>
              </a:ext>
            </a:extLst>
          </p:cNvPr>
          <p:cNvSpPr txBox="1">
            <a:spLocks/>
          </p:cNvSpPr>
          <p:nvPr/>
        </p:nvSpPr>
        <p:spPr>
          <a:xfrm>
            <a:off x="107156" y="-75455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Andamento incidenza (14 gg) in alcuni paesi europei (ECDC)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192099-3029-420B-A7CA-5CB61C4F6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562350"/>
            <a:ext cx="10058420" cy="57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1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321165"/>
            <a:ext cx="11977687" cy="846137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COVID-19 in Italia</a:t>
            </a:r>
            <a:br>
              <a:rPr lang="it-IT" sz="32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01 aprile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B490FA-A95A-4EEA-9D15-43A41759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523"/>
            <a:ext cx="12192000" cy="483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86232" y="495723"/>
            <a:ext cx="399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Casi in aumento in 10 Regioni/PPAA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506582" y="6030160"/>
            <a:ext cx="98427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NUMERO CASI DI COVID-19 (PER 100.000 AB) DIAGNOSTICATI IN ITALIA PER REGIONE NEL PERIODO  15-28/3/2021 e 1-14/3/2021</a:t>
            </a:r>
            <a:endParaRPr lang="it-IT" sz="1100" i="1" dirty="0">
              <a:solidFill>
                <a:srgbClr val="404040"/>
              </a:solidFill>
              <a:latin typeface="La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41A70F-1916-4986-A0F0-AC8819E0BD9E}"/>
              </a:ext>
            </a:extLst>
          </p:cNvPr>
          <p:cNvSpPr txBox="1"/>
          <p:nvPr/>
        </p:nvSpPr>
        <p:spPr>
          <a:xfrm>
            <a:off x="46727" y="5215867"/>
            <a:ext cx="279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Nota: diminuzione in alcune regioni potrebbe essere dovuta a ritardo di notifica</a:t>
            </a:r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31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Picture 2" descr="CONFRONTO TRA IL NUMERO CASI DI COVID-19 (PER 100.000 AB) DIAGNOSTICATI IN ITALIA PER REGIONE NEL PERIODO 15/3-28/3/2021 E 1/3-14/3/2021">
            <a:extLst>
              <a:ext uri="{FF2B5EF4-FFF2-40B4-BE49-F238E27FC236}">
                <a16:creationId xmlns:a16="http://schemas.microsoft.com/office/drawing/2014/main" id="{43DD2935-4F1D-4A80-8A6A-3955B71A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4" y="1009285"/>
            <a:ext cx="6626175" cy="49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1D9D0C6-1D6C-418A-856A-D8B0C588B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22"/>
          <a:stretch/>
        </p:blipFill>
        <p:spPr>
          <a:xfrm>
            <a:off x="657268" y="181581"/>
            <a:ext cx="11161840" cy="623867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AE91C-5848-4B8E-B62A-00A8CBE36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0" t="77275" r="18895" b="9080"/>
          <a:stretch/>
        </p:blipFill>
        <p:spPr>
          <a:xfrm>
            <a:off x="9572018" y="4883286"/>
            <a:ext cx="2247090" cy="8949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84C30E-091C-4871-919D-AFFE8B0DC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6" t="77275" r="55570" b="9079"/>
          <a:stretch/>
        </p:blipFill>
        <p:spPr>
          <a:xfrm>
            <a:off x="0" y="4883283"/>
            <a:ext cx="3229776" cy="8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15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84106" y="73655"/>
            <a:ext cx="11982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N. assoluto e incidenza (per 100.000 ab) dei casi di COVID-19 diagnosticati dal 22 – 28 (FONTE ISS), nel periodo dal 26/3 – 1/4, tamponi e % positività (FONTE MINISTERO DELLA SALUTE)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01837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1 aprile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487189-83FD-4BD1-AEE8-895F12D0E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95" y="835761"/>
            <a:ext cx="9322593" cy="55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B42198-B983-42A6-81E0-C9A087D3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9" b="-3844"/>
          <a:stretch/>
        </p:blipFill>
        <p:spPr>
          <a:xfrm>
            <a:off x="6910842" y="5676527"/>
            <a:ext cx="4775993" cy="490960"/>
          </a:xfrm>
          <a:prstGeom prst="rect">
            <a:avLst/>
          </a:prstGeom>
        </p:spPr>
      </p:pic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133069" y="935992"/>
            <a:ext cx="43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Età mediana stabile nelle ultime settimane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1B932-1BE5-4EE0-9F9D-D122A85F8D20}"/>
              </a:ext>
            </a:extLst>
          </p:cNvPr>
          <p:cNvSpPr/>
          <p:nvPr/>
        </p:nvSpPr>
        <p:spPr>
          <a:xfrm>
            <a:off x="6416428" y="5316745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8783A1-BF82-4A2A-A420-D38B724D7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75" t="36761"/>
          <a:stretch/>
        </p:blipFill>
        <p:spPr>
          <a:xfrm>
            <a:off x="662911" y="5794548"/>
            <a:ext cx="4891808" cy="254919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31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A38F71-0803-46D2-AED5-30E4656E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1788482"/>
            <a:ext cx="6099394" cy="38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25F6A-9D8A-4AA6-A11D-EB60D551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9" y="1618702"/>
            <a:ext cx="5976994" cy="37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734441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Stato clinico al momento della diagnosi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759125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% asintomatici rispetto al totale dei casi diagnosticati in leggera diminuzione nelle ultime settimana, in leggera diminuzione i casi con stato clinico lieve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31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37629F-825E-4E12-90CA-CCD23A7A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3" y="1430140"/>
            <a:ext cx="7896225" cy="493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8693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224B0EDAD614E90628F4A775A993B" ma:contentTypeVersion="11" ma:contentTypeDescription="Creare un nuovo documento." ma:contentTypeScope="" ma:versionID="5a6753c81364d5bc593a1b77ce1d8145">
  <xsd:schema xmlns:xsd="http://www.w3.org/2001/XMLSchema" xmlns:xs="http://www.w3.org/2001/XMLSchema" xmlns:p="http://schemas.microsoft.com/office/2006/metadata/properties" xmlns:ns2="25c54569-3efc-4e4d-8ffe-1d97b30a5375" xmlns:ns3="d253fb2c-0a8a-4170-a1e4-f00d5a1135f4" targetNamespace="http://schemas.microsoft.com/office/2006/metadata/properties" ma:root="true" ma:fieldsID="7cd8e1af98b71b9e486240c02c486d20" ns2:_="" ns3:_="">
    <xsd:import namespace="25c54569-3efc-4e4d-8ffe-1d97b30a5375"/>
    <xsd:import namespace="d253fb2c-0a8a-4170-a1e4-f00d5a1135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4569-3efc-4e4d-8ffe-1d97b30a53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3fb2c-0a8a-4170-a1e4-f00d5a11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389B68-1887-4480-9B6E-134D688B9514}">
  <ds:schemaRefs>
    <ds:schemaRef ds:uri="http://www.w3.org/XML/1998/namespace"/>
    <ds:schemaRef ds:uri="d253fb2c-0a8a-4170-a1e4-f00d5a1135f4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5c54569-3efc-4e4d-8ffe-1d97b30a537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B467D4-162E-4D32-982B-C4F38B4FE60B}">
  <ds:schemaRefs>
    <ds:schemaRef ds:uri="25c54569-3efc-4e4d-8ffe-1d97b30a5375"/>
    <ds:schemaRef ds:uri="d253fb2c-0a8a-4170-a1e4-f00d5a1135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671</Words>
  <Application>Microsoft Office PowerPoint</Application>
  <PresentationFormat>Widescreen</PresentationFormat>
  <Paragraphs>75</Paragraphs>
  <Slides>26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Verdana</vt:lpstr>
      <vt:lpstr>Wingdings</vt:lpstr>
      <vt:lpstr>7_Tema di Office</vt:lpstr>
      <vt:lpstr>Retrospettivo</vt:lpstr>
      <vt:lpstr>Tema di Office</vt:lpstr>
      <vt:lpstr>Presentazione standard di PowerPoint</vt:lpstr>
      <vt:lpstr>Presentazione standard di PowerPoint</vt:lpstr>
      <vt:lpstr>Presentazione standard di PowerPoint</vt:lpstr>
      <vt:lpstr>Casi notificati al sistema di Sorveglianza integrata COVID-19 in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De Vecchis Daniela</cp:lastModifiedBy>
  <cp:revision>6</cp:revision>
  <dcterms:created xsi:type="dcterms:W3CDTF">2020-12-11T17:55:46Z</dcterms:created>
  <dcterms:modified xsi:type="dcterms:W3CDTF">2021-04-02T12:48:55Z</dcterms:modified>
</cp:coreProperties>
</file>