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1418" r:id="rId5"/>
    <p:sldId id="1290" r:id="rId6"/>
    <p:sldId id="263" r:id="rId7"/>
    <p:sldId id="261" r:id="rId8"/>
    <p:sldId id="266" r:id="rId9"/>
    <p:sldId id="267" r:id="rId10"/>
    <p:sldId id="278" r:id="rId11"/>
    <p:sldId id="259" r:id="rId12"/>
    <p:sldId id="1383" r:id="rId13"/>
    <p:sldId id="1387" r:id="rId14"/>
    <p:sldId id="1307" r:id="rId15"/>
    <p:sldId id="1308" r:id="rId16"/>
    <p:sldId id="1429" r:id="rId17"/>
    <p:sldId id="1428" r:id="rId18"/>
    <p:sldId id="264" r:id="rId19"/>
    <p:sldId id="1416" r:id="rId20"/>
    <p:sldId id="1278" r:id="rId21"/>
    <p:sldId id="1430" r:id="rId22"/>
    <p:sldId id="274" r:id="rId23"/>
    <p:sldId id="1423" r:id="rId24"/>
    <p:sldId id="265" r:id="rId25"/>
    <p:sldId id="276" r:id="rId26"/>
    <p:sldId id="277" r:id="rId27"/>
    <p:sldId id="1434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54"/>
  </p:normalViewPr>
  <p:slideViewPr>
    <p:cSldViewPr snapToGrid="0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E45F-677A-4CFA-A218-7B80E3C7AFFF}" type="datetimeFigureOut">
              <a:rPr lang="it-IT" smtClean="0"/>
              <a:t>24/12/21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06D94-901B-4EEA-9FFD-CE4181E9FA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75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06D94-901B-4EEA-9FFD-CE4181E9FA2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95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A4D38-D582-4376-ABC6-6BBE0702E13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56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D8A56-AA01-4C8A-8637-C672DAE39F2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46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D8A56-AA01-4C8A-8637-C672DAE39F2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62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92480" y="6492875"/>
            <a:ext cx="2743200" cy="365125"/>
          </a:xfrm>
        </p:spPr>
        <p:txBody>
          <a:bodyPr/>
          <a:lstStyle/>
          <a:p>
            <a:fld id="{4D173B44-B3C8-4047-8844-C47D3CFD0A56}" type="datetimeFigureOut">
              <a:rPr lang="it-IT" smtClean="0"/>
              <a:t>24/12/21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58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3E96E5B-CF38-418E-BB54-7DD2E362D1E4}"/>
              </a:ext>
            </a:extLst>
          </p:cNvPr>
          <p:cNvSpPr/>
          <p:nvPr/>
        </p:nvSpPr>
        <p:spPr>
          <a:xfrm>
            <a:off x="6096000" y="676932"/>
            <a:ext cx="5715472" cy="4521141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DEF214-E0BE-4DF8-9103-30A836A3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38" y="2121894"/>
            <a:ext cx="5364192" cy="227757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3FF30B-8C93-4AD6-99D2-CE475F460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04" y="1601881"/>
            <a:ext cx="1204240" cy="1040026"/>
          </a:xfrm>
          <a:prstGeom prst="rect">
            <a:avLst/>
          </a:prstGeom>
          <a:effectLst/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D7E6EDC0-DCD4-4576-A46E-E04F4ABDF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5100" y="2122488"/>
            <a:ext cx="5057775" cy="22764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0412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926AA-0BA2-4BA0-828A-68FD4D3B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BE1FA0-A474-4C58-98D5-337CB5F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24/12/21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7FBFE8-0AD6-4BB1-8785-4315249C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EF4319-7339-420E-A9B2-189C245C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2E29AE-52A7-49F9-ADFE-3D2798DBC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31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4FC1B-FB8B-430C-BE68-15F61D68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4BABCE-9D20-4768-9370-24CAFFC6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24/12/21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50C4E8-CFB0-485F-84FE-695BB4FC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D36051-3DD3-41B6-8A2C-0EC70025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357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>
              <a:defRPr sz="3200">
                <a:solidFill>
                  <a:srgbClr val="0064B7"/>
                </a:solidFill>
              </a:defRPr>
            </a:lvl1pPr>
            <a:lvl2pPr>
              <a:defRPr sz="2800">
                <a:solidFill>
                  <a:srgbClr val="0064B7"/>
                </a:solidFill>
              </a:defRPr>
            </a:lvl2pPr>
            <a:lvl3pPr>
              <a:defRPr sz="2400">
                <a:solidFill>
                  <a:srgbClr val="0064B7"/>
                </a:solidFill>
              </a:defRPr>
            </a:lvl3pPr>
            <a:lvl4pPr>
              <a:defRPr sz="2000">
                <a:solidFill>
                  <a:srgbClr val="0064B7"/>
                </a:solidFill>
              </a:defRPr>
            </a:lvl4pPr>
            <a:lvl5pPr>
              <a:defRPr sz="2000">
                <a:solidFill>
                  <a:srgbClr val="0064B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24/12/21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140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64B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24/12/21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994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6601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24/12/21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57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24/12/21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177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0853489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12/24/21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6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24/12/21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65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67269"/>
            <a:ext cx="10515600" cy="590931"/>
          </a:xfrm>
          <a:noFill/>
        </p:spPr>
        <p:txBody>
          <a:bodyPr wrap="square" rtlCol="0">
            <a:spAutoFit/>
          </a:bodyPr>
          <a:lstStyle>
            <a:lvl1pPr>
              <a:defRPr lang="it-IT" sz="36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8200" y="1577806"/>
            <a:ext cx="10515600" cy="4351338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  <a:latin typeface="Titillium Web" panose="00000500000000000000"/>
              </a:defRPr>
            </a:lvl1pPr>
            <a:lvl2pPr>
              <a:defRPr>
                <a:solidFill>
                  <a:srgbClr val="0064B7"/>
                </a:solidFill>
                <a:latin typeface="Titillium Web" panose="00000500000000000000"/>
              </a:defRPr>
            </a:lvl2pPr>
            <a:lvl3pPr>
              <a:defRPr>
                <a:solidFill>
                  <a:srgbClr val="0064B7"/>
                </a:solidFill>
                <a:latin typeface="Titillium Web" panose="00000500000000000000"/>
              </a:defRPr>
            </a:lvl3pPr>
            <a:lvl4pPr>
              <a:defRPr>
                <a:solidFill>
                  <a:srgbClr val="0064B7"/>
                </a:solidFill>
                <a:latin typeface="Titillium Web" panose="00000500000000000000"/>
              </a:defRPr>
            </a:lvl4pPr>
            <a:lvl5pPr>
              <a:defRPr>
                <a:solidFill>
                  <a:srgbClr val="0064B7"/>
                </a:solidFill>
                <a:latin typeface="Titillium Web" panose="0000050000000000000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24/12/21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99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24/12/21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03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24/12/21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52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24/12/21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24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24/12/21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42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24/12/21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44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57196-BBC0-43C5-A8A6-0FF3A87C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9609631-D1E9-4B9A-9B7A-79A765E0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24/12/21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0CBD1B-BFD1-4376-8B79-31137024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3A0D04-0F15-466A-B181-738CF14A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B9F147-ED2B-4031-96DE-F19F671B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32" y="5890292"/>
            <a:ext cx="1035733" cy="1543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3EDB3A-0DDF-4AAA-A25F-BFCA794F2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A6B85E-2EC3-412D-BB39-5DFA353327B1}"/>
              </a:ext>
            </a:extLst>
          </p:cNvPr>
          <p:cNvSpPr txBox="1"/>
          <p:nvPr/>
        </p:nvSpPr>
        <p:spPr>
          <a:xfrm>
            <a:off x="4992971" y="5176897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</p:spTree>
    <p:extLst>
      <p:ext uri="{BB962C8B-B14F-4D97-AF65-F5344CB8AC3E}">
        <p14:creationId xmlns:p14="http://schemas.microsoft.com/office/powerpoint/2010/main" val="390259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24">
            <a:extLst>
              <a:ext uri="{FF2B5EF4-FFF2-40B4-BE49-F238E27FC236}">
                <a16:creationId xmlns:a16="http://schemas.microsoft.com/office/drawing/2014/main" id="{B8185497-E866-402E-B374-1D2B58FA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80" y="984035"/>
            <a:ext cx="5334769" cy="198215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E16CD90B-6D6A-49F1-AC78-C54A85E98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288" y="984250"/>
            <a:ext cx="4986337" cy="1981200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7912AA1-087C-4574-A4DD-942B62F12FEC}"/>
              </a:ext>
            </a:extLst>
          </p:cNvPr>
          <p:cNvSpPr txBox="1"/>
          <p:nvPr/>
        </p:nvSpPr>
        <p:spPr>
          <a:xfrm>
            <a:off x="1715002" y="3992661"/>
            <a:ext cx="210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ipsum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dolor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sit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err="1">
                <a:latin typeface="Titillium Web" panose="00000500000000000000" pitchFamily="2" charset="0"/>
              </a:rPr>
              <a:t>consectetuer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adipiscing</a:t>
            </a:r>
            <a:r>
              <a:rPr lang="it-IT" sz="1600">
                <a:latin typeface="Titillium Web" panose="00000500000000000000" pitchFamily="2" charset="0"/>
              </a:rPr>
              <a:t> elit. 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D4DF02C-9F98-4E92-907B-389017C0D711}"/>
              </a:ext>
            </a:extLst>
          </p:cNvPr>
          <p:cNvSpPr/>
          <p:nvPr/>
        </p:nvSpPr>
        <p:spPr>
          <a:xfrm>
            <a:off x="384544" y="3992661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BE9A3E2-5695-4DE2-8855-314FB84C22FD}"/>
              </a:ext>
            </a:extLst>
          </p:cNvPr>
          <p:cNvSpPr/>
          <p:nvPr/>
        </p:nvSpPr>
        <p:spPr>
          <a:xfrm>
            <a:off x="384544" y="3992661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5C31F66-1E85-4A11-88EB-34FC2551AECA}"/>
              </a:ext>
            </a:extLst>
          </p:cNvPr>
          <p:cNvSpPr txBox="1"/>
          <p:nvPr/>
        </p:nvSpPr>
        <p:spPr>
          <a:xfrm>
            <a:off x="654325" y="4101184"/>
            <a:ext cx="765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35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D4EE0A4-9A6C-420E-8B1F-0C74CE4D9482}"/>
              </a:ext>
            </a:extLst>
          </p:cNvPr>
          <p:cNvSpPr txBox="1"/>
          <p:nvPr/>
        </p:nvSpPr>
        <p:spPr>
          <a:xfrm>
            <a:off x="5523522" y="4010162"/>
            <a:ext cx="2049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ipsum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dolor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sit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b="1" err="1">
                <a:latin typeface="Titillium Web" panose="00000500000000000000" pitchFamily="2" charset="0"/>
              </a:rPr>
              <a:t>consectetuer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adipiscing</a:t>
            </a:r>
            <a:r>
              <a:rPr lang="it-IT" sz="1600" b="1">
                <a:latin typeface="Titillium Web" panose="00000500000000000000" pitchFamily="2" charset="0"/>
              </a:rPr>
              <a:t> elit.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14AF680-D735-479B-BA02-668D7BA81EAA}"/>
              </a:ext>
            </a:extLst>
          </p:cNvPr>
          <p:cNvSpPr/>
          <p:nvPr/>
        </p:nvSpPr>
        <p:spPr>
          <a:xfrm>
            <a:off x="4193064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D38E78A-6AA6-4E48-B229-AF827C9B03A2}"/>
              </a:ext>
            </a:extLst>
          </p:cNvPr>
          <p:cNvSpPr/>
          <p:nvPr/>
        </p:nvSpPr>
        <p:spPr>
          <a:xfrm>
            <a:off x="4193064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6142170-A8EC-42C2-828A-278587E34359}"/>
              </a:ext>
            </a:extLst>
          </p:cNvPr>
          <p:cNvSpPr txBox="1"/>
          <p:nvPr/>
        </p:nvSpPr>
        <p:spPr>
          <a:xfrm>
            <a:off x="4289848" y="4118685"/>
            <a:ext cx="108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174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CE8A269-66D5-48D6-B48B-A76CD40F83CA}"/>
              </a:ext>
            </a:extLst>
          </p:cNvPr>
          <p:cNvSpPr txBox="1"/>
          <p:nvPr/>
        </p:nvSpPr>
        <p:spPr>
          <a:xfrm>
            <a:off x="9333520" y="4010162"/>
            <a:ext cx="214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ipsum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dolor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sit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err="1">
                <a:latin typeface="Titillium Web" panose="00000500000000000000" pitchFamily="2" charset="0"/>
              </a:rPr>
              <a:t>consectetuer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adipiscing</a:t>
            </a:r>
            <a:r>
              <a:rPr lang="it-IT" sz="1600">
                <a:latin typeface="Titillium Web" panose="00000500000000000000" pitchFamily="2" charset="0"/>
              </a:rPr>
              <a:t> elit. 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DA1E352-C409-4850-9349-BB1C62A0E037}"/>
              </a:ext>
            </a:extLst>
          </p:cNvPr>
          <p:cNvSpPr/>
          <p:nvPr/>
        </p:nvSpPr>
        <p:spPr>
          <a:xfrm>
            <a:off x="8003062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77EE0E81-ED1D-4932-8B08-E4E52965E034}"/>
              </a:ext>
            </a:extLst>
          </p:cNvPr>
          <p:cNvSpPr/>
          <p:nvPr/>
        </p:nvSpPr>
        <p:spPr>
          <a:xfrm>
            <a:off x="8003062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7B3104F-6049-424D-B92F-0E462B20A0AE}"/>
              </a:ext>
            </a:extLst>
          </p:cNvPr>
          <p:cNvSpPr txBox="1"/>
          <p:nvPr/>
        </p:nvSpPr>
        <p:spPr>
          <a:xfrm>
            <a:off x="8114684" y="4118685"/>
            <a:ext cx="108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74069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3B44-B3C8-4047-8844-C47D3CFD0A56}" type="datetimeFigureOut">
              <a:rPr lang="it-IT" smtClean="0"/>
              <a:t>24/12/21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3">
            <a:extLst>
              <a:ext uri="{FF2B5EF4-FFF2-40B4-BE49-F238E27FC236}">
                <a16:creationId xmlns:a16="http://schemas.microsoft.com/office/drawing/2014/main" id="{22D29EE3-B82B-4F6C-A2FB-DAFFAC3AC6F2}"/>
              </a:ext>
            </a:extLst>
          </p:cNvPr>
          <p:cNvSpPr/>
          <p:nvPr/>
        </p:nvSpPr>
        <p:spPr>
          <a:xfrm flipH="1">
            <a:off x="0" y="5999584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D589462E-62ED-469A-9EE9-BB40EC5F11DA}"/>
              </a:ext>
            </a:extLst>
          </p:cNvPr>
          <p:cNvSpPr/>
          <p:nvPr/>
        </p:nvSpPr>
        <p:spPr>
          <a:xfrm>
            <a:off x="0" y="5999585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33E33D3-3556-4EEA-9B8B-317A4F5775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5" y="6351611"/>
            <a:ext cx="1035733" cy="15436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12AE9D-01B0-4E8F-A767-3A01A1EB8D14}"/>
              </a:ext>
            </a:extLst>
          </p:cNvPr>
          <p:cNvSpPr txBox="1"/>
          <p:nvPr/>
        </p:nvSpPr>
        <p:spPr>
          <a:xfrm>
            <a:off x="1616148" y="6259516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CE4033-A1BC-433B-BD0C-AAC0034C5ED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5" y="6150002"/>
            <a:ext cx="1478152" cy="5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4B7"/>
          </a:solidFill>
          <a:latin typeface="Titillium Web" panose="000005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E2B89-6D01-4DB5-9B5E-6F5B47000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16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0" dirty="0">
                <a:latin typeface="+mj-lt"/>
              </a:rPr>
              <a:t>Epidemia COVID-19</a:t>
            </a:r>
            <a:endParaRPr lang="en-US" b="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latin typeface="+mj-lt"/>
              </a:rPr>
              <a:t>Monitoraggio del rischio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CACB40-1D35-4B23-9DDA-FC2EA55726B7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 err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</a:t>
            </a: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 </a:t>
            </a:r>
            <a:r>
              <a:rPr lang="en-GB" sz="1600" i="1" err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Superiore</a:t>
            </a: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 di </a:t>
            </a:r>
            <a:r>
              <a:rPr lang="en-GB" sz="1600" i="1" err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Sanità</a:t>
            </a:r>
            <a:endParaRPr lang="en-GB" sz="1600" i="1">
              <a:solidFill>
                <a:srgbClr val="E7E6E6">
                  <a:lumMod val="50000"/>
                </a:srgbClr>
              </a:solidFill>
              <a:latin typeface="Raleway" panose="020B0003030101060003" pitchFamily="34" charset="0"/>
            </a:endParaRP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02D42140-243D-4064-9F67-4AB0E0B3DB7E}"/>
              </a:ext>
            </a:extLst>
          </p:cNvPr>
          <p:cNvSpPr txBox="1">
            <a:spLocks/>
          </p:cNvSpPr>
          <p:nvPr/>
        </p:nvSpPr>
        <p:spPr>
          <a:xfrm>
            <a:off x="562313" y="242417"/>
            <a:ext cx="11067374" cy="194421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rgbClr val="0064B7"/>
                </a:solidFill>
                <a:latin typeface="+mj-lt"/>
                <a:ea typeface="+mj-ea"/>
                <a:cs typeface="+mj-cs"/>
              </a:rPr>
              <a:t>24 dicembre 2021</a:t>
            </a:r>
          </a:p>
        </p:txBody>
      </p:sp>
    </p:spTree>
    <p:extLst>
      <p:ext uri="{BB962C8B-B14F-4D97-AF65-F5344CB8AC3E}">
        <p14:creationId xmlns:p14="http://schemas.microsoft.com/office/powerpoint/2010/main" val="63870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A4366C4-7BAD-4B58-A5AE-DBB3BA9C36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0940" y="1327054"/>
            <a:ext cx="7732286" cy="4418449"/>
          </a:xfrm>
          <a:prstGeom prst="rect">
            <a:avLst/>
          </a:prstGeom>
          <a:noFill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240E34-B309-4C8D-BE8A-B38C777BAFB7}"/>
              </a:ext>
            </a:extLst>
          </p:cNvPr>
          <p:cNvSpPr txBox="1"/>
          <p:nvPr/>
        </p:nvSpPr>
        <p:spPr>
          <a:xfrm>
            <a:off x="1285374" y="287939"/>
            <a:ext cx="96212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64B7"/>
                </a:solidFill>
              </a:rPr>
              <a:t>INCIDENZA RICOVERI PER 100.000 GIORNALIERA PER FASCIA D’ETA’ NELLA POPOLAZIONE 0-19 ANNI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6EC2D5E-D138-4ADE-BA42-5636B5CCC698}"/>
              </a:ext>
            </a:extLst>
          </p:cNvPr>
          <p:cNvSpPr/>
          <p:nvPr/>
        </p:nvSpPr>
        <p:spPr>
          <a:xfrm>
            <a:off x="7201837" y="6604084"/>
            <a:ext cx="29610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 dirty="0">
                <a:solidFill>
                  <a:srgbClr val="333333"/>
                </a:solidFill>
              </a:rPr>
              <a:t>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21 dicembre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77103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17612"/>
            <a:ext cx="11743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</a:rPr>
              <a:t>STIMA DELL’RT MEDIO 14gg PER REGIONE/PA BASATO SU INIZIO SINTOMI FINO AL 7 DICEMBRE 2021, CALCOLATO IL 21/12/2021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510328" y="6604084"/>
            <a:ext cx="30251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21 dicembre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AD41692-BBDA-491C-8C5D-C285F0DA0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836" y="904949"/>
            <a:ext cx="6985127" cy="50481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970081-94DA-4076-80A9-CF7BC0ABB794}"/>
              </a:ext>
            </a:extLst>
          </p:cNvPr>
          <p:cNvSpPr txBox="1"/>
          <p:nvPr/>
        </p:nvSpPr>
        <p:spPr>
          <a:xfrm>
            <a:off x="199117" y="57882"/>
            <a:ext cx="11640457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rgbClr val="0064B7"/>
                </a:solidFill>
              </a:rPr>
              <a:t>Indicatori decisionali </a:t>
            </a:r>
            <a:r>
              <a:rPr lang="it-IT" sz="3200" dirty="0">
                <a:solidFill>
                  <a:srgbClr val="0064B7"/>
                </a:solidFill>
              </a:rPr>
              <a:t>come da Decreto Legge del 18 maggio 2021 n.65 articolo 13 </a:t>
            </a:r>
            <a:r>
              <a:rPr lang="it-IT" sz="3200" b="1" dirty="0">
                <a:solidFill>
                  <a:srgbClr val="0064B7"/>
                </a:solidFill>
              </a:rPr>
              <a:t>- Aggiornamento del 23/12/2021</a:t>
            </a:r>
            <a:endParaRPr lang="it-IT" sz="2800" b="1" dirty="0">
              <a:solidFill>
                <a:srgbClr val="0064B7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27683D-90F9-4D4F-8251-D78070C7B321}"/>
              </a:ext>
            </a:extLst>
          </p:cNvPr>
          <p:cNvSpPr txBox="1"/>
          <p:nvPr/>
        </p:nvSpPr>
        <p:spPr>
          <a:xfrm>
            <a:off x="5130800" y="61254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it-IT" sz="1800" b="1">
                <a:solidFill>
                  <a:srgbClr val="0064B7"/>
                </a:solidFill>
              </a:rPr>
              <a:t>Fonte dati: Ministero della Salute / Protezione Civile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E52DAF0-4802-46B0-B1FC-4C6172926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02209"/>
              </p:ext>
            </p:extLst>
          </p:nvPr>
        </p:nvGraphicFramePr>
        <p:xfrm>
          <a:off x="406702" y="1175715"/>
          <a:ext cx="11225286" cy="4708736"/>
        </p:xfrm>
        <a:graphic>
          <a:graphicData uri="http://schemas.openxmlformats.org/drawingml/2006/table">
            <a:tbl>
              <a:tblPr firstRow="1" firstCol="1" bandRow="1"/>
              <a:tblGrid>
                <a:gridCol w="1639433">
                  <a:extLst>
                    <a:ext uri="{9D8B030D-6E8A-4147-A177-3AD203B41FA5}">
                      <a16:colId xmlns:a16="http://schemas.microsoft.com/office/drawing/2014/main" val="4011441120"/>
                    </a:ext>
                  </a:extLst>
                </a:gridCol>
                <a:gridCol w="1806109">
                  <a:extLst>
                    <a:ext uri="{9D8B030D-6E8A-4147-A177-3AD203B41FA5}">
                      <a16:colId xmlns:a16="http://schemas.microsoft.com/office/drawing/2014/main" val="2102752302"/>
                    </a:ext>
                  </a:extLst>
                </a:gridCol>
                <a:gridCol w="1683921">
                  <a:extLst>
                    <a:ext uri="{9D8B030D-6E8A-4147-A177-3AD203B41FA5}">
                      <a16:colId xmlns:a16="http://schemas.microsoft.com/office/drawing/2014/main" val="2764619601"/>
                    </a:ext>
                  </a:extLst>
                </a:gridCol>
                <a:gridCol w="1745015">
                  <a:extLst>
                    <a:ext uri="{9D8B030D-6E8A-4147-A177-3AD203B41FA5}">
                      <a16:colId xmlns:a16="http://schemas.microsoft.com/office/drawing/2014/main" val="1913533220"/>
                    </a:ext>
                  </a:extLst>
                </a:gridCol>
                <a:gridCol w="1850788">
                  <a:extLst>
                    <a:ext uri="{9D8B030D-6E8A-4147-A177-3AD203B41FA5}">
                      <a16:colId xmlns:a16="http://schemas.microsoft.com/office/drawing/2014/main" val="4199570885"/>
                    </a:ext>
                  </a:extLst>
                </a:gridCol>
                <a:gridCol w="2500020">
                  <a:extLst>
                    <a:ext uri="{9D8B030D-6E8A-4147-A177-3AD203B41FA5}">
                      <a16:colId xmlns:a16="http://schemas.microsoft.com/office/drawing/2014/main" val="23657765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Incidenza 7gg/100 000 pop- Periodo di riferimento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3-9 dicembre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Incidenza 7gg/100 000 pop- Periodo di riferimento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10-16 dicembre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Incidenza 7gg/100 000 pop- Periodo di riferimento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17-23 dicembre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OCCUPAZIONE PL AREA MEDICA DA PAZIENTI COVID al </a:t>
                      </a: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23/12/2021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OCCUPAZIONE PL TERAPIA INTENSIVA DA PAZIENTI COVID (DL 23 Luglio 2021 n.105) al </a:t>
                      </a: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23/12/2021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732226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Abruzzo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169,5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229,7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9,8%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303081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Basilicata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124,2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177,3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173350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Calabria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119,0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172,7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207,5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16,6%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375695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Campania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136,5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179,8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280,9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12,7%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4,2%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935926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Emilia Romagna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241,1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292,4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380,2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261118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Friuli Venezia Giulia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378,0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376,8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419,9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188032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Lazio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179,8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236,2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286,0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134349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Liguria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215,0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313,1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432,9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24,8%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14,2%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447970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Lombardia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171,3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261,0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516,3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13,8%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10,6%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729354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174,0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264,0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315,0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18,7%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378967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Molise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5,1%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884680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 di Bolzano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556,1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566,8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403,6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531042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 di Trento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233,0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299,8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351,0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19,1%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174588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Piemonte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179,5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275,8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439,9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10,7%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728831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Puglia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127,6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6,1%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428838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Sardegna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113,4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571330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Sicilia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106,2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198,7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566285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Toscana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124,0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170,3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299,0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7,7%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11,6%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188793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Umbria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167,2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384,3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9,8%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797628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Valle d'Aosta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266,4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330,1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473,8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22,2%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439956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Veneto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365,5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498,9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590,5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18,2%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417569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10,7%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60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44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E7991F-227C-4D1D-963F-5DF7512E9B72}"/>
              </a:ext>
            </a:extLst>
          </p:cNvPr>
          <p:cNvSpPr txBox="1"/>
          <p:nvPr/>
        </p:nvSpPr>
        <p:spPr>
          <a:xfrm>
            <a:off x="36905" y="125834"/>
            <a:ext cx="121550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Occupazione dei posti letto (attivi e attivabili ai sensi del DL 105 del 23 luglio 2021) in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terapia intensiva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al </a:t>
            </a:r>
            <a:r>
              <a:rPr lang="it-IT" sz="2800" b="1" dirty="0">
                <a:solidFill>
                  <a:srgbClr val="0064B7"/>
                </a:solidFill>
                <a:latin typeface="Arial Narrow" panose="020B0606020202030204" pitchFamily="34" charset="0"/>
              </a:rPr>
              <a:t>23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/12/2021</a:t>
            </a:r>
            <a:endParaRPr kumimoji="0" lang="it-CH" sz="2800" b="1" i="0" u="none" strike="noStrike" kern="1200" cap="none" spc="0" normalizeH="0" baseline="0" noProof="0" dirty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8A56502-DF90-4DFE-931A-E2277095F5B3}"/>
              </a:ext>
            </a:extLst>
          </p:cNvPr>
          <p:cNvSpPr/>
          <p:nvPr/>
        </p:nvSpPr>
        <p:spPr>
          <a:xfrm>
            <a:off x="7543959" y="6604084"/>
            <a:ext cx="29610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 dirty="0">
                <a:solidFill>
                  <a:srgbClr val="333333"/>
                </a:solidFill>
              </a:rPr>
              <a:t>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23 dicembre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E3834D-83F4-4161-9CFE-5070D55D5F1B}"/>
              </a:ext>
            </a:extLst>
          </p:cNvPr>
          <p:cNvSpPr txBox="1"/>
          <p:nvPr/>
        </p:nvSpPr>
        <p:spPr>
          <a:xfrm>
            <a:off x="152585" y="1143065"/>
            <a:ext cx="11886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Il tasso di occupazione a livello nazionale </a:t>
            </a:r>
            <a:r>
              <a:rPr lang="it-IT" sz="1600" b="1" dirty="0">
                <a:latin typeface="Arial Narrow" panose="020B0606020202030204" pitchFamily="34" charset="0"/>
                <a:ea typeface="Tahoma" panose="020B0604030504040204" pitchFamily="34" charset="0"/>
              </a:rPr>
              <a:t>aumenta</a:t>
            </a:r>
            <a:r>
              <a:rPr lang="it-IT" sz="1600" dirty="0">
                <a:latin typeface="Arial Narrow" panose="020B0606020202030204" pitchFamily="34" charset="0"/>
                <a:ea typeface="Tahoma" panose="020B0604030504040204" pitchFamily="34" charset="0"/>
              </a:rPr>
              <a:t> a</a:t>
            </a:r>
            <a:r>
              <a:rPr lang="it-IT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l 10,7% (</a:t>
            </a:r>
            <a:r>
              <a:rPr lang="it-IT" sz="1600" dirty="0">
                <a:latin typeface="Arial Narrow" panose="020B0606020202030204" pitchFamily="34" charset="0"/>
                <a:ea typeface="Tahoma" panose="020B0604030504040204" pitchFamily="34" charset="0"/>
              </a:rPr>
              <a:t>9,6 </a:t>
            </a:r>
            <a:r>
              <a:rPr lang="it-IT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% settimana precedente). Il numero di persone ricoverate in queste aree </a:t>
            </a:r>
            <a:r>
              <a:rPr lang="it-IT" sz="16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è in aumento</a:t>
            </a:r>
            <a:r>
              <a:rPr lang="it-IT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da </a:t>
            </a:r>
            <a:r>
              <a:rPr lang="it-IT" sz="1600" dirty="0">
                <a:latin typeface="Arial Narrow" panose="020B0606020202030204" pitchFamily="34" charset="0"/>
                <a:ea typeface="Tahoma" panose="020B0604030504040204" pitchFamily="34" charset="0"/>
              </a:rPr>
              <a:t>917 (16/12/2021) a 1.023 (23/12/2021)</a:t>
            </a:r>
            <a:endParaRPr lang="it-IT" sz="1600" dirty="0">
              <a:latin typeface="Arial Narrow" panose="020B060602020203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6880087-6D79-4A15-8204-ED2E2509D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56"/>
          <a:stretch/>
        </p:blipFill>
        <p:spPr bwMode="auto">
          <a:xfrm>
            <a:off x="1638300" y="1727840"/>
            <a:ext cx="9300633" cy="4228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435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E7991F-227C-4D1D-963F-5DF7512E9B72}"/>
              </a:ext>
            </a:extLst>
          </p:cNvPr>
          <p:cNvSpPr txBox="1"/>
          <p:nvPr/>
        </p:nvSpPr>
        <p:spPr>
          <a:xfrm>
            <a:off x="422347" y="125834"/>
            <a:ext cx="114484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Occupazione dei posti letto (attivi e attivabili ai sensi del DL 105 del 23 luglio 2021) in </a:t>
            </a: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area medica</a:t>
            </a: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 al </a:t>
            </a:r>
            <a:r>
              <a:rPr lang="it-IT" sz="2600" b="1" dirty="0">
                <a:solidFill>
                  <a:srgbClr val="0064B7"/>
                </a:solidFill>
                <a:latin typeface="Arial Narrow" panose="020B0606020202030204" pitchFamily="34" charset="0"/>
              </a:rPr>
              <a:t>23</a:t>
            </a: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/12/2021</a:t>
            </a:r>
            <a:endParaRPr kumimoji="0" lang="it-CH" sz="2600" b="1" i="0" u="none" strike="noStrike" kern="1200" cap="none" spc="0" normalizeH="0" baseline="0" noProof="0" dirty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0BA55A8-B633-4A97-9498-2B07B3ACC16D}"/>
              </a:ext>
            </a:extLst>
          </p:cNvPr>
          <p:cNvSpPr/>
          <p:nvPr/>
        </p:nvSpPr>
        <p:spPr>
          <a:xfrm>
            <a:off x="7543959" y="6604084"/>
            <a:ext cx="29610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aggiornamento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23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dicembre 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2021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D2EF5A-25A6-455A-BA76-27EA36FDA34E}"/>
              </a:ext>
            </a:extLst>
          </p:cNvPr>
          <p:cNvSpPr txBox="1"/>
          <p:nvPr/>
        </p:nvSpPr>
        <p:spPr>
          <a:xfrm>
            <a:off x="152585" y="1069135"/>
            <a:ext cx="11886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Il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tasso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di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occupazione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a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livello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nazionale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600" b="1" dirty="0" err="1">
                <a:latin typeface="Arial Narrow" panose="020B0606020202030204" pitchFamily="34" charset="0"/>
                <a:ea typeface="Tahoma" panose="020B0604030504040204" pitchFamily="34" charset="0"/>
              </a:rPr>
              <a:t>aumenta</a:t>
            </a:r>
            <a:r>
              <a:rPr lang="en-US" sz="1600" dirty="0">
                <a:latin typeface="Arial Narrow" panose="020B0606020202030204" pitchFamily="34" charset="0"/>
                <a:ea typeface="Tahoma" panose="020B0604030504040204" pitchFamily="34" charset="0"/>
              </a:rPr>
              <a:t> a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l 13</a:t>
            </a:r>
            <a:r>
              <a:rPr lang="en-US" sz="1600" dirty="0">
                <a:latin typeface="Arial Narrow" panose="020B0606020202030204" pitchFamily="34" charset="0"/>
                <a:ea typeface="Tahoma" panose="020B0604030504040204" pitchFamily="34" charset="0"/>
              </a:rPr>
              <a:t>,9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% (</a:t>
            </a:r>
            <a:r>
              <a:rPr lang="en-US" sz="1600" dirty="0">
                <a:latin typeface="Arial Narrow" panose="020B0606020202030204" pitchFamily="34" charset="0"/>
                <a:ea typeface="Tahoma" panose="020B0604030504040204" pitchFamily="34" charset="0"/>
              </a:rPr>
              <a:t>12,1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% settimana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precedente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). Il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numero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di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persone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ricoverate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in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queste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aree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6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è in </a:t>
            </a:r>
            <a:r>
              <a:rPr lang="en-US" sz="1600" b="1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aumento</a:t>
            </a:r>
            <a:r>
              <a:rPr lang="en-US" sz="16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da </a:t>
            </a:r>
            <a:r>
              <a:rPr lang="en-US" sz="1600" dirty="0">
                <a:latin typeface="Arial Narrow" panose="020B0606020202030204" pitchFamily="34" charset="0"/>
                <a:ea typeface="Tahoma" panose="020B0604030504040204" pitchFamily="34" charset="0"/>
              </a:rPr>
              <a:t>7.338 (16/12/2021) a 8.722 (23/12/2021)</a:t>
            </a:r>
            <a:endParaRPr lang="it-IT" sz="1600" dirty="0">
              <a:latin typeface="Arial Narrow" panose="020B0606020202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1C847AD-BF8C-418F-B6BD-CF007BBE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18"/>
          <a:stretch/>
        </p:blipFill>
        <p:spPr bwMode="auto">
          <a:xfrm>
            <a:off x="1926167" y="1579033"/>
            <a:ext cx="8434850" cy="4423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80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7B2BF-1D65-4758-9657-58BC68F9FAE4}"/>
              </a:ext>
            </a:extLst>
          </p:cNvPr>
          <p:cNvSpPr txBox="1">
            <a:spLocks/>
          </p:cNvSpPr>
          <p:nvPr/>
        </p:nvSpPr>
        <p:spPr>
          <a:xfrm>
            <a:off x="-145960" y="29174"/>
            <a:ext cx="12213660" cy="757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Proiezioni del fabbisogno di posti letto in Terapia Intensiva e in Area Medica a 30 giorni</a:t>
            </a:r>
            <a:endParaRPr kumimoji="0" lang="it-CH" sz="2600" b="1" i="0" u="none" strike="noStrike" kern="1200" cap="none" spc="0" normalizeH="0" baseline="0" noProof="0" dirty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8F2C3E-74E8-4662-9A7B-95416E8DD659}"/>
              </a:ext>
            </a:extLst>
          </p:cNvPr>
          <p:cNvSpPr txBox="1"/>
          <p:nvPr/>
        </p:nvSpPr>
        <p:spPr>
          <a:xfrm>
            <a:off x="2542484" y="1025429"/>
            <a:ext cx="2050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Terapia intensiva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A3463B-B0EC-4070-BF08-92EE108B91D5}"/>
              </a:ext>
            </a:extLst>
          </p:cNvPr>
          <p:cNvSpPr txBox="1"/>
          <p:nvPr/>
        </p:nvSpPr>
        <p:spPr>
          <a:xfrm>
            <a:off x="8624507" y="962203"/>
            <a:ext cx="2050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 medica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44E84C3-E185-4B41-84FF-1FD81B3F306D}"/>
              </a:ext>
            </a:extLst>
          </p:cNvPr>
          <p:cNvSpPr txBox="1"/>
          <p:nvPr/>
        </p:nvSpPr>
        <p:spPr>
          <a:xfrm>
            <a:off x="5857877" y="3258004"/>
            <a:ext cx="19532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 5% e 50%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&gt;50%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6394606-93C3-482D-8B26-C596A5D4C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2" t="13414"/>
          <a:stretch/>
        </p:blipFill>
        <p:spPr>
          <a:xfrm>
            <a:off x="5494644" y="3568277"/>
            <a:ext cx="314325" cy="28989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EF25A35-F609-4E16-A468-1F320C634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28" b="7183"/>
          <a:stretch/>
        </p:blipFill>
        <p:spPr>
          <a:xfrm>
            <a:off x="5504254" y="4128463"/>
            <a:ext cx="323894" cy="255931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EB640E9-80B7-4E9B-855B-849C43AA8E20}"/>
              </a:ext>
            </a:extLst>
          </p:cNvPr>
          <p:cNvSpPr txBox="1"/>
          <p:nvPr/>
        </p:nvSpPr>
        <p:spPr>
          <a:xfrm>
            <a:off x="5116896" y="2129372"/>
            <a:ext cx="2496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Probabilità di superamento dei vari livelli di occupazione dei PL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231EEE5-2111-4A0E-AA2B-A2BEEFFE4FD6}"/>
              </a:ext>
            </a:extLst>
          </p:cNvPr>
          <p:cNvSpPr/>
          <p:nvPr/>
        </p:nvSpPr>
        <p:spPr>
          <a:xfrm>
            <a:off x="7543959" y="6604084"/>
            <a:ext cx="29610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aggiornamento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21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dicembre 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2021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FD5575-9D1F-438E-9D8A-5C2975A6A8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2635" y="1331536"/>
            <a:ext cx="3555908" cy="474121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05EAE58-6B54-49C2-A772-FD0C9BB380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425" y="1394761"/>
            <a:ext cx="4597200" cy="45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75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B6C12EE-C20D-466C-B63F-DDCEB6DD8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118845"/>
            <a:ext cx="12095475" cy="70071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31F2FC6-8AC1-4D6C-9416-BC5398592D2B}"/>
              </a:ext>
            </a:extLst>
          </p:cNvPr>
          <p:cNvSpPr txBox="1"/>
          <p:nvPr/>
        </p:nvSpPr>
        <p:spPr>
          <a:xfrm>
            <a:off x="41932" y="72960"/>
            <a:ext cx="12184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>
                <a:solidFill>
                  <a:srgbClr val="FFFF00"/>
                </a:solidFill>
                <a:latin typeface="Arial Narrow" panose="020B0606020202030204" pitchFamily="34" charset="0"/>
              </a:rPr>
              <a:t>Confronto con 2020 dalla prima settimana di settembre: </a:t>
            </a:r>
            <a:r>
              <a:rPr lang="it-IT" sz="2400" b="1">
                <a:solidFill>
                  <a:prstClr val="white"/>
                </a:solidFill>
                <a:latin typeface="Arial Narrow" panose="020B0606020202030204" pitchFamily="34" charset="0"/>
              </a:rPr>
              <a:t>numero tamponi, casi notificati, ospedalizzazioni, ricoveri in terapia intensiva e decessi</a:t>
            </a: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9E645A9-4C7B-4333-8B64-9D629BE2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807" y="988352"/>
            <a:ext cx="11277462" cy="483319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C91FC3B-77DC-41B9-A150-90199CCE4D7C}"/>
              </a:ext>
            </a:extLst>
          </p:cNvPr>
          <p:cNvSpPr/>
          <p:nvPr/>
        </p:nvSpPr>
        <p:spPr>
          <a:xfrm>
            <a:off x="7201837" y="6604084"/>
            <a:ext cx="29610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aggiornamento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: 21 dicembre 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2021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93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590799" y="1701799"/>
            <a:ext cx="7010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64B7"/>
                </a:solidFill>
                <a:latin typeface="Arial Narrow" panose="020B0606020202030204" pitchFamily="34" charset="0"/>
              </a:rPr>
              <a:t>Vaccinazioni somministrate al 21/12/2021 e loro impatto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7130824" y="56493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https://github.com/italia/covid19-opendata-vaccini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3284697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9">
            <a:extLst>
              <a:ext uri="{FF2B5EF4-FFF2-40B4-BE49-F238E27FC236}">
                <a16:creationId xmlns:a16="http://schemas.microsoft.com/office/drawing/2014/main" id="{DB1EB238-2AC6-48B3-84B5-099C5E20C1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6"/>
          <a:stretch/>
        </p:blipFill>
        <p:spPr bwMode="auto">
          <a:xfrm>
            <a:off x="345281" y="1360557"/>
            <a:ext cx="11501438" cy="387591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6A6DD858-C8F9-442E-8861-E4E230EF042B}"/>
              </a:ext>
            </a:extLst>
          </p:cNvPr>
          <p:cNvSpPr/>
          <p:nvPr/>
        </p:nvSpPr>
        <p:spPr>
          <a:xfrm>
            <a:off x="31868" y="5166547"/>
            <a:ext cx="12048627" cy="576294"/>
          </a:xfrm>
          <a:prstGeom prst="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178C63C-B970-4C15-BCC0-282233919EFC}"/>
              </a:ext>
            </a:extLst>
          </p:cNvPr>
          <p:cNvSpPr txBox="1">
            <a:spLocks/>
          </p:cNvSpPr>
          <p:nvPr/>
        </p:nvSpPr>
        <p:spPr>
          <a:xfrm>
            <a:off x="-62919" y="-10849"/>
            <a:ext cx="11977687" cy="707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>
                <a:solidFill>
                  <a:srgbClr val="0064B7"/>
                </a:solidFill>
                <a:latin typeface="Arial Narrow" panose="020B0606020202030204" pitchFamily="34" charset="0"/>
              </a:rPr>
              <a:t>Percentuale copertura vaccinale per classe d’età</a:t>
            </a:r>
            <a:endParaRPr lang="it-CH" sz="2600" b="1">
              <a:solidFill>
                <a:srgbClr val="0064B7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3167014-F99B-4102-9FDF-70714DE9EB3C}"/>
              </a:ext>
            </a:extLst>
          </p:cNvPr>
          <p:cNvSpPr/>
          <p:nvPr/>
        </p:nvSpPr>
        <p:spPr>
          <a:xfrm>
            <a:off x="7426917" y="6604084"/>
            <a:ext cx="30251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: 21 dicembre 2021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1C454B-F5E8-4456-B826-7D75278D9657}"/>
              </a:ext>
            </a:extLst>
          </p:cNvPr>
          <p:cNvSpPr txBox="1"/>
          <p:nvPr/>
        </p:nvSpPr>
        <p:spPr>
          <a:xfrm>
            <a:off x="312827" y="628617"/>
            <a:ext cx="113500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500" b="1" dirty="0">
                <a:latin typeface="Raleway" panose="020B0503030101060003" pitchFamily="34" charset="0"/>
              </a:rPr>
              <a:t>5+ </a:t>
            </a:r>
            <a:r>
              <a:rPr lang="en-GB" sz="1500" b="1" dirty="0" err="1">
                <a:latin typeface="Raleway" panose="020B0503030101060003" pitchFamily="34" charset="0"/>
              </a:rPr>
              <a:t>vaccinati</a:t>
            </a:r>
            <a:r>
              <a:rPr lang="en-GB" sz="1500" b="1" dirty="0">
                <a:latin typeface="Raleway" panose="020B0503030101060003" pitchFamily="34" charset="0"/>
              </a:rPr>
              <a:t> con una dose</a:t>
            </a:r>
            <a:r>
              <a:rPr lang="en-GB" sz="1500" dirty="0">
                <a:latin typeface="Raleway" panose="020B0503030101060003" pitchFamily="34" charset="0"/>
              </a:rPr>
              <a:t>: 		3,2% 	</a:t>
            </a:r>
            <a:r>
              <a:rPr lang="en-GB" sz="1400" dirty="0">
                <a:latin typeface="Raleway" panose="020B0503030101060003" pitchFamily="34" charset="0"/>
              </a:rPr>
              <a:t>(3,0% settimana </a:t>
            </a:r>
            <a:r>
              <a:rPr lang="en-GB" sz="1400" dirty="0" err="1">
                <a:latin typeface="Raleway" panose="020B0503030101060003" pitchFamily="34" charset="0"/>
              </a:rPr>
              <a:t>precedente</a:t>
            </a:r>
            <a:r>
              <a:rPr lang="en-GB" sz="1400" dirty="0">
                <a:latin typeface="Raleway" panose="020B0503030101060003" pitchFamily="34" charset="0"/>
              </a:rPr>
              <a:t>)</a:t>
            </a:r>
          </a:p>
          <a:p>
            <a:pPr>
              <a:defRPr/>
            </a:pPr>
            <a:r>
              <a:rPr lang="en-GB" sz="1500" b="1" dirty="0">
                <a:latin typeface="Raleway" panose="020B0503030101060003" pitchFamily="34" charset="0"/>
              </a:rPr>
              <a:t>5+ </a:t>
            </a:r>
            <a:r>
              <a:rPr lang="en-GB" sz="1500" b="1" dirty="0" err="1">
                <a:latin typeface="Raleway" panose="020B0503030101060003" pitchFamily="34" charset="0"/>
              </a:rPr>
              <a:t>vaccinati</a:t>
            </a:r>
            <a:r>
              <a:rPr lang="en-GB" sz="1500" b="1" dirty="0">
                <a:latin typeface="Raleway" panose="020B0503030101060003" pitchFamily="34" charset="0"/>
              </a:rPr>
              <a:t> con </a:t>
            </a:r>
            <a:r>
              <a:rPr lang="en-GB" sz="1500" b="1" dirty="0" err="1">
                <a:latin typeface="Raleway" panose="020B0503030101060003" pitchFamily="34" charset="0"/>
              </a:rPr>
              <a:t>ciclo</a:t>
            </a:r>
            <a:r>
              <a:rPr lang="en-GB" sz="1500" b="1" dirty="0">
                <a:latin typeface="Raleway" panose="020B0503030101060003" pitchFamily="34" charset="0"/>
              </a:rPr>
              <a:t> </a:t>
            </a:r>
            <a:r>
              <a:rPr lang="en-GB" sz="1500" b="1" dirty="0" err="1">
                <a:latin typeface="Raleway" panose="020B0503030101060003" pitchFamily="34" charset="0"/>
              </a:rPr>
              <a:t>completo</a:t>
            </a:r>
            <a:r>
              <a:rPr lang="en-GB" sz="1500" dirty="0">
                <a:latin typeface="Raleway" panose="020B0503030101060003" pitchFamily="34" charset="0"/>
              </a:rPr>
              <a:t>:     	80% 	</a:t>
            </a:r>
            <a:r>
              <a:rPr lang="en-GB" sz="1400" dirty="0">
                <a:latin typeface="Raleway" panose="020B0503030101060003" pitchFamily="34" charset="0"/>
              </a:rPr>
              <a:t>(79,8% settimana </a:t>
            </a:r>
            <a:r>
              <a:rPr lang="en-GB" sz="1400" dirty="0" err="1">
                <a:latin typeface="Raleway" panose="020B0503030101060003" pitchFamily="34" charset="0"/>
              </a:rPr>
              <a:t>precedente</a:t>
            </a:r>
            <a:r>
              <a:rPr lang="en-GB" sz="1400" dirty="0">
                <a:latin typeface="Raleway" panose="020B0503030101060003" pitchFamily="34" charset="0"/>
              </a:rPr>
              <a:t>)</a:t>
            </a:r>
          </a:p>
          <a:p>
            <a:pPr>
              <a:defRPr/>
            </a:pPr>
            <a:r>
              <a:rPr lang="en-GB" sz="1500" b="1" dirty="0">
                <a:latin typeface="Raleway" panose="020B0503030101060003" pitchFamily="34" charset="0"/>
              </a:rPr>
              <a:t>5+ </a:t>
            </a:r>
            <a:r>
              <a:rPr lang="en-GB" sz="1500" b="1" dirty="0" err="1">
                <a:latin typeface="Raleway" panose="020B0503030101060003" pitchFamily="34" charset="0"/>
              </a:rPr>
              <a:t>vaccinati</a:t>
            </a:r>
            <a:r>
              <a:rPr lang="en-GB" sz="1500" b="1" dirty="0">
                <a:latin typeface="Raleway" panose="020B0503030101060003" pitchFamily="34" charset="0"/>
              </a:rPr>
              <a:t> con dose booster/</a:t>
            </a:r>
            <a:r>
              <a:rPr lang="en-GB" sz="1500" b="1" dirty="0" err="1">
                <a:latin typeface="Raleway" panose="020B0503030101060003" pitchFamily="34" charset="0"/>
              </a:rPr>
              <a:t>aggiuntiva</a:t>
            </a:r>
            <a:r>
              <a:rPr lang="en-GB" sz="1500" b="1" dirty="0">
                <a:latin typeface="Raleway" panose="020B0503030101060003" pitchFamily="34" charset="0"/>
              </a:rPr>
              <a:t>:  </a:t>
            </a:r>
            <a:r>
              <a:rPr lang="en-GB" sz="1500" dirty="0">
                <a:latin typeface="Raleway" panose="020B0503030101060003" pitchFamily="34" charset="0"/>
              </a:rPr>
              <a:t>27,5%</a:t>
            </a:r>
            <a:r>
              <a:rPr lang="en-GB" sz="1500" b="1" dirty="0">
                <a:latin typeface="Raleway" panose="020B0503030101060003" pitchFamily="34" charset="0"/>
              </a:rPr>
              <a:t> 	</a:t>
            </a:r>
            <a:r>
              <a:rPr lang="en-GB" sz="1400" dirty="0">
                <a:latin typeface="Raleway" panose="020B0503030101060003" pitchFamily="34" charset="0"/>
              </a:rPr>
              <a:t>(22,7%</a:t>
            </a:r>
            <a:r>
              <a:rPr lang="en-GB" sz="1400" b="1" dirty="0">
                <a:latin typeface="Raleway" panose="020B0503030101060003" pitchFamily="34" charset="0"/>
              </a:rPr>
              <a:t> </a:t>
            </a:r>
            <a:r>
              <a:rPr lang="en-GB" sz="1400" dirty="0">
                <a:latin typeface="Raleway" panose="020B0503030101060003" pitchFamily="34" charset="0"/>
              </a:rPr>
              <a:t>settimana </a:t>
            </a:r>
            <a:r>
              <a:rPr lang="en-GB" sz="1400" dirty="0" err="1">
                <a:latin typeface="Raleway" panose="020B0503030101060003" pitchFamily="34" charset="0"/>
              </a:rPr>
              <a:t>precedente</a:t>
            </a:r>
            <a:r>
              <a:rPr lang="en-GB" sz="1400" dirty="0">
                <a:latin typeface="Raleway" panose="020B0503030101060003" pitchFamily="34" charset="0"/>
              </a:rPr>
              <a:t>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38C7F7B-BB50-4EF1-B675-C18FAB25E91D}"/>
              </a:ext>
            </a:extLst>
          </p:cNvPr>
          <p:cNvSpPr txBox="1"/>
          <p:nvPr/>
        </p:nvSpPr>
        <p:spPr>
          <a:xfrm>
            <a:off x="2188724" y="5315046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950.166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F00E296-1E0E-4583-8D03-84C3410D9996}"/>
              </a:ext>
            </a:extLst>
          </p:cNvPr>
          <p:cNvSpPr txBox="1"/>
          <p:nvPr/>
        </p:nvSpPr>
        <p:spPr>
          <a:xfrm>
            <a:off x="-23314" y="5149516"/>
            <a:ext cx="78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Soggetti non vaccinati 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488C0507-5877-4939-8B89-4AC50A38377F}"/>
              </a:ext>
            </a:extLst>
          </p:cNvPr>
          <p:cNvSpPr/>
          <p:nvPr/>
        </p:nvSpPr>
        <p:spPr>
          <a:xfrm>
            <a:off x="663409" y="5334181"/>
            <a:ext cx="310147" cy="2769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916299F-6F0B-41A0-B266-329199B98D1D}"/>
              </a:ext>
            </a:extLst>
          </p:cNvPr>
          <p:cNvSpPr txBox="1"/>
          <p:nvPr/>
        </p:nvSpPr>
        <p:spPr>
          <a:xfrm>
            <a:off x="4678732" y="5328711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947.888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74C75E4-D3C3-4199-B3B7-E5CE64741945}"/>
              </a:ext>
            </a:extLst>
          </p:cNvPr>
          <p:cNvSpPr txBox="1"/>
          <p:nvPr/>
        </p:nvSpPr>
        <p:spPr>
          <a:xfrm>
            <a:off x="3446585" y="5317261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553.532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A50A42D-7861-4F67-ABF7-B56D3E1416D8}"/>
              </a:ext>
            </a:extLst>
          </p:cNvPr>
          <p:cNvSpPr txBox="1"/>
          <p:nvPr/>
        </p:nvSpPr>
        <p:spPr>
          <a:xfrm>
            <a:off x="5918283" y="5328711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1.299.800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7B8BD54-C49A-4DF1-BBE2-6315E6CC2BD6}"/>
              </a:ext>
            </a:extLst>
          </p:cNvPr>
          <p:cNvSpPr txBox="1"/>
          <p:nvPr/>
        </p:nvSpPr>
        <p:spPr>
          <a:xfrm>
            <a:off x="8382578" y="5328711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672.114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D620C99-C7B9-49E6-9F1F-B55959BD649D}"/>
              </a:ext>
            </a:extLst>
          </p:cNvPr>
          <p:cNvSpPr txBox="1"/>
          <p:nvPr/>
        </p:nvSpPr>
        <p:spPr>
          <a:xfrm>
            <a:off x="7176144" y="5315047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1.103.027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84D0256-A48B-432B-B8ED-89AB73710437}"/>
              </a:ext>
            </a:extLst>
          </p:cNvPr>
          <p:cNvSpPr txBox="1"/>
          <p:nvPr/>
        </p:nvSpPr>
        <p:spPr>
          <a:xfrm>
            <a:off x="10846873" y="5334129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193.188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B0B2A4C-42BF-4626-B2DA-6BCBB944F7F9}"/>
              </a:ext>
            </a:extLst>
          </p:cNvPr>
          <p:cNvSpPr txBox="1"/>
          <p:nvPr/>
        </p:nvSpPr>
        <p:spPr>
          <a:xfrm>
            <a:off x="9637218" y="5328711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403.412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F58B435-CEAC-4A27-BC07-73A32B50E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90359" r="7361" b="1817"/>
          <a:stretch/>
        </p:blipFill>
        <p:spPr bwMode="auto">
          <a:xfrm>
            <a:off x="4323139" y="5788301"/>
            <a:ext cx="7591629" cy="2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6455BC2-3EEC-465F-BFC7-69E0D30CE390}"/>
              </a:ext>
            </a:extLst>
          </p:cNvPr>
          <p:cNvSpPr txBox="1"/>
          <p:nvPr/>
        </p:nvSpPr>
        <p:spPr>
          <a:xfrm>
            <a:off x="1094979" y="5328710"/>
            <a:ext cx="11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FF0000"/>
                </a:solidFill>
                <a:latin typeface="Calibri" panose="020F0502020204030204"/>
              </a:rPr>
              <a:t>3.548.885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337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DA254-651F-4E7C-A6D4-10298A165D9B}"/>
              </a:ext>
            </a:extLst>
          </p:cNvPr>
          <p:cNvSpPr txBox="1"/>
          <p:nvPr/>
        </p:nvSpPr>
        <p:spPr>
          <a:xfrm>
            <a:off x="5899484" y="6307037"/>
            <a:ext cx="4404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PERIODO 5 APRILE – 19 DICEMBRE 2021</a:t>
            </a:r>
            <a:endParaRPr kumimoji="0" lang="it-CH" sz="1800" b="1" i="0" u="none" strike="noStrike" kern="1200" cap="none" spc="0" normalizeH="0" baseline="0" noProof="0" dirty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246C89-4ADC-4AAD-A9DF-1C9AD991900A}"/>
              </a:ext>
            </a:extLst>
          </p:cNvPr>
          <p:cNvSpPr txBox="1"/>
          <p:nvPr/>
        </p:nvSpPr>
        <p:spPr>
          <a:xfrm>
            <a:off x="166540" y="30020"/>
            <a:ext cx="11858920" cy="189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>
                <a:solidFill>
                  <a:srgbClr val="0064B7"/>
                </a:solidFill>
                <a:latin typeface="Arial Narrow" panose="020B0606020202030204" pitchFamily="34" charset="0"/>
                <a:ea typeface="+mj-ea"/>
                <a:cs typeface="+mj-cs"/>
              </a:rPr>
              <a:t>Stima dell’efficacia nei soggetti vaccinati con ciclo completo da </a:t>
            </a:r>
            <a:r>
              <a:rPr lang="it-IT" sz="2600" b="1" u="sng" dirty="0">
                <a:solidFill>
                  <a:srgbClr val="0064B7"/>
                </a:solidFill>
                <a:latin typeface="Arial Narrow" panose="020B0606020202030204" pitchFamily="34" charset="0"/>
                <a:ea typeface="+mj-ea"/>
                <a:cs typeface="+mj-cs"/>
              </a:rPr>
              <a:t>oltre 150 giorni</a:t>
            </a:r>
            <a:r>
              <a:rPr lang="it-IT" sz="2600" b="1" dirty="0">
                <a:solidFill>
                  <a:srgbClr val="0064B7"/>
                </a:solidFill>
                <a:latin typeface="Arial Narrow" panose="020B0606020202030204" pitchFamily="34" charset="0"/>
                <a:ea typeface="+mj-ea"/>
                <a:cs typeface="+mj-cs"/>
              </a:rPr>
              <a:t>, da </a:t>
            </a:r>
            <a:r>
              <a:rPr lang="it-IT" sz="2600" b="1" u="sng" dirty="0">
                <a:solidFill>
                  <a:srgbClr val="0064B7"/>
                </a:solidFill>
                <a:latin typeface="Arial Narrow" panose="020B0606020202030204" pitchFamily="34" charset="0"/>
                <a:ea typeface="+mj-ea"/>
                <a:cs typeface="+mj-cs"/>
              </a:rPr>
              <a:t>meno di 150 giorni</a:t>
            </a:r>
            <a:r>
              <a:rPr lang="it-IT" sz="2600" b="1" dirty="0">
                <a:solidFill>
                  <a:srgbClr val="0064B7"/>
                </a:solidFill>
                <a:latin typeface="Arial Narrow" panose="020B0606020202030204" pitchFamily="34" charset="0"/>
                <a:ea typeface="+mj-ea"/>
                <a:cs typeface="+mj-cs"/>
              </a:rPr>
              <a:t> e con </a:t>
            </a:r>
            <a:r>
              <a:rPr lang="it-IT" sz="2600" b="1" u="sng" dirty="0">
                <a:solidFill>
                  <a:srgbClr val="0064B7"/>
                </a:solidFill>
                <a:latin typeface="Arial Narrow" panose="020B0606020202030204" pitchFamily="34" charset="0"/>
                <a:ea typeface="+mj-ea"/>
                <a:cs typeface="+mj-cs"/>
              </a:rPr>
              <a:t>dose aggiuntiva/booster</a:t>
            </a:r>
            <a:r>
              <a:rPr lang="it-IT" sz="2600" b="1" dirty="0">
                <a:solidFill>
                  <a:srgbClr val="0064B7"/>
                </a:solidFill>
                <a:latin typeface="Arial Narrow" panose="020B0606020202030204" pitchFamily="34" charset="0"/>
                <a:ea typeface="+mj-ea"/>
                <a:cs typeface="+mj-cs"/>
              </a:rPr>
              <a:t> rispetto ai non vaccinati per diagnosi e malattia severa, nella popolazione italiana di età &gt; 12, per classe d’età,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>
                <a:solidFill>
                  <a:srgbClr val="0064B7"/>
                </a:solidFill>
                <a:latin typeface="Arial Narrow" panose="020B0606020202030204" pitchFamily="34" charset="0"/>
                <a:ea typeface="+mj-ea"/>
                <a:cs typeface="+mj-cs"/>
              </a:rPr>
              <a:t>25 Luglio – 19 Dicembre 2021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6964FB54-A9CB-47E0-A13A-E51F745B3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239105"/>
              </p:ext>
            </p:extLst>
          </p:nvPr>
        </p:nvGraphicFramePr>
        <p:xfrm>
          <a:off x="6246399" y="1910269"/>
          <a:ext cx="5449448" cy="2353150"/>
        </p:xfrm>
        <a:graphic>
          <a:graphicData uri="http://schemas.openxmlformats.org/drawingml/2006/table">
            <a:tbl>
              <a:tblPr firstRow="1" firstCol="1" bandRow="1"/>
              <a:tblGrid>
                <a:gridCol w="863121">
                  <a:extLst>
                    <a:ext uri="{9D8B030D-6E8A-4147-A177-3AD203B41FA5}">
                      <a16:colId xmlns:a16="http://schemas.microsoft.com/office/drawing/2014/main" val="3580108301"/>
                    </a:ext>
                  </a:extLst>
                </a:gridCol>
                <a:gridCol w="524299">
                  <a:extLst>
                    <a:ext uri="{9D8B030D-6E8A-4147-A177-3AD203B41FA5}">
                      <a16:colId xmlns:a16="http://schemas.microsoft.com/office/drawing/2014/main" val="4135173791"/>
                    </a:ext>
                  </a:extLst>
                </a:gridCol>
                <a:gridCol w="1251403">
                  <a:extLst>
                    <a:ext uri="{9D8B030D-6E8A-4147-A177-3AD203B41FA5}">
                      <a16:colId xmlns:a16="http://schemas.microsoft.com/office/drawing/2014/main" val="61725057"/>
                    </a:ext>
                  </a:extLst>
                </a:gridCol>
                <a:gridCol w="1279791">
                  <a:extLst>
                    <a:ext uri="{9D8B030D-6E8A-4147-A177-3AD203B41FA5}">
                      <a16:colId xmlns:a16="http://schemas.microsoft.com/office/drawing/2014/main" val="2378952072"/>
                    </a:ext>
                  </a:extLst>
                </a:gridCol>
                <a:gridCol w="1530834">
                  <a:extLst>
                    <a:ext uri="{9D8B030D-6E8A-4147-A177-3AD203B41FA5}">
                      <a16:colId xmlns:a16="http://schemas.microsoft.com/office/drawing/2014/main" val="449292773"/>
                    </a:ext>
                  </a:extLst>
                </a:gridCol>
              </a:tblGrid>
              <a:tr h="611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Gruppo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Fascia di età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b="1" cap="small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Vaccinati con ciclo completo entro 150 giorni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b="1" cap="small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Vaccinati con ciclo completo da &gt;150 giorni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b="1" cap="small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Vaccinati con ciclo completo con dose aggiuntiva/booster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240"/>
                  </a:ext>
                </a:extLst>
              </a:tr>
              <a:tr h="175528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Diagnosi di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Sars-CoV-2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12-39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72,0 [71,8-72,2]***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31,1 [30,2-32,0]***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62,4 [60,3-64,4]***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575175"/>
                  </a:ext>
                </a:extLst>
              </a:tr>
              <a:tr h="1755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40-59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69,5 [69,3-69,7]***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22,3 [21,5-23,1]***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66,8 [65,4-68,2]***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116392"/>
                  </a:ext>
                </a:extLst>
              </a:tr>
              <a:tr h="1755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60-79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72,9 [72,6-73,3]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30,6 [29,7-31,6]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76,2 [75,1-77,2]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82762"/>
                  </a:ext>
                </a:extLst>
              </a:tr>
              <a:tr h="1755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80+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86,2 [85,8-86,6]**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70,9 [70,1-71,7]**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86,2 [85,5-86,8]**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166601"/>
                  </a:ext>
                </a:extLst>
              </a:tr>
              <a:tr h="1755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71,5 [71,4-71,6]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30,1 [29,7-30,6]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71,0 [70,3-71,6]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496116"/>
                  </a:ext>
                </a:extLst>
              </a:tr>
              <a:tr h="17552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Malattia Severa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12-39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95,3 [94,8-95,8]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81,1 [77,9-83,9]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-*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0946"/>
                  </a:ext>
                </a:extLst>
              </a:tr>
              <a:tr h="1755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40-59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95,5 [95,2-95,7]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84,0 [82,5-85,5]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-*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95616"/>
                  </a:ext>
                </a:extLst>
              </a:tr>
              <a:tr h="1755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60-79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92,1 [91,8-92,4]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76,3 [75,0-77,6]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-*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127088"/>
                  </a:ext>
                </a:extLst>
              </a:tr>
              <a:tr h="1755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80+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90,8 [90,3-91,3]**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84,8 [84,0-85,6]**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96,3 [95,5-96,9]**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14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92,7 [92,5-92,9]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82,2 [81,6-82,8]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94,0 [93,1-94,8]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84147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982B7D5-7FC1-4805-AA7F-68A753A02A5B}"/>
              </a:ext>
            </a:extLst>
          </p:cNvPr>
          <p:cNvSpPr txBox="1"/>
          <p:nvPr/>
        </p:nvSpPr>
        <p:spPr>
          <a:xfrm>
            <a:off x="6246399" y="4418190"/>
            <a:ext cx="594560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NB.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 </a:t>
            </a:r>
            <a:r>
              <a:rPr lang="it-IT" sz="1100" dirty="0">
                <a:solidFill>
                  <a:srgbClr val="44546A"/>
                </a:solidFill>
                <a:latin typeface="Raleway" panose="020B0503030101060003" pitchFamily="34" charset="0"/>
              </a:rPr>
              <a:t>*Stime non calcolabili per bassa frequenza di eventi in alcuni strati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**Le stime di efficacia relative alla fascia di età 80+ potrebbero risentire di un maggiore sbilanciamento nella distribuzione della popolazione fra vaccinati e non vaccinati ***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 soggetti che risultano vaccinati da oltre cinque mesi appartengono principalmente alle categorie maggiormente a rischio di infezione/ricovero/morte (operatori sanitari, residenti nelle RSA, ultraottantenni e persone estremamente vulnerabili). L’efficacia dei vaccinati con ciclo completo da &gt;150 giorni e con dose aggiuntiva/booster risulta quindi verosimilmente sottostimata. 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D49F7E-E709-4885-A824-2208017D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19" y="2039504"/>
            <a:ext cx="6069381" cy="321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1689826" y="2711994"/>
            <a:ext cx="881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>
                <a:solidFill>
                  <a:srgbClr val="0064B7"/>
                </a:solidFill>
                <a:latin typeface="Arial Narrow" panose="020B0606020202030204" pitchFamily="34" charset="0"/>
              </a:rPr>
              <a:t>Situazione epidemiologica in Italia</a:t>
            </a:r>
          </a:p>
        </p:txBody>
      </p:sp>
    </p:spTree>
    <p:extLst>
      <p:ext uri="{BB962C8B-B14F-4D97-AF65-F5344CB8AC3E}">
        <p14:creationId xmlns:p14="http://schemas.microsoft.com/office/powerpoint/2010/main" val="4161791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9603DA2-72D1-4287-86B2-B233B61F3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9139" y="473030"/>
            <a:ext cx="7577993" cy="55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42DE3A7-22D4-43B8-9FB8-16DBDFFED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76" y="5071936"/>
            <a:ext cx="695325" cy="7905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7B6816-A368-43E4-AB66-CB66795F680D}"/>
              </a:ext>
            </a:extLst>
          </p:cNvPr>
          <p:cNvSpPr txBox="1"/>
          <p:nvPr/>
        </p:nvSpPr>
        <p:spPr>
          <a:xfrm>
            <a:off x="972301" y="5174836"/>
            <a:ext cx="1278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64B7"/>
                </a:solidFill>
                <a:latin typeface="Calibri" panose="020F0502020204030204"/>
                <a:ea typeface="+mj-ea"/>
                <a:cs typeface="+mj-cs"/>
              </a:rPr>
              <a:t>Dimensione campionaria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807EC30C-AC7B-43D4-9913-B3A0AC0C1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413144"/>
              </p:ext>
            </p:extLst>
          </p:nvPr>
        </p:nvGraphicFramePr>
        <p:xfrm>
          <a:off x="116317" y="1963575"/>
          <a:ext cx="3068843" cy="1978777"/>
        </p:xfrm>
        <a:graphic>
          <a:graphicData uri="http://schemas.openxmlformats.org/drawingml/2006/table">
            <a:tbl>
              <a:tblPr/>
              <a:tblGrid>
                <a:gridCol w="926640">
                  <a:extLst>
                    <a:ext uri="{9D8B030D-6E8A-4147-A177-3AD203B41FA5}">
                      <a16:colId xmlns:a16="http://schemas.microsoft.com/office/drawing/2014/main" val="3489997007"/>
                    </a:ext>
                  </a:extLst>
                </a:gridCol>
                <a:gridCol w="707988">
                  <a:extLst>
                    <a:ext uri="{9D8B030D-6E8A-4147-A177-3AD203B41FA5}">
                      <a16:colId xmlns:a16="http://schemas.microsoft.com/office/drawing/2014/main" val="194097198"/>
                    </a:ext>
                  </a:extLst>
                </a:gridCol>
                <a:gridCol w="707988">
                  <a:extLst>
                    <a:ext uri="{9D8B030D-6E8A-4147-A177-3AD203B41FA5}">
                      <a16:colId xmlns:a16="http://schemas.microsoft.com/office/drawing/2014/main" val="3745708033"/>
                    </a:ext>
                  </a:extLst>
                </a:gridCol>
                <a:gridCol w="726227">
                  <a:extLst>
                    <a:ext uri="{9D8B030D-6E8A-4147-A177-3AD203B41FA5}">
                      <a16:colId xmlns:a16="http://schemas.microsoft.com/office/drawing/2014/main" val="41827244"/>
                    </a:ext>
                  </a:extLst>
                </a:gridCol>
              </a:tblGrid>
              <a:tr h="3008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50" b="1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Gruppo</a:t>
                      </a:r>
                      <a:endParaRPr lang="it-IT" sz="1400" dirty="0"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50" b="1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Rischio Relativo: Non vaccinati rispetto a vaccinati con ciclo completo</a:t>
                      </a:r>
                      <a:endParaRPr lang="it-IT" sz="1600" dirty="0"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309684"/>
                  </a:ext>
                </a:extLst>
              </a:tr>
              <a:tr h="9132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50" b="1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Entro 150 giorni</a:t>
                      </a:r>
                      <a:endParaRPr lang="it-IT" sz="1600" dirty="0"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50" b="1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Oltre i 150 giorni</a:t>
                      </a:r>
                      <a:endParaRPr lang="it-IT" sz="1600" dirty="0"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50" b="1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dose aggiuntiva/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50" b="1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booster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614285"/>
                  </a:ext>
                </a:extLst>
              </a:tr>
              <a:tr h="486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Diagnosi</a:t>
                      </a:r>
                      <a:endParaRPr lang="it-IT" sz="1200" b="1" dirty="0"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19/11/2021-19/12/2021</a:t>
                      </a:r>
                      <a:endParaRPr lang="it-IT" sz="1200" dirty="0"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33669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FC4DA1-89CC-4E3B-B4CA-35D2DA88801D}"/>
              </a:ext>
            </a:extLst>
          </p:cNvPr>
          <p:cNvSpPr txBox="1"/>
          <p:nvPr/>
        </p:nvSpPr>
        <p:spPr>
          <a:xfrm>
            <a:off x="301657" y="-10069"/>
            <a:ext cx="11858920" cy="511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it-IT" sz="2600" b="1" u="sng" dirty="0">
                <a:solidFill>
                  <a:srgbClr val="0064B7"/>
                </a:solidFill>
                <a:latin typeface="Arial Narrow" panose="020B0606020202030204" pitchFamily="34" charset="0"/>
                <a:ea typeface="+mj-ea"/>
                <a:cs typeface="+mj-cs"/>
              </a:rPr>
              <a:t>Incidenza settimanale casi di covid-19 </a:t>
            </a:r>
            <a:r>
              <a:rPr lang="it-IT" sz="2600" b="1" dirty="0">
                <a:solidFill>
                  <a:srgbClr val="0064B7"/>
                </a:solidFill>
                <a:latin typeface="Arial Narrow" panose="020B0606020202030204" pitchFamily="34" charset="0"/>
                <a:ea typeface="+mj-ea"/>
                <a:cs typeface="+mj-cs"/>
              </a:rPr>
              <a:t>diagnosticati per fascia di età e stato vaccinale</a:t>
            </a:r>
          </a:p>
        </p:txBody>
      </p:sp>
    </p:spTree>
    <p:extLst>
      <p:ext uri="{BB962C8B-B14F-4D97-AF65-F5344CB8AC3E}">
        <p14:creationId xmlns:p14="http://schemas.microsoft.com/office/powerpoint/2010/main" val="1957492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B3654A-7DA2-42C6-9E9B-3690B637422E}"/>
              </a:ext>
            </a:extLst>
          </p:cNvPr>
          <p:cNvSpPr txBox="1"/>
          <p:nvPr/>
        </p:nvSpPr>
        <p:spPr>
          <a:xfrm>
            <a:off x="2386368" y="112173"/>
            <a:ext cx="74192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Analisi del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rischio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</a:rPr>
              <a:t> e scenario per Regione/PA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12C3220-E01B-447E-A04E-EA6D4940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263" y="604616"/>
            <a:ext cx="7789812" cy="54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86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698290" y="315902"/>
            <a:ext cx="10832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Headline della Cabina di Regia (</a:t>
            </a:r>
            <a:r>
              <a:rPr lang="it-IT" sz="4000" b="1" dirty="0">
                <a:solidFill>
                  <a:srgbClr val="0064B7"/>
                </a:solidFill>
                <a:latin typeface="Calibri" panose="020F0502020204030204"/>
              </a:rPr>
              <a:t>24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dicembre 2021)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26179B-384E-4627-BB7A-4C2502F0CF78}"/>
              </a:ext>
            </a:extLst>
          </p:cNvPr>
          <p:cNvSpPr txBox="1"/>
          <p:nvPr/>
        </p:nvSpPr>
        <p:spPr>
          <a:xfrm>
            <a:off x="450755" y="1670995"/>
            <a:ext cx="11126565" cy="1001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70600" algn="l"/>
              </a:tabLst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70600" algn="l"/>
              </a:tabLst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E37481-9F71-4A84-85F9-605D50E8F62B}"/>
              </a:ext>
            </a:extLst>
          </p:cNvPr>
          <p:cNvSpPr txBox="1"/>
          <p:nvPr/>
        </p:nvSpPr>
        <p:spPr>
          <a:xfrm>
            <a:off x="614680" y="1555242"/>
            <a:ext cx="10842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70600" algn="l"/>
              </a:tabLst>
              <a:defRPr/>
            </a:pPr>
            <a:b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</a:b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 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4F8DD3E-3C7F-449C-8EA4-B6197E502BE0}"/>
              </a:ext>
            </a:extLst>
          </p:cNvPr>
          <p:cNvSpPr txBox="1"/>
          <p:nvPr/>
        </p:nvSpPr>
        <p:spPr>
          <a:xfrm>
            <a:off x="803196" y="1725696"/>
            <a:ext cx="106231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nove settimane consecutive si registra un aumento rapido e generalizzato del numero di nuovi casi di infezione. A livello nazionale l’incidenza settimanale ha superato la soglia di 350 casi per 100,000 abitanti. 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velocità di trasmissione nella settimana di monitoraggio si mantiene al di sopra della soglia epidemica nella maggior parte delle regioni Italiane. 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stabilmente e significativamente sopra la soglia epidemica l’Rt calcolato sui soli casi ospedalizzati a livello nazionale con un continuo aumento del numero di persone ricoverate nei reparti ospedalieri di area medica e terapia intensiva. Questo sta imponendo una revisione organizzativa delle prestazioni assistenziali erogate a favore dei pazienti Covid-19.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09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34630E-15F0-4078-A1A7-7BE06BFBE1A5}"/>
              </a:ext>
            </a:extLst>
          </p:cNvPr>
          <p:cNvSpPr txBox="1"/>
          <p:nvPr/>
        </p:nvSpPr>
        <p:spPr>
          <a:xfrm>
            <a:off x="628367" y="1691022"/>
            <a:ext cx="10972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70600" algn="l"/>
              </a:tabLst>
              <a:defRPr/>
            </a:pPr>
            <a:r>
              <a:rPr kumimoji="0" lang="it-IT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E10C29-25E3-42CE-A3E2-C6122F011EE6}"/>
              </a:ext>
            </a:extLst>
          </p:cNvPr>
          <p:cNvSpPr txBox="1"/>
          <p:nvPr/>
        </p:nvSpPr>
        <p:spPr>
          <a:xfrm>
            <a:off x="734007" y="1582340"/>
            <a:ext cx="10468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70600" algn="l"/>
              </a:tabLst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C88FBE-F240-4FEB-B3FD-3BAA27A01FB0}"/>
              </a:ext>
            </a:extLst>
          </p:cNvPr>
          <p:cNvSpPr txBox="1"/>
          <p:nvPr/>
        </p:nvSpPr>
        <p:spPr>
          <a:xfrm>
            <a:off x="800817" y="1667290"/>
            <a:ext cx="1046894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Diminuisce la percentuale di casi identificati a livello nazionale attraverso l’attività di tracciamento dei contatti e si segnalano criticità nel tracciamento in diverse Regioni Italiane. 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 luce del rapido aumento nella circolazione in Europa ed ormai anche in Italia della variante omicron di SARS-CoV-2, si raccomanda il rigoroso rispetto delle misure comportamentali, ed in particolare distanziamento, uso della mascherina, aereazione dei locali ed igiene delle mani, sia a livello individuale che collettivo, evitando in particolare situazioni di assembramento.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più elevata copertura vaccinale, in tutte le fasce di età, anche quella 5-11 anni, il completamento dei cicli di vaccinazione ed il mantenimento di una elevata risposta immunitaria attraverso la dose di richiamo, con particolare riguardo alle categorie indicate dalle disposizioni ministeriali, rappresentano strumenti necessari a contenere l’impatto dell’epidemia anche sostenuta da varianti emergenti.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F4BFAA-6F0D-4AEE-81AE-5391D6A45ACA}"/>
              </a:ext>
            </a:extLst>
          </p:cNvPr>
          <p:cNvSpPr txBox="1"/>
          <p:nvPr/>
        </p:nvSpPr>
        <p:spPr>
          <a:xfrm>
            <a:off x="698289" y="315902"/>
            <a:ext cx="10832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Headline della Cabina di Regia (</a:t>
            </a:r>
            <a:r>
              <a:rPr lang="it-IT" sz="4000" b="1" dirty="0">
                <a:solidFill>
                  <a:srgbClr val="0064B7"/>
                </a:solidFill>
                <a:latin typeface="Calibri" panose="020F0502020204030204"/>
              </a:rPr>
              <a:t>24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dicembre 2021)</a:t>
            </a:r>
          </a:p>
        </p:txBody>
      </p:sp>
    </p:spTree>
    <p:extLst>
      <p:ext uri="{BB962C8B-B14F-4D97-AF65-F5344CB8AC3E}">
        <p14:creationId xmlns:p14="http://schemas.microsoft.com/office/powerpoint/2010/main" val="748487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57323-B24E-E443-BC8D-9E015B0F62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5D505F-4BE9-5844-82DF-DB6F646858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27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388"/>
            <a:ext cx="12192000" cy="846137"/>
          </a:xfrm>
        </p:spPr>
        <p:txBody>
          <a:bodyPr>
            <a:noAutofit/>
          </a:bodyPr>
          <a:lstStyle/>
          <a:p>
            <a:pPr algn="ctr"/>
            <a:r>
              <a:rPr lang="it-IT" sz="3300">
                <a:latin typeface="Arial Narrow" panose="020B0606020202030204" pitchFamily="34" charset="0"/>
                <a:ea typeface="+mn-ea"/>
                <a:cs typeface="+mn-cs"/>
              </a:rPr>
              <a:t>Casi notificati al sistema di Sorveglianza integrata COVID-19 in Italia</a:t>
            </a:r>
            <a:endParaRPr lang="it-CH" sz="330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9610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aggiornamento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21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dicembre 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2021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C2C54B8-0020-4667-8DD2-C2B60B0A7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167"/>
            <a:ext cx="12192000" cy="435908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E4CF98-6966-B040-8D3E-B906D42EB9F5}"/>
              </a:ext>
            </a:extLst>
          </p:cNvPr>
          <p:cNvSpPr txBox="1"/>
          <p:nvPr/>
        </p:nvSpPr>
        <p:spPr>
          <a:xfrm>
            <a:off x="8168867" y="2170825"/>
            <a:ext cx="3311912" cy="18625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Incidenza 7gg/100 000 pop- Periodo di riferimento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17 – 23  dicembre</a:t>
            </a:r>
            <a:endParaRPr lang="it-IT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594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37D2EE-6CD2-4BDB-9E6F-A62566FDB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278" y="989093"/>
            <a:ext cx="9759628" cy="487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67811"/>
            <a:ext cx="1172780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>
                <a:solidFill>
                  <a:srgbClr val="0064B7"/>
                </a:solidFill>
                <a:latin typeface="Arial Narrow" panose="020B0606020202030204" pitchFamily="34" charset="0"/>
              </a:rPr>
              <a:t>Stima nazionale dell’Rt sintomi (7/12), Rt ospedalizzazioni (13/12) e Rt «augmented» (13/12) calcolati con dati al 21/12/2021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510328" y="6604084"/>
            <a:ext cx="29979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aggiornamento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21 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dicembre 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2021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D407F9-D97C-40C4-9D32-E19852D92C02}"/>
              </a:ext>
            </a:extLst>
          </p:cNvPr>
          <p:cNvSpPr txBox="1"/>
          <p:nvPr/>
        </p:nvSpPr>
        <p:spPr>
          <a:xfrm>
            <a:off x="9846658" y="1667713"/>
            <a:ext cx="2056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Augmented: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1,14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(IC95%: 1,13-1,14)   al 13 dicembre 2021 </a:t>
            </a:r>
            <a:endParaRPr kumimoji="0" lang="en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C5373A-585E-420D-9426-FA7A20EA58D9}"/>
              </a:ext>
            </a:extLst>
          </p:cNvPr>
          <p:cNvSpPr txBox="1"/>
          <p:nvPr/>
        </p:nvSpPr>
        <p:spPr>
          <a:xfrm>
            <a:off x="9822413" y="3773075"/>
            <a:ext cx="2081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Ospedalizzazioni: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1,11 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(IC95%: 1,07-1,14)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al 13 dicembre 2021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0168411-B05F-4E38-B014-86F92D6456B7}"/>
              </a:ext>
            </a:extLst>
          </p:cNvPr>
          <p:cNvSpPr txBox="1"/>
          <p:nvPr/>
        </p:nvSpPr>
        <p:spPr>
          <a:xfrm>
            <a:off x="7762253" y="947913"/>
            <a:ext cx="3013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Sintomi: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1,14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(IC95%: 1,14-1,14) al 7 dicembre 2021</a:t>
            </a:r>
          </a:p>
        </p:txBody>
      </p:sp>
    </p:spTree>
    <p:extLst>
      <p:ext uri="{BB962C8B-B14F-4D97-AF65-F5344CB8AC3E}">
        <p14:creationId xmlns:p14="http://schemas.microsoft.com/office/powerpoint/2010/main" val="331088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ADA2595-C5A4-43A4-857A-01FF2AA3A0B8}"/>
              </a:ext>
            </a:extLst>
          </p:cNvPr>
          <p:cNvSpPr txBox="1">
            <a:spLocks/>
          </p:cNvSpPr>
          <p:nvPr/>
        </p:nvSpPr>
        <p:spPr>
          <a:xfrm>
            <a:off x="529541" y="-17344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Casi notificati al Centro Europeo per la Prevenzione ed il Controllo delle Malattie (ECDC)</a:t>
            </a:r>
            <a:endParaRPr kumimoji="0" lang="it-CH" sz="2400" b="1" i="0" u="none" strike="noStrike" kern="1200" cap="none" spc="0" normalizeH="0" baseline="0" noProof="0" dirty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1ED99D-6B2F-48AA-B1B2-2CCE8E0B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0114" y="682526"/>
            <a:ext cx="12009119" cy="6250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0DEF99D-39EE-4972-9CC8-4D3B2A43FCF0}"/>
              </a:ext>
            </a:extLst>
          </p:cNvPr>
          <p:cNvSpPr txBox="1"/>
          <p:nvPr/>
        </p:nvSpPr>
        <p:spPr>
          <a:xfrm>
            <a:off x="1710310" y="794068"/>
            <a:ext cx="6692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situazione italiana riflette l’epidemiologia di altri paesi UE/SEE</a:t>
            </a:r>
          </a:p>
        </p:txBody>
      </p:sp>
      <p:sp>
        <p:nvSpPr>
          <p:cNvPr id="10" name="CasellaDiTesto 1">
            <a:extLst>
              <a:ext uri="{FF2B5EF4-FFF2-40B4-BE49-F238E27FC236}">
                <a16:creationId xmlns:a16="http://schemas.microsoft.com/office/drawing/2014/main" id="{A67F56C2-50A4-4508-B251-4D6155B47E4E}"/>
              </a:ext>
            </a:extLst>
          </p:cNvPr>
          <p:cNvSpPr txBox="1"/>
          <p:nvPr/>
        </p:nvSpPr>
        <p:spPr>
          <a:xfrm>
            <a:off x="5314180" y="6218059"/>
            <a:ext cx="48166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https://www.ecdc.europa.eu/en/covid-19/situation-updates/weekly-maps-coordinated-restriction-free-movement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067115B-44DC-4E7A-A795-FB2F53F36F25}"/>
              </a:ext>
            </a:extLst>
          </p:cNvPr>
          <p:cNvSpPr txBox="1"/>
          <p:nvPr/>
        </p:nvSpPr>
        <p:spPr>
          <a:xfrm>
            <a:off x="2564152" y="1336599"/>
            <a:ext cx="1512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(16 dicembre)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6" name="Picture 2" descr="Combined indicator: 14-day notification rate, testing rate and test positivity, updated 16 December 2021">
            <a:extLst>
              <a:ext uri="{FF2B5EF4-FFF2-40B4-BE49-F238E27FC236}">
                <a16:creationId xmlns:a16="http://schemas.microsoft.com/office/drawing/2014/main" id="{3464EE29-0734-42B8-B89A-D92C5C640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" y="1734962"/>
            <a:ext cx="5904835" cy="41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E65F615-B5E0-483B-B82C-20AD1B12AE3B}"/>
              </a:ext>
            </a:extLst>
          </p:cNvPr>
          <p:cNvSpPr txBox="1"/>
          <p:nvPr/>
        </p:nvSpPr>
        <p:spPr>
          <a:xfrm>
            <a:off x="8753285" y="1336599"/>
            <a:ext cx="1512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(23 dicembre)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" name="Picture 2" descr="Combined indicator: 14-day notification rate, testing rate and test positivity, updated 23 December 2021">
            <a:extLst>
              <a:ext uri="{FF2B5EF4-FFF2-40B4-BE49-F238E27FC236}">
                <a16:creationId xmlns:a16="http://schemas.microsoft.com/office/drawing/2014/main" id="{AE1AD8B6-99C5-4819-9337-972F37248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48107"/>
            <a:ext cx="5904836" cy="41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1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EC6BB40-894F-49A6-9E3F-6B3F46916377}"/>
              </a:ext>
            </a:extLst>
          </p:cNvPr>
          <p:cNvSpPr/>
          <p:nvPr/>
        </p:nvSpPr>
        <p:spPr>
          <a:xfrm>
            <a:off x="7201837" y="6604084"/>
            <a:ext cx="29225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di ultimo aggiornamento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23 dicembre 2021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20FA03F-51ED-409D-B36B-F721E225D251}"/>
              </a:ext>
            </a:extLst>
          </p:cNvPr>
          <p:cNvSpPr txBox="1">
            <a:spLocks/>
          </p:cNvSpPr>
          <p:nvPr/>
        </p:nvSpPr>
        <p:spPr>
          <a:xfrm>
            <a:off x="428873" y="6247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dirty="0">
                <a:solidFill>
                  <a:srgbClr val="0064B7"/>
                </a:solidFill>
                <a:latin typeface="Arial Narrow" panose="020B0606020202030204" pitchFamily="34" charset="0"/>
              </a:rPr>
              <a:t>Andamento incidenza (14 gg) in alcuni tutti i paesi europei (ECDC) fino </a:t>
            </a:r>
            <a:r>
              <a:rPr lang="it-IT" sz="2400" b="1">
                <a:solidFill>
                  <a:srgbClr val="0064B7"/>
                </a:solidFill>
                <a:latin typeface="Arial Narrow" panose="020B0606020202030204" pitchFamily="34" charset="0"/>
              </a:rPr>
              <a:t>al 23 </a:t>
            </a:r>
            <a:r>
              <a:rPr lang="it-IT" sz="2400" b="1" dirty="0">
                <a:solidFill>
                  <a:srgbClr val="0064B7"/>
                </a:solidFill>
                <a:latin typeface="Arial Narrow" panose="020B0606020202030204" pitchFamily="34" charset="0"/>
              </a:rPr>
              <a:t>dicembre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D70F838-6204-4258-990E-2F4E7F3F5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412" y="1245865"/>
            <a:ext cx="11503175" cy="43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96525" y="5325631"/>
            <a:ext cx="6634474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CONFRONTO TRA IL </a:t>
            </a: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NUMERO CASI DI COVID-19 (PER 100.000 AB) </a:t>
            </a: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DIAGNOSTICATI IN ITALIA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REGIONE NEL PERIODO </a:t>
            </a:r>
            <a:r>
              <a:rPr lang="it-IT" sz="1100" i="1" dirty="0">
                <a:solidFill>
                  <a:srgbClr val="404040"/>
                </a:solidFill>
                <a:latin typeface="Calibri" panose="020F0502020204030204"/>
              </a:rPr>
              <a:t>6</a:t>
            </a: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-19/12/2021 E </a:t>
            </a:r>
            <a:r>
              <a:rPr lang="it-IT" sz="1100" i="1" dirty="0">
                <a:solidFill>
                  <a:srgbClr val="404040"/>
                </a:solidFill>
                <a:latin typeface="Calibri" panose="020F0502020204030204"/>
              </a:rPr>
              <a:t>22</a:t>
            </a: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/11- 5/12/2021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i="1" dirty="0">
                <a:solidFill>
                  <a:srgbClr val="404040"/>
                </a:solidFill>
                <a:latin typeface="Calibri" panose="020F0502020204030204"/>
              </a:rPr>
              <a:t>* Calabria, </a:t>
            </a:r>
            <a:r>
              <a:rPr kumimoji="0" lang="it-IT" sz="105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FVG e la PA di Bolzano </a:t>
            </a:r>
            <a:r>
              <a:rPr lang="it-IT" sz="1050" i="1" dirty="0">
                <a:solidFill>
                  <a:srgbClr val="404040"/>
                </a:solidFill>
                <a:latin typeface="Calibri" panose="020F0502020204030204"/>
              </a:rPr>
              <a:t>hanno notificato nell’ultima settimana  un numero inferiore di casi per problemi tecnico-organizzativi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1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0A4B6F-6EA9-4E81-80D3-073D838A9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525" y="923031"/>
            <a:ext cx="5966635" cy="440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B6C12EE-C20D-466C-B63F-DDCEB6DD8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2630" b="47869"/>
          <a:stretch/>
        </p:blipFill>
        <p:spPr>
          <a:xfrm>
            <a:off x="41932" y="118845"/>
            <a:ext cx="12095475" cy="70071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AAAB8FB-18B2-4010-8B19-390F6A5A5F0A}"/>
              </a:ext>
            </a:extLst>
          </p:cNvPr>
          <p:cNvSpPr txBox="1"/>
          <p:nvPr/>
        </p:nvSpPr>
        <p:spPr>
          <a:xfrm>
            <a:off x="21449" y="53705"/>
            <a:ext cx="12184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 aumento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 quasi tutte le Regioni/PPAA, nuovi casi presenti su tutto il territorio nazionale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negli ultimi 14 giorni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62B6211-349A-4E55-9BA6-1003FB842C0A}"/>
              </a:ext>
            </a:extLst>
          </p:cNvPr>
          <p:cNvSpPr/>
          <p:nvPr/>
        </p:nvSpPr>
        <p:spPr>
          <a:xfrm>
            <a:off x="7201837" y="6604084"/>
            <a:ext cx="29610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aggiornamento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: 21 dicembre 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2021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637B85A-8364-414B-BC59-4549A5AD2796}"/>
              </a:ext>
            </a:extLst>
          </p:cNvPr>
          <p:cNvSpPr txBox="1"/>
          <p:nvPr/>
        </p:nvSpPr>
        <p:spPr>
          <a:xfrm>
            <a:off x="7201837" y="5450347"/>
            <a:ext cx="4617670" cy="500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1200" b="1" cap="small" dirty="0">
                <a:solidFill>
                  <a:srgbClr val="44546A"/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incidenza per 100.000 casi di COVID-19 diagnosticati in Italia per provincia domicilio/residenza 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BBAFBC4-7C7A-4073-85A2-4785F5F990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 r="1632"/>
          <a:stretch/>
        </p:blipFill>
        <p:spPr bwMode="auto">
          <a:xfrm>
            <a:off x="6023715" y="979746"/>
            <a:ext cx="5755427" cy="44621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698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118845"/>
            <a:ext cx="12095475" cy="60540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2217820" y="168975"/>
            <a:ext cx="1218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Casi in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aumento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casi in tutte le fasce d’età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negli ultimi 7 gg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1450496" y="5575621"/>
            <a:ext cx="105383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CONFRONTO TRA IL </a:t>
            </a: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NUMERO CASI DI COVID-19 (PER 100.000 AB) </a:t>
            </a: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DIAGNOSTICATI IN ITALIA PER FASCIA D’ETA’ NEL PERIODO  </a:t>
            </a:r>
            <a:r>
              <a:rPr lang="it-IT" sz="1100" i="1" dirty="0">
                <a:solidFill>
                  <a:srgbClr val="404040"/>
                </a:solidFill>
                <a:latin typeface="Calibri" panose="020F0502020204030204"/>
              </a:rPr>
              <a:t>13-19</a:t>
            </a: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/12/2021 E </a:t>
            </a:r>
            <a:r>
              <a:rPr lang="it-IT" sz="1100" i="1" dirty="0">
                <a:solidFill>
                  <a:srgbClr val="404040"/>
                </a:solidFill>
                <a:latin typeface="Calibri" panose="020F0502020204030204"/>
              </a:rPr>
              <a:t>6-12</a:t>
            </a: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/12/2021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776058-B94D-432C-A9E8-125AE28A6B8A}"/>
              </a:ext>
            </a:extLst>
          </p:cNvPr>
          <p:cNvSpPr/>
          <p:nvPr/>
        </p:nvSpPr>
        <p:spPr>
          <a:xfrm>
            <a:off x="7201837" y="6604084"/>
            <a:ext cx="29610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aggiornamento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: 21 dicembre 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2021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BE19B82-FEF8-4F1D-89B4-0FD1C9A74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6526" y="893391"/>
            <a:ext cx="6259416" cy="461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7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</a:rPr>
              <a:t>INCIDENZA PER 100.000 SETTIMANALE CASI CON ETÀ MINORE DI 12 ANNI, CON ETÀ COMPRESA TRA 12 E 19 ANNI  E CON ETÀ MAGGIORE O UGUALE A 20 ANNI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B2B3AE4-0B4F-42EB-8250-3A6937CB6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824" y="1119509"/>
            <a:ext cx="7872865" cy="449878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77DD524-A054-4AD5-82A7-D17EF5D7D724}"/>
              </a:ext>
            </a:extLst>
          </p:cNvPr>
          <p:cNvSpPr/>
          <p:nvPr/>
        </p:nvSpPr>
        <p:spPr>
          <a:xfrm>
            <a:off x="7201837" y="6604084"/>
            <a:ext cx="29610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 dirty="0">
                <a:solidFill>
                  <a:srgbClr val="333333"/>
                </a:solidFill>
              </a:rPr>
              <a:t>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21 dicembre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3003740372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z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idenza" id="{D413CCC6-6FDF-48FB-AFB5-EF01A5117BCE}" vid="{8C8DDC9F-EAEB-4901-AB1E-45017EF082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d253fb2c-0a8a-4170-a1e4-f00d5a1135f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D224B0EDAD614E90628F4A775A993B" ma:contentTypeVersion="14" ma:contentTypeDescription="Creare un nuovo documento." ma:contentTypeScope="" ma:versionID="c498686a86e7ef95ab8aadd8cfe0d254">
  <xsd:schema xmlns:xsd="http://www.w3.org/2001/XMLSchema" xmlns:xs="http://www.w3.org/2001/XMLSchema" xmlns:p="http://schemas.microsoft.com/office/2006/metadata/properties" xmlns:ns2="25c54569-3efc-4e4d-8ffe-1d97b30a5375" xmlns:ns3="d253fb2c-0a8a-4170-a1e4-f00d5a1135f4" targetNamespace="http://schemas.microsoft.com/office/2006/metadata/properties" ma:root="true" ma:fieldsID="c6cf8efaab1a7adf2b781559f7a771e9" ns2:_="" ns3:_="">
    <xsd:import namespace="25c54569-3efc-4e4d-8ffe-1d97b30a5375"/>
    <xsd:import namespace="d253fb2c-0a8a-4170-a1e4-f00d5a1135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54569-3efc-4e4d-8ffe-1d97b30a53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3fb2c-0a8a-4170-a1e4-f00d5a1135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Flow_SignoffStatus" ma:index="21" nillable="true" ma:displayName="Stato consenso" ma:internalName="Stato_x0020_consenso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2B4E2D-016A-4828-BD40-B1E9053E7861}">
  <ds:schemaRefs>
    <ds:schemaRef ds:uri="d253fb2c-0a8a-4170-a1e4-f00d5a1135f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35A7507-7C85-41C6-B66A-70CB816B15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6B9271-5B0D-4D5F-9ACD-F7A6D8BE29C8}">
  <ds:schemaRefs>
    <ds:schemaRef ds:uri="25c54569-3efc-4e4d-8ffe-1d97b30a5375"/>
    <ds:schemaRef ds:uri="d253fb2c-0a8a-4170-a1e4-f00d5a1135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1664</Words>
  <Application>Microsoft Macintosh PowerPoint</Application>
  <PresentationFormat>Widescreen</PresentationFormat>
  <Paragraphs>303</Paragraphs>
  <Slides>24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Raleway</vt:lpstr>
      <vt:lpstr>Source Sans Pro</vt:lpstr>
      <vt:lpstr>Tahoma</vt:lpstr>
      <vt:lpstr>Times New Roman</vt:lpstr>
      <vt:lpstr>Titillium Web</vt:lpstr>
      <vt:lpstr>presidenza</vt:lpstr>
      <vt:lpstr>Epidemia COVID-19  Monitoraggio del rischio </vt:lpstr>
      <vt:lpstr>Presentazione standard di PowerPoint</vt:lpstr>
      <vt:lpstr>Casi notificati al sistema di Sorveglianza integrata COVID-19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Malloni Pier David</dc:creator>
  <cp:lastModifiedBy>Silvio Brusaferro</cp:lastModifiedBy>
  <cp:revision>9</cp:revision>
  <cp:lastPrinted>2021-12-24T09:45:01Z</cp:lastPrinted>
  <dcterms:created xsi:type="dcterms:W3CDTF">2021-11-29T14:06:14Z</dcterms:created>
  <dcterms:modified xsi:type="dcterms:W3CDTF">2021-12-24T09:46:16Z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0x010100BDD224B0EDAD614E90628F4A775A993B</vt:lpwstr>
  </property>
</Properties>
</file>