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4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68" r:id="rId13"/>
    <p:sldId id="1374" r:id="rId14"/>
    <p:sldId id="1307" r:id="rId15"/>
    <p:sldId id="1344" r:id="rId16"/>
    <p:sldId id="1382" r:id="rId17"/>
    <p:sldId id="1383" r:id="rId18"/>
    <p:sldId id="1384" r:id="rId19"/>
    <p:sldId id="256" r:id="rId20"/>
    <p:sldId id="274" r:id="rId21"/>
    <p:sldId id="1375" r:id="rId22"/>
    <p:sldId id="1308" r:id="rId23"/>
    <p:sldId id="1378" r:id="rId24"/>
    <p:sldId id="1278" r:id="rId25"/>
    <p:sldId id="1287" r:id="rId26"/>
    <p:sldId id="1379" r:id="rId27"/>
    <p:sldId id="1358" r:id="rId28"/>
    <p:sldId id="1104" r:id="rId29"/>
    <p:sldId id="1252" r:id="rId30"/>
    <p:sldId id="1339" r:id="rId31"/>
    <p:sldId id="1253" r:id="rId32"/>
    <p:sldId id="1389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o Urdiales Alberto" initials="MUA" lastIdx="1" clrIdx="0">
    <p:extLst>
      <p:ext uri="{19B8F6BF-5375-455C-9EA6-DF929625EA0E}">
        <p15:presenceInfo xmlns:p15="http://schemas.microsoft.com/office/powerpoint/2012/main" userId="S::alberto.mateourdiales@iss.it::c247f04b-9e0b-4257-8bb5-2e16d304b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>
      <p:cViewPr varScale="1">
        <p:scale>
          <a:sx n="109" d="100"/>
          <a:sy n="109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08/10/2021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4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CAB89F-4A4C-422A-BC31-A6BD70A4195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12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ipsum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dolor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  <a:endParaRPr lang="it-IT" sz="1600" dirty="0">
              <a:latin typeface="Titillium Web" panose="00000500000000000000" pitchFamily="2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sit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b="1" dirty="0" err="1">
                <a:latin typeface="Titillium Web" panose="00000500000000000000" pitchFamily="2" charset="0"/>
              </a:rPr>
              <a:t>consectetuer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elit. </a:t>
            </a:r>
            <a:endParaRPr lang="it-IT" sz="1600" b="1" dirty="0">
              <a:latin typeface="Titillium Web" panose="00000500000000000000" pitchFamily="2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Titillium Web" panose="00000500000000000000" pitchFamily="2" charset="0"/>
              </a:rPr>
              <a:t>Lorem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ipsum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dirty="0" err="1">
                <a:latin typeface="Titillium Web" panose="00000500000000000000" pitchFamily="2" charset="0"/>
              </a:rPr>
              <a:t>dolor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sit</a:t>
            </a:r>
            <a:r>
              <a:rPr lang="it-IT" sz="1600" b="1" dirty="0">
                <a:latin typeface="Titillium Web" panose="00000500000000000000" pitchFamily="2" charset="0"/>
              </a:rPr>
              <a:t> </a:t>
            </a:r>
            <a:r>
              <a:rPr lang="it-IT" sz="1600" b="1" dirty="0" err="1">
                <a:latin typeface="Titillium Web" panose="00000500000000000000" pitchFamily="2" charset="0"/>
              </a:rPr>
              <a:t>amet</a:t>
            </a:r>
            <a:r>
              <a:rPr lang="it-IT" sz="1600" dirty="0">
                <a:latin typeface="Titillium Web" panose="00000500000000000000" pitchFamily="2" charset="0"/>
              </a:rPr>
              <a:t>, </a:t>
            </a:r>
            <a:r>
              <a:rPr lang="it-IT" sz="1600" dirty="0" err="1">
                <a:latin typeface="Titillium Web" panose="00000500000000000000" pitchFamily="2" charset="0"/>
              </a:rPr>
              <a:t>consectetuer</a:t>
            </a:r>
            <a:r>
              <a:rPr lang="it-IT" sz="1600" dirty="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elit. </a:t>
            </a:r>
            <a:endParaRPr lang="it-IT" sz="1600" dirty="0">
              <a:latin typeface="Titillium Web" panose="00000500000000000000" pitchFamily="2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08/10/2021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Superiore</a:t>
            </a: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 di </a:t>
            </a:r>
            <a:r>
              <a:rPr lang="en-GB" sz="1600" i="1" err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Sanità</a:t>
            </a:r>
            <a:endParaRPr lang="en-GB" sz="1600" i="1">
              <a:solidFill>
                <a:srgbClr val="E7E6E6">
                  <a:lumMod val="50000"/>
                </a:srgbClr>
              </a:solidFill>
              <a:latin typeface="Raleway" panose="020B0003030101060003" pitchFamily="34" charset="0"/>
            </a:endParaRP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8 ottobre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1761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DELL’RT MEDIO 14gg PER REGIONE/PA BASATO SU INIZIO SINTOMI FINO AL 28 SETTEMBRE 2021, CALCOLATO IL 6/10/2021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1B3C083-5D9A-4D38-80AB-B36A5383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30" y="744195"/>
            <a:ext cx="6984000" cy="52255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351464-8F4C-4850-B5F7-2CDC3B65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960" y="-3276"/>
            <a:ext cx="5959553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E07E207-55D3-411C-B5B6-1B24533B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8690" y="-3276"/>
            <a:ext cx="5959553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5AD8AF3-F99E-469F-8E1F-85235FA0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38072"/>
            <a:ext cx="5959553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A36F8B6-7053-4C8F-ABA5-31F7F46A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2447" y="3438072"/>
            <a:ext cx="5959553" cy="34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BE0766-6175-4832-B3FC-37FD77B2D52C}"/>
              </a:ext>
            </a:extLst>
          </p:cNvPr>
          <p:cNvSpPr txBox="1"/>
          <p:nvPr/>
        </p:nvSpPr>
        <p:spPr>
          <a:xfrm>
            <a:off x="9152488" y="2030602"/>
            <a:ext cx="27683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</a:rPr>
              <a:t>63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D949B-8A57-41E5-A840-50656630DD22}"/>
              </a:ext>
            </a:extLst>
          </p:cNvPr>
          <p:cNvSpPr txBox="1"/>
          <p:nvPr/>
        </p:nvSpPr>
        <p:spPr>
          <a:xfrm>
            <a:off x="2822118" y="1931400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2060"/>
                </a:solidFill>
              </a:rPr>
              <a:t>39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A5539F-FBA4-401F-A9BE-76A2DDCD4F49}"/>
              </a:ext>
            </a:extLst>
          </p:cNvPr>
          <p:cNvSpPr txBox="1"/>
          <p:nvPr/>
        </p:nvSpPr>
        <p:spPr>
          <a:xfrm>
            <a:off x="9152488" y="5372600"/>
            <a:ext cx="291343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81</a:t>
            </a:r>
            <a:r>
              <a:rPr lang="it-IT" sz="1800" b="1" dirty="0">
                <a:solidFill>
                  <a:srgbClr val="002060"/>
                </a:solidFill>
              </a:rPr>
              <a:t>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07526A3-B983-4183-A98F-C9E129811C3B}"/>
              </a:ext>
            </a:extLst>
          </p:cNvPr>
          <p:cNvSpPr txBox="1"/>
          <p:nvPr/>
        </p:nvSpPr>
        <p:spPr>
          <a:xfrm>
            <a:off x="2680216" y="5316204"/>
            <a:ext cx="293829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66</a:t>
            </a:r>
            <a:r>
              <a:rPr lang="it-IT" sz="1800" b="1" dirty="0">
                <a:solidFill>
                  <a:srgbClr val="002060"/>
                </a:solidFill>
              </a:rPr>
              <a:t> anni </a:t>
            </a:r>
            <a:r>
              <a:rPr lang="it-IT" sz="1800" b="1" dirty="0">
                <a:solidFill>
                  <a:srgbClr val="0070C0"/>
                </a:solidFill>
              </a:rPr>
              <a:t>ultima settimana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0972BC-8124-436E-AE43-16DD8B158456}"/>
              </a:ext>
            </a:extLst>
          </p:cNvPr>
          <p:cNvSpPr txBox="1"/>
          <p:nvPr/>
        </p:nvSpPr>
        <p:spPr>
          <a:xfrm>
            <a:off x="595098" y="3384512"/>
            <a:ext cx="44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Età mediana all’ingresso in terapia intensiva</a:t>
            </a:r>
          </a:p>
        </p:txBody>
      </p:sp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803627" y="-12511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diagnosi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A1A64-BFAD-449E-B289-A31E3E316C41}"/>
              </a:ext>
            </a:extLst>
          </p:cNvPr>
          <p:cNvSpPr txBox="1"/>
          <p:nvPr/>
        </p:nvSpPr>
        <p:spPr>
          <a:xfrm>
            <a:off x="7177212" y="-62488"/>
            <a:ext cx="30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 primo ricovero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987B2B-EED1-4D6A-A8C6-0896F132F88F}"/>
              </a:ext>
            </a:extLst>
          </p:cNvPr>
          <p:cNvSpPr txBox="1"/>
          <p:nvPr/>
        </p:nvSpPr>
        <p:spPr>
          <a:xfrm>
            <a:off x="7142887" y="3287114"/>
            <a:ext cx="240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Età mediana al decesso</a:t>
            </a:r>
          </a:p>
        </p:txBody>
      </p:sp>
    </p:spTree>
    <p:extLst>
      <p:ext uri="{BB962C8B-B14F-4D97-AF65-F5344CB8AC3E}">
        <p14:creationId xmlns:p14="http://schemas.microsoft.com/office/powerpoint/2010/main" val="221954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latin typeface="+mn-lt"/>
              </a:rPr>
              <a:t>Focus sui casi pediatrici</a:t>
            </a:r>
          </a:p>
          <a:p>
            <a:pPr marL="0" indent="0" algn="ctr">
              <a:buNone/>
            </a:pPr>
            <a:endParaRPr lang="it-IT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Periodo di rilevazione: 04/01/2021 - 3/10/2021</a:t>
            </a: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Data produzione Report: 7 ottobre 2021</a:t>
            </a:r>
          </a:p>
          <a:p>
            <a:pPr>
              <a:spcBef>
                <a:spcPts val="200"/>
              </a:spcBef>
            </a:pPr>
            <a:r>
              <a:rPr lang="it-IT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Data di aggiornamento dati: 7 ottobre 2021</a:t>
            </a:r>
          </a:p>
        </p:txBody>
      </p:sp>
    </p:spTree>
    <p:extLst>
      <p:ext uri="{BB962C8B-B14F-4D97-AF65-F5344CB8AC3E}">
        <p14:creationId xmlns:p14="http://schemas.microsoft.com/office/powerpoint/2010/main" val="36195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INCIDENZA </a:t>
            </a:r>
            <a:r>
              <a:rPr lang="it-IT" sz="2400" b="1">
                <a:solidFill>
                  <a:srgbClr val="0064B7"/>
                </a:solidFill>
              </a:rPr>
              <a:t>PER 100.000 </a:t>
            </a:r>
            <a:r>
              <a:rPr lang="it-IT" sz="2400" b="1" dirty="0">
                <a:solidFill>
                  <a:srgbClr val="0064B7"/>
                </a:solidFill>
              </a:rPr>
              <a:t>SETTIMANALE CASI CON ETÀ MINORE DI 12 ANNI, CON ETÀ COMPRESA TRA 12 E 19 ANNI  E CON ETÀ MAGGIORE O UGUALE A 20 ANNI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229415" y="6456788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7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2B3AE4-0B4F-42EB-8250-3A6937CB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000" y="1299863"/>
            <a:ext cx="7452000" cy="42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4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VARIAZIONE DELL’ INCIDENZA A 7 E A 14 GIORNI PER FASCIA DI ETÀ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151099" y="6341402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7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202BFE-AEF8-41B6-8CF0-35894AEA0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971" y="1331193"/>
            <a:ext cx="5181600" cy="4195613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effectLst/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Variazione incidenza a 7 giorni per fascia d'età (</a:t>
            </a:r>
            <a:r>
              <a:rPr lang="it-IT" sz="1600" b="1" dirty="0"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27/9-3/10/2021 e 20/9-26/9/2021</a:t>
            </a:r>
            <a:r>
              <a:rPr lang="it-IT" sz="1600" b="1" dirty="0">
                <a:effectLst/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918E34-D7EB-4A75-9018-E6E918C5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971" y="1331193"/>
            <a:ext cx="5181600" cy="4195613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latin typeface="Raleway" pitchFamily="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Variazione incidenza a 14 giorni per fascia d'età (20/9-3/10/2021 E 6-19/9/2021)</a:t>
            </a:r>
          </a:p>
          <a:p>
            <a:r>
              <a:rPr lang="it-IT" i="1" dirty="0">
                <a:solidFill>
                  <a:srgbClr val="404040"/>
                </a:solidFill>
              </a:rPr>
              <a:t>13-26/9/2021 E 30/8-12/9/2021</a:t>
            </a:r>
            <a:endParaRPr lang="it-IT" dirty="0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8BCCA7EF-A60F-4526-A803-392295008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928" y="2041235"/>
            <a:ext cx="5354202" cy="3059544"/>
          </a:xfrm>
          <a:prstGeom prst="rect">
            <a:avLst/>
          </a:prstGeom>
          <a:noFill/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6991B48E-99F7-4EAD-BE57-76F4A07F13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6241" y="1974272"/>
            <a:ext cx="5471387" cy="312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88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8911" y="534552"/>
            <a:ext cx="1051560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it-IT" sz="4400" b="1" i="1" dirty="0">
                <a:solidFill>
                  <a:prstClr val="black"/>
                </a:solidFill>
                <a:latin typeface="Arial Narrow" pitchFamily="34" charset="0"/>
                <a:ea typeface="Verdana" panose="020B0604030504040204" pitchFamily="34" charset="0"/>
                <a:cs typeface="Arial" panose="020B0604020202020204" pitchFamily="34" charset="0"/>
              </a:rPr>
              <a:t>Flash Survey </a:t>
            </a:r>
            <a:r>
              <a:rPr lang="it-IT" sz="4400" b="1" dirty="0">
                <a:solidFill>
                  <a:prstClr val="black"/>
                </a:solidFill>
                <a:latin typeface="Arial Narrow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 28 settembre 2021 </a:t>
            </a:r>
          </a:p>
          <a:p>
            <a:pPr marL="0" lvl="0" indent="0" algn="ctr">
              <a:buNone/>
            </a:pPr>
            <a:r>
              <a:rPr lang="it-IT" sz="4400" b="1" dirty="0">
                <a:solidFill>
                  <a:prstClr val="black"/>
                </a:solidFill>
                <a:latin typeface="Arial Narrow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Varianti SARS-CoV-2</a:t>
            </a:r>
            <a:endParaRPr lang="it-IT" dirty="0">
              <a:latin typeface="Arial Narrow" pitchFamily="34" charset="0"/>
            </a:endParaRPr>
          </a:p>
        </p:txBody>
      </p:sp>
      <p:pic>
        <p:nvPicPr>
          <p:cNvPr id="4" name="Immagine 3" descr="Image result for logo istituto superiore di sanità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73" y="3908223"/>
            <a:ext cx="911802" cy="9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age result for logo fb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2597" r="19706" b="21199"/>
          <a:stretch/>
        </p:blipFill>
        <p:spPr bwMode="auto">
          <a:xfrm>
            <a:off x="5592963" y="3981795"/>
            <a:ext cx="932527" cy="831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Image result for logo ministero della salu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15" y="3908223"/>
            <a:ext cx="917258" cy="83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1429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Risultati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 bwMode="auto">
          <a:xfrm>
            <a:off x="595274" y="928670"/>
            <a:ext cx="10919691" cy="5096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In totale hanno partecipato all’indagine le 21 Regioni/PPAA e complessivamente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133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laboratori.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1.308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sequenze sono state ottenute per l’analisi.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La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stima di prevalenza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 livello nazionale, ottenuta come la media delle prevalenze nelle diverse Regioni/PPAA pesate per il numero di casi regionali notificati il 23 settembre 2021, è: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Times New Roman" panose="02020603050405020304" pitchFamily="18" charset="0"/>
              </a:rPr>
              <a:t>	100</a:t>
            </a:r>
            <a:r>
              <a:rPr lang="en-GB" sz="2000" b="1" dirty="0">
                <a:solidFill>
                  <a:schemeClr val="tx1"/>
                </a:solidFill>
                <a:latin typeface="Arial Narrow" pitchFamily="34" charset="0"/>
              </a:rPr>
              <a:t>% </a:t>
            </a:r>
            <a:r>
              <a:rPr lang="en-GB" sz="2000" dirty="0">
                <a:solidFill>
                  <a:schemeClr val="tx1"/>
                </a:solidFill>
                <a:latin typeface="Arial Narrow" pitchFamily="34" charset="0"/>
              </a:rPr>
              <a:t>(range: 100%-100%)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Times New Roman" panose="02020603050405020304" pitchFamily="18" charset="0"/>
              </a:rPr>
              <a:t>,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Times New Roman" panose="02020603050405020304" pitchFamily="18" charset="0"/>
              </a:rPr>
              <a:t>variante delta</a:t>
            </a: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it-IT" sz="2000" b="1" dirty="0">
              <a:solidFill>
                <a:schemeClr val="tx1"/>
              </a:solidFill>
              <a:latin typeface="Arial Narrow" pitchFamily="34" charset="0"/>
              <a:ea typeface="Times New Roman" panose="02020603050405020304" pitchFamily="18" charset="0"/>
            </a:endParaRP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500" dirty="0">
              <a:latin typeface="Arial Narrow" pitchFamily="34" charset="0"/>
            </a:endParaRPr>
          </a:p>
          <a:p>
            <a:pPr mar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2000" dirty="0">
                <a:solidFill>
                  <a:sysClr val="windowText" lastClr="000000"/>
                </a:solidFill>
                <a:latin typeface="Arial Narrow" pitchFamily="34" charset="0"/>
                <a:ea typeface="Times New Roman" panose="02020603050405020304" pitchFamily="18" charset="0"/>
              </a:rPr>
              <a:t>Sono stati segnalati </a:t>
            </a:r>
            <a:r>
              <a:rPr lang="it-IT" sz="2000" b="1" dirty="0">
                <a:solidFill>
                  <a:sysClr val="windowText" lastClr="000000"/>
                </a:solidFill>
                <a:latin typeface="Arial Narrow" pitchFamily="34" charset="0"/>
                <a:ea typeface="Times New Roman" panose="02020603050405020304" pitchFamily="18" charset="0"/>
              </a:rPr>
              <a:t>23 </a:t>
            </a:r>
            <a:r>
              <a:rPr lang="it-IT" sz="2000" dirty="0">
                <a:solidFill>
                  <a:sysClr val="windowText" lastClr="000000"/>
                </a:solidFill>
                <a:latin typeface="Arial Narrow" pitchFamily="34" charset="0"/>
                <a:ea typeface="Times New Roman" panose="02020603050405020304" pitchFamily="18" charset="0"/>
              </a:rPr>
              <a:t>diversi</a:t>
            </a:r>
            <a:r>
              <a:rPr lang="it-IT" sz="2000" b="1" dirty="0">
                <a:solidFill>
                  <a:sysClr val="windowText" lastClr="000000"/>
                </a:solidFill>
                <a:latin typeface="Arial Narrow" pitchFamily="34" charset="0"/>
                <a:ea typeface="Times New Roman" panose="02020603050405020304" pitchFamily="18" charset="0"/>
              </a:rPr>
              <a:t> sotto-lignaggi AY della variante delta.</a:t>
            </a:r>
            <a:endParaRPr kumimoji="0" lang="it-IT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199902" y="1825043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err="1">
                <a:solidFill>
                  <a:srgbClr val="0064B7"/>
                </a:solidFill>
                <a:latin typeface="+mn-lt"/>
              </a:rPr>
              <a:t>Monitoraggio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dell’impatto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dell’epidemia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sui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servizi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sanitari</a:t>
            </a:r>
            <a:r>
              <a:rPr lang="en-US" sz="5400" b="1">
                <a:solidFill>
                  <a:srgbClr val="0064B7"/>
                </a:solidFill>
                <a:latin typeface="+mn-lt"/>
              </a:rPr>
              <a:t> </a:t>
            </a:r>
            <a:r>
              <a:rPr lang="en-US" sz="5400" b="1" err="1">
                <a:solidFill>
                  <a:srgbClr val="0064B7"/>
                </a:solidFill>
                <a:latin typeface="+mn-lt"/>
              </a:rPr>
              <a:t>ospedalieri</a:t>
            </a:r>
            <a:endParaRPr lang="en-US">
              <a:solidFill>
                <a:schemeClr val="accent2"/>
              </a:solidFill>
              <a:latin typeface="+mn-lt"/>
            </a:endParaRPr>
          </a:p>
          <a:p>
            <a:endParaRPr lang="en-US" sz="1800">
              <a:latin typeface="+mn-lt"/>
            </a:endParaRPr>
          </a:p>
          <a:p>
            <a:endParaRPr lang="en-US" sz="48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48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0064B7"/>
                </a:solidFill>
              </a:rPr>
              <a:t>Indicatori decisionali </a:t>
            </a:r>
            <a:r>
              <a:rPr lang="it-IT" sz="3200" dirty="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 dirty="0">
                <a:solidFill>
                  <a:srgbClr val="0064B7"/>
                </a:solidFill>
              </a:rPr>
              <a:t>- Aggiornamento del 7/10/2021</a:t>
            </a:r>
            <a:endParaRPr lang="it-IT" sz="2800" b="1" dirty="0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44190"/>
              </p:ext>
            </p:extLst>
          </p:nvPr>
        </p:nvGraphicFramePr>
        <p:xfrm>
          <a:off x="406702" y="1109268"/>
          <a:ext cx="11225286" cy="4888123"/>
        </p:xfrm>
        <a:graphic>
          <a:graphicData uri="http://schemas.openxmlformats.org/drawingml/2006/table">
            <a:tbl>
              <a:tblPr firstRow="1" firstCol="1" bandRow="1"/>
              <a:tblGrid>
                <a:gridCol w="1639433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806109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683921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745015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850788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2500020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750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a 7 gg/100.000 pop - Periodo di riferimento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17-23 settembre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a 7 gg/100.000 pop - Periodo di riferimento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24-30 settembre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Incidenza a 7 gg/100.000 pop - Periodo di riferimento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1-7 ottobre 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OCCUPAZIONE PL AREA MEDICA DA PAZIENTI COVID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7/10/2021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OCCUPAZIONE PL TERAPIA INTENSIVA DA PAZIENTI COVID (DL 23 Luglio 2021 n.105) al </a:t>
                      </a:r>
                      <a:r>
                        <a:rPr lang="it-IT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7/10/2021</a:t>
                      </a:r>
                      <a:endParaRPr lang="it-IT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3,7%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85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430594"/>
            <a:ext cx="11977687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Occupazione dei posti letto in area medica e terapia intensiva</a:t>
            </a:r>
            <a:endParaRPr lang="it-CH" sz="32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8E98EE-A440-4627-8CE3-B33A02D4017E}"/>
              </a:ext>
            </a:extLst>
          </p:cNvPr>
          <p:cNvSpPr txBox="1"/>
          <p:nvPr/>
        </p:nvSpPr>
        <p:spPr>
          <a:xfrm>
            <a:off x="478972" y="4194277"/>
            <a:ext cx="1146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terapia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intensiva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</a:rPr>
              <a:t>diminuisce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4,8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%,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corrispondente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anche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ad una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diminuzione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nel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passa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da </a:t>
            </a:r>
            <a:r>
              <a:rPr lang="pt-BR" dirty="0">
                <a:latin typeface="Arial Narrow" panose="020B0606020202030204" pitchFamily="34" charset="0"/>
                <a:ea typeface="Tahoma" panose="020B0604030504040204" pitchFamily="34" charset="0"/>
              </a:rPr>
              <a:t>459 (28/09/2021) a 433 (5/10/2021). </a:t>
            </a:r>
          </a:p>
          <a:p>
            <a:endParaRPr lang="en-US" dirty="0"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mediche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ea typeface="Tahoma" panose="020B0604030504040204" pitchFamily="34" charset="0"/>
              </a:rPr>
              <a:t>diminuisce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 a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5,1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%. Il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</a:t>
            </a:r>
            <a:r>
              <a:rPr lang="en-US" sz="1800" b="1" dirty="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diminuzione</a:t>
            </a:r>
            <a:r>
              <a:rPr lang="en-US" sz="1800" dirty="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da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</a:rPr>
              <a:t>3.418 (28/09/2021)  a 2.968 (5/10/2021)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986040F-CC04-47AC-A299-6C3ED2CD29A5}"/>
              </a:ext>
            </a:extLst>
          </p:cNvPr>
          <p:cNvSpPr/>
          <p:nvPr/>
        </p:nvSpPr>
        <p:spPr>
          <a:xfrm>
            <a:off x="7543959" y="6604084"/>
            <a:ext cx="30043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28 settembre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62AADD-F60B-4059-AE63-3AA55B0856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3" y="1319675"/>
            <a:ext cx="6080153" cy="2605780"/>
          </a:xfrm>
          <a:prstGeom prst="rect">
            <a:avLst/>
          </a:prstGeom>
          <a:noFill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B587A9E-F925-4A82-BBF6-6CECEE81EE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3923" y="1319675"/>
            <a:ext cx="6080153" cy="260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20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6/10/2021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</a:t>
            </a:r>
            <a:r>
              <a:rPr lang="it-IT"/>
              <a:t>://github.com</a:t>
            </a:r>
            <a:r>
              <a:rPr lang="it-IT" dirty="0"/>
              <a:t>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C4F9595-187C-4CCE-AA0E-CB8523C4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16018"/>
            <a:ext cx="12192000" cy="46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 per classe d’età</a:t>
            </a:r>
            <a:endParaRPr lang="it-CH" sz="36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2021</a:t>
            </a:r>
            <a:endParaRPr lang="it-IT" sz="10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C454B-F5E8-4456-B826-7D75278D9657}"/>
              </a:ext>
            </a:extLst>
          </p:cNvPr>
          <p:cNvSpPr txBox="1"/>
          <p:nvPr/>
        </p:nvSpPr>
        <p:spPr>
          <a:xfrm>
            <a:off x="1500326" y="676446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12+ </a:t>
            </a:r>
            <a:r>
              <a:rPr lang="en-GB" dirty="0" err="1"/>
              <a:t>vaccinati</a:t>
            </a:r>
            <a:r>
              <a:rPr lang="en-GB" dirty="0"/>
              <a:t> con </a:t>
            </a:r>
            <a:r>
              <a:rPr lang="en-GB" dirty="0" err="1"/>
              <a:t>ciclo</a:t>
            </a:r>
            <a:r>
              <a:rPr lang="en-GB" dirty="0"/>
              <a:t> </a:t>
            </a:r>
            <a:r>
              <a:rPr lang="en-GB" dirty="0" err="1"/>
              <a:t>completo</a:t>
            </a:r>
            <a:r>
              <a:rPr lang="en-GB" dirty="0"/>
              <a:t>: 79,6%</a:t>
            </a:r>
          </a:p>
          <a:p>
            <a:r>
              <a:rPr lang="en-GB" dirty="0"/>
              <a:t>12+ </a:t>
            </a:r>
            <a:r>
              <a:rPr lang="en-GB" dirty="0" err="1"/>
              <a:t>vaccinati</a:t>
            </a:r>
            <a:r>
              <a:rPr lang="en-GB" dirty="0"/>
              <a:t> con </a:t>
            </a:r>
            <a:r>
              <a:rPr lang="en-GB" dirty="0" err="1"/>
              <a:t>almeno</a:t>
            </a:r>
            <a:r>
              <a:rPr lang="en-GB" dirty="0"/>
              <a:t> una dose: 84,3%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7C492-2516-426B-AFC7-F4A5F90305D3}"/>
              </a:ext>
            </a:extLst>
          </p:cNvPr>
          <p:cNvSpPr txBox="1"/>
          <p:nvPr/>
        </p:nvSpPr>
        <p:spPr>
          <a:xfrm>
            <a:off x="0" y="-12841"/>
            <a:ext cx="12115800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cap="small" dirty="0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Efficacia vaccinale</a:t>
            </a: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 nella popolazione Italiana sopra 12 anni nei casi di covid-19 diagnosticati </a:t>
            </a:r>
          </a:p>
          <a:p>
            <a:pPr algn="ctr">
              <a:lnSpc>
                <a:spcPct val="115000"/>
              </a:lnSpc>
            </a:pPr>
            <a:r>
              <a:rPr lang="it-IT" sz="1800" b="1" cap="small" dirty="0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nel periodo </a:t>
            </a:r>
            <a:r>
              <a:rPr lang="it-IT" b="1" cap="small" dirty="0">
                <a:solidFill>
                  <a:srgbClr val="44546A"/>
                </a:solidFill>
                <a:latin typeface="Raleway" panose="020B0003030101060003"/>
              </a:rPr>
              <a:t>5 aprile - </a:t>
            </a:r>
            <a:r>
              <a:rPr lang="it-IT" sz="1600" b="1" cap="small" dirty="0">
                <a:solidFill>
                  <a:srgbClr val="44546A"/>
                </a:solidFill>
                <a:latin typeface="Raleway" panose="020B0003030101060003"/>
              </a:rPr>
              <a:t>3 OTTOBRE </a:t>
            </a:r>
            <a:r>
              <a:rPr lang="it-IT" b="1" cap="small" dirty="0">
                <a:solidFill>
                  <a:srgbClr val="44546A"/>
                </a:solidFill>
                <a:latin typeface="Raleway" panose="020B0003030101060003"/>
              </a:rPr>
              <a:t>2021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AAC2056-0A29-453D-BC92-741C5A37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2372"/>
              </p:ext>
            </p:extLst>
          </p:nvPr>
        </p:nvGraphicFramePr>
        <p:xfrm>
          <a:off x="713078" y="690878"/>
          <a:ext cx="10689644" cy="56869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5760">
                  <a:extLst>
                    <a:ext uri="{9D8B030D-6E8A-4147-A177-3AD203B41FA5}">
                      <a16:colId xmlns:a16="http://schemas.microsoft.com/office/drawing/2014/main" val="1489854737"/>
                    </a:ext>
                  </a:extLst>
                </a:gridCol>
                <a:gridCol w="2524123">
                  <a:extLst>
                    <a:ext uri="{9D8B030D-6E8A-4147-A177-3AD203B41FA5}">
                      <a16:colId xmlns:a16="http://schemas.microsoft.com/office/drawing/2014/main" val="527579270"/>
                    </a:ext>
                  </a:extLst>
                </a:gridCol>
                <a:gridCol w="2882582">
                  <a:extLst>
                    <a:ext uri="{9D8B030D-6E8A-4147-A177-3AD203B41FA5}">
                      <a16:colId xmlns:a16="http://schemas.microsoft.com/office/drawing/2014/main" val="687735512"/>
                    </a:ext>
                  </a:extLst>
                </a:gridCol>
                <a:gridCol w="2977179">
                  <a:extLst>
                    <a:ext uri="{9D8B030D-6E8A-4147-A177-3AD203B41FA5}">
                      <a16:colId xmlns:a16="http://schemas.microsoft.com/office/drawing/2014/main" val="769255499"/>
                    </a:ext>
                  </a:extLst>
                </a:gridCol>
              </a:tblGrid>
              <a:tr h="724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Gruppo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Fascia di età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Efficacia vaccinale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(vaccinati ciclo incompleto vs non vaccinati)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Efficacia vaccinale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 (vaccinati ciclo completo vs non vaccinati)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0058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Diagnosi di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Sars-CoV-2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 </a:t>
                      </a:r>
                      <a:endParaRPr lang="it-IT" sz="1400" b="1" kern="1200" dirty="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50,8 [50,2-51,3]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74,1 [73,8-74,4]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76124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67 [66,6-67,5]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75,2 [75-75,5]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2720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77,2 [76,9-77,6]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81,4 [81,2-81,7]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765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59,8 [58,5-61]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85,7 [85,4-86]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1382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63,56 [63,28-63,84]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77,58 [77,42-77,73]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4751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Ospedalizzazioni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 </a:t>
                      </a:r>
                      <a:endParaRPr lang="it-IT" sz="1400" b="1" kern="1200" dirty="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82,6 [80,4-84,5]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90,3 [89,1-91,5]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5148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89 [88,1-90]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93,7 [93,2-94,2]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23395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87,4 [86,7-88]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93,1 [92,7-93,4]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78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71,8 [70,1-73,4]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92 [91,7-92,3]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5941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83,92 [83,39-84,44]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92,53 [92,32-92,74]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10898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Ricoveri in Terapia Intensiva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91,6 [81,2-96,2]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95 [88,9-97,8]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56089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93,2 [90,5-95,1]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95,9 [94,6-96,9]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0341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91,6 [90,2-92,7]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95,1 [94,4-95,7]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9239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78,5 [71,3-83,9]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92,2 [90,5-93,6]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2407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90,83 [89,66-91,87]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94,77 [94,21-95,27]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42199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 kern="12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cs typeface="+mn-cs"/>
                        </a:rPr>
                        <a:t>Decessi</a:t>
                      </a:r>
                      <a:endParaRPr lang="it-IT" sz="1400" b="1" kern="1200">
                        <a:solidFill>
                          <a:srgbClr val="44546A"/>
                        </a:solidFill>
                        <a:effectLst/>
                        <a:latin typeface="Raleway" panose="020B0503030101060003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12-39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58,4 [58,3-58,6]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82,1 [82-82,2]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25463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40-59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88 [82,5-91,8]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93,3 [90,4-95,3]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7530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60-79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89,6 [88,3-90,8]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94,7 [94-95,3]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4136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80+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77,5 [75,3-79,4]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94,9 [94,5-95,2]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98041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4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</a:rPr>
                        <a:t>Totale</a:t>
                      </a:r>
                      <a:endParaRPr lang="it-IT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83,49 [82,3-84,59]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kern="1200" dirty="0">
                          <a:solidFill>
                            <a:srgbClr val="44546A"/>
                          </a:solidFill>
                          <a:effectLst/>
                          <a:latin typeface="Raleway" pitchFamily="2" charset="0"/>
                          <a:ea typeface="+mn-ea"/>
                          <a:cs typeface="Times New Roman" panose="02020603050405020304" pitchFamily="18" charset="0"/>
                        </a:rPr>
                        <a:t>94,56 [94,21-94,89]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0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2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A1D7235-6DC9-4F26-8980-56FABD8772E6}"/>
              </a:ext>
            </a:extLst>
          </p:cNvPr>
          <p:cNvSpPr txBox="1">
            <a:spLocks/>
          </p:cNvSpPr>
          <p:nvPr/>
        </p:nvSpPr>
        <p:spPr>
          <a:xfrm>
            <a:off x="221966" y="181631"/>
            <a:ext cx="11375571" cy="103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Efficacia vaccinale nei casi diagnosticati, ospedalizzati, ricoverati in terapia intensiva e deceduti per stato vaccinale e classe d’età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5899484" y="6307037"/>
            <a:ext cx="4404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5</a:t>
            </a:r>
            <a:r>
              <a:rPr lang="it-IT" b="1" dirty="0">
                <a:solidFill>
                  <a:srgbClr val="0064B7"/>
                </a:solidFill>
                <a:latin typeface="Calibri" panose="020F0502020204030204"/>
              </a:rPr>
              <a:t> APRILE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3</a:t>
            </a:r>
            <a:r>
              <a:rPr lang="it-IT" b="1" dirty="0">
                <a:solidFill>
                  <a:srgbClr val="0064B7"/>
                </a:solidFill>
                <a:latin typeface="Calibri" panose="020F0502020204030204"/>
              </a:rPr>
              <a:t> OTTOBRE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it-CH" sz="1800" b="1" i="0" u="none" strike="noStrike" kern="1200" cap="none" spc="0" normalizeH="0" baseline="0" noProof="0" dirty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B42470-B67A-44C8-A1B8-6F565245C164}"/>
              </a:ext>
            </a:extLst>
          </p:cNvPr>
          <p:cNvSpPr txBox="1"/>
          <p:nvPr/>
        </p:nvSpPr>
        <p:spPr>
          <a:xfrm>
            <a:off x="9056914" y="2159871"/>
            <a:ext cx="2656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Per la fascia 12-39 dato di efficacia vaccinale non disponibile per ricoveri in terapia intensiva </a:t>
            </a:r>
            <a:r>
              <a:rPr lang="it-IT" sz="200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e decessi. </a:t>
            </a:r>
            <a:r>
              <a:rPr lang="it-IT" sz="2000" dirty="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Il basso numero di eventi rende la stima </a:t>
            </a:r>
            <a:r>
              <a:rPr lang="it-IT" sz="2000">
                <a:solidFill>
                  <a:srgbClr val="0064B7"/>
                </a:solidFill>
                <a:latin typeface="Calibri" panose="020F0502020204030204"/>
                <a:ea typeface="+mj-ea"/>
                <a:cs typeface="+mj-cs"/>
              </a:rPr>
              <a:t>poco attendibile. </a:t>
            </a:r>
            <a:endParaRPr lang="it-IT" sz="2000" dirty="0">
              <a:solidFill>
                <a:srgbClr val="0064B7"/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CDE2F32-7F44-4020-9604-37D84BA6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599" y="1325627"/>
            <a:ext cx="6248111" cy="45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dirty="0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8600" b="1" dirty="0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8600" b="1" dirty="0">
                <a:solidFill>
                  <a:srgbClr val="0064B7"/>
                </a:solidFill>
                <a:latin typeface="+mn-lt"/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  <a:latin typeface="+mn-lt"/>
            </a:endParaRPr>
          </a:p>
          <a:p>
            <a:endParaRPr lang="en-US" sz="3200" dirty="0">
              <a:latin typeface="+mn-lt"/>
            </a:endParaRPr>
          </a:p>
          <a:p>
            <a:r>
              <a:rPr lang="en-US" sz="5100" dirty="0">
                <a:latin typeface="+mn-lt"/>
              </a:rPr>
              <a:t>27 </a:t>
            </a:r>
            <a:r>
              <a:rPr lang="en-US" sz="5100" dirty="0" err="1">
                <a:latin typeface="+mn-lt"/>
              </a:rPr>
              <a:t>settembre</a:t>
            </a:r>
            <a:r>
              <a:rPr lang="en-US" sz="5100" dirty="0">
                <a:latin typeface="+mn-lt"/>
              </a:rPr>
              <a:t> – 3 </a:t>
            </a:r>
            <a:r>
              <a:rPr lang="en-US" sz="5100" dirty="0" err="1">
                <a:latin typeface="+mn-lt"/>
              </a:rPr>
              <a:t>ottobre</a:t>
            </a:r>
            <a:r>
              <a:rPr lang="en-US" sz="5100" dirty="0">
                <a:latin typeface="+mn-lt"/>
              </a:rPr>
              <a:t> 2021 (6 </a:t>
            </a:r>
            <a:r>
              <a:rPr lang="en-US" sz="5100" dirty="0" err="1">
                <a:latin typeface="+mn-lt"/>
              </a:rPr>
              <a:t>settembre</a:t>
            </a:r>
            <a:r>
              <a:rPr lang="en-US" sz="5100" dirty="0">
                <a:latin typeface="+mn-lt"/>
              </a:rPr>
              <a:t> 2021), </a:t>
            </a:r>
          </a:p>
          <a:p>
            <a:r>
              <a:rPr lang="en-US" sz="5100" dirty="0" err="1">
                <a:latin typeface="+mn-lt"/>
              </a:rPr>
              <a:t>analisi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dell’occupazione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dei</a:t>
            </a:r>
            <a:r>
              <a:rPr lang="en-US" sz="5100" dirty="0">
                <a:latin typeface="+mn-lt"/>
              </a:rPr>
              <a:t> PL </a:t>
            </a:r>
            <a:r>
              <a:rPr lang="en-US" sz="5100" dirty="0" err="1">
                <a:latin typeface="+mn-lt"/>
              </a:rPr>
              <a:t>attivi</a:t>
            </a:r>
            <a:r>
              <a:rPr lang="en-US" sz="5100" dirty="0">
                <a:latin typeface="+mn-lt"/>
              </a:rPr>
              <a:t> </a:t>
            </a:r>
            <a:r>
              <a:rPr lang="en-US" sz="5100" dirty="0" err="1">
                <a:latin typeface="+mn-lt"/>
              </a:rPr>
              <a:t>aggiornata</a:t>
            </a:r>
            <a:r>
              <a:rPr lang="en-US" sz="5100" dirty="0">
                <a:latin typeface="+mn-lt"/>
              </a:rPr>
              <a:t> al 5 </a:t>
            </a:r>
            <a:r>
              <a:rPr lang="en-US" sz="5100" dirty="0" err="1">
                <a:latin typeface="+mn-lt"/>
              </a:rPr>
              <a:t>ottobre</a:t>
            </a:r>
            <a:r>
              <a:rPr lang="en-US" sz="5100" dirty="0">
                <a:latin typeface="+mn-lt"/>
              </a:rPr>
              <a:t> 2021</a:t>
            </a:r>
          </a:p>
          <a:p>
            <a:endParaRPr lang="en-US" sz="3200" b="1" dirty="0">
              <a:solidFill>
                <a:schemeClr val="accent2"/>
              </a:solidFill>
              <a:latin typeface="+mn-lt"/>
            </a:endParaRPr>
          </a:p>
          <a:p>
            <a:r>
              <a:rPr lang="en-US" sz="5100" b="1" dirty="0">
                <a:solidFill>
                  <a:srgbClr val="0064B7"/>
                </a:solidFill>
                <a:latin typeface="+mn-lt"/>
              </a:rPr>
              <a:t>Fonte: </a:t>
            </a:r>
            <a:r>
              <a:rPr lang="en-US" sz="5100" b="1" dirty="0" err="1">
                <a:solidFill>
                  <a:srgbClr val="0064B7"/>
                </a:solidFill>
                <a:latin typeface="+mn-lt"/>
              </a:rPr>
              <a:t>Cabina</a:t>
            </a:r>
            <a:r>
              <a:rPr lang="en-US" sz="5100" b="1" dirty="0">
                <a:solidFill>
                  <a:srgbClr val="0064B7"/>
                </a:solidFill>
                <a:latin typeface="+mn-lt"/>
              </a:rPr>
              <a:t> di Regia</a:t>
            </a:r>
          </a:p>
          <a:p>
            <a:endParaRPr lang="en-US" sz="6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4B7"/>
                </a:solidFill>
                <a:latin typeface="+mn-lt"/>
              </a:rPr>
              <a:t>Analisi del </a:t>
            </a:r>
            <a:r>
              <a:rPr lang="en-US" sz="2800" b="1" dirty="0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2800" b="1" dirty="0">
                <a:solidFill>
                  <a:srgbClr val="0064B7"/>
                </a:solidFill>
                <a:latin typeface="+mn-lt"/>
              </a:rPr>
              <a:t> e scenario per Regione/PA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88ED37-96F6-40F8-A2D4-B8C4DCC7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1999" y="511435"/>
            <a:ext cx="5328000" cy="56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026006" y="315902"/>
            <a:ext cx="1017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(8 ottobre 2021)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it-IT" sz="1600" b="1">
                <a:effectLst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F8DD3E-3C7F-449C-8EA4-B6197E502BE0}"/>
              </a:ext>
            </a:extLst>
          </p:cNvPr>
          <p:cNvSpPr txBox="1"/>
          <p:nvPr/>
        </p:nvSpPr>
        <p:spPr>
          <a:xfrm>
            <a:off x="803196" y="1725696"/>
            <a:ext cx="106231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 la diminuzione dell’incidenza settimanale a livello nazionale e al di sotto della soglia di 50 casi settimanali per 100.000 abitanti. La trasmissibilità stimata sui casi sintomatici e sui casi con ricovero ospedaliero è sempre sotto la soglia epidemica.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conferma una ulteriore lieve diminuzione del tasso di occupazione di posti letto in area medica e terapia intensiva associati alla malattia COVID-19.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Quasi tutte le Regioni/PPAA sono classificate a rischio epidemico basso, nessuna Regione/PPAA presenta un rischio epidemico alto.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4630E-15F0-4078-A1A7-7BE06BFBE1A5}"/>
              </a:ext>
            </a:extLst>
          </p:cNvPr>
          <p:cNvSpPr txBox="1"/>
          <p:nvPr/>
        </p:nvSpPr>
        <p:spPr>
          <a:xfrm>
            <a:off x="628367" y="1691022"/>
            <a:ext cx="10972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6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E10C29-25E3-42CE-A3E2-C6122F011EE6}"/>
              </a:ext>
            </a:extLst>
          </p:cNvPr>
          <p:cNvSpPr txBox="1"/>
          <p:nvPr/>
        </p:nvSpPr>
        <p:spPr>
          <a:xfrm>
            <a:off x="734007" y="1582340"/>
            <a:ext cx="1046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C88FBE-F240-4FEB-B3FD-3BAA27A01FB0}"/>
              </a:ext>
            </a:extLst>
          </p:cNvPr>
          <p:cNvSpPr txBox="1"/>
          <p:nvPr/>
        </p:nvSpPr>
        <p:spPr>
          <a:xfrm>
            <a:off x="933113" y="1767006"/>
            <a:ext cx="104689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variante delta rappresenta la quasi totalità dei casi in Italia. Questa variante è anche dominante nell’intera Unione Europea ed è associata ad una maggiore trasmissibilità.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più elevata copertura vaccinale, il completamento dei cicli di vaccinazione ed il mantenimento di una elevata risposta immunitaria, in particolare nelle categorie a rischio, rappresentano gli strumenti principali per prevenire ulteriori recrudescenze di episodi di aumentata circolazione del virus sostenute da varianti emergenti.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opportuno continuare a garantire un capillare tracciamento, anche attraverso la collaborazione attiva dei cittadini per realizzare il contenimento dei casi; mantenere elevata l’attenzione ed applicare e rispettare misure e comportamenti raccomandati per limitare l’ulteriore aumento della circolazione virale. </a:t>
            </a:r>
            <a:endParaRPr lang="it-IT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F4BFAA-6F0D-4AEE-81AE-5391D6A45ACA}"/>
              </a:ext>
            </a:extLst>
          </p:cNvPr>
          <p:cNvSpPr txBox="1"/>
          <p:nvPr/>
        </p:nvSpPr>
        <p:spPr>
          <a:xfrm>
            <a:off x="1026006" y="315902"/>
            <a:ext cx="1017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4B7"/>
                </a:solidFill>
              </a:rPr>
              <a:t>Headline della Cabina di Regia (8 ottobre 2021)</a:t>
            </a: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5E6B2-8A29-D544-BE91-7BFFE8E89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34F0A3-BF61-864F-9791-55BEFDA2E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9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529541" y="-3412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0064B7"/>
                </a:solidFill>
                <a:latin typeface="Arial Narrow" panose="020B0606020202030204" pitchFamily="34" charset="0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 dirty="0">
              <a:solidFill>
                <a:srgbClr val="0064B7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710310" y="794068"/>
            <a:ext cx="779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situazione italiana riflette l’epidemiologia di altri paesi UE/SEE (7 ottobre)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9011394" y="4941597"/>
            <a:ext cx="31992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/>
              <a:t>https</a:t>
            </a:r>
            <a:r>
              <a:rPr lang="it-IT" sz="1100"/>
              <a:t>://www.ecdc.europa.eu</a:t>
            </a:r>
            <a:r>
              <a:rPr lang="it-IT" sz="1100" dirty="0"/>
              <a:t>/en/covid-19/situation-updates/weekly-maps-coordinated-restriction-free-movement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963F3E-C669-4863-A9A5-E1E370282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5394" y="1316239"/>
            <a:ext cx="6516000" cy="46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2991"/>
            <a:ext cx="11795760" cy="1089529"/>
          </a:xfrm>
        </p:spPr>
        <p:txBody>
          <a:bodyPr/>
          <a:lstStyle/>
          <a:p>
            <a:pPr algn="ctr"/>
            <a:r>
              <a:rPr lang="it-IT" dirty="0">
                <a:latin typeface="Arial Narrow" panose="020B0606020202030204" pitchFamily="34" charset="0"/>
              </a:rPr>
              <a:t>Andamento incidenza (14 gg) in quasi tutti i paesi europei (ECDC) fino al 7 ottobre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7510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</a:rPr>
              <a:t>: 7 ottobre </a:t>
            </a:r>
            <a:r>
              <a:rPr lang="it-IT" sz="1050" b="0" i="0" dirty="0">
                <a:solidFill>
                  <a:srgbClr val="333333"/>
                </a:solidFill>
                <a:effectLst/>
              </a:rPr>
              <a:t>2021</a:t>
            </a:r>
            <a:endParaRPr lang="it-IT" sz="105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E3B72CB-A973-4CC4-8261-046167A5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296"/>
            <a:ext cx="12168000" cy="46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781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A25165B-9467-448B-9248-9B996BE46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219"/>
            <a:ext cx="12192000" cy="50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A1217C-0461-4467-B9C5-F8128A7A3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20362" b="3713"/>
          <a:stretch/>
        </p:blipFill>
        <p:spPr bwMode="auto">
          <a:xfrm>
            <a:off x="6693646" y="949789"/>
            <a:ext cx="3960000" cy="48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826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77489" y="439289"/>
            <a:ext cx="1404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Una sola Regione/PA con casi in aumento e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nuovi casi </a:t>
            </a:r>
            <a:r>
              <a:rPr 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presenti su parte del territorio nazionale </a:t>
            </a:r>
            <a:r>
              <a:rPr lang="it-I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negli ultimi 14 giorni</a:t>
            </a:r>
          </a:p>
          <a:p>
            <a:endParaRPr 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</a:t>
            </a:r>
            <a:r>
              <a:rPr lang="it-IT" sz="1100" b="1" i="1">
                <a:solidFill>
                  <a:srgbClr val="404040"/>
                </a:solidFill>
                <a:effectLst/>
              </a:rPr>
              <a:t>PER 100.000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PER REGIONE NEL PERIODO 20/9-3/10/2021 E  6</a:t>
            </a:r>
            <a:r>
              <a:rPr lang="it-IT" sz="1100" i="1" dirty="0">
                <a:solidFill>
                  <a:srgbClr val="404040"/>
                </a:solidFill>
              </a:rPr>
              <a:t>-19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/9/2021 </a:t>
            </a:r>
            <a:endParaRPr lang="it-IT" sz="1100" i="1" dirty="0">
              <a:solidFill>
                <a:srgbClr val="40404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45613" y="1014172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>
                <a:solidFill>
                  <a:srgbClr val="0064B7"/>
                </a:solidFill>
              </a:rPr>
              <a:t>3.954 </a:t>
            </a:r>
            <a:r>
              <a:rPr lang="it-IT" sz="2400" dirty="0">
                <a:solidFill>
                  <a:srgbClr val="0064B7"/>
                </a:solidFill>
              </a:rPr>
              <a:t>comuni</a:t>
            </a:r>
            <a:r>
              <a:rPr lang="it-IT" b="1" dirty="0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sz="2400">
                <a:solidFill>
                  <a:srgbClr val="0064B7"/>
                </a:solidFill>
              </a:rPr>
              <a:t>4.230 </a:t>
            </a:r>
            <a:r>
              <a:rPr lang="it-IT" sz="2400" dirty="0">
                <a:solidFill>
                  <a:srgbClr val="0064B7"/>
                </a:solidFill>
              </a:rPr>
              <a:t>comuni </a:t>
            </a:r>
            <a:r>
              <a:rPr lang="it-IT" b="1" dirty="0">
                <a:solidFill>
                  <a:srgbClr val="FF0000"/>
                </a:solidFill>
              </a:rPr>
              <a:t>nelle due settimane precedenti </a:t>
            </a:r>
            <a:endParaRPr lang="it-CH" sz="1800" b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FD4F9E5-EADB-47AE-8DD6-8585E2F010AC}"/>
              </a:ext>
            </a:extLst>
          </p:cNvPr>
          <p:cNvSpPr/>
          <p:nvPr/>
        </p:nvSpPr>
        <p:spPr>
          <a:xfrm>
            <a:off x="7201837" y="6604084"/>
            <a:ext cx="27703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0A2E0E0-A1BA-431E-AE56-B442AF13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178" y="998281"/>
            <a:ext cx="6235267" cy="46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6E0BC0-3341-4DE3-AB35-91CAB25D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5268"/>
          <a:stretch/>
        </p:blipFill>
        <p:spPr bwMode="auto">
          <a:xfrm>
            <a:off x="41933" y="1012538"/>
            <a:ext cx="5860104" cy="48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2630" b="47869"/>
          <a:stretch/>
        </p:blipFill>
        <p:spPr>
          <a:xfrm>
            <a:off x="41932" y="118844"/>
            <a:ext cx="12095475" cy="838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494339" y="181541"/>
            <a:ext cx="10184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Casi in </a:t>
            </a:r>
            <a:r>
              <a:rPr lang="it-IT" sz="2400" b="1" dirty="0">
                <a:solidFill>
                  <a:srgbClr val="FFFF00"/>
                </a:solidFill>
              </a:rPr>
              <a:t>aumento</a:t>
            </a:r>
            <a:r>
              <a:rPr lang="it-IT" sz="2400" b="1" dirty="0">
                <a:solidFill>
                  <a:schemeClr val="bg1"/>
                </a:solidFill>
              </a:rPr>
              <a:t> solo in 6 Regioni/PPAA ma nessuna fascia d’età è in aumento, 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negli ultimi 7 giorni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317241" y="5813639"/>
            <a:ext cx="105383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NUMERO CASI DI COVID-19 (</a:t>
            </a:r>
            <a:r>
              <a:rPr lang="it-IT" sz="1100" b="1" i="1">
                <a:solidFill>
                  <a:srgbClr val="404040"/>
                </a:solidFill>
                <a:effectLst/>
              </a:rPr>
              <a:t>PER 100.000 </a:t>
            </a:r>
            <a:r>
              <a:rPr lang="it-IT" sz="1100" b="1" i="1" dirty="0">
                <a:solidFill>
                  <a:srgbClr val="404040"/>
                </a:solidFill>
                <a:effectLst/>
              </a:rPr>
              <a:t>AB)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DIAGNOSTICATI IN ITALIA PER REGIONE </a:t>
            </a:r>
            <a:r>
              <a:rPr lang="it-IT" sz="1100" i="1" dirty="0">
                <a:solidFill>
                  <a:srgbClr val="404040"/>
                </a:solidFill>
              </a:rPr>
              <a:t>E PER FASCIA D’ETA’ </a:t>
            </a:r>
            <a:r>
              <a:rPr lang="it-IT" sz="1100" b="0" i="1" dirty="0">
                <a:solidFill>
                  <a:srgbClr val="404040"/>
                </a:solidFill>
                <a:effectLst/>
              </a:rPr>
              <a:t>NEL PERIODO</a:t>
            </a:r>
            <a:r>
              <a:rPr lang="it-IT" sz="1100" i="1" dirty="0">
                <a:solidFill>
                  <a:srgbClr val="404040"/>
                </a:solidFill>
              </a:rPr>
              <a:t> 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 </a:t>
            </a:r>
            <a:r>
              <a:rPr lang="it-IT" sz="1100" i="1" dirty="0">
                <a:solidFill>
                  <a:srgbClr val="404040"/>
                </a:solidFill>
                <a:latin typeface="Lato"/>
              </a:rPr>
              <a:t>27/9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-3/10/2021</a:t>
            </a:r>
            <a:endParaRPr lang="it-IT" sz="1100" i="1" dirty="0">
              <a:solidFill>
                <a:srgbClr val="40404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781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 dirty="0">
                <a:solidFill>
                  <a:srgbClr val="333333"/>
                </a:solidFill>
              </a:rPr>
              <a:t>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34FA6D-9284-42B9-9941-758467873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9996" y="1330035"/>
            <a:ext cx="5648897" cy="41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7CB0EF-7F67-4041-B9D6-ECB99293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746" y="782730"/>
            <a:ext cx="9129784" cy="50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64B7"/>
                </a:solidFill>
              </a:rPr>
              <a:t>STIMA NAZIONALE DELL’RT PUNTALE (22/9), RT OSPEDALIZZAZIONI (28/9) E RT «AUGMENTED» (28/9) CALCOLATI CON DATI AL 6/10/2021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456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6 ottobre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10054389" y="1675773"/>
            <a:ext cx="2137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Augmented: </a:t>
            </a:r>
            <a:r>
              <a:rPr lang="it-IT" b="1" dirty="0"/>
              <a:t>0,83* </a:t>
            </a:r>
            <a:r>
              <a:rPr lang="it-IT" dirty="0"/>
              <a:t>(IC95%: 0,81-0,84) al 28 settembre 2021 </a:t>
            </a:r>
            <a:endParaRPr lang="en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9688862" y="2891002"/>
            <a:ext cx="270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Ospedalizzazioni: </a:t>
            </a:r>
            <a:r>
              <a:rPr lang="it-IT" sz="1800" b="1" dirty="0"/>
              <a:t>0,80 </a:t>
            </a:r>
            <a:r>
              <a:rPr lang="it-IT" sz="1800" dirty="0"/>
              <a:t>(IC95%: 0,76-0,85) al 28 settembre 2021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7762253" y="947913"/>
            <a:ext cx="3412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Puntuale: </a:t>
            </a:r>
            <a:r>
              <a:rPr lang="it-IT" b="1" dirty="0"/>
              <a:t>0,82 </a:t>
            </a:r>
            <a:r>
              <a:rPr lang="it-IT" dirty="0"/>
              <a:t>(IC95%: 0,82-0,83) al 22 settembre 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6C6974-40C3-4453-9D8A-C3263D739152}"/>
              </a:ext>
            </a:extLst>
          </p:cNvPr>
          <p:cNvSpPr txBox="1"/>
          <p:nvPr/>
        </p:nvSpPr>
        <p:spPr>
          <a:xfrm>
            <a:off x="7987261" y="5171423"/>
            <a:ext cx="413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*Valore non completamente affidabile a causa di un problema tecnico di comunicazione dei dati da parte di una Regione</a:t>
            </a:r>
          </a:p>
        </p:txBody>
      </p:sp>
    </p:spTree>
    <p:extLst>
      <p:ext uri="{BB962C8B-B14F-4D97-AF65-F5344CB8AC3E}">
        <p14:creationId xmlns:p14="http://schemas.microsoft.com/office/powerpoint/2010/main" val="3354586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4" ma:contentTypeDescription="Creare un nuovo documento." ma:contentTypeScope="" ma:versionID="9d3c919990654082d909781a2c02d3fb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54e9748e58e4db3cb62675a12a402278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F7D4C-B545-486A-B9DB-B73742289FEB}">
  <ds:schemaRefs>
    <ds:schemaRef ds:uri="http://www.w3.org/XML/1998/namespace"/>
    <ds:schemaRef ds:uri="http://schemas.microsoft.com/office/2006/documentManagement/types"/>
    <ds:schemaRef ds:uri="http://purl.org/dc/elements/1.1/"/>
    <ds:schemaRef ds:uri="3ec210cc-1385-4d77-bddf-45fa57c2a2bb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57d7c0e4-8645-47b2-9061-8f723220d9b7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82B92F-C49F-4D62-85FC-C3072A303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25</TotalTime>
  <Words>1558</Words>
  <Application>Microsoft Office PowerPoint</Application>
  <PresentationFormat>Widescreen</PresentationFormat>
  <Paragraphs>335</Paragraphs>
  <Slides>28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45" baseType="lpstr">
      <vt:lpstr>MS Gothic</vt:lpstr>
      <vt:lpstr>Yu Gothic Light</vt:lpstr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quasi tutti i paesi europei (ECDC) fino al 7 ottobre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5</cp:revision>
  <cp:lastPrinted>2021-10-08T08:47:23Z</cp:lastPrinted>
  <dcterms:created xsi:type="dcterms:W3CDTF">2020-11-10T09:16:54Z</dcterms:created>
  <dcterms:modified xsi:type="dcterms:W3CDTF">2021-10-08T12:52:59Z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