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1418" r:id="rId5"/>
    <p:sldId id="1290" r:id="rId6"/>
    <p:sldId id="263" r:id="rId7"/>
    <p:sldId id="261" r:id="rId8"/>
    <p:sldId id="266" r:id="rId9"/>
    <p:sldId id="267" r:id="rId10"/>
    <p:sldId id="278" r:id="rId11"/>
    <p:sldId id="259" r:id="rId12"/>
    <p:sldId id="1308" r:id="rId13"/>
    <p:sldId id="1461" r:id="rId14"/>
    <p:sldId id="1436" r:id="rId15"/>
    <p:sldId id="273" r:id="rId16"/>
    <p:sldId id="1278" r:id="rId17"/>
    <p:sldId id="1430" r:id="rId18"/>
    <p:sldId id="265" r:id="rId19"/>
    <p:sldId id="276" r:id="rId20"/>
    <p:sldId id="1462"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53" autoAdjust="0"/>
    <p:restoredTop sz="93891" autoAdjust="0"/>
  </p:normalViewPr>
  <p:slideViewPr>
    <p:cSldViewPr snapToGrid="0">
      <p:cViewPr varScale="1">
        <p:scale>
          <a:sx n="110" d="100"/>
          <a:sy n="110" d="100"/>
        </p:scale>
        <p:origin x="354" y="10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A7E45F-677A-4CFA-A218-7B80E3C7AFFF}" type="datetimeFigureOut">
              <a:rPr lang="it-IT" smtClean="0"/>
              <a:t>24/06/2022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06D94-901B-4EEA-9FFD-CE4181E9FA23}" type="slidenum">
              <a:rPr lang="it-IT" smtClean="0"/>
              <a:t>‹N›</a:t>
            </a:fld>
            <a:endParaRPr lang="it-IT"/>
          </a:p>
        </p:txBody>
      </p:sp>
    </p:spTree>
    <p:extLst>
      <p:ext uri="{BB962C8B-B14F-4D97-AF65-F5344CB8AC3E}">
        <p14:creationId xmlns:p14="http://schemas.microsoft.com/office/powerpoint/2010/main" val="1641755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3</a:t>
            </a:fld>
            <a:endParaRPr lang="it-IT"/>
          </a:p>
        </p:txBody>
      </p:sp>
    </p:spTree>
    <p:extLst>
      <p:ext uri="{BB962C8B-B14F-4D97-AF65-F5344CB8AC3E}">
        <p14:creationId xmlns:p14="http://schemas.microsoft.com/office/powerpoint/2010/main" val="2646959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4</a:t>
            </a:fld>
            <a:endParaRPr lang="it-IT"/>
          </a:p>
        </p:txBody>
      </p:sp>
    </p:spTree>
    <p:extLst>
      <p:ext uri="{BB962C8B-B14F-4D97-AF65-F5344CB8AC3E}">
        <p14:creationId xmlns:p14="http://schemas.microsoft.com/office/powerpoint/2010/main" val="1404828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10</a:t>
            </a:fld>
            <a:endParaRPr lang="it-IT"/>
          </a:p>
        </p:txBody>
      </p:sp>
    </p:spTree>
    <p:extLst>
      <p:ext uri="{BB962C8B-B14F-4D97-AF65-F5344CB8AC3E}">
        <p14:creationId xmlns:p14="http://schemas.microsoft.com/office/powerpoint/2010/main" val="2651922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F406D94-901B-4EEA-9FFD-CE4181E9FA23}" type="slidenum">
              <a:rPr lang="it-IT" smtClean="0"/>
              <a:t>14</a:t>
            </a:fld>
            <a:endParaRPr lang="it-IT"/>
          </a:p>
        </p:txBody>
      </p:sp>
    </p:spTree>
    <p:extLst>
      <p:ext uri="{BB962C8B-B14F-4D97-AF65-F5344CB8AC3E}">
        <p14:creationId xmlns:p14="http://schemas.microsoft.com/office/powerpoint/2010/main" val="3478958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AD8A56-AA01-4C8A-8637-C672DAE39F2E}"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467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solidFill>
                  <a:srgbClr val="0064B7"/>
                </a:solidFill>
                <a:latin typeface="Titillium Web" panose="00000500000000000000"/>
              </a:defRPr>
            </a:lvl1pPr>
          </a:lstStyle>
          <a:p>
            <a:r>
              <a:rPr lang="it-IT"/>
              <a:t>Fare clic per modificare lo stile del titolo dello schema</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solidFill>
                  <a:srgbClr val="0064B7"/>
                </a:solidFill>
                <a:latin typeface="Titillium Web" panose="0000050000000000000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a:xfrm>
            <a:off x="792480" y="6492875"/>
            <a:ext cx="2743200" cy="365125"/>
          </a:xfrm>
        </p:spPr>
        <p:txBody>
          <a:bodyPr/>
          <a:lstStyle/>
          <a:p>
            <a:fld id="{4D173B44-B3C8-4047-8844-C47D3CFD0A56}" type="datetimeFigureOut">
              <a:rPr lang="it-IT" smtClean="0"/>
              <a:t>24/06/2022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145583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Layout personalizzato">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B3E96E5B-CF38-418E-BB54-7DD2E362D1E4}"/>
              </a:ext>
            </a:extLst>
          </p:cNvPr>
          <p:cNvSpPr/>
          <p:nvPr/>
        </p:nvSpPr>
        <p:spPr>
          <a:xfrm>
            <a:off x="6096000" y="676932"/>
            <a:ext cx="5715472" cy="4521141"/>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96DEF214-E0BE-4DF8-9103-30A836A3D6CB}"/>
              </a:ext>
            </a:extLst>
          </p:cNvPr>
          <p:cNvSpPr>
            <a:spLocks noGrp="1"/>
          </p:cNvSpPr>
          <p:nvPr>
            <p:ph type="title"/>
          </p:nvPr>
        </p:nvSpPr>
        <p:spPr>
          <a:xfrm>
            <a:off x="458638" y="2121894"/>
            <a:ext cx="5364192" cy="2277578"/>
          </a:xfrm>
        </p:spPr>
        <p:txBody>
          <a:bodyPr/>
          <a:lstStyle>
            <a:lvl1pPr>
              <a:defRPr>
                <a:solidFill>
                  <a:srgbClr val="0064B7"/>
                </a:solidFill>
              </a:defRPr>
            </a:lvl1pPr>
          </a:lstStyle>
          <a:p>
            <a:r>
              <a:rPr lang="it-IT"/>
              <a:t>Fare clic per modificare lo stile del titolo dello schema</a:t>
            </a:r>
          </a:p>
        </p:txBody>
      </p:sp>
      <p:pic>
        <p:nvPicPr>
          <p:cNvPr id="11" name="Immagine 10">
            <a:extLst>
              <a:ext uri="{FF2B5EF4-FFF2-40B4-BE49-F238E27FC236}">
                <a16:creationId xmlns:a16="http://schemas.microsoft.com/office/drawing/2014/main" id="{2F3FF30B-8C93-4AD6-99D2-CE475F460B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0104" y="1601881"/>
            <a:ext cx="1204240" cy="1040026"/>
          </a:xfrm>
          <a:prstGeom prst="rect">
            <a:avLst/>
          </a:prstGeom>
          <a:effectLst/>
        </p:spPr>
      </p:pic>
      <p:sp>
        <p:nvSpPr>
          <p:cNvPr id="13" name="Segnaposto testo 12">
            <a:extLst>
              <a:ext uri="{FF2B5EF4-FFF2-40B4-BE49-F238E27FC236}">
                <a16:creationId xmlns:a16="http://schemas.microsoft.com/office/drawing/2014/main" id="{D7E6EDC0-DCD4-4576-A46E-E04F4ABDFFF5}"/>
              </a:ext>
            </a:extLst>
          </p:cNvPr>
          <p:cNvSpPr>
            <a:spLocks noGrp="1"/>
          </p:cNvSpPr>
          <p:nvPr>
            <p:ph type="body" sz="quarter" idx="10"/>
          </p:nvPr>
        </p:nvSpPr>
        <p:spPr>
          <a:xfrm>
            <a:off x="6515100" y="2122488"/>
            <a:ext cx="5057775" cy="227647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104124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FA926AA-0BA2-4BA0-828A-68FD4D3BFBEC}"/>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A9BE1FA0-A474-4C58-98D5-337CB5F88834}"/>
              </a:ext>
            </a:extLst>
          </p:cNvPr>
          <p:cNvSpPr>
            <a:spLocks noGrp="1"/>
          </p:cNvSpPr>
          <p:nvPr>
            <p:ph type="dt" sz="half" idx="10"/>
          </p:nvPr>
        </p:nvSpPr>
        <p:spPr/>
        <p:txBody>
          <a:bodyPr/>
          <a:lstStyle/>
          <a:p>
            <a:fld id="{4D173B44-B3C8-4047-8844-C47D3CFD0A56}" type="datetimeFigureOut">
              <a:rPr lang="it-IT" smtClean="0"/>
              <a:t>24/06/2022</a:t>
            </a:fld>
            <a:endParaRPr lang="it-IT"/>
          </a:p>
        </p:txBody>
      </p:sp>
      <p:sp>
        <p:nvSpPr>
          <p:cNvPr id="4" name="Segnaposto piè di pagina 3">
            <a:extLst>
              <a:ext uri="{FF2B5EF4-FFF2-40B4-BE49-F238E27FC236}">
                <a16:creationId xmlns:a16="http://schemas.microsoft.com/office/drawing/2014/main" id="{C37FBFE8-0AD6-4BB1-8785-4315249CCD0D}"/>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C3EF4319-7339-420E-A9B2-189C245CF75C}"/>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7" name="Immagine 6">
            <a:extLst>
              <a:ext uri="{FF2B5EF4-FFF2-40B4-BE49-F238E27FC236}">
                <a16:creationId xmlns:a16="http://schemas.microsoft.com/office/drawing/2014/main" id="{A12E29AE-52A7-49F9-ADFE-3D2798DBC5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Tree>
    <p:extLst>
      <p:ext uri="{BB962C8B-B14F-4D97-AF65-F5344CB8AC3E}">
        <p14:creationId xmlns:p14="http://schemas.microsoft.com/office/powerpoint/2010/main" val="3460531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D4FC1B-FB8B-430C-BE68-15F61D681526}"/>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54BABCE-9D20-4768-9370-24CAFFC6DCC2}"/>
              </a:ext>
            </a:extLst>
          </p:cNvPr>
          <p:cNvSpPr>
            <a:spLocks noGrp="1"/>
          </p:cNvSpPr>
          <p:nvPr>
            <p:ph type="dt" sz="half" idx="10"/>
          </p:nvPr>
        </p:nvSpPr>
        <p:spPr/>
        <p:txBody>
          <a:bodyPr/>
          <a:lstStyle/>
          <a:p>
            <a:fld id="{4D173B44-B3C8-4047-8844-C47D3CFD0A56}" type="datetimeFigureOut">
              <a:rPr lang="it-IT" smtClean="0"/>
              <a:t>24/06/2022</a:t>
            </a:fld>
            <a:endParaRPr lang="it-IT"/>
          </a:p>
        </p:txBody>
      </p:sp>
      <p:sp>
        <p:nvSpPr>
          <p:cNvPr id="4" name="Segnaposto piè di pagina 3">
            <a:extLst>
              <a:ext uri="{FF2B5EF4-FFF2-40B4-BE49-F238E27FC236}">
                <a16:creationId xmlns:a16="http://schemas.microsoft.com/office/drawing/2014/main" id="{4550C4E8-CFB0-485F-84FE-695BB4FCE23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B2D36051-3DD3-41B6-8A2C-0EC700250B02}"/>
              </a:ext>
            </a:extLst>
          </p:cNvPr>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87357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contenuto 2"/>
          <p:cNvSpPr>
            <a:spLocks noGrp="1"/>
          </p:cNvSpPr>
          <p:nvPr>
            <p:ph idx="1" hasCustomPrompt="1"/>
          </p:nvPr>
        </p:nvSpPr>
        <p:spPr>
          <a:xfrm>
            <a:off x="5183188" y="987425"/>
            <a:ext cx="6172200" cy="4873625"/>
          </a:xfrm>
        </p:spPr>
        <p:txBody>
          <a:bodyPr anchor="ctr"/>
          <a:lstStyle>
            <a:lvl1pPr>
              <a:defRPr sz="3200">
                <a:solidFill>
                  <a:srgbClr val="0064B7"/>
                </a:solidFill>
              </a:defRPr>
            </a:lvl1pPr>
            <a:lvl2pPr>
              <a:defRPr sz="2800">
                <a:solidFill>
                  <a:srgbClr val="0064B7"/>
                </a:solidFill>
              </a:defRPr>
            </a:lvl2pPr>
            <a:lvl3pPr>
              <a:defRPr sz="2400">
                <a:solidFill>
                  <a:srgbClr val="0064B7"/>
                </a:solidFill>
              </a:defRPr>
            </a:lvl3pPr>
            <a:lvl4pPr>
              <a:defRPr sz="2000">
                <a:solidFill>
                  <a:srgbClr val="0064B7"/>
                </a:solidFill>
              </a:defRPr>
            </a:lvl4pPr>
            <a:lvl5pPr>
              <a:defRPr sz="2000">
                <a:solidFill>
                  <a:srgbClr val="0064B7"/>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24/06/2022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2614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solidFill>
                  <a:srgbClr val="0064B7"/>
                </a:solidFill>
              </a:defRPr>
            </a:lvl1pPr>
          </a:lstStyle>
          <a:p>
            <a:r>
              <a:rPr lang="it-IT"/>
              <a:t>Fare clic per modificare lo stile del titolo dello schema</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solidFill>
                  <a:srgbClr val="0064B7"/>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solidFill>
                  <a:srgbClr val="0064B7"/>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p:cNvSpPr>
            <a:spLocks noGrp="1"/>
          </p:cNvSpPr>
          <p:nvPr>
            <p:ph type="dt" sz="half" idx="10"/>
          </p:nvPr>
        </p:nvSpPr>
        <p:spPr/>
        <p:txBody>
          <a:bodyPr/>
          <a:lstStyle/>
          <a:p>
            <a:fld id="{4D173B44-B3C8-4047-8844-C47D3CFD0A56}" type="datetimeFigureOut">
              <a:rPr lang="it-IT" smtClean="0"/>
              <a:t>24/06/2022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415994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1825625"/>
            <a:ext cx="10515600" cy="4126601"/>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24/06/2022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49571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595728"/>
          </a:xfrm>
        </p:spPr>
        <p:txBody>
          <a:bodyPr vert="eaVert"/>
          <a:lstStyle>
            <a:lvl1pPr>
              <a:defRPr>
                <a:solidFill>
                  <a:srgbClr val="0064B7"/>
                </a:solidFill>
              </a:defRPr>
            </a:lvl1pPr>
          </a:lstStyle>
          <a:p>
            <a:r>
              <a:rPr lang="it-IT"/>
              <a:t>Fare clic per modificare lo stile del titolo dello schema</a:t>
            </a:r>
          </a:p>
        </p:txBody>
      </p:sp>
      <p:sp>
        <p:nvSpPr>
          <p:cNvPr id="3" name="Segnaposto testo verticale 2"/>
          <p:cNvSpPr>
            <a:spLocks noGrp="1"/>
          </p:cNvSpPr>
          <p:nvPr>
            <p:ph type="body" orient="vert" idx="1"/>
          </p:nvPr>
        </p:nvSpPr>
        <p:spPr>
          <a:xfrm>
            <a:off x="838200" y="365125"/>
            <a:ext cx="7734300" cy="5595728"/>
          </a:xfrm>
        </p:spPr>
        <p:txBody>
          <a:bodyPr vert="eaVert"/>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24/06/2022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8917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Vuoto">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5094940A-E648-0744-AA3B-B3119C2D86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107487"/>
            <a:ext cx="9144000" cy="849180"/>
          </a:xfrm>
          <a:prstGeom prst="rect">
            <a:avLst/>
          </a:prstGeom>
        </p:spPr>
      </p:pic>
      <p:pic>
        <p:nvPicPr>
          <p:cNvPr id="4" name="Immagine" descr="Immagine">
            <a:extLst>
              <a:ext uri="{FF2B5EF4-FFF2-40B4-BE49-F238E27FC236}">
                <a16:creationId xmlns:a16="http://schemas.microsoft.com/office/drawing/2014/main" id="{C0F31F71-86D5-164C-B4CF-E61C1AE2E171}"/>
              </a:ext>
            </a:extLst>
          </p:cNvPr>
          <p:cNvPicPr>
            <a:picLocks noChangeAspect="1"/>
          </p:cNvPicPr>
          <p:nvPr userDrawn="1"/>
        </p:nvPicPr>
        <p:blipFill>
          <a:blip r:embed="rId3"/>
          <a:stretch>
            <a:fillRect/>
          </a:stretch>
        </p:blipFill>
        <p:spPr>
          <a:xfrm>
            <a:off x="10622421" y="5968991"/>
            <a:ext cx="821865" cy="774199"/>
          </a:xfrm>
          <a:prstGeom prst="rect">
            <a:avLst/>
          </a:prstGeom>
          <a:ln w="12700">
            <a:miter lim="400000"/>
          </a:ln>
        </p:spPr>
      </p:pic>
    </p:spTree>
    <p:extLst>
      <p:ext uri="{BB962C8B-B14F-4D97-AF65-F5344CB8AC3E}">
        <p14:creationId xmlns:p14="http://schemas.microsoft.com/office/powerpoint/2010/main" val="1108534892"/>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Infographics_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48737-D49C-4148-8ECF-403717F82795}"/>
              </a:ext>
            </a:extLst>
          </p:cNvPr>
          <p:cNvSpPr>
            <a:spLocks noGrp="1"/>
          </p:cNvSpPr>
          <p:nvPr>
            <p:ph type="title"/>
          </p:nvPr>
        </p:nvSpPr>
        <p:spPr>
          <a:xfrm>
            <a:off x="452730" y="503097"/>
            <a:ext cx="11292073" cy="837432"/>
          </a:xfrm>
        </p:spPr>
        <p:style>
          <a:lnRef idx="3">
            <a:schemeClr val="lt1"/>
          </a:lnRef>
          <a:fillRef idx="1">
            <a:schemeClr val="accent1"/>
          </a:fillRef>
          <a:effectRef idx="1">
            <a:schemeClr val="accent1"/>
          </a:effectRef>
          <a:fontRef idx="minor">
            <a:schemeClr val="lt1"/>
          </a:fontRef>
        </p:style>
        <p:txBody>
          <a:bodyPr/>
          <a:lstStyle/>
          <a:p>
            <a:r>
              <a:rPr lang="en-US"/>
              <a:t>Click to edit Master title style</a:t>
            </a:r>
          </a:p>
        </p:txBody>
      </p:sp>
      <p:sp>
        <p:nvSpPr>
          <p:cNvPr id="3" name="Date Placeholder 2">
            <a:extLst>
              <a:ext uri="{FF2B5EF4-FFF2-40B4-BE49-F238E27FC236}">
                <a16:creationId xmlns:a16="http://schemas.microsoft.com/office/drawing/2014/main" id="{1BCE6036-BFCF-4DEC-9848-0BA80662A5A1}"/>
              </a:ext>
            </a:extLst>
          </p:cNvPr>
          <p:cNvSpPr>
            <a:spLocks noGrp="1"/>
          </p:cNvSpPr>
          <p:nvPr>
            <p:ph type="dt" sz="half" idx="10"/>
          </p:nvPr>
        </p:nvSpPr>
        <p:spPr/>
        <p:txBody>
          <a:bodyPr/>
          <a:lstStyle/>
          <a:p>
            <a:fld id="{E2AB35E2-F186-4C4C-A33C-9F40F1D9DFA5}" type="datetimeFigureOut">
              <a:rPr lang="en-US" smtClean="0"/>
              <a:t>6/24/2022</a:t>
            </a:fld>
            <a:endParaRPr lang="en-US"/>
          </a:p>
        </p:txBody>
      </p:sp>
      <p:sp>
        <p:nvSpPr>
          <p:cNvPr id="4" name="Footer Placeholder 3">
            <a:extLst>
              <a:ext uri="{FF2B5EF4-FFF2-40B4-BE49-F238E27FC236}">
                <a16:creationId xmlns:a16="http://schemas.microsoft.com/office/drawing/2014/main" id="{51856A01-CD0E-4B46-B2FD-C76B589E418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F1C75F-E24F-46F5-A5CA-B8DB687752DD}"/>
              </a:ext>
            </a:extLst>
          </p:cNvPr>
          <p:cNvSpPr>
            <a:spLocks noGrp="1"/>
          </p:cNvSpPr>
          <p:nvPr>
            <p:ph type="sldNum" sz="quarter" idx="12"/>
          </p:nvPr>
        </p:nvSpPr>
        <p:spPr/>
        <p:txBody>
          <a:bodyPr/>
          <a:lstStyle/>
          <a:p>
            <a:fld id="{87B513E7-4515-4082-A960-D4704025B30C}" type="slidenum">
              <a:rPr lang="en-US" smtClean="0"/>
              <a:t>‹N›</a:t>
            </a:fld>
            <a:endParaRPr lang="en-US"/>
          </a:p>
        </p:txBody>
      </p:sp>
      <p:sp>
        <p:nvSpPr>
          <p:cNvPr id="8" name="Chart Placeholder 6">
            <a:extLst>
              <a:ext uri="{FF2B5EF4-FFF2-40B4-BE49-F238E27FC236}">
                <a16:creationId xmlns:a16="http://schemas.microsoft.com/office/drawing/2014/main" id="{91AE1877-C3FE-4C35-A87E-D739D87E54EA}"/>
              </a:ext>
            </a:extLst>
          </p:cNvPr>
          <p:cNvSpPr>
            <a:spLocks noGrp="1"/>
          </p:cNvSpPr>
          <p:nvPr>
            <p:ph type="chart" sz="quarter" idx="14"/>
          </p:nvPr>
        </p:nvSpPr>
        <p:spPr>
          <a:xfrm>
            <a:off x="452730" y="1632858"/>
            <a:ext cx="11292073" cy="4201297"/>
          </a:xfrm>
        </p:spPr>
        <p:txBody>
          <a:bodyPr/>
          <a:lstStyle/>
          <a:p>
            <a:endParaRPr lang="en-US"/>
          </a:p>
        </p:txBody>
      </p:sp>
    </p:spTree>
    <p:extLst>
      <p:ext uri="{BB962C8B-B14F-4D97-AF65-F5344CB8AC3E}">
        <p14:creationId xmlns:p14="http://schemas.microsoft.com/office/powerpoint/2010/main" val="325266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86E8161-8C76-4B39-AD5C-B7F791CD38D7}" type="datetimeFigureOut">
              <a:rPr lang="it-IT" smtClean="0"/>
              <a:t>24/06/2022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72146225-B19B-4014-BC77-DF4B52B9E005}" type="slidenum">
              <a:rPr lang="it-IT" smtClean="0"/>
              <a:t>‹N›</a:t>
            </a:fld>
            <a:endParaRPr lang="it-IT"/>
          </a:p>
        </p:txBody>
      </p:sp>
    </p:spTree>
    <p:extLst>
      <p:ext uri="{BB962C8B-B14F-4D97-AF65-F5344CB8AC3E}">
        <p14:creationId xmlns:p14="http://schemas.microsoft.com/office/powerpoint/2010/main" val="622656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838200" y="467269"/>
            <a:ext cx="10515600" cy="590931"/>
          </a:xfrm>
          <a:noFill/>
        </p:spPr>
        <p:txBody>
          <a:bodyPr wrap="square" rtlCol="0">
            <a:spAutoFit/>
          </a:bodyPr>
          <a:lstStyle>
            <a:lvl1pPr>
              <a:defRPr lang="it-IT" sz="3600" b="1">
                <a:solidFill>
                  <a:srgbClr val="0064B7"/>
                </a:solidFill>
                <a:latin typeface="Titillium Web" panose="00000500000000000000" pitchFamily="2" charset="0"/>
                <a:ea typeface="+mn-ea"/>
                <a:cs typeface="+mn-cs"/>
              </a:defRPr>
            </a:lvl1pPr>
          </a:lstStyle>
          <a:p>
            <a:pPr marL="0" lvl="0"/>
            <a:r>
              <a:rPr lang="it-IT"/>
              <a:t>Fare clic per modificare lo stile del titolo dello schema</a:t>
            </a:r>
          </a:p>
        </p:txBody>
      </p:sp>
      <p:sp>
        <p:nvSpPr>
          <p:cNvPr id="3" name="Segnaposto contenuto 2"/>
          <p:cNvSpPr>
            <a:spLocks noGrp="1"/>
          </p:cNvSpPr>
          <p:nvPr>
            <p:ph idx="1" hasCustomPrompt="1"/>
          </p:nvPr>
        </p:nvSpPr>
        <p:spPr>
          <a:xfrm>
            <a:off x="838200" y="1577806"/>
            <a:ext cx="10515600" cy="4351338"/>
          </a:xfrm>
        </p:spPr>
        <p:txBody>
          <a:bodyPr anchor="ctr"/>
          <a:lstStyle>
            <a:lvl1pPr>
              <a:defRPr>
                <a:solidFill>
                  <a:srgbClr val="0064B7"/>
                </a:solidFill>
                <a:latin typeface="Titillium Web" panose="00000500000000000000"/>
              </a:defRPr>
            </a:lvl1pPr>
            <a:lvl2pPr>
              <a:defRPr>
                <a:solidFill>
                  <a:srgbClr val="0064B7"/>
                </a:solidFill>
                <a:latin typeface="Titillium Web" panose="00000500000000000000"/>
              </a:defRPr>
            </a:lvl2pPr>
            <a:lvl3pPr>
              <a:defRPr>
                <a:solidFill>
                  <a:srgbClr val="0064B7"/>
                </a:solidFill>
                <a:latin typeface="Titillium Web" panose="00000500000000000000"/>
              </a:defRPr>
            </a:lvl3pPr>
            <a:lvl4pPr>
              <a:defRPr>
                <a:solidFill>
                  <a:srgbClr val="0064B7"/>
                </a:solidFill>
                <a:latin typeface="Titillium Web" panose="00000500000000000000"/>
              </a:defRPr>
            </a:lvl4pPr>
            <a:lvl5pPr>
              <a:defRPr>
                <a:solidFill>
                  <a:srgbClr val="0064B7"/>
                </a:solidFill>
                <a:latin typeface="Titillium Web" panose="00000500000000000000"/>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4D173B44-B3C8-4047-8844-C47D3CFD0A56}" type="datetimeFigureOut">
              <a:rPr lang="it-IT" smtClean="0"/>
              <a:t>24/06/2022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55199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solidFill>
                  <a:srgbClr val="0064B7"/>
                </a:solidFill>
                <a:latin typeface="Titillium Web" panose="00000500000000000000"/>
              </a:defRPr>
            </a:lvl1pPr>
          </a:lstStyle>
          <a:p>
            <a:r>
              <a:rPr lang="it-IT"/>
              <a:t>Fare clic per modificare lo stile del titolo dello schema</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rgbClr val="0064B7"/>
                </a:solidFill>
                <a:latin typeface="Titillium Web" panose="0000050000000000000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p:cNvSpPr>
            <a:spLocks noGrp="1"/>
          </p:cNvSpPr>
          <p:nvPr>
            <p:ph type="dt" sz="half" idx="10"/>
          </p:nvPr>
        </p:nvSpPr>
        <p:spPr/>
        <p:txBody>
          <a:bodyPr/>
          <a:lstStyle/>
          <a:p>
            <a:fld id="{4D173B44-B3C8-4047-8844-C47D3CFD0A56}" type="datetimeFigureOut">
              <a:rPr lang="it-IT" smtClean="0"/>
              <a:t>24/06/2022</a:t>
            </a:fld>
            <a:endParaRPr lang="it-IT"/>
          </a:p>
        </p:txBody>
      </p:sp>
      <p:sp>
        <p:nvSpPr>
          <p:cNvPr id="5" name="Segnaposto piè di pagina 4"/>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084033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contenuto 2"/>
          <p:cNvSpPr>
            <a:spLocks noGrp="1"/>
          </p:cNvSpPr>
          <p:nvPr>
            <p:ph sz="half" idx="1"/>
          </p:nvPr>
        </p:nvSpPr>
        <p:spPr>
          <a:xfrm>
            <a:off x="838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19561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4D173B44-B3C8-4047-8844-C47D3CFD0A56}" type="datetimeFigureOut">
              <a:rPr lang="it-IT" smtClean="0"/>
              <a:t>24/06/2022</a:t>
            </a:fld>
            <a:endParaRPr lang="it-IT"/>
          </a:p>
        </p:txBody>
      </p:sp>
      <p:sp>
        <p:nvSpPr>
          <p:cNvPr id="6" name="Segnaposto piè di pagina 5"/>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386252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lvl1pPr>
              <a:defRPr>
                <a:solidFill>
                  <a:srgbClr val="0064B7"/>
                </a:solidFill>
              </a:defRPr>
            </a:lvl1pPr>
          </a:lstStyle>
          <a:p>
            <a:r>
              <a:rPr lang="it-IT"/>
              <a:t>Fare clic per modificare lo stile del titolo dello schema</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p:cNvSpPr>
            <a:spLocks noGrp="1"/>
          </p:cNvSpPr>
          <p:nvPr>
            <p:ph sz="half" idx="2"/>
          </p:nvPr>
        </p:nvSpPr>
        <p:spPr>
          <a:xfrm>
            <a:off x="839788" y="2505075"/>
            <a:ext cx="5157787"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solidFill>
                  <a:srgbClr val="0064B7"/>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p:cNvSpPr>
            <a:spLocks noGrp="1"/>
          </p:cNvSpPr>
          <p:nvPr>
            <p:ph sz="quarter" idx="4"/>
          </p:nvPr>
        </p:nvSpPr>
        <p:spPr>
          <a:xfrm>
            <a:off x="6172200" y="2505075"/>
            <a:ext cx="5183188" cy="3490283"/>
          </a:xfrm>
        </p:spPr>
        <p:txBody>
          <a:bodyP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4D173B44-B3C8-4047-8844-C47D3CFD0A56}" type="datetimeFigureOut">
              <a:rPr lang="it-IT" smtClean="0"/>
              <a:t>24/06/2022</a:t>
            </a:fld>
            <a:endParaRPr lang="it-IT"/>
          </a:p>
        </p:txBody>
      </p:sp>
      <p:sp>
        <p:nvSpPr>
          <p:cNvPr id="8" name="Segnaposto piè di pagina 7"/>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21812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p:cNvSpPr>
            <a:spLocks noGrp="1"/>
          </p:cNvSpPr>
          <p:nvPr>
            <p:ph type="dt" sz="half" idx="10"/>
          </p:nvPr>
        </p:nvSpPr>
        <p:spPr/>
        <p:txBody>
          <a:bodyPr/>
          <a:lstStyle/>
          <a:p>
            <a:fld id="{4D173B44-B3C8-4047-8844-C47D3CFD0A56}" type="datetimeFigureOut">
              <a:rPr lang="it-IT" smtClean="0"/>
              <a:t>24/06/2022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1333424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4D173B44-B3C8-4047-8844-C47D3CFD0A56}" type="datetimeFigureOut">
              <a:rPr lang="it-IT" smtClean="0"/>
              <a:t>24/06/2022</a:t>
            </a:fld>
            <a:endParaRPr lang="it-IT"/>
          </a:p>
        </p:txBody>
      </p:sp>
      <p:sp>
        <p:nvSpPr>
          <p:cNvPr id="4" name="Segnaposto piè di pagina 3"/>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p:cNvSpPr>
            <a:spLocks noGrp="1"/>
          </p:cNvSpPr>
          <p:nvPr>
            <p:ph type="sldNum" sz="quarter" idx="12"/>
          </p:nvPr>
        </p:nvSpPr>
        <p:spPr/>
        <p:txBody>
          <a:bodyPr/>
          <a:lstStyle/>
          <a:p>
            <a:fld id="{45854D30-785F-4995-9BC1-C7BF7CC0876F}" type="slidenum">
              <a:rPr lang="it-IT" smtClean="0"/>
              <a:t>‹N›</a:t>
            </a:fld>
            <a:endParaRPr lang="it-IT"/>
          </a:p>
        </p:txBody>
      </p:sp>
    </p:spTree>
    <p:extLst>
      <p:ext uri="{BB962C8B-B14F-4D97-AF65-F5344CB8AC3E}">
        <p14:creationId xmlns:p14="http://schemas.microsoft.com/office/powerpoint/2010/main" val="466449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3_Layout personalizza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A57196-BBC0-43C5-A8A6-0FF3A87C72BF}"/>
              </a:ext>
            </a:extLst>
          </p:cNvPr>
          <p:cNvSpPr>
            <a:spLocks noGrp="1"/>
          </p:cNvSpPr>
          <p:nvPr>
            <p:ph type="title"/>
          </p:nvPr>
        </p:nvSpPr>
        <p:spPr/>
        <p:txBody>
          <a:bodyPr/>
          <a:lstStyle>
            <a:lvl1pPr>
              <a:defRPr>
                <a:solidFill>
                  <a:srgbClr val="0064B7"/>
                </a:solidFill>
              </a:defRPr>
            </a:lvl1pPr>
          </a:lstStyle>
          <a:p>
            <a:r>
              <a:rPr lang="it-IT"/>
              <a:t>Fare clic per modificare lo stile del titolo dello schema</a:t>
            </a:r>
          </a:p>
        </p:txBody>
      </p:sp>
      <p:sp>
        <p:nvSpPr>
          <p:cNvPr id="3" name="Segnaposto data 2">
            <a:extLst>
              <a:ext uri="{FF2B5EF4-FFF2-40B4-BE49-F238E27FC236}">
                <a16:creationId xmlns:a16="http://schemas.microsoft.com/office/drawing/2014/main" id="{E9609631-D1E9-4B9A-9B7A-79A765E05845}"/>
              </a:ext>
            </a:extLst>
          </p:cNvPr>
          <p:cNvSpPr>
            <a:spLocks noGrp="1"/>
          </p:cNvSpPr>
          <p:nvPr>
            <p:ph type="dt" sz="half" idx="10"/>
          </p:nvPr>
        </p:nvSpPr>
        <p:spPr/>
        <p:txBody>
          <a:bodyPr/>
          <a:lstStyle/>
          <a:p>
            <a:fld id="{4D173B44-B3C8-4047-8844-C47D3CFD0A56}" type="datetimeFigureOut">
              <a:rPr lang="it-IT" smtClean="0"/>
              <a:t>24/06/2022</a:t>
            </a:fld>
            <a:endParaRPr lang="it-IT"/>
          </a:p>
        </p:txBody>
      </p:sp>
      <p:sp>
        <p:nvSpPr>
          <p:cNvPr id="4" name="Segnaposto piè di pagina 3">
            <a:extLst>
              <a:ext uri="{FF2B5EF4-FFF2-40B4-BE49-F238E27FC236}">
                <a16:creationId xmlns:a16="http://schemas.microsoft.com/office/drawing/2014/main" id="{2E0CBD1B-BFD1-4376-8B79-31137024FC0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A53A0D04-0F15-466A-B181-738CF14A59D7}"/>
              </a:ext>
            </a:extLst>
          </p:cNvPr>
          <p:cNvSpPr>
            <a:spLocks noGrp="1"/>
          </p:cNvSpPr>
          <p:nvPr>
            <p:ph type="sldNum" sz="quarter" idx="12"/>
          </p:nvPr>
        </p:nvSpPr>
        <p:spPr/>
        <p:txBody>
          <a:bodyPr/>
          <a:lstStyle/>
          <a:p>
            <a:fld id="{45854D30-785F-4995-9BC1-C7BF7CC0876F}" type="slidenum">
              <a:rPr lang="it-IT" smtClean="0"/>
              <a:t>‹N›</a:t>
            </a:fld>
            <a:endParaRPr lang="it-IT"/>
          </a:p>
        </p:txBody>
      </p:sp>
      <p:pic>
        <p:nvPicPr>
          <p:cNvPr id="6" name="Immagine 5">
            <a:extLst>
              <a:ext uri="{FF2B5EF4-FFF2-40B4-BE49-F238E27FC236}">
                <a16:creationId xmlns:a16="http://schemas.microsoft.com/office/drawing/2014/main" id="{12B9F147-ED2B-4031-96DE-F19F671B0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8132" y="5890292"/>
            <a:ext cx="1035733" cy="154364"/>
          </a:xfrm>
          <a:prstGeom prst="rect">
            <a:avLst/>
          </a:prstGeom>
        </p:spPr>
      </p:pic>
      <p:pic>
        <p:nvPicPr>
          <p:cNvPr id="9" name="Immagine 8">
            <a:extLst>
              <a:ext uri="{FF2B5EF4-FFF2-40B4-BE49-F238E27FC236}">
                <a16:creationId xmlns:a16="http://schemas.microsoft.com/office/drawing/2014/main" id="{973EDB3A-0DDF-4AAA-A25F-BFCA794F2B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415" y="2341419"/>
            <a:ext cx="7749171" cy="1892453"/>
          </a:xfrm>
          <a:prstGeom prst="rect">
            <a:avLst/>
          </a:prstGeom>
        </p:spPr>
      </p:pic>
      <p:sp>
        <p:nvSpPr>
          <p:cNvPr id="10" name="CasellaDiTesto 9">
            <a:extLst>
              <a:ext uri="{FF2B5EF4-FFF2-40B4-BE49-F238E27FC236}">
                <a16:creationId xmlns:a16="http://schemas.microsoft.com/office/drawing/2014/main" id="{83A6B85E-2EC3-412D-BB39-5DFA353327B1}"/>
              </a:ext>
            </a:extLst>
          </p:cNvPr>
          <p:cNvSpPr txBox="1"/>
          <p:nvPr/>
        </p:nvSpPr>
        <p:spPr>
          <a:xfrm>
            <a:off x="4992971" y="5176897"/>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spTree>
    <p:extLst>
      <p:ext uri="{BB962C8B-B14F-4D97-AF65-F5344CB8AC3E}">
        <p14:creationId xmlns:p14="http://schemas.microsoft.com/office/powerpoint/2010/main" val="39025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Vuota">
    <p:spTree>
      <p:nvGrpSpPr>
        <p:cNvPr id="1" name=""/>
        <p:cNvGrpSpPr/>
        <p:nvPr/>
      </p:nvGrpSpPr>
      <p:grpSpPr>
        <a:xfrm>
          <a:off x="0" y="0"/>
          <a:ext cx="0" cy="0"/>
          <a:chOff x="0" y="0"/>
          <a:chExt cx="0" cy="0"/>
        </a:xfrm>
      </p:grpSpPr>
      <p:sp>
        <p:nvSpPr>
          <p:cNvPr id="25" name="Titolo 24">
            <a:extLst>
              <a:ext uri="{FF2B5EF4-FFF2-40B4-BE49-F238E27FC236}">
                <a16:creationId xmlns:a16="http://schemas.microsoft.com/office/drawing/2014/main" id="{B8185497-E866-402E-B374-1D2B58FA2CAF}"/>
              </a:ext>
            </a:extLst>
          </p:cNvPr>
          <p:cNvSpPr>
            <a:spLocks noGrp="1"/>
          </p:cNvSpPr>
          <p:nvPr>
            <p:ph type="title"/>
          </p:nvPr>
        </p:nvSpPr>
        <p:spPr>
          <a:xfrm>
            <a:off x="515580" y="984035"/>
            <a:ext cx="5334769" cy="1982158"/>
          </a:xfrm>
        </p:spPr>
        <p:txBody>
          <a:bodyPr/>
          <a:lstStyle>
            <a:lvl1pPr>
              <a:defRPr>
                <a:solidFill>
                  <a:srgbClr val="0064B7"/>
                </a:solidFill>
              </a:defRPr>
            </a:lvl1pPr>
          </a:lstStyle>
          <a:p>
            <a:r>
              <a:rPr lang="it-IT"/>
              <a:t>Fare clic per modificare lo stile del titolo dello schema</a:t>
            </a:r>
          </a:p>
        </p:txBody>
      </p:sp>
      <p:sp>
        <p:nvSpPr>
          <p:cNvPr id="27" name="Segnaposto testo 26">
            <a:extLst>
              <a:ext uri="{FF2B5EF4-FFF2-40B4-BE49-F238E27FC236}">
                <a16:creationId xmlns:a16="http://schemas.microsoft.com/office/drawing/2014/main" id="{E16CD90B-6D6A-49F1-AC78-C54A85E9811F}"/>
              </a:ext>
            </a:extLst>
          </p:cNvPr>
          <p:cNvSpPr>
            <a:spLocks noGrp="1"/>
          </p:cNvSpPr>
          <p:nvPr>
            <p:ph type="body" sz="quarter" idx="10"/>
          </p:nvPr>
        </p:nvSpPr>
        <p:spPr>
          <a:xfrm>
            <a:off x="6237288" y="984250"/>
            <a:ext cx="4986337" cy="1981200"/>
          </a:xfrm>
        </p:spPr>
        <p:txBody>
          <a:bodyPr anchor="ctr"/>
          <a:lstStyle>
            <a:lvl1pPr>
              <a:defRPr>
                <a:solidFill>
                  <a:srgbClr val="0064B7"/>
                </a:solidFill>
              </a:defRPr>
            </a:lvl1pPr>
            <a:lvl2pPr>
              <a:defRPr>
                <a:solidFill>
                  <a:srgbClr val="0064B7"/>
                </a:solidFill>
              </a:defRPr>
            </a:lvl2pPr>
            <a:lvl3pPr>
              <a:defRPr>
                <a:solidFill>
                  <a:srgbClr val="0064B7"/>
                </a:solidFill>
              </a:defRPr>
            </a:lvl3pPr>
            <a:lvl4pPr>
              <a:defRPr>
                <a:solidFill>
                  <a:srgbClr val="0064B7"/>
                </a:solidFill>
              </a:defRPr>
            </a:lvl4pPr>
            <a:lvl5pPr>
              <a:defRPr>
                <a:solidFill>
                  <a:srgbClr val="0064B7"/>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26" name="CasellaDiTesto 25">
            <a:extLst>
              <a:ext uri="{FF2B5EF4-FFF2-40B4-BE49-F238E27FC236}">
                <a16:creationId xmlns:a16="http://schemas.microsoft.com/office/drawing/2014/main" id="{D7912AA1-087C-4574-A4DD-942B62F12FEC}"/>
              </a:ext>
            </a:extLst>
          </p:cNvPr>
          <p:cNvSpPr txBox="1"/>
          <p:nvPr/>
        </p:nvSpPr>
        <p:spPr>
          <a:xfrm>
            <a:off x="1715002" y="3992661"/>
            <a:ext cx="2107199"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b="1" err="1">
                <a:latin typeface="Titillium Web" panose="00000500000000000000" pitchFamily="2" charset="0"/>
              </a:rPr>
              <a:t>ipsum</a:t>
            </a:r>
            <a:r>
              <a:rPr lang="it-IT" sz="1600" b="1">
                <a:latin typeface="Titillium Web" panose="00000500000000000000" pitchFamily="2" charset="0"/>
              </a:rPr>
              <a:t> </a:t>
            </a:r>
            <a:r>
              <a:rPr lang="it-IT" sz="1600" b="1" err="1">
                <a:latin typeface="Titillium Web" panose="00000500000000000000" pitchFamily="2" charset="0"/>
              </a:rPr>
              <a:t>dolor</a:t>
            </a:r>
            <a:r>
              <a:rPr lang="it-IT" sz="1600" b="1">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28" name="Rettangolo 27">
            <a:extLst>
              <a:ext uri="{FF2B5EF4-FFF2-40B4-BE49-F238E27FC236}">
                <a16:creationId xmlns:a16="http://schemas.microsoft.com/office/drawing/2014/main" id="{BD4DF02C-9F98-4E92-907B-389017C0D711}"/>
              </a:ext>
            </a:extLst>
          </p:cNvPr>
          <p:cNvSpPr/>
          <p:nvPr/>
        </p:nvSpPr>
        <p:spPr>
          <a:xfrm>
            <a:off x="384544" y="3992661"/>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9" name="Rettangolo 28">
            <a:extLst>
              <a:ext uri="{FF2B5EF4-FFF2-40B4-BE49-F238E27FC236}">
                <a16:creationId xmlns:a16="http://schemas.microsoft.com/office/drawing/2014/main" id="{8BE9A3E2-5695-4DE2-8855-314FB84C22FD}"/>
              </a:ext>
            </a:extLst>
          </p:cNvPr>
          <p:cNvSpPr/>
          <p:nvPr/>
        </p:nvSpPr>
        <p:spPr>
          <a:xfrm>
            <a:off x="384544" y="3992661"/>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0" name="CasellaDiTesto 29">
            <a:extLst>
              <a:ext uri="{FF2B5EF4-FFF2-40B4-BE49-F238E27FC236}">
                <a16:creationId xmlns:a16="http://schemas.microsoft.com/office/drawing/2014/main" id="{15C31F66-1E85-4A11-88EB-34FC2551AECA}"/>
              </a:ext>
            </a:extLst>
          </p:cNvPr>
          <p:cNvSpPr txBox="1"/>
          <p:nvPr/>
        </p:nvSpPr>
        <p:spPr>
          <a:xfrm>
            <a:off x="654325" y="4101184"/>
            <a:ext cx="765953"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35</a:t>
            </a:r>
          </a:p>
        </p:txBody>
      </p:sp>
      <p:sp>
        <p:nvSpPr>
          <p:cNvPr id="31" name="CasellaDiTesto 30">
            <a:extLst>
              <a:ext uri="{FF2B5EF4-FFF2-40B4-BE49-F238E27FC236}">
                <a16:creationId xmlns:a16="http://schemas.microsoft.com/office/drawing/2014/main" id="{7D4EE0A4-9A6C-420E-8B1F-0C74CE4D9482}"/>
              </a:ext>
            </a:extLst>
          </p:cNvPr>
          <p:cNvSpPr txBox="1"/>
          <p:nvPr/>
        </p:nvSpPr>
        <p:spPr>
          <a:xfrm>
            <a:off x="5523522" y="4010162"/>
            <a:ext cx="2049687"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err="1">
                <a:latin typeface="Titillium Web" panose="00000500000000000000" pitchFamily="2" charset="0"/>
              </a:rPr>
              <a:t>sit</a:t>
            </a:r>
            <a:r>
              <a:rPr lang="it-IT" sz="1600">
                <a:latin typeface="Titillium Web" panose="00000500000000000000" pitchFamily="2" charset="0"/>
              </a:rPr>
              <a:t> </a:t>
            </a:r>
            <a:r>
              <a:rPr lang="it-IT" sz="1600" err="1">
                <a:latin typeface="Titillium Web" panose="00000500000000000000" pitchFamily="2" charset="0"/>
              </a:rPr>
              <a:t>amet</a:t>
            </a:r>
            <a:r>
              <a:rPr lang="it-IT" sz="1600">
                <a:latin typeface="Titillium Web" panose="00000500000000000000" pitchFamily="2" charset="0"/>
              </a:rPr>
              <a:t>, </a:t>
            </a:r>
            <a:r>
              <a:rPr lang="it-IT" sz="1600" b="1" err="1">
                <a:latin typeface="Titillium Web" panose="00000500000000000000" pitchFamily="2" charset="0"/>
              </a:rPr>
              <a:t>consectetuer</a:t>
            </a:r>
            <a:r>
              <a:rPr lang="it-IT" sz="1600" b="1">
                <a:latin typeface="Titillium Web" panose="00000500000000000000" pitchFamily="2" charset="0"/>
              </a:rPr>
              <a:t> </a:t>
            </a:r>
            <a:r>
              <a:rPr lang="it-IT" sz="1600" b="1" err="1">
                <a:latin typeface="Titillium Web" panose="00000500000000000000" pitchFamily="2" charset="0"/>
              </a:rPr>
              <a:t>adipiscing</a:t>
            </a:r>
            <a:r>
              <a:rPr lang="it-IT" sz="1600" b="1">
                <a:latin typeface="Titillium Web" panose="00000500000000000000" pitchFamily="2" charset="0"/>
              </a:rPr>
              <a:t> elit. </a:t>
            </a:r>
          </a:p>
        </p:txBody>
      </p:sp>
      <p:sp>
        <p:nvSpPr>
          <p:cNvPr id="32" name="Rettangolo 31">
            <a:extLst>
              <a:ext uri="{FF2B5EF4-FFF2-40B4-BE49-F238E27FC236}">
                <a16:creationId xmlns:a16="http://schemas.microsoft.com/office/drawing/2014/main" id="{E14AF680-D735-479B-BA02-668D7BA81EAA}"/>
              </a:ext>
            </a:extLst>
          </p:cNvPr>
          <p:cNvSpPr/>
          <p:nvPr/>
        </p:nvSpPr>
        <p:spPr>
          <a:xfrm>
            <a:off x="4193064"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7D38E78A-6AA6-4E48-B229-AF827C9B03A2}"/>
              </a:ext>
            </a:extLst>
          </p:cNvPr>
          <p:cNvSpPr/>
          <p:nvPr/>
        </p:nvSpPr>
        <p:spPr>
          <a:xfrm>
            <a:off x="4193064"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CasellaDiTesto 33">
            <a:extLst>
              <a:ext uri="{FF2B5EF4-FFF2-40B4-BE49-F238E27FC236}">
                <a16:creationId xmlns:a16="http://schemas.microsoft.com/office/drawing/2014/main" id="{56142170-A8EC-42C2-828A-278587E34359}"/>
              </a:ext>
            </a:extLst>
          </p:cNvPr>
          <p:cNvSpPr txBox="1"/>
          <p:nvPr/>
        </p:nvSpPr>
        <p:spPr>
          <a:xfrm>
            <a:off x="4289848" y="4118685"/>
            <a:ext cx="1085391"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174</a:t>
            </a:r>
          </a:p>
        </p:txBody>
      </p:sp>
      <p:sp>
        <p:nvSpPr>
          <p:cNvPr id="35" name="CasellaDiTesto 34">
            <a:extLst>
              <a:ext uri="{FF2B5EF4-FFF2-40B4-BE49-F238E27FC236}">
                <a16:creationId xmlns:a16="http://schemas.microsoft.com/office/drawing/2014/main" id="{9CE8A269-66D5-48D6-B48B-A76CD40F83CA}"/>
              </a:ext>
            </a:extLst>
          </p:cNvPr>
          <p:cNvSpPr txBox="1"/>
          <p:nvPr/>
        </p:nvSpPr>
        <p:spPr>
          <a:xfrm>
            <a:off x="9333520" y="4010162"/>
            <a:ext cx="2141788" cy="830997"/>
          </a:xfrm>
          <a:prstGeom prst="rect">
            <a:avLst/>
          </a:prstGeom>
          <a:noFill/>
        </p:spPr>
        <p:txBody>
          <a:bodyPr wrap="square" rtlCol="0">
            <a:spAutoFit/>
          </a:bodyPr>
          <a:lstStyle/>
          <a:p>
            <a:r>
              <a:rPr lang="it-IT" sz="1600" err="1">
                <a:latin typeface="Titillium Web" panose="00000500000000000000" pitchFamily="2" charset="0"/>
              </a:rPr>
              <a:t>Lorem</a:t>
            </a:r>
            <a:r>
              <a:rPr lang="it-IT" sz="1600">
                <a:latin typeface="Titillium Web" panose="00000500000000000000" pitchFamily="2" charset="0"/>
              </a:rPr>
              <a:t> </a:t>
            </a:r>
            <a:r>
              <a:rPr lang="it-IT" sz="1600" err="1">
                <a:latin typeface="Titillium Web" panose="00000500000000000000" pitchFamily="2" charset="0"/>
              </a:rPr>
              <a:t>ipsum</a:t>
            </a:r>
            <a:r>
              <a:rPr lang="it-IT" sz="1600">
                <a:latin typeface="Titillium Web" panose="00000500000000000000" pitchFamily="2" charset="0"/>
              </a:rPr>
              <a:t> </a:t>
            </a:r>
            <a:r>
              <a:rPr lang="it-IT" sz="1600" err="1">
                <a:latin typeface="Titillium Web" panose="00000500000000000000" pitchFamily="2" charset="0"/>
              </a:rPr>
              <a:t>dolor</a:t>
            </a:r>
            <a:r>
              <a:rPr lang="it-IT" sz="1600">
                <a:latin typeface="Titillium Web" panose="00000500000000000000" pitchFamily="2" charset="0"/>
              </a:rPr>
              <a:t> </a:t>
            </a:r>
            <a:r>
              <a:rPr lang="it-IT" sz="1600" b="1" err="1">
                <a:latin typeface="Titillium Web" panose="00000500000000000000" pitchFamily="2" charset="0"/>
              </a:rPr>
              <a:t>sit</a:t>
            </a:r>
            <a:r>
              <a:rPr lang="it-IT" sz="1600" b="1">
                <a:latin typeface="Titillium Web" panose="00000500000000000000" pitchFamily="2" charset="0"/>
              </a:rPr>
              <a:t> </a:t>
            </a:r>
            <a:r>
              <a:rPr lang="it-IT" sz="1600" b="1" err="1">
                <a:latin typeface="Titillium Web" panose="00000500000000000000" pitchFamily="2" charset="0"/>
              </a:rPr>
              <a:t>amet</a:t>
            </a:r>
            <a:r>
              <a:rPr lang="it-IT" sz="1600">
                <a:latin typeface="Titillium Web" panose="00000500000000000000" pitchFamily="2" charset="0"/>
              </a:rPr>
              <a:t>, </a:t>
            </a:r>
            <a:r>
              <a:rPr lang="it-IT" sz="1600" err="1">
                <a:latin typeface="Titillium Web" panose="00000500000000000000" pitchFamily="2" charset="0"/>
              </a:rPr>
              <a:t>consectetuer</a:t>
            </a:r>
            <a:r>
              <a:rPr lang="it-IT" sz="1600">
                <a:latin typeface="Titillium Web" panose="00000500000000000000" pitchFamily="2" charset="0"/>
              </a:rPr>
              <a:t> </a:t>
            </a:r>
            <a:r>
              <a:rPr lang="it-IT" sz="1600" err="1">
                <a:latin typeface="Titillium Web" panose="00000500000000000000" pitchFamily="2" charset="0"/>
              </a:rPr>
              <a:t>adipiscing</a:t>
            </a:r>
            <a:r>
              <a:rPr lang="it-IT" sz="1600">
                <a:latin typeface="Titillium Web" panose="00000500000000000000" pitchFamily="2" charset="0"/>
              </a:rPr>
              <a:t> elit. </a:t>
            </a:r>
          </a:p>
        </p:txBody>
      </p:sp>
      <p:sp>
        <p:nvSpPr>
          <p:cNvPr id="36" name="Rettangolo 35">
            <a:extLst>
              <a:ext uri="{FF2B5EF4-FFF2-40B4-BE49-F238E27FC236}">
                <a16:creationId xmlns:a16="http://schemas.microsoft.com/office/drawing/2014/main" id="{BDA1E352-C409-4850-9349-BB1C62A0E037}"/>
              </a:ext>
            </a:extLst>
          </p:cNvPr>
          <p:cNvSpPr/>
          <p:nvPr/>
        </p:nvSpPr>
        <p:spPr>
          <a:xfrm>
            <a:off x="8003062" y="4010162"/>
            <a:ext cx="1231603" cy="848498"/>
          </a:xfrm>
          <a:prstGeom prst="rect">
            <a:avLst/>
          </a:prstGeom>
          <a:solidFill>
            <a:srgbClr val="D3E4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77EE0E81-ED1D-4932-8B08-E4E52965E034}"/>
              </a:ext>
            </a:extLst>
          </p:cNvPr>
          <p:cNvSpPr/>
          <p:nvPr/>
        </p:nvSpPr>
        <p:spPr>
          <a:xfrm>
            <a:off x="8003062" y="4010162"/>
            <a:ext cx="45719" cy="848498"/>
          </a:xfrm>
          <a:prstGeom prst="rect">
            <a:avLst/>
          </a:pr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CasellaDiTesto 37">
            <a:extLst>
              <a:ext uri="{FF2B5EF4-FFF2-40B4-BE49-F238E27FC236}">
                <a16:creationId xmlns:a16="http://schemas.microsoft.com/office/drawing/2014/main" id="{A7B3104F-6049-424D-B92F-0E462B20A0AE}"/>
              </a:ext>
            </a:extLst>
          </p:cNvPr>
          <p:cNvSpPr txBox="1"/>
          <p:nvPr/>
        </p:nvSpPr>
        <p:spPr>
          <a:xfrm>
            <a:off x="8114684" y="4118685"/>
            <a:ext cx="1087029" cy="707886"/>
          </a:xfrm>
          <a:prstGeom prst="rect">
            <a:avLst/>
          </a:prstGeom>
          <a:noFill/>
        </p:spPr>
        <p:txBody>
          <a:bodyPr wrap="square" rtlCol="0">
            <a:spAutoFit/>
          </a:bodyPr>
          <a:lstStyle/>
          <a:p>
            <a:r>
              <a:rPr lang="it-IT" sz="4000" b="1">
                <a:solidFill>
                  <a:srgbClr val="0064B7"/>
                </a:solidFill>
                <a:latin typeface="Titillium Web" panose="00000500000000000000" pitchFamily="2" charset="0"/>
              </a:rPr>
              <a:t>25%</a:t>
            </a:r>
          </a:p>
        </p:txBody>
      </p:sp>
    </p:spTree>
    <p:extLst>
      <p:ext uri="{BB962C8B-B14F-4D97-AF65-F5344CB8AC3E}">
        <p14:creationId xmlns:p14="http://schemas.microsoft.com/office/powerpoint/2010/main" val="74069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73B44-B3C8-4047-8844-C47D3CFD0A56}" type="datetimeFigureOut">
              <a:rPr lang="it-IT" smtClean="0"/>
              <a:t>24/06/2022</a:t>
            </a:fld>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854D30-785F-4995-9BC1-C7BF7CC0876F}" type="slidenum">
              <a:rPr lang="it-IT" smtClean="0"/>
              <a:t>‹N›</a:t>
            </a:fld>
            <a:endParaRPr lang="it-IT"/>
          </a:p>
        </p:txBody>
      </p:sp>
      <p:sp>
        <p:nvSpPr>
          <p:cNvPr id="11" name="Rettangolo 3">
            <a:extLst>
              <a:ext uri="{FF2B5EF4-FFF2-40B4-BE49-F238E27FC236}">
                <a16:creationId xmlns:a16="http://schemas.microsoft.com/office/drawing/2014/main" id="{22D29EE3-B82B-4F6C-A2FB-DAFFAC3AC6F2}"/>
              </a:ext>
            </a:extLst>
          </p:cNvPr>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3">
            <a:extLst>
              <a:ext uri="{FF2B5EF4-FFF2-40B4-BE49-F238E27FC236}">
                <a16:creationId xmlns:a16="http://schemas.microsoft.com/office/drawing/2014/main" id="{D589462E-62ED-469A-9EE9-BB40EC5F11DA}"/>
              </a:ext>
            </a:extLst>
          </p:cNvPr>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 name="Immagine 16">
            <a:extLst>
              <a:ext uri="{FF2B5EF4-FFF2-40B4-BE49-F238E27FC236}">
                <a16:creationId xmlns:a16="http://schemas.microsoft.com/office/drawing/2014/main" id="{D33E33D3-3556-4EEA-9B8B-317A4F57753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18" name="CasellaDiTesto 17">
            <a:extLst>
              <a:ext uri="{FF2B5EF4-FFF2-40B4-BE49-F238E27FC236}">
                <a16:creationId xmlns:a16="http://schemas.microsoft.com/office/drawing/2014/main" id="{6F12AE9D-01B0-4E8F-A767-3A01A1EB8D14}"/>
              </a:ext>
            </a:extLst>
          </p:cNvPr>
          <p:cNvSpPr txBox="1"/>
          <p:nvPr/>
        </p:nvSpPr>
        <p:spPr>
          <a:xfrm>
            <a:off x="1616148" y="6259516"/>
            <a:ext cx="2206053" cy="338554"/>
          </a:xfrm>
          <a:prstGeom prst="rect">
            <a:avLst/>
          </a:prstGeom>
          <a:noFill/>
        </p:spPr>
        <p:txBody>
          <a:bodyPr wrap="none" rtlCol="0">
            <a:spAutoFit/>
          </a:bodyPr>
          <a:lstStyle/>
          <a:p>
            <a:r>
              <a:rPr lang="it-IT" sz="1600" b="1">
                <a:solidFill>
                  <a:schemeClr val="tx1">
                    <a:lumMod val="75000"/>
                    <a:lumOff val="25000"/>
                  </a:schemeClr>
                </a:solidFill>
                <a:latin typeface="Titillium Web" panose="00000500000000000000" pitchFamily="2" charset="0"/>
              </a:rPr>
              <a:t>www.iss.it/presidenza</a:t>
            </a:r>
          </a:p>
        </p:txBody>
      </p:sp>
      <p:pic>
        <p:nvPicPr>
          <p:cNvPr id="13" name="Immagine 12">
            <a:extLst>
              <a:ext uri="{FF2B5EF4-FFF2-40B4-BE49-F238E27FC236}">
                <a16:creationId xmlns:a16="http://schemas.microsoft.com/office/drawing/2014/main" id="{A4CE4033-A1BC-433B-BD0C-AAC0034C5ED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328855" y="6150002"/>
            <a:ext cx="1478152" cy="557579"/>
          </a:xfrm>
          <a:prstGeom prst="rect">
            <a:avLst/>
          </a:prstGeom>
        </p:spPr>
      </p:pic>
    </p:spTree>
    <p:extLst>
      <p:ext uri="{BB962C8B-B14F-4D97-AF65-F5344CB8AC3E}">
        <p14:creationId xmlns:p14="http://schemas.microsoft.com/office/powerpoint/2010/main" val="2135667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l" defTabSz="914400" rtl="0" eaLnBrk="1" latinLnBrk="0" hangingPunct="1">
        <a:lnSpc>
          <a:spcPct val="90000"/>
        </a:lnSpc>
        <a:spcBef>
          <a:spcPct val="0"/>
        </a:spcBef>
        <a:buNone/>
        <a:defRPr sz="4400" b="1" kern="1200">
          <a:solidFill>
            <a:srgbClr val="0064B7"/>
          </a:solidFill>
          <a:latin typeface="Titillium Web" panose="0000050000000000000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4B7"/>
          </a:solidFill>
          <a:latin typeface="Titillium Web" panose="0000050000000000000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4B7"/>
          </a:solidFill>
          <a:latin typeface="Titillium Web" panose="0000050000000000000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4B7"/>
          </a:solidFill>
          <a:latin typeface="Titillium Web" panose="0000050000000000000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4B7"/>
          </a:solidFill>
          <a:latin typeface="Titillium Web" panose="0000050000000000000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9.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1E2B89-6D01-4DB5-9B5E-6F5B47000977}"/>
              </a:ext>
            </a:extLst>
          </p:cNvPr>
          <p:cNvSpPr>
            <a:spLocks noGrp="1"/>
          </p:cNvSpPr>
          <p:nvPr>
            <p:ph type="ctrTitle"/>
          </p:nvPr>
        </p:nvSpPr>
        <p:spPr>
          <a:xfrm>
            <a:off x="1524000" y="1681163"/>
            <a:ext cx="9144000" cy="2387600"/>
          </a:xfrm>
        </p:spPr>
        <p:txBody>
          <a:bodyPr>
            <a:normAutofit fontScale="90000"/>
          </a:bodyPr>
          <a:lstStyle/>
          <a:p>
            <a:pPr>
              <a:lnSpc>
                <a:spcPct val="100000"/>
              </a:lnSpc>
              <a:spcBef>
                <a:spcPts val="0"/>
              </a:spcBef>
            </a:pPr>
            <a:r>
              <a:rPr lang="it-IT" b="0" dirty="0">
                <a:latin typeface="+mj-lt"/>
              </a:rPr>
              <a:t>Epidemia COVID-19</a:t>
            </a:r>
            <a:endParaRPr lang="en-US" b="0" dirty="0">
              <a:latin typeface="+mj-lt"/>
            </a:endParaRPr>
          </a:p>
          <a:p>
            <a:pPr>
              <a:lnSpc>
                <a:spcPct val="100000"/>
              </a:lnSpc>
              <a:spcBef>
                <a:spcPts val="0"/>
              </a:spcBef>
            </a:pPr>
            <a:endParaRPr lang="it-IT" b="0" dirty="0">
              <a:latin typeface="+mj-lt"/>
            </a:endParaRPr>
          </a:p>
          <a:p>
            <a:pPr>
              <a:lnSpc>
                <a:spcPct val="100000"/>
              </a:lnSpc>
              <a:spcBef>
                <a:spcPts val="0"/>
              </a:spcBef>
            </a:pPr>
            <a:r>
              <a:rPr lang="it-IT" dirty="0">
                <a:latin typeface="+mj-lt"/>
              </a:rPr>
              <a:t>Monitoraggio del rischio </a:t>
            </a:r>
          </a:p>
        </p:txBody>
      </p:sp>
      <p:sp>
        <p:nvSpPr>
          <p:cNvPr id="5" name="CasellaDiTesto 4">
            <a:extLst>
              <a:ext uri="{FF2B5EF4-FFF2-40B4-BE49-F238E27FC236}">
                <a16:creationId xmlns:a16="http://schemas.microsoft.com/office/drawing/2014/main" id="{46CACB40-1D35-4B23-9DDA-FC2EA55726B7}"/>
              </a:ext>
            </a:extLst>
          </p:cNvPr>
          <p:cNvSpPr txBox="1"/>
          <p:nvPr/>
        </p:nvSpPr>
        <p:spPr>
          <a:xfrm>
            <a:off x="3731657" y="5312971"/>
            <a:ext cx="5205685" cy="56457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914411">
              <a:defRPr/>
            </a:pPr>
            <a:r>
              <a:rPr lang="en-GB" sz="1600" i="1">
                <a:solidFill>
                  <a:srgbClr val="E7E6E6">
                    <a:lumMod val="50000"/>
                  </a:srgbClr>
                </a:solidFill>
                <a:latin typeface="Raleway" panose="020B0003030101060003" pitchFamily="34" charset="0"/>
              </a:rPr>
              <a:t>Silvio Brusaferro</a:t>
            </a:r>
          </a:p>
          <a:p>
            <a:pPr algn="ctr" defTabSz="914411">
              <a:defRPr/>
            </a:pPr>
            <a:r>
              <a:rPr lang="en-GB" sz="1600" i="1" err="1">
                <a:solidFill>
                  <a:srgbClr val="E7E6E6">
                    <a:lumMod val="50000"/>
                  </a:srgbClr>
                </a:solidFill>
                <a:latin typeface="Raleway" panose="020B0003030101060003" pitchFamily="34" charset="0"/>
              </a:rPr>
              <a:t>Istituto</a:t>
            </a:r>
            <a:r>
              <a:rPr lang="en-GB" sz="1600" i="1">
                <a:solidFill>
                  <a:srgbClr val="E7E6E6">
                    <a:lumMod val="50000"/>
                  </a:srgbClr>
                </a:solidFill>
                <a:latin typeface="Raleway" panose="020B0003030101060003" pitchFamily="34" charset="0"/>
              </a:rPr>
              <a:t> </a:t>
            </a:r>
            <a:r>
              <a:rPr lang="en-GB" sz="1600" i="1" err="1">
                <a:solidFill>
                  <a:srgbClr val="E7E6E6">
                    <a:lumMod val="50000"/>
                  </a:srgbClr>
                </a:solidFill>
                <a:latin typeface="Raleway" panose="020B0003030101060003" pitchFamily="34" charset="0"/>
              </a:rPr>
              <a:t>Superiore</a:t>
            </a:r>
            <a:r>
              <a:rPr lang="en-GB" sz="1600" i="1">
                <a:solidFill>
                  <a:srgbClr val="E7E6E6">
                    <a:lumMod val="50000"/>
                  </a:srgbClr>
                </a:solidFill>
                <a:latin typeface="Raleway" panose="020B0003030101060003" pitchFamily="34" charset="0"/>
              </a:rPr>
              <a:t> di </a:t>
            </a:r>
            <a:r>
              <a:rPr lang="en-GB" sz="1600" i="1" err="1">
                <a:solidFill>
                  <a:srgbClr val="E7E6E6">
                    <a:lumMod val="50000"/>
                  </a:srgbClr>
                </a:solidFill>
                <a:latin typeface="Raleway" panose="020B0003030101060003" pitchFamily="34" charset="0"/>
              </a:rPr>
              <a:t>Sanità</a:t>
            </a:r>
            <a:endParaRPr lang="en-GB" sz="1600" i="1">
              <a:solidFill>
                <a:srgbClr val="E7E6E6">
                  <a:lumMod val="50000"/>
                </a:srgbClr>
              </a:solidFill>
              <a:latin typeface="Raleway" panose="020B0003030101060003" pitchFamily="34" charset="0"/>
            </a:endParaRPr>
          </a:p>
        </p:txBody>
      </p:sp>
      <p:sp>
        <p:nvSpPr>
          <p:cNvPr id="9" name="Segnaposto testo 7">
            <a:extLst>
              <a:ext uri="{FF2B5EF4-FFF2-40B4-BE49-F238E27FC236}">
                <a16:creationId xmlns:a16="http://schemas.microsoft.com/office/drawing/2014/main" id="{02D42140-243D-4064-9F67-4AB0E0B3DB7E}"/>
              </a:ext>
            </a:extLst>
          </p:cNvPr>
          <p:cNvSpPr txBox="1">
            <a:spLocks/>
          </p:cNvSpPr>
          <p:nvPr/>
        </p:nvSpPr>
        <p:spPr>
          <a:xfrm>
            <a:off x="562313" y="242417"/>
            <a:ext cx="11067374" cy="1944216"/>
          </a:xfrm>
          <a:prstGeom prst="rect">
            <a:avLst/>
          </a:prstGeom>
        </p:spPr>
        <p:txBody>
          <a:bodyPr lIns="91440" tIns="45720" rIns="91440" bIns="45720" anchor="t"/>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2400" dirty="0">
                <a:solidFill>
                  <a:srgbClr val="0064B7"/>
                </a:solidFill>
                <a:latin typeface="+mj-lt"/>
                <a:ea typeface="+mj-ea"/>
                <a:cs typeface="+mj-cs"/>
              </a:rPr>
              <a:t>24 giugno 2022</a:t>
            </a:r>
          </a:p>
        </p:txBody>
      </p:sp>
    </p:spTree>
    <p:extLst>
      <p:ext uri="{BB962C8B-B14F-4D97-AF65-F5344CB8AC3E}">
        <p14:creationId xmlns:p14="http://schemas.microsoft.com/office/powerpoint/2010/main" val="638701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9AE7991F-227C-4D1D-963F-5DF7512E9B72}"/>
              </a:ext>
            </a:extLst>
          </p:cNvPr>
          <p:cNvSpPr txBox="1"/>
          <p:nvPr/>
        </p:nvSpPr>
        <p:spPr>
          <a:xfrm>
            <a:off x="118356" y="180030"/>
            <a:ext cx="12155096"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800" b="1" i="0" u="none" strike="noStrike" kern="1200" cap="none" spc="0" normalizeH="0" baseline="0" noProof="0" dirty="0">
                <a:ln>
                  <a:noFill/>
                </a:ln>
                <a:solidFill>
                  <a:srgbClr val="0064B7"/>
                </a:solidFill>
                <a:effectLst/>
                <a:uLnTx/>
                <a:uFillTx/>
                <a:latin typeface="Arial Narrow" panose="020B0606020202030204" pitchFamily="34" charset="0"/>
              </a:rPr>
              <a:t>Occupazione dei posti letto (attivi e attivabili ai sensi del DL 105 del 23 luglio 2021) in </a:t>
            </a:r>
            <a:r>
              <a:rPr kumimoji="0" lang="it-IT" sz="2800" b="1" i="0" u="none" strike="noStrike" kern="1200" cap="none" spc="0" normalizeH="0" baseline="0" noProof="0" dirty="0">
                <a:ln>
                  <a:noFill/>
                </a:ln>
                <a:solidFill>
                  <a:srgbClr val="C00000"/>
                </a:solidFill>
                <a:effectLst/>
                <a:uLnTx/>
                <a:uFillTx/>
                <a:latin typeface="Arial Narrow" panose="020B0606020202030204" pitchFamily="34" charset="0"/>
              </a:rPr>
              <a:t>terapia intensiva e in area medica </a:t>
            </a:r>
            <a:r>
              <a:rPr kumimoji="0" lang="it-IT" sz="2800" b="1" i="0" u="none" strike="noStrike" kern="1200" cap="none" spc="0" normalizeH="0" baseline="0" noProof="0" dirty="0">
                <a:ln>
                  <a:noFill/>
                </a:ln>
                <a:solidFill>
                  <a:srgbClr val="0064B7"/>
                </a:solidFill>
                <a:effectLst/>
                <a:uLnTx/>
                <a:uFillTx/>
                <a:latin typeface="Arial Narrow" panose="020B0606020202030204" pitchFamily="34" charset="0"/>
              </a:rPr>
              <a:t>al 23</a:t>
            </a:r>
            <a:r>
              <a:rPr lang="it-IT" sz="2800" b="1" dirty="0">
                <a:solidFill>
                  <a:srgbClr val="0064B7"/>
                </a:solidFill>
                <a:latin typeface="Arial Narrow" panose="020B0606020202030204" pitchFamily="34" charset="0"/>
              </a:rPr>
              <a:t>/</a:t>
            </a:r>
            <a:r>
              <a:rPr kumimoji="0" lang="it-IT" sz="2800" b="1" i="0" u="none" strike="noStrike" kern="1200" cap="none" spc="0" normalizeH="0" baseline="0" noProof="0" dirty="0">
                <a:ln>
                  <a:noFill/>
                </a:ln>
                <a:solidFill>
                  <a:srgbClr val="0064B7"/>
                </a:solidFill>
                <a:effectLst/>
                <a:uLnTx/>
                <a:uFillTx/>
                <a:latin typeface="Arial Narrow" panose="020B0606020202030204" pitchFamily="34" charset="0"/>
              </a:rPr>
              <a:t>06/2022</a:t>
            </a:r>
            <a:endParaRPr kumimoji="0" lang="it-CH" sz="2800" b="1" i="0" u="none" strike="noStrike" kern="1200" cap="none" spc="0" normalizeH="0" baseline="0" noProof="0" dirty="0">
              <a:ln>
                <a:noFill/>
              </a:ln>
              <a:solidFill>
                <a:srgbClr val="0064B7"/>
              </a:solidFill>
              <a:effectLst/>
              <a:uLnTx/>
              <a:uFillTx/>
              <a:latin typeface="Arial Narrow" panose="020B0606020202030204" pitchFamily="34" charset="0"/>
            </a:endParaRPr>
          </a:p>
        </p:txBody>
      </p:sp>
      <p:sp>
        <p:nvSpPr>
          <p:cNvPr id="6" name="CasellaDiTesto 5">
            <a:extLst>
              <a:ext uri="{FF2B5EF4-FFF2-40B4-BE49-F238E27FC236}">
                <a16:creationId xmlns:a16="http://schemas.microsoft.com/office/drawing/2014/main" id="{C0E3834D-83F4-4161-9CFE-5070D55D5F1B}"/>
              </a:ext>
            </a:extLst>
          </p:cNvPr>
          <p:cNvSpPr txBox="1"/>
          <p:nvPr/>
        </p:nvSpPr>
        <p:spPr>
          <a:xfrm>
            <a:off x="355025" y="1134137"/>
            <a:ext cx="11836975" cy="2677656"/>
          </a:xfrm>
          <a:prstGeom prst="rect">
            <a:avLst/>
          </a:prstGeom>
          <a:noFill/>
        </p:spPr>
        <p:txBody>
          <a:bodyPr wrap="square">
            <a:spAutoFit/>
          </a:bodyPr>
          <a:lstStyle/>
          <a:p>
            <a:r>
              <a:rPr lang="it-IT" sz="2800" b="1" dirty="0">
                <a:solidFill>
                  <a:srgbClr val="C00000"/>
                </a:solidFill>
                <a:effectLst/>
                <a:latin typeface="Arial Narrow" panose="020B0606020202030204" pitchFamily="34" charset="0"/>
                <a:ea typeface="Tahoma" panose="020B0604030504040204" pitchFamily="34" charset="0"/>
              </a:rPr>
              <a:t>TERAPIA INTENSIVA</a:t>
            </a:r>
          </a:p>
          <a:p>
            <a:endParaRPr lang="it-IT" sz="2800" b="1" dirty="0">
              <a:solidFill>
                <a:srgbClr val="C00000"/>
              </a:solidFill>
              <a:latin typeface="Arial Narrow" panose="020B0606020202030204" pitchFamily="34" charset="0"/>
              <a:ea typeface="Tahoma" panose="020B0604030504040204" pitchFamily="34" charset="0"/>
            </a:endParaRPr>
          </a:p>
          <a:p>
            <a:r>
              <a:rPr lang="it-IT" sz="2800" dirty="0">
                <a:effectLst/>
                <a:latin typeface="Arial Narrow" panose="020B0606020202030204" pitchFamily="34" charset="0"/>
                <a:ea typeface="Tahoma" panose="020B0604030504040204" pitchFamily="34" charset="0"/>
              </a:rPr>
              <a:t>Il tasso di occupazione a livello nazionale </a:t>
            </a:r>
            <a:r>
              <a:rPr lang="it-IT" sz="2800" b="1" dirty="0">
                <a:solidFill>
                  <a:srgbClr val="FF0000"/>
                </a:solidFill>
                <a:latin typeface="Arial Narrow" panose="020B0606020202030204" pitchFamily="34" charset="0"/>
                <a:ea typeface="Tahoma" panose="020B0604030504040204" pitchFamily="34" charset="0"/>
              </a:rPr>
              <a:t>è in leggero aumento</a:t>
            </a:r>
            <a:r>
              <a:rPr lang="it-IT" sz="2800" b="1" dirty="0">
                <a:solidFill>
                  <a:srgbClr val="FF0000"/>
                </a:solidFill>
                <a:effectLst/>
                <a:latin typeface="Arial Narrow" panose="020B0606020202030204" pitchFamily="34" charset="0"/>
                <a:ea typeface="Tahoma" panose="020B0604030504040204" pitchFamily="34" charset="0"/>
              </a:rPr>
              <a:t> </a:t>
            </a:r>
            <a:r>
              <a:rPr lang="it-IT" sz="2800" dirty="0">
                <a:latin typeface="Arial Narrow" panose="020B0606020202030204" pitchFamily="34" charset="0"/>
                <a:ea typeface="Tahoma" panose="020B0604030504040204" pitchFamily="34" charset="0"/>
              </a:rPr>
              <a:t>a</a:t>
            </a:r>
            <a:r>
              <a:rPr lang="it-IT" sz="2800" dirty="0">
                <a:effectLst/>
                <a:latin typeface="Arial Narrow" panose="020B0606020202030204" pitchFamily="34" charset="0"/>
                <a:ea typeface="Tahoma" panose="020B0604030504040204" pitchFamily="34" charset="0"/>
              </a:rPr>
              <a:t> </a:t>
            </a:r>
            <a:r>
              <a:rPr lang="en-US" sz="2800" dirty="0">
                <a:effectLst/>
                <a:latin typeface="Arial Narrow" panose="020B0606020202030204" pitchFamily="34" charset="0"/>
                <a:ea typeface="Tahoma" panose="020B0604030504040204" pitchFamily="34" charset="0"/>
              </a:rPr>
              <a:t>2,2</a:t>
            </a:r>
            <a:r>
              <a:rPr lang="it-IT" sz="2800" dirty="0">
                <a:effectLst/>
                <a:latin typeface="Arial Narrow" panose="020B0606020202030204" pitchFamily="34" charset="0"/>
                <a:ea typeface="Tahoma" panose="020B0604030504040204" pitchFamily="34" charset="0"/>
              </a:rPr>
              <a:t>% (</a:t>
            </a:r>
            <a:r>
              <a:rPr lang="it-IT" sz="2800" dirty="0">
                <a:latin typeface="Arial Narrow" panose="020B0606020202030204" pitchFamily="34" charset="0"/>
                <a:ea typeface="Tahoma" panose="020B0604030504040204" pitchFamily="34" charset="0"/>
              </a:rPr>
              <a:t>1,9</a:t>
            </a:r>
            <a:r>
              <a:rPr lang="it-IT" sz="2800" dirty="0">
                <a:effectLst/>
                <a:latin typeface="Arial Narrow" panose="020B0606020202030204" pitchFamily="34" charset="0"/>
                <a:ea typeface="Tahoma" panose="020B0604030504040204" pitchFamily="34" charset="0"/>
              </a:rPr>
              <a:t>% settimana precedente). Il numero di persone ricoverate in queste aree </a:t>
            </a:r>
            <a:r>
              <a:rPr lang="it-IT" sz="2800" b="1" dirty="0">
                <a:solidFill>
                  <a:srgbClr val="FF0000"/>
                </a:solidFill>
                <a:effectLst/>
                <a:latin typeface="Arial Narrow" panose="020B0606020202030204" pitchFamily="34" charset="0"/>
                <a:ea typeface="Tahoma" panose="020B0604030504040204" pitchFamily="34" charset="0"/>
              </a:rPr>
              <a:t>è in aumento </a:t>
            </a:r>
            <a:r>
              <a:rPr lang="it-IT" sz="2800" dirty="0">
                <a:effectLst/>
                <a:latin typeface="Arial Narrow" panose="020B0606020202030204" pitchFamily="34" charset="0"/>
                <a:ea typeface="Tahoma" panose="020B0604030504040204" pitchFamily="34" charset="0"/>
              </a:rPr>
              <a:t>da </a:t>
            </a:r>
            <a:r>
              <a:rPr lang="it-IT" sz="2800" dirty="0">
                <a:latin typeface="Arial Narrow" panose="020B0606020202030204" pitchFamily="34" charset="0"/>
                <a:ea typeface="Tahoma" panose="020B0604030504040204" pitchFamily="34" charset="0"/>
              </a:rPr>
              <a:t>192 (16/06/2022)</a:t>
            </a:r>
            <a:r>
              <a:rPr lang="it-IT" sz="2800" dirty="0">
                <a:latin typeface="Arial Narrow" panose="020B0606020202030204" pitchFamily="34" charset="0"/>
              </a:rPr>
              <a:t> </a:t>
            </a:r>
            <a:r>
              <a:rPr lang="it-IT" sz="2800" dirty="0">
                <a:latin typeface="Arial Narrow" panose="020B0606020202030204" pitchFamily="34" charset="0"/>
                <a:ea typeface="Tahoma" panose="020B0604030504040204" pitchFamily="34" charset="0"/>
              </a:rPr>
              <a:t>a 216 (23/06/2022)</a:t>
            </a:r>
            <a:endParaRPr lang="it-IT" sz="2800" dirty="0">
              <a:latin typeface="Arial Narrow" panose="020B0606020202030204" pitchFamily="34" charset="0"/>
            </a:endParaRPr>
          </a:p>
          <a:p>
            <a:endParaRPr lang="it-IT" sz="2800" dirty="0">
              <a:latin typeface="Arial Narrow" panose="020B0606020202030204" pitchFamily="34" charset="0"/>
              <a:ea typeface="Tahoma" panose="020B0604030504040204" pitchFamily="34" charset="0"/>
            </a:endParaRPr>
          </a:p>
        </p:txBody>
      </p:sp>
      <p:sp>
        <p:nvSpPr>
          <p:cNvPr id="2" name="Rettangolo 1">
            <a:extLst>
              <a:ext uri="{FF2B5EF4-FFF2-40B4-BE49-F238E27FC236}">
                <a16:creationId xmlns:a16="http://schemas.microsoft.com/office/drawing/2014/main" id="{97E7B292-9F5A-9049-8903-1BFA5568045D}"/>
              </a:ext>
            </a:extLst>
          </p:cNvPr>
          <p:cNvSpPr/>
          <p:nvPr/>
        </p:nvSpPr>
        <p:spPr>
          <a:xfrm>
            <a:off x="355025" y="3608173"/>
            <a:ext cx="11992192" cy="3108543"/>
          </a:xfrm>
          <a:prstGeom prst="rect">
            <a:avLst/>
          </a:prstGeom>
        </p:spPr>
        <p:txBody>
          <a:bodyPr wrap="square">
            <a:spAutoFit/>
          </a:bodyPr>
          <a:lstStyle/>
          <a:p>
            <a:r>
              <a:rPr lang="en-US" sz="2800" b="1" dirty="0">
                <a:solidFill>
                  <a:srgbClr val="C00000"/>
                </a:solidFill>
                <a:latin typeface="Arial Narrow" panose="020B0606020202030204" pitchFamily="34" charset="0"/>
                <a:ea typeface="Tahoma" panose="020B0604030504040204" pitchFamily="34" charset="0"/>
              </a:rPr>
              <a:t>AREA MEDICA</a:t>
            </a:r>
          </a:p>
          <a:p>
            <a:endParaRPr lang="en-US" sz="2800" b="1" dirty="0">
              <a:solidFill>
                <a:srgbClr val="C00000"/>
              </a:solidFill>
              <a:latin typeface="Arial Narrow" panose="020B0606020202030204" pitchFamily="34" charset="0"/>
              <a:ea typeface="Tahoma" panose="020B0604030504040204" pitchFamily="34" charset="0"/>
            </a:endParaRPr>
          </a:p>
          <a:p>
            <a:r>
              <a:rPr lang="en-US" sz="2800" dirty="0">
                <a:effectLst/>
                <a:latin typeface="Arial Narrow" panose="020B0606020202030204" pitchFamily="34" charset="0"/>
                <a:ea typeface="Tahoma" panose="020B0604030504040204" pitchFamily="34" charset="0"/>
              </a:rPr>
              <a:t>Il </a:t>
            </a:r>
            <a:r>
              <a:rPr lang="en-US" sz="2800" dirty="0" err="1">
                <a:effectLst/>
                <a:latin typeface="Arial Narrow" panose="020B0606020202030204" pitchFamily="34" charset="0"/>
                <a:ea typeface="Tahoma" panose="020B0604030504040204" pitchFamily="34" charset="0"/>
              </a:rPr>
              <a:t>tasso</a:t>
            </a:r>
            <a:r>
              <a:rPr lang="en-US" sz="2800" dirty="0">
                <a:effectLst/>
                <a:latin typeface="Arial Narrow" panose="020B0606020202030204" pitchFamily="34" charset="0"/>
                <a:ea typeface="Tahoma" panose="020B0604030504040204" pitchFamily="34" charset="0"/>
              </a:rPr>
              <a:t> di </a:t>
            </a:r>
            <a:r>
              <a:rPr lang="en-US" sz="2800" dirty="0" err="1">
                <a:effectLst/>
                <a:latin typeface="Arial Narrow" panose="020B0606020202030204" pitchFamily="34" charset="0"/>
                <a:ea typeface="Tahoma" panose="020B0604030504040204" pitchFamily="34" charset="0"/>
              </a:rPr>
              <a:t>occupazione</a:t>
            </a:r>
            <a:r>
              <a:rPr lang="en-US" sz="2800" dirty="0">
                <a:effectLst/>
                <a:latin typeface="Arial Narrow" panose="020B0606020202030204" pitchFamily="34" charset="0"/>
                <a:ea typeface="Tahoma" panose="020B0604030504040204" pitchFamily="34" charset="0"/>
              </a:rPr>
              <a:t> a </a:t>
            </a:r>
            <a:r>
              <a:rPr lang="en-US" sz="2800" dirty="0" err="1">
                <a:effectLst/>
                <a:latin typeface="Arial Narrow" panose="020B0606020202030204" pitchFamily="34" charset="0"/>
                <a:ea typeface="Tahoma" panose="020B0604030504040204" pitchFamily="34" charset="0"/>
              </a:rPr>
              <a:t>livello</a:t>
            </a:r>
            <a:r>
              <a:rPr lang="en-US" sz="2800" dirty="0">
                <a:effectLst/>
                <a:latin typeface="Arial Narrow" panose="020B0606020202030204" pitchFamily="34" charset="0"/>
                <a:ea typeface="Tahoma" panose="020B0604030504040204" pitchFamily="34" charset="0"/>
              </a:rPr>
              <a:t> </a:t>
            </a:r>
            <a:r>
              <a:rPr lang="en-US" sz="2800" dirty="0" err="1">
                <a:effectLst/>
                <a:latin typeface="Arial Narrow" panose="020B0606020202030204" pitchFamily="34" charset="0"/>
                <a:ea typeface="Tahoma" panose="020B0604030504040204" pitchFamily="34" charset="0"/>
              </a:rPr>
              <a:t>nazionale</a:t>
            </a:r>
            <a:r>
              <a:rPr lang="en-US" sz="2800" dirty="0">
                <a:effectLst/>
                <a:latin typeface="Arial Narrow" panose="020B0606020202030204" pitchFamily="34" charset="0"/>
                <a:ea typeface="Tahoma" panose="020B0604030504040204" pitchFamily="34" charset="0"/>
              </a:rPr>
              <a:t> </a:t>
            </a:r>
            <a:r>
              <a:rPr lang="en-US" sz="2800" b="1" dirty="0">
                <a:solidFill>
                  <a:srgbClr val="FF0000"/>
                </a:solidFill>
                <a:latin typeface="Arial Narrow" panose="020B0606020202030204" pitchFamily="34" charset="0"/>
                <a:ea typeface="Tahoma" panose="020B0604030504040204" pitchFamily="34" charset="0"/>
              </a:rPr>
              <a:t>è in </a:t>
            </a:r>
            <a:r>
              <a:rPr lang="en-US" sz="2800" b="1" dirty="0" err="1">
                <a:solidFill>
                  <a:srgbClr val="FF0000"/>
                </a:solidFill>
                <a:latin typeface="Arial Narrow" panose="020B0606020202030204" pitchFamily="34" charset="0"/>
                <a:ea typeface="Tahoma" panose="020B0604030504040204" pitchFamily="34" charset="0"/>
              </a:rPr>
              <a:t>aumento</a:t>
            </a:r>
            <a:r>
              <a:rPr lang="en-US" sz="2800" b="1" dirty="0">
                <a:solidFill>
                  <a:srgbClr val="FF0000"/>
                </a:solidFill>
                <a:latin typeface="Arial Narrow" panose="020B0606020202030204" pitchFamily="34" charset="0"/>
                <a:ea typeface="Tahoma" panose="020B0604030504040204" pitchFamily="34" charset="0"/>
              </a:rPr>
              <a:t> </a:t>
            </a:r>
            <a:r>
              <a:rPr lang="en-US" sz="2800" dirty="0">
                <a:latin typeface="Arial Narrow" panose="020B0606020202030204" pitchFamily="34" charset="0"/>
                <a:ea typeface="Tahoma" panose="020B0604030504040204" pitchFamily="34" charset="0"/>
              </a:rPr>
              <a:t>a</a:t>
            </a:r>
            <a:r>
              <a:rPr lang="en-US" sz="2800" dirty="0">
                <a:effectLst/>
                <a:latin typeface="Arial Narrow" panose="020B0606020202030204" pitchFamily="34" charset="0"/>
                <a:ea typeface="Tahoma" panose="020B0604030504040204" pitchFamily="34" charset="0"/>
              </a:rPr>
              <a:t>l 7,9% (</a:t>
            </a:r>
            <a:r>
              <a:rPr lang="en-US" sz="2800" dirty="0">
                <a:latin typeface="Arial Narrow" panose="020B0606020202030204" pitchFamily="34" charset="0"/>
                <a:ea typeface="Tahoma" panose="020B0604030504040204" pitchFamily="34" charset="0"/>
              </a:rPr>
              <a:t>6,7</a:t>
            </a:r>
            <a:r>
              <a:rPr lang="en-US" sz="2800" dirty="0">
                <a:effectLst/>
                <a:latin typeface="Arial Narrow" panose="020B0606020202030204" pitchFamily="34" charset="0"/>
                <a:ea typeface="Tahoma" panose="020B0604030504040204" pitchFamily="34" charset="0"/>
              </a:rPr>
              <a:t>% settimana </a:t>
            </a:r>
            <a:r>
              <a:rPr lang="en-US" sz="2800" dirty="0" err="1">
                <a:effectLst/>
                <a:latin typeface="Arial Narrow" panose="020B0606020202030204" pitchFamily="34" charset="0"/>
                <a:ea typeface="Tahoma" panose="020B0604030504040204" pitchFamily="34" charset="0"/>
              </a:rPr>
              <a:t>precedente</a:t>
            </a:r>
            <a:r>
              <a:rPr lang="en-US" sz="2800" dirty="0">
                <a:effectLst/>
                <a:latin typeface="Arial Narrow" panose="020B0606020202030204" pitchFamily="34" charset="0"/>
                <a:ea typeface="Tahoma" panose="020B0604030504040204" pitchFamily="34" charset="0"/>
              </a:rPr>
              <a:t>). Il </a:t>
            </a:r>
            <a:r>
              <a:rPr lang="en-US" sz="2800" dirty="0" err="1">
                <a:effectLst/>
                <a:latin typeface="Arial Narrow" panose="020B0606020202030204" pitchFamily="34" charset="0"/>
                <a:ea typeface="Tahoma" panose="020B0604030504040204" pitchFamily="34" charset="0"/>
              </a:rPr>
              <a:t>numero</a:t>
            </a:r>
            <a:r>
              <a:rPr lang="en-US" sz="2800" dirty="0">
                <a:effectLst/>
                <a:latin typeface="Arial Narrow" panose="020B0606020202030204" pitchFamily="34" charset="0"/>
                <a:ea typeface="Tahoma" panose="020B0604030504040204" pitchFamily="34" charset="0"/>
              </a:rPr>
              <a:t> di </a:t>
            </a:r>
            <a:r>
              <a:rPr lang="en-US" sz="2800" dirty="0" err="1">
                <a:effectLst/>
                <a:latin typeface="Arial Narrow" panose="020B0606020202030204" pitchFamily="34" charset="0"/>
                <a:ea typeface="Tahoma" panose="020B0604030504040204" pitchFamily="34" charset="0"/>
              </a:rPr>
              <a:t>persone</a:t>
            </a:r>
            <a:r>
              <a:rPr lang="en-US" sz="2800" dirty="0">
                <a:effectLst/>
                <a:latin typeface="Arial Narrow" panose="020B0606020202030204" pitchFamily="34" charset="0"/>
                <a:ea typeface="Tahoma" panose="020B0604030504040204" pitchFamily="34" charset="0"/>
              </a:rPr>
              <a:t> </a:t>
            </a:r>
            <a:r>
              <a:rPr lang="en-US" sz="2800" dirty="0" err="1">
                <a:effectLst/>
                <a:latin typeface="Arial Narrow" panose="020B0606020202030204" pitchFamily="34" charset="0"/>
                <a:ea typeface="Tahoma" panose="020B0604030504040204" pitchFamily="34" charset="0"/>
              </a:rPr>
              <a:t>ricoverate</a:t>
            </a:r>
            <a:r>
              <a:rPr lang="en-US" sz="2800" dirty="0">
                <a:effectLst/>
                <a:latin typeface="Arial Narrow" panose="020B0606020202030204" pitchFamily="34" charset="0"/>
                <a:ea typeface="Tahoma" panose="020B0604030504040204" pitchFamily="34" charset="0"/>
              </a:rPr>
              <a:t>’ in </a:t>
            </a:r>
            <a:r>
              <a:rPr lang="en-US" sz="2800" dirty="0" err="1">
                <a:effectLst/>
                <a:latin typeface="Arial Narrow" panose="020B0606020202030204" pitchFamily="34" charset="0"/>
                <a:ea typeface="Tahoma" panose="020B0604030504040204" pitchFamily="34" charset="0"/>
              </a:rPr>
              <a:t>queste</a:t>
            </a:r>
            <a:r>
              <a:rPr lang="en-US" sz="2800" dirty="0">
                <a:effectLst/>
                <a:latin typeface="Arial Narrow" panose="020B0606020202030204" pitchFamily="34" charset="0"/>
                <a:ea typeface="Tahoma" panose="020B0604030504040204" pitchFamily="34" charset="0"/>
              </a:rPr>
              <a:t> </a:t>
            </a:r>
            <a:r>
              <a:rPr lang="en-US" sz="2800" dirty="0" err="1">
                <a:effectLst/>
                <a:latin typeface="Arial Narrow" panose="020B0606020202030204" pitchFamily="34" charset="0"/>
                <a:ea typeface="Tahoma" panose="020B0604030504040204" pitchFamily="34" charset="0"/>
              </a:rPr>
              <a:t>aree</a:t>
            </a:r>
            <a:r>
              <a:rPr lang="en-US" sz="2800" dirty="0">
                <a:effectLst/>
                <a:latin typeface="Arial Narrow" panose="020B0606020202030204" pitchFamily="34" charset="0"/>
                <a:ea typeface="Tahoma" panose="020B0604030504040204" pitchFamily="34" charset="0"/>
              </a:rPr>
              <a:t> </a:t>
            </a:r>
            <a:r>
              <a:rPr lang="en-US" sz="2800" b="1" dirty="0">
                <a:solidFill>
                  <a:srgbClr val="FF0000"/>
                </a:solidFill>
                <a:effectLst/>
                <a:latin typeface="Arial Narrow" panose="020B0606020202030204" pitchFamily="34" charset="0"/>
                <a:ea typeface="Tahoma" panose="020B0604030504040204" pitchFamily="34" charset="0"/>
              </a:rPr>
              <a:t>è in </a:t>
            </a:r>
            <a:r>
              <a:rPr lang="en-US" sz="2800" b="1" dirty="0" err="1">
                <a:solidFill>
                  <a:srgbClr val="FF0000"/>
                </a:solidFill>
                <a:effectLst/>
                <a:latin typeface="Arial Narrow" panose="020B0606020202030204" pitchFamily="34" charset="0"/>
                <a:ea typeface="Tahoma" panose="020B0604030504040204" pitchFamily="34" charset="0"/>
              </a:rPr>
              <a:t>aumento</a:t>
            </a:r>
            <a:r>
              <a:rPr lang="en-US" sz="2800" b="1" dirty="0">
                <a:solidFill>
                  <a:srgbClr val="FF0000"/>
                </a:solidFill>
                <a:effectLst/>
                <a:latin typeface="Arial Narrow" panose="020B0606020202030204" pitchFamily="34" charset="0"/>
                <a:ea typeface="Tahoma" panose="020B0604030504040204" pitchFamily="34" charset="0"/>
              </a:rPr>
              <a:t> </a:t>
            </a:r>
            <a:r>
              <a:rPr lang="en-US" sz="2800" dirty="0">
                <a:effectLst/>
                <a:latin typeface="Arial Narrow" panose="020B0606020202030204" pitchFamily="34" charset="0"/>
                <a:ea typeface="Tahoma" panose="020B0604030504040204" pitchFamily="34" charset="0"/>
              </a:rPr>
              <a:t>da </a:t>
            </a:r>
            <a:r>
              <a:rPr lang="en-US" sz="2800" dirty="0">
                <a:latin typeface="Arial Narrow" panose="020B0606020202030204" pitchFamily="34" charset="0"/>
                <a:ea typeface="Tahoma" panose="020B0604030504040204" pitchFamily="34" charset="0"/>
              </a:rPr>
              <a:t>4.303 (16/06/2022)</a:t>
            </a:r>
            <a:r>
              <a:rPr lang="it-IT" sz="2800" dirty="0">
                <a:latin typeface="Arial Narrow" panose="020B0606020202030204" pitchFamily="34" charset="0"/>
              </a:rPr>
              <a:t> </a:t>
            </a:r>
            <a:r>
              <a:rPr lang="en-US" sz="2800" dirty="0">
                <a:latin typeface="Arial Narrow" panose="020B0606020202030204" pitchFamily="34" charset="0"/>
                <a:ea typeface="Tahoma" panose="020B0604030504040204" pitchFamily="34" charset="0"/>
              </a:rPr>
              <a:t>a 4.947 (23/06/2022)</a:t>
            </a:r>
            <a:endParaRPr lang="it-IT" sz="2800" dirty="0">
              <a:latin typeface="Arial Narrow" panose="020B0606020202030204" pitchFamily="34" charset="0"/>
            </a:endParaRPr>
          </a:p>
          <a:p>
            <a:endParaRPr lang="it-IT" sz="2800" dirty="0">
              <a:latin typeface="Arial Narrow" panose="020B0606020202030204" pitchFamily="34" charset="0"/>
              <a:ea typeface="Tahoma" panose="020B0604030504040204" pitchFamily="34" charset="0"/>
            </a:endParaRPr>
          </a:p>
          <a:p>
            <a:pPr algn="ctr"/>
            <a:endParaRPr lang="en-US" sz="2800" dirty="0">
              <a:latin typeface="Arial Narrow" panose="020B0606020202030204" pitchFamily="34" charset="0"/>
              <a:ea typeface="Tahoma" panose="020B0604030504040204" pitchFamily="34" charset="0"/>
            </a:endParaRPr>
          </a:p>
        </p:txBody>
      </p:sp>
    </p:spTree>
    <p:extLst>
      <p:ext uri="{BB962C8B-B14F-4D97-AF65-F5344CB8AC3E}">
        <p14:creationId xmlns:p14="http://schemas.microsoft.com/office/powerpoint/2010/main" val="2705140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C436C9B4-0598-4BC7-8D20-3BCE1F1E349C}"/>
              </a:ext>
            </a:extLst>
          </p:cNvPr>
          <p:cNvSpPr/>
          <p:nvPr/>
        </p:nvSpPr>
        <p:spPr>
          <a:xfrm>
            <a:off x="7201837" y="6615658"/>
            <a:ext cx="2956259" cy="253916"/>
          </a:xfrm>
          <a:prstGeom prst="rect">
            <a:avLst/>
          </a:prstGeom>
        </p:spPr>
        <p:txBody>
          <a:bodyPr wrap="none">
            <a:spAutoFit/>
          </a:bodyPr>
          <a:lstStyle/>
          <a:p>
            <a:r>
              <a:rPr lang="it-IT" sz="1050" b="1" dirty="0">
                <a:solidFill>
                  <a:srgbClr val="333333"/>
                </a:solidFill>
                <a:latin typeface="Source Sans Pro"/>
              </a:rPr>
              <a:t>Data di ultimo aggiornamento: 22 giugno 2022</a:t>
            </a:r>
            <a:endParaRPr lang="it-IT" sz="1050" dirty="0"/>
          </a:p>
        </p:txBody>
      </p:sp>
      <p:sp>
        <p:nvSpPr>
          <p:cNvPr id="7" name="CasellaDiTesto 6">
            <a:extLst>
              <a:ext uri="{FF2B5EF4-FFF2-40B4-BE49-F238E27FC236}">
                <a16:creationId xmlns:a16="http://schemas.microsoft.com/office/drawing/2014/main" id="{6CA3197F-FDD1-416D-B641-0BA893EC1EDF}"/>
              </a:ext>
            </a:extLst>
          </p:cNvPr>
          <p:cNvSpPr txBox="1"/>
          <p:nvPr/>
        </p:nvSpPr>
        <p:spPr>
          <a:xfrm>
            <a:off x="1020213" y="5754335"/>
            <a:ext cx="9393546" cy="307777"/>
          </a:xfrm>
          <a:prstGeom prst="rect">
            <a:avLst/>
          </a:prstGeom>
          <a:noFill/>
        </p:spPr>
        <p:txBody>
          <a:bodyPr wrap="square">
            <a:spAutoFit/>
          </a:bodyPr>
          <a:lstStyle/>
          <a:p>
            <a:pPr marL="274320">
              <a:spcAft>
                <a:spcPts val="2000"/>
              </a:spcAft>
            </a:pPr>
            <a:r>
              <a:rPr lang="it-IT" sz="1400" b="1">
                <a:solidFill>
                  <a:prstClr val="black"/>
                </a:solidFill>
                <a:latin typeface="Arial Narrow" panose="020B0606020202030204" pitchFamily="34" charset="0"/>
              </a:rPr>
              <a:t>*La linea nera tratteggiata al 06/12/2022 rappresenta all’incirca la data di inizio circolazione della variante Omicron in Italia</a:t>
            </a:r>
          </a:p>
        </p:txBody>
      </p:sp>
      <p:pic>
        <p:nvPicPr>
          <p:cNvPr id="6" name="Immagine 5">
            <a:extLst>
              <a:ext uri="{FF2B5EF4-FFF2-40B4-BE49-F238E27FC236}">
                <a16:creationId xmlns:a16="http://schemas.microsoft.com/office/drawing/2014/main" id="{EA32B8C9-BC01-408D-BEBA-8BE1346DDC96}"/>
              </a:ext>
            </a:extLst>
          </p:cNvPr>
          <p:cNvPicPr>
            <a:picLocks noChangeAspect="1"/>
          </p:cNvPicPr>
          <p:nvPr/>
        </p:nvPicPr>
        <p:blipFill rotWithShape="1">
          <a:blip r:embed="rId2"/>
          <a:srcRect l="37348" t="43288" r="1943" b="47061"/>
          <a:stretch/>
        </p:blipFill>
        <p:spPr>
          <a:xfrm>
            <a:off x="42071" y="54931"/>
            <a:ext cx="12107857" cy="850369"/>
          </a:xfrm>
          <a:prstGeom prst="rect">
            <a:avLst/>
          </a:prstGeom>
        </p:spPr>
      </p:pic>
      <p:sp>
        <p:nvSpPr>
          <p:cNvPr id="3" name="CasellaDiTesto 2">
            <a:extLst>
              <a:ext uri="{FF2B5EF4-FFF2-40B4-BE49-F238E27FC236}">
                <a16:creationId xmlns:a16="http://schemas.microsoft.com/office/drawing/2014/main" id="{3CE4702D-0AB5-4E67-AD7C-079C3B347205}"/>
              </a:ext>
            </a:extLst>
          </p:cNvPr>
          <p:cNvSpPr txBox="1"/>
          <p:nvPr/>
        </p:nvSpPr>
        <p:spPr>
          <a:xfrm>
            <a:off x="0" y="79717"/>
            <a:ext cx="12107856" cy="707886"/>
          </a:xfrm>
          <a:prstGeom prst="rect">
            <a:avLst/>
          </a:prstGeom>
          <a:noFill/>
        </p:spPr>
        <p:txBody>
          <a:bodyPr wrap="square">
            <a:spAutoFit/>
          </a:bodyPr>
          <a:lstStyle/>
          <a:p>
            <a:r>
              <a:rPr lang="it-IT" sz="2000" b="1" dirty="0">
                <a:solidFill>
                  <a:schemeClr val="bg1"/>
                </a:solidFill>
              </a:rPr>
              <a:t>Distribuzione percentuale settimanale dei casi di REINFEZIONE da SARS-CoV-2 sul totale dei casi diagnosticati per data di prelievo/diagnosi a partire da Ottobre 2021</a:t>
            </a:r>
          </a:p>
        </p:txBody>
      </p:sp>
      <p:pic>
        <p:nvPicPr>
          <p:cNvPr id="1026" name="Picture 2">
            <a:extLst>
              <a:ext uri="{FF2B5EF4-FFF2-40B4-BE49-F238E27FC236}">
                <a16:creationId xmlns:a16="http://schemas.microsoft.com/office/drawing/2014/main" id="{32B3213B-D8BE-432B-90FE-A047AFD3C0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306321" y="1148450"/>
            <a:ext cx="7299817" cy="4562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598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uppo 52"/>
          <p:cNvGrpSpPr/>
          <p:nvPr/>
        </p:nvGrpSpPr>
        <p:grpSpPr>
          <a:xfrm>
            <a:off x="0" y="5991841"/>
            <a:ext cx="12192000" cy="866159"/>
            <a:chOff x="0" y="5999584"/>
            <a:chExt cx="12192000" cy="858417"/>
          </a:xfrm>
        </p:grpSpPr>
        <p:sp>
          <p:nvSpPr>
            <p:cNvPr id="54" name="Rettangolo 3"/>
            <p:cNvSpPr/>
            <p:nvPr/>
          </p:nvSpPr>
          <p:spPr>
            <a:xfrm flipH="1">
              <a:off x="0" y="5999584"/>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0060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3"/>
            <p:cNvSpPr/>
            <p:nvPr/>
          </p:nvSpPr>
          <p:spPr>
            <a:xfrm>
              <a:off x="0" y="5999585"/>
              <a:ext cx="12192000" cy="858416"/>
            </a:xfrm>
            <a:custGeom>
              <a:avLst/>
              <a:gdLst>
                <a:gd name="connsiteX0" fmla="*/ 0 w 12192000"/>
                <a:gd name="connsiteY0" fmla="*/ 0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0 h 858416"/>
                <a:gd name="connsiteX0" fmla="*/ 0 w 12192000"/>
                <a:gd name="connsiteY0" fmla="*/ 204716 h 858416"/>
                <a:gd name="connsiteX1" fmla="*/ 12192000 w 12192000"/>
                <a:gd name="connsiteY1" fmla="*/ 0 h 858416"/>
                <a:gd name="connsiteX2" fmla="*/ 12192000 w 12192000"/>
                <a:gd name="connsiteY2" fmla="*/ 858416 h 858416"/>
                <a:gd name="connsiteX3" fmla="*/ 0 w 12192000"/>
                <a:gd name="connsiteY3" fmla="*/ 858416 h 858416"/>
                <a:gd name="connsiteX4" fmla="*/ 0 w 12192000"/>
                <a:gd name="connsiteY4" fmla="*/ 204716 h 858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858416">
                  <a:moveTo>
                    <a:pt x="0" y="204716"/>
                  </a:moveTo>
                  <a:lnTo>
                    <a:pt x="12192000" y="0"/>
                  </a:lnTo>
                  <a:lnTo>
                    <a:pt x="12192000" y="858416"/>
                  </a:lnTo>
                  <a:lnTo>
                    <a:pt x="0" y="858416"/>
                  </a:lnTo>
                  <a:lnTo>
                    <a:pt x="0" y="204716"/>
                  </a:lnTo>
                  <a:close/>
                </a:path>
              </a:pathLst>
            </a:cu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6" name="Immagin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545" y="6351611"/>
              <a:ext cx="1035733" cy="154364"/>
            </a:xfrm>
            <a:prstGeom prst="rect">
              <a:avLst/>
            </a:prstGeom>
          </p:spPr>
        </p:pic>
        <p:sp>
          <p:nvSpPr>
            <p:cNvPr id="57" name="CasellaDiTesto 56"/>
            <p:cNvSpPr txBox="1"/>
            <p:nvPr/>
          </p:nvSpPr>
          <p:spPr>
            <a:xfrm>
              <a:off x="1616148" y="6259516"/>
              <a:ext cx="3757867" cy="451405"/>
            </a:xfrm>
            <a:prstGeom prst="rect">
              <a:avLst/>
            </a:prstGeom>
            <a:noFill/>
          </p:spPr>
          <p:txBody>
            <a:bodyPr wrap="none" rtlCol="0">
              <a:spAutoFit/>
            </a:bodyPr>
            <a:lstStyle/>
            <a:p>
              <a:r>
                <a:rPr lang="it-IT" sz="1600" b="1" dirty="0">
                  <a:solidFill>
                    <a:schemeClr val="tx1">
                      <a:lumMod val="75000"/>
                      <a:lumOff val="25000"/>
                    </a:schemeClr>
                  </a:solidFill>
                  <a:latin typeface="Titillium Web" panose="00000500000000000000" pitchFamily="2" charset="0"/>
                </a:rPr>
                <a:t>www.iss.it/malattie-infettive</a:t>
              </a:r>
            </a:p>
          </p:txBody>
        </p:sp>
        <p:pic>
          <p:nvPicPr>
            <p:cNvPr id="58" name="Immagine 5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41647" y="6149792"/>
              <a:ext cx="1871205" cy="558000"/>
            </a:xfrm>
            <a:prstGeom prst="rect">
              <a:avLst/>
            </a:prstGeom>
          </p:spPr>
        </p:pic>
      </p:grpSp>
      <p:sp>
        <p:nvSpPr>
          <p:cNvPr id="8" name="CasellaDiTesto 7">
            <a:extLst>
              <a:ext uri="{FF2B5EF4-FFF2-40B4-BE49-F238E27FC236}">
                <a16:creationId xmlns:a16="http://schemas.microsoft.com/office/drawing/2014/main" id="{C82B6F1D-B6A9-A636-B576-53CB5DB8011E}"/>
              </a:ext>
            </a:extLst>
          </p:cNvPr>
          <p:cNvSpPr txBox="1"/>
          <p:nvPr/>
        </p:nvSpPr>
        <p:spPr>
          <a:xfrm>
            <a:off x="-1" y="44685"/>
            <a:ext cx="12192000" cy="846386"/>
          </a:xfrm>
          <a:prstGeom prst="rect">
            <a:avLst/>
          </a:prstGeom>
          <a:noFill/>
        </p:spPr>
        <p:txBody>
          <a:bodyPr wrap="square">
            <a:spAutoFit/>
          </a:bodyPr>
          <a:lstStyle/>
          <a:p>
            <a:pPr algn="ctr"/>
            <a:r>
              <a:rPr lang="it-IT" sz="2400" b="1" dirty="0">
                <a:solidFill>
                  <a:srgbClr val="0070C0"/>
                </a:solidFill>
                <a:latin typeface="Arial Narrow" panose="020B0606020202030204" pitchFamily="34" charset="0"/>
              </a:rPr>
              <a:t>Distribuzione </a:t>
            </a:r>
            <a:r>
              <a:rPr lang="it-IT" sz="2400" b="1" dirty="0" smtClean="0">
                <a:solidFill>
                  <a:srgbClr val="0070C0"/>
                </a:solidFill>
                <a:latin typeface="Arial Narrow" panose="020B0606020202030204" pitchFamily="34" charset="0"/>
              </a:rPr>
              <a:t>percentuale settimanale </a:t>
            </a:r>
            <a:r>
              <a:rPr lang="it-IT" sz="2400" b="1" dirty="0">
                <a:solidFill>
                  <a:srgbClr val="0070C0"/>
                </a:solidFill>
                <a:latin typeface="Arial Narrow" panose="020B0606020202030204" pitchFamily="34" charset="0"/>
              </a:rPr>
              <a:t>dei </a:t>
            </a:r>
            <a:r>
              <a:rPr lang="it-IT" sz="2400" b="1" dirty="0">
                <a:solidFill>
                  <a:srgbClr val="FF0000"/>
                </a:solidFill>
                <a:latin typeface="Arial Narrow" panose="020B0606020202030204" pitchFamily="34" charset="0"/>
              </a:rPr>
              <a:t>lignaggi Omicron </a:t>
            </a:r>
            <a:r>
              <a:rPr lang="it-IT" sz="2400" b="1" dirty="0" smtClean="0">
                <a:solidFill>
                  <a:srgbClr val="FF0000"/>
                </a:solidFill>
                <a:latin typeface="Arial Narrow" panose="020B0606020202030204" pitchFamily="34" charset="0"/>
              </a:rPr>
              <a:t>depositati</a:t>
            </a:r>
            <a:r>
              <a:rPr lang="it-IT" sz="2400" b="1" dirty="0" smtClean="0">
                <a:solidFill>
                  <a:srgbClr val="0070C0"/>
                </a:solidFill>
                <a:latin typeface="Arial Narrow" panose="020B0606020202030204" pitchFamily="34" charset="0"/>
              </a:rPr>
              <a:t>, </a:t>
            </a:r>
            <a:r>
              <a:rPr lang="it-IT" sz="2400" b="1" dirty="0">
                <a:solidFill>
                  <a:srgbClr val="0070C0"/>
                </a:solidFill>
                <a:latin typeface="Arial Narrow" panose="020B0606020202030204" pitchFamily="34" charset="0"/>
              </a:rPr>
              <a:t>Italia</a:t>
            </a:r>
            <a:endParaRPr lang="it-IT" sz="500" b="1" dirty="0">
              <a:solidFill>
                <a:srgbClr val="0070C0"/>
              </a:solidFill>
              <a:latin typeface="Arial Narrow" panose="020B0606020202030204" pitchFamily="34" charset="0"/>
            </a:endParaRPr>
          </a:p>
          <a:p>
            <a:pPr algn="ctr"/>
            <a:endParaRPr lang="it-IT" sz="500" b="1" dirty="0">
              <a:solidFill>
                <a:srgbClr val="0070C0"/>
              </a:solidFill>
              <a:latin typeface="Arial Narrow" panose="020B0606020202030204" pitchFamily="34" charset="0"/>
            </a:endParaRPr>
          </a:p>
          <a:p>
            <a:pPr algn="ctr"/>
            <a:r>
              <a:rPr lang="it-IT" sz="2000" b="1" dirty="0">
                <a:solidFill>
                  <a:srgbClr val="0070C0"/>
                </a:solidFill>
                <a:latin typeface="Arial Narrow" panose="020B0606020202030204" pitchFamily="34" charset="0"/>
              </a:rPr>
              <a:t>(Fonte: </a:t>
            </a:r>
            <a:r>
              <a:rPr lang="it-IT" sz="2000" b="1" dirty="0">
                <a:solidFill>
                  <a:srgbClr val="FF0000"/>
                </a:solidFill>
                <a:latin typeface="Arial Narrow" panose="020B0606020202030204" pitchFamily="34" charset="0"/>
              </a:rPr>
              <a:t>I-Co-</a:t>
            </a:r>
            <a:r>
              <a:rPr lang="it-IT" sz="2000" b="1" dirty="0" err="1">
                <a:solidFill>
                  <a:srgbClr val="FF0000"/>
                </a:solidFill>
                <a:latin typeface="Arial Narrow" panose="020B0606020202030204" pitchFamily="34" charset="0"/>
              </a:rPr>
              <a:t>Gen</a:t>
            </a:r>
            <a:r>
              <a:rPr lang="it-IT" sz="2000" b="1" dirty="0">
                <a:solidFill>
                  <a:srgbClr val="0070C0"/>
                </a:solidFill>
                <a:latin typeface="Arial Narrow" panose="020B0606020202030204" pitchFamily="34" charset="0"/>
              </a:rPr>
              <a:t>, settimane 1-24/2022, dati aggiornati al 23 giugno 2022)</a:t>
            </a:r>
          </a:p>
        </p:txBody>
      </p:sp>
      <p:sp>
        <p:nvSpPr>
          <p:cNvPr id="12" name="CasellaDiTesto 11">
            <a:extLst>
              <a:ext uri="{FF2B5EF4-FFF2-40B4-BE49-F238E27FC236}">
                <a16:creationId xmlns:a16="http://schemas.microsoft.com/office/drawing/2014/main" id="{196B207B-D9B4-6494-B094-9EA9B1B936C2}"/>
              </a:ext>
            </a:extLst>
          </p:cNvPr>
          <p:cNvSpPr txBox="1"/>
          <p:nvPr/>
        </p:nvSpPr>
        <p:spPr>
          <a:xfrm>
            <a:off x="422917" y="5126449"/>
            <a:ext cx="6067227" cy="453073"/>
          </a:xfrm>
          <a:prstGeom prst="rect">
            <a:avLst/>
          </a:prstGeom>
          <a:noFill/>
        </p:spPr>
        <p:txBody>
          <a:bodyPr wrap="square">
            <a:spAutoFit/>
          </a:bodyPr>
          <a:lstStyle/>
          <a:p>
            <a:pPr algn="r"/>
            <a:r>
              <a:rPr lang="it-IT" sz="800" dirty="0">
                <a:solidFill>
                  <a:schemeClr val="tx1">
                    <a:lumMod val="50000"/>
                    <a:lumOff val="50000"/>
                  </a:schemeClr>
                </a:solidFill>
                <a:latin typeface="Arial Narrow" panose="020B0606020202030204" pitchFamily="34" charset="0"/>
                <a:cs typeface="Calibri" panose="020F0502020204030204" pitchFamily="34" charset="0"/>
              </a:rPr>
              <a:t>Sistema di classificazione </a:t>
            </a:r>
            <a:r>
              <a:rPr lang="it-IT" sz="800" dirty="0" err="1">
                <a:solidFill>
                  <a:schemeClr val="tx1">
                    <a:lumMod val="50000"/>
                    <a:lumOff val="50000"/>
                  </a:schemeClr>
                </a:solidFill>
                <a:latin typeface="Arial Narrow" panose="020B0606020202030204" pitchFamily="34" charset="0"/>
                <a:cs typeface="Calibri" panose="020F0502020204030204" pitchFamily="34" charset="0"/>
              </a:rPr>
              <a:t>Pangolin</a:t>
            </a:r>
            <a:endParaRPr lang="it-IT" sz="800" dirty="0">
              <a:solidFill>
                <a:schemeClr val="tx1">
                  <a:lumMod val="50000"/>
                  <a:lumOff val="50000"/>
                </a:schemeClr>
              </a:solidFill>
              <a:latin typeface="Arial Narrow" panose="020B0606020202030204" pitchFamily="34" charset="0"/>
              <a:cs typeface="Calibri" panose="020F0502020204030204" pitchFamily="34" charset="0"/>
            </a:endParaRPr>
          </a:p>
          <a:p>
            <a:pPr algn="r"/>
            <a:r>
              <a:rPr lang="it-IT" sz="800" dirty="0">
                <a:solidFill>
                  <a:schemeClr val="tx1">
                    <a:lumMod val="50000"/>
                    <a:lumOff val="50000"/>
                  </a:schemeClr>
                </a:solidFill>
                <a:latin typeface="Arial Narrow" panose="020B0606020202030204" pitchFamily="34" charset="0"/>
                <a:cs typeface="Calibri" panose="020F0502020204030204" pitchFamily="34" charset="0"/>
              </a:rPr>
              <a:t>Il dato relativo alle ultime due settimane (box grigio) è da considerarsi non ancora consolidato</a:t>
            </a:r>
          </a:p>
          <a:p>
            <a:pPr marL="0" marR="0" lvl="0" indent="0" algn="r"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a:pPr>
            <a:r>
              <a:rPr kumimoji="0" lang="it-IT" sz="800" b="0" i="0"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cs typeface="Calibri" panose="020F0502020204030204" pitchFamily="34" charset="0"/>
              </a:rPr>
              <a:t>Ciascun lignaggio risulta inclusivo dei relativi sotto-lignaggi identificati</a:t>
            </a:r>
            <a:endParaRPr kumimoji="0" lang="it-IT" sz="800" b="0" i="1" u="none" strike="noStrike" kern="1200" cap="none" spc="0" normalizeH="0" baseline="0" noProof="0" dirty="0">
              <a:ln>
                <a:noFill/>
              </a:ln>
              <a:solidFill>
                <a:srgbClr val="000000">
                  <a:lumMod val="50000"/>
                  <a:lumOff val="50000"/>
                </a:srgbClr>
              </a:solidFill>
              <a:effectLst/>
              <a:uLnTx/>
              <a:uFillTx/>
              <a:latin typeface="Arial Narrow" panose="020B0606020202030204" pitchFamily="34" charset="0"/>
              <a:cs typeface="Calibri" panose="020F0502020204030204" pitchFamily="34" charset="0"/>
            </a:endParaRPr>
          </a:p>
        </p:txBody>
      </p:sp>
      <p:pic>
        <p:nvPicPr>
          <p:cNvPr id="13" name="Immagine 12">
            <a:extLst>
              <a:ext uri="{FF2B5EF4-FFF2-40B4-BE49-F238E27FC236}">
                <a16:creationId xmlns:a16="http://schemas.microsoft.com/office/drawing/2014/main" id="{195CE89C-8974-616B-94E0-A10BA8E597A1}"/>
              </a:ext>
            </a:extLst>
          </p:cNvPr>
          <p:cNvPicPr>
            <a:picLocks noChangeAspect="1"/>
          </p:cNvPicPr>
          <p:nvPr/>
        </p:nvPicPr>
        <p:blipFill>
          <a:blip r:embed="rId4"/>
          <a:stretch>
            <a:fillRect/>
          </a:stretch>
        </p:blipFill>
        <p:spPr>
          <a:xfrm>
            <a:off x="422918" y="1048391"/>
            <a:ext cx="6067227" cy="4042320"/>
          </a:xfrm>
          <a:prstGeom prst="rect">
            <a:avLst/>
          </a:prstGeom>
          <a:ln w="12700">
            <a:solidFill>
              <a:schemeClr val="accent1"/>
            </a:solidFill>
          </a:ln>
        </p:spPr>
      </p:pic>
      <p:sp>
        <p:nvSpPr>
          <p:cNvPr id="2" name="CasellaDiTesto 1"/>
          <p:cNvSpPr txBox="1"/>
          <p:nvPr/>
        </p:nvSpPr>
        <p:spPr>
          <a:xfrm>
            <a:off x="7359590" y="2425750"/>
            <a:ext cx="4181382" cy="2585323"/>
          </a:xfrm>
          <a:prstGeom prst="rect">
            <a:avLst/>
          </a:prstGeom>
          <a:noFill/>
        </p:spPr>
        <p:txBody>
          <a:bodyPr wrap="square" rtlCol="0">
            <a:spAutoFit/>
          </a:bodyPr>
          <a:lstStyle/>
          <a:p>
            <a:r>
              <a:rPr lang="it-IT" dirty="0"/>
              <a:t>Considerando la totalità dei sequenziamenti genomici di buona qualità depositati in piattaforma nelle </a:t>
            </a:r>
            <a:r>
              <a:rPr lang="it-IT" dirty="0" smtClean="0"/>
              <a:t>settimane </a:t>
            </a:r>
            <a:r>
              <a:rPr lang="it-IT" dirty="0"/>
              <a:t>22, 23 e 24-2022, la proporzione di BA.4 (classificazione </a:t>
            </a:r>
            <a:r>
              <a:rPr lang="it-IT" dirty="0" err="1"/>
              <a:t>Pangolin</a:t>
            </a:r>
            <a:r>
              <a:rPr lang="it-IT" dirty="0"/>
              <a:t>) è risultata pari a 8,9%, 11,4% e 18,2%, </a:t>
            </a:r>
            <a:r>
              <a:rPr lang="it-IT" dirty="0" smtClean="0"/>
              <a:t>rispettivamente. </a:t>
            </a:r>
            <a:r>
              <a:rPr lang="it-IT" dirty="0"/>
              <a:t>La proporzione di </a:t>
            </a:r>
            <a:r>
              <a:rPr lang="it-IT" dirty="0" smtClean="0"/>
              <a:t>BA.5 è </a:t>
            </a:r>
            <a:r>
              <a:rPr lang="it-IT" dirty="0"/>
              <a:t>risultata pari a 16,2% (settimana 22), 23,1% (settimana 23) e 34,4% (settimana </a:t>
            </a:r>
            <a:r>
              <a:rPr lang="it-IT" dirty="0" smtClean="0"/>
              <a:t>24).</a:t>
            </a:r>
            <a:endParaRPr lang="it-IT" dirty="0"/>
          </a:p>
        </p:txBody>
      </p:sp>
    </p:spTree>
    <p:extLst>
      <p:ext uri="{BB962C8B-B14F-4D97-AF65-F5344CB8AC3E}">
        <p14:creationId xmlns:p14="http://schemas.microsoft.com/office/powerpoint/2010/main" val="3607620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2590799" y="1701799"/>
            <a:ext cx="7010401" cy="1569660"/>
          </a:xfrm>
          <a:prstGeom prst="rect">
            <a:avLst/>
          </a:prstGeom>
          <a:noFill/>
        </p:spPr>
        <p:txBody>
          <a:bodyPr wrap="square" rtlCol="0">
            <a:spAutoFit/>
          </a:bodyPr>
          <a:lstStyle/>
          <a:p>
            <a:pPr algn="ctr"/>
            <a:r>
              <a:rPr lang="it-IT" sz="4800" dirty="0">
                <a:solidFill>
                  <a:srgbClr val="0064B7"/>
                </a:solidFill>
                <a:latin typeface="Arial Narrow" panose="020B0606020202030204" pitchFamily="34" charset="0"/>
              </a:rPr>
              <a:t>Vaccinazioni somministrate al </a:t>
            </a:r>
            <a:r>
              <a:rPr lang="it-IT" sz="4800" dirty="0" smtClean="0">
                <a:solidFill>
                  <a:srgbClr val="0064B7"/>
                </a:solidFill>
                <a:latin typeface="Arial Narrow" panose="020B0606020202030204" pitchFamily="34" charset="0"/>
              </a:rPr>
              <a:t>22/6/2022</a:t>
            </a:r>
            <a:endParaRPr lang="it-IT" sz="4800" dirty="0">
              <a:solidFill>
                <a:srgbClr val="0064B7"/>
              </a:solidFill>
              <a:latin typeface="Arial Narrow" panose="020B0606020202030204" pitchFamily="34" charset="0"/>
            </a:endParaRPr>
          </a:p>
        </p:txBody>
      </p:sp>
      <p:sp>
        <p:nvSpPr>
          <p:cNvPr id="4" name="CasellaDiTesto 3">
            <a:extLst>
              <a:ext uri="{FF2B5EF4-FFF2-40B4-BE49-F238E27FC236}">
                <a16:creationId xmlns:a16="http://schemas.microsoft.com/office/drawing/2014/main" id="{EB83E4BA-6C2E-456F-894A-63A27B475E4D}"/>
              </a:ext>
            </a:extLst>
          </p:cNvPr>
          <p:cNvSpPr txBox="1"/>
          <p:nvPr/>
        </p:nvSpPr>
        <p:spPr>
          <a:xfrm>
            <a:off x="7130824" y="5649397"/>
            <a:ext cx="6096000" cy="369332"/>
          </a:xfrm>
          <a:prstGeom prst="rect">
            <a:avLst/>
          </a:prstGeom>
          <a:noFill/>
        </p:spPr>
        <p:txBody>
          <a:bodyPr wrap="square">
            <a:spAutoFit/>
          </a:bodyPr>
          <a:lstStyle/>
          <a:p>
            <a:r>
              <a:rPr lang="it-IT"/>
              <a:t>https://github.com/italia/covid19-opendata-vaccini</a:t>
            </a:r>
          </a:p>
        </p:txBody>
      </p:sp>
    </p:spTree>
    <p:extLst>
      <p:ext uri="{BB962C8B-B14F-4D97-AF65-F5344CB8AC3E}">
        <p14:creationId xmlns:p14="http://schemas.microsoft.com/office/powerpoint/2010/main" val="3284697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ttangolo 29">
            <a:extLst>
              <a:ext uri="{FF2B5EF4-FFF2-40B4-BE49-F238E27FC236}">
                <a16:creationId xmlns:a16="http://schemas.microsoft.com/office/drawing/2014/main" id="{6A6DD858-C8F9-442E-8861-E4E230EF042B}"/>
              </a:ext>
            </a:extLst>
          </p:cNvPr>
          <p:cNvSpPr/>
          <p:nvPr/>
        </p:nvSpPr>
        <p:spPr>
          <a:xfrm>
            <a:off x="31868" y="5166547"/>
            <a:ext cx="12120313" cy="576294"/>
          </a:xfrm>
          <a:prstGeom prst="rect">
            <a:avLst/>
          </a:prstGeom>
          <a:solidFill>
            <a:schemeClr val="bg2">
              <a:alpha val="5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olo 1">
            <a:extLst>
              <a:ext uri="{FF2B5EF4-FFF2-40B4-BE49-F238E27FC236}">
                <a16:creationId xmlns:a16="http://schemas.microsoft.com/office/drawing/2014/main" id="{B178C63C-B970-4C15-BCC0-282233919EFC}"/>
              </a:ext>
            </a:extLst>
          </p:cNvPr>
          <p:cNvSpPr txBox="1">
            <a:spLocks/>
          </p:cNvSpPr>
          <p:nvPr/>
        </p:nvSpPr>
        <p:spPr>
          <a:xfrm>
            <a:off x="-62919" y="-10849"/>
            <a:ext cx="11977687" cy="7071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it-IT" sz="2600" b="1">
                <a:solidFill>
                  <a:srgbClr val="0064B7"/>
                </a:solidFill>
                <a:latin typeface="Arial Narrow" panose="020B0606020202030204" pitchFamily="34" charset="0"/>
              </a:rPr>
              <a:t>Percentuale copertura vaccinale per classe d’età</a:t>
            </a:r>
            <a:endParaRPr lang="it-CH" sz="2600" b="1">
              <a:solidFill>
                <a:srgbClr val="0064B7"/>
              </a:solidFill>
              <a:latin typeface="Arial Narrow" panose="020B0606020202030204" pitchFamily="34" charset="0"/>
            </a:endParaRPr>
          </a:p>
        </p:txBody>
      </p:sp>
      <p:sp>
        <p:nvSpPr>
          <p:cNvPr id="6" name="Rettangolo 5">
            <a:extLst>
              <a:ext uri="{FF2B5EF4-FFF2-40B4-BE49-F238E27FC236}">
                <a16:creationId xmlns:a16="http://schemas.microsoft.com/office/drawing/2014/main" id="{23167014-F99B-4102-9FDF-70714DE9EB3C}"/>
              </a:ext>
            </a:extLst>
          </p:cNvPr>
          <p:cNvSpPr/>
          <p:nvPr/>
        </p:nvSpPr>
        <p:spPr>
          <a:xfrm>
            <a:off x="7426917" y="6604084"/>
            <a:ext cx="2956259"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giugno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CasellaDiTesto 11">
            <a:extLst>
              <a:ext uri="{FF2B5EF4-FFF2-40B4-BE49-F238E27FC236}">
                <a16:creationId xmlns:a16="http://schemas.microsoft.com/office/drawing/2014/main" id="{C38C7F7B-BB50-4EF1-B675-C18FAB25E91D}"/>
              </a:ext>
            </a:extLst>
          </p:cNvPr>
          <p:cNvSpPr txBox="1"/>
          <p:nvPr/>
        </p:nvSpPr>
        <p:spPr>
          <a:xfrm>
            <a:off x="2188724" y="5315046"/>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624.009</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14" name="CasellaDiTesto 13">
            <a:extLst>
              <a:ext uri="{FF2B5EF4-FFF2-40B4-BE49-F238E27FC236}">
                <a16:creationId xmlns:a16="http://schemas.microsoft.com/office/drawing/2014/main" id="{FF00E296-1E0E-4583-8D03-84C3410D9996}"/>
              </a:ext>
            </a:extLst>
          </p:cNvPr>
          <p:cNvSpPr txBox="1"/>
          <p:nvPr/>
        </p:nvSpPr>
        <p:spPr>
          <a:xfrm>
            <a:off x="-23314" y="5149516"/>
            <a:ext cx="78782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a:ln>
                  <a:noFill/>
                </a:ln>
                <a:solidFill>
                  <a:srgbClr val="FF0000"/>
                </a:solidFill>
                <a:effectLst/>
                <a:uLnTx/>
                <a:uFillTx/>
                <a:latin typeface="Calibri" panose="020F0502020204030204"/>
                <a:ea typeface="+mn-ea"/>
                <a:cs typeface="+mn-cs"/>
              </a:rPr>
              <a:t>Soggetti non vaccinati </a:t>
            </a:r>
            <a:endParaRPr kumimoji="0" lang="it-IT" sz="1200" b="1" i="0" u="none" strike="noStrike" kern="1200" cap="none" spc="0" normalizeH="0" baseline="0" noProof="0">
              <a:ln>
                <a:noFill/>
              </a:ln>
              <a:solidFill>
                <a:srgbClr val="FF0000"/>
              </a:solidFill>
              <a:effectLst/>
              <a:uLnTx/>
              <a:uFillTx/>
              <a:latin typeface="Calibri" panose="020F0502020204030204" pitchFamily="34" charset="0"/>
              <a:ea typeface="+mn-ea"/>
              <a:cs typeface="+mn-cs"/>
            </a:endParaRPr>
          </a:p>
        </p:txBody>
      </p:sp>
      <p:sp>
        <p:nvSpPr>
          <p:cNvPr id="22" name="Freccia a destra 21">
            <a:extLst>
              <a:ext uri="{FF2B5EF4-FFF2-40B4-BE49-F238E27FC236}">
                <a16:creationId xmlns:a16="http://schemas.microsoft.com/office/drawing/2014/main" id="{488C0507-5877-4939-8B89-4AC50A38377F}"/>
              </a:ext>
            </a:extLst>
          </p:cNvPr>
          <p:cNvSpPr/>
          <p:nvPr/>
        </p:nvSpPr>
        <p:spPr>
          <a:xfrm>
            <a:off x="663409" y="5334181"/>
            <a:ext cx="310147" cy="27699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CasellaDiTesto 22">
            <a:extLst>
              <a:ext uri="{FF2B5EF4-FFF2-40B4-BE49-F238E27FC236}">
                <a16:creationId xmlns:a16="http://schemas.microsoft.com/office/drawing/2014/main" id="{1916299F-6F0B-41A0-B266-329199B98D1D}"/>
              </a:ext>
            </a:extLst>
          </p:cNvPr>
          <p:cNvSpPr txBox="1"/>
          <p:nvPr/>
        </p:nvSpPr>
        <p:spPr>
          <a:xfrm>
            <a:off x="467873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732.783</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4" name="CasellaDiTesto 23">
            <a:extLst>
              <a:ext uri="{FF2B5EF4-FFF2-40B4-BE49-F238E27FC236}">
                <a16:creationId xmlns:a16="http://schemas.microsoft.com/office/drawing/2014/main" id="{E74C75E4-D3C3-4199-B3B7-E5CE64741945}"/>
              </a:ext>
            </a:extLst>
          </p:cNvPr>
          <p:cNvSpPr txBox="1"/>
          <p:nvPr/>
        </p:nvSpPr>
        <p:spPr>
          <a:xfrm>
            <a:off x="3446585" y="531726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407.178</a:t>
            </a:r>
            <a:endPar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5" name="CasellaDiTesto 24">
            <a:extLst>
              <a:ext uri="{FF2B5EF4-FFF2-40B4-BE49-F238E27FC236}">
                <a16:creationId xmlns:a16="http://schemas.microsoft.com/office/drawing/2014/main" id="{2A50A42D-7861-4F67-ABF7-B56D3E1416D8}"/>
              </a:ext>
            </a:extLst>
          </p:cNvPr>
          <p:cNvSpPr txBox="1"/>
          <p:nvPr/>
        </p:nvSpPr>
        <p:spPr>
          <a:xfrm>
            <a:off x="5922093"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1.114.770</a:t>
            </a:r>
          </a:p>
        </p:txBody>
      </p:sp>
      <p:sp>
        <p:nvSpPr>
          <p:cNvPr id="26" name="CasellaDiTesto 25">
            <a:extLst>
              <a:ext uri="{FF2B5EF4-FFF2-40B4-BE49-F238E27FC236}">
                <a16:creationId xmlns:a16="http://schemas.microsoft.com/office/drawing/2014/main" id="{17B8BD54-C49A-4DF1-BBE2-6315E6CC2BD6}"/>
              </a:ext>
            </a:extLst>
          </p:cNvPr>
          <p:cNvSpPr txBox="1"/>
          <p:nvPr/>
        </p:nvSpPr>
        <p:spPr>
          <a:xfrm>
            <a:off x="8366943" y="5328711"/>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466</a:t>
            </a: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.819</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7" name="CasellaDiTesto 26">
            <a:extLst>
              <a:ext uri="{FF2B5EF4-FFF2-40B4-BE49-F238E27FC236}">
                <a16:creationId xmlns:a16="http://schemas.microsoft.com/office/drawing/2014/main" id="{3D620C99-C7B9-49E6-9F1F-B55959BD649D}"/>
              </a:ext>
            </a:extLst>
          </p:cNvPr>
          <p:cNvSpPr txBox="1"/>
          <p:nvPr/>
        </p:nvSpPr>
        <p:spPr>
          <a:xfrm>
            <a:off x="7176144" y="5315047"/>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812.639</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8" name="CasellaDiTesto 27">
            <a:extLst>
              <a:ext uri="{FF2B5EF4-FFF2-40B4-BE49-F238E27FC236}">
                <a16:creationId xmlns:a16="http://schemas.microsoft.com/office/drawing/2014/main" id="{E84D0256-A48B-432B-B8ED-89AB73710437}"/>
              </a:ext>
            </a:extLst>
          </p:cNvPr>
          <p:cNvSpPr txBox="1"/>
          <p:nvPr/>
        </p:nvSpPr>
        <p:spPr>
          <a:xfrm>
            <a:off x="10764176" y="5306079"/>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144.401</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29" name="CasellaDiTesto 28">
            <a:extLst>
              <a:ext uri="{FF2B5EF4-FFF2-40B4-BE49-F238E27FC236}">
                <a16:creationId xmlns:a16="http://schemas.microsoft.com/office/drawing/2014/main" id="{6B0B2A4C-42BF-4626-B2DA-6BCBB944F7F9}"/>
              </a:ext>
            </a:extLst>
          </p:cNvPr>
          <p:cNvSpPr txBox="1"/>
          <p:nvPr/>
        </p:nvSpPr>
        <p:spPr>
          <a:xfrm>
            <a:off x="9557742" y="5328711"/>
            <a:ext cx="1126958" cy="307777"/>
          </a:xfrm>
          <a:prstGeom prst="rect">
            <a:avLst/>
          </a:prstGeom>
          <a:noFill/>
        </p:spPr>
        <p:txBody>
          <a:bodyPr wrap="square" rtlCol="0">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it-IT" sz="1400" b="1" i="0" u="none" strike="noStrike" kern="1200" cap="none" spc="0" normalizeH="0" baseline="0" noProof="0" dirty="0">
                <a:ln>
                  <a:noFill/>
                </a:ln>
                <a:solidFill>
                  <a:srgbClr val="FF0000"/>
                </a:solidFill>
                <a:effectLst/>
                <a:uLnTx/>
                <a:uFillTx/>
                <a:latin typeface="Calibri" panose="020F0502020204030204"/>
                <a:ea typeface="+mn-ea"/>
                <a:cs typeface="+mn-cs"/>
              </a:rPr>
              <a:t>288.779</a:t>
            </a:r>
          </a:p>
        </p:txBody>
      </p:sp>
      <p:sp>
        <p:nvSpPr>
          <p:cNvPr id="20" name="CasellaDiTesto 19">
            <a:extLst>
              <a:ext uri="{FF2B5EF4-FFF2-40B4-BE49-F238E27FC236}">
                <a16:creationId xmlns:a16="http://schemas.microsoft.com/office/drawing/2014/main" id="{16455BC2-3EEC-465F-BFC7-69E0D30CE390}"/>
              </a:ext>
            </a:extLst>
          </p:cNvPr>
          <p:cNvSpPr txBox="1"/>
          <p:nvPr/>
        </p:nvSpPr>
        <p:spPr>
          <a:xfrm>
            <a:off x="938850" y="5303403"/>
            <a:ext cx="112695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400" b="1" dirty="0">
                <a:solidFill>
                  <a:srgbClr val="FF0000"/>
                </a:solidFill>
                <a:latin typeface="Calibri" panose="020F0502020204030204"/>
              </a:rPr>
              <a:t>2.260.453</a:t>
            </a:r>
            <a:endParaRPr kumimoji="0" lang="it-IT" sz="1400" b="1" i="0" u="none" strike="noStrike" kern="1200" cap="none" spc="0" normalizeH="0" baseline="0" noProof="0" dirty="0">
              <a:ln>
                <a:noFill/>
              </a:ln>
              <a:solidFill>
                <a:srgbClr val="FF0000"/>
              </a:solidFill>
              <a:effectLst/>
              <a:uLnTx/>
              <a:uFillTx/>
              <a:latin typeface="Calibri" panose="020F0502020204030204" pitchFamily="34" charset="0"/>
              <a:ea typeface="+mn-ea"/>
              <a:cs typeface="+mn-cs"/>
            </a:endParaRPr>
          </a:p>
        </p:txBody>
      </p:sp>
      <p:sp>
        <p:nvSpPr>
          <p:cNvPr id="31" name="CasellaDiTesto 30">
            <a:extLst>
              <a:ext uri="{FF2B5EF4-FFF2-40B4-BE49-F238E27FC236}">
                <a16:creationId xmlns:a16="http://schemas.microsoft.com/office/drawing/2014/main" id="{D762ACF0-183B-4DD6-8172-6D1FB8AA3C35}"/>
              </a:ext>
            </a:extLst>
          </p:cNvPr>
          <p:cNvSpPr txBox="1"/>
          <p:nvPr/>
        </p:nvSpPr>
        <p:spPr>
          <a:xfrm>
            <a:off x="8496818" y="587006"/>
            <a:ext cx="3673608" cy="600164"/>
          </a:xfrm>
          <a:prstGeom prst="rect">
            <a:avLst/>
          </a:prstGeom>
          <a:noFill/>
        </p:spPr>
        <p:txBody>
          <a:bodyPr wrap="square">
            <a:spAutoFit/>
          </a:bodyPr>
          <a:lstStyle/>
          <a:p>
            <a:r>
              <a:rPr lang="it-IT" sz="1100" dirty="0">
                <a:latin typeface="Raleway" panose="020B0503030101060003" pitchFamily="34" charset="0"/>
              </a:rPr>
              <a:t>Si evidenzia che la popolazione su cui si basano queste analisi è in continua revisione e per questo questi dati possono subire alcune variazioni</a:t>
            </a:r>
          </a:p>
        </p:txBody>
      </p:sp>
      <p:pic>
        <p:nvPicPr>
          <p:cNvPr id="2050" name="Picture 2">
            <a:extLst>
              <a:ext uri="{FF2B5EF4-FFF2-40B4-BE49-F238E27FC236}">
                <a16:creationId xmlns:a16="http://schemas.microsoft.com/office/drawing/2014/main" id="{5382608C-B031-775C-BD2A-0B7431F9EA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924"/>
          <a:stretch/>
        </p:blipFill>
        <p:spPr bwMode="auto">
          <a:xfrm>
            <a:off x="0" y="1349334"/>
            <a:ext cx="12192000" cy="380018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FB1680EA-6411-5BD9-C2E5-0CC2BFEC1B4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1409" b="2766"/>
          <a:stretch/>
        </p:blipFill>
        <p:spPr bwMode="auto">
          <a:xfrm>
            <a:off x="2851258" y="5802563"/>
            <a:ext cx="9340742" cy="206397"/>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521C454B-F5E8-4456-B826-7D75278D9657}"/>
              </a:ext>
            </a:extLst>
          </p:cNvPr>
          <p:cNvSpPr txBox="1"/>
          <p:nvPr/>
        </p:nvSpPr>
        <p:spPr>
          <a:xfrm>
            <a:off x="226392" y="486018"/>
            <a:ext cx="5156156" cy="784830"/>
          </a:xfrm>
          <a:prstGeom prst="rect">
            <a:avLst/>
          </a:prstGeom>
          <a:noFill/>
        </p:spPr>
        <p:txBody>
          <a:bodyPr wrap="square" rtlCol="0">
            <a:spAutoFit/>
          </a:bodyPr>
          <a:lstStyle/>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una dose</a:t>
            </a:r>
            <a:r>
              <a:rPr lang="en-GB" sz="1500" dirty="0">
                <a:latin typeface="Raleway" panose="020B0503030101060003" pitchFamily="34" charset="0"/>
              </a:rPr>
              <a:t>: 		1,5% 	</a:t>
            </a:r>
          </a:p>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a:t>
            </a:r>
            <a:r>
              <a:rPr lang="en-GB" sz="1500" b="1" dirty="0" err="1">
                <a:latin typeface="Raleway" panose="020B0503030101060003" pitchFamily="34" charset="0"/>
              </a:rPr>
              <a:t>ciclo</a:t>
            </a:r>
            <a:r>
              <a:rPr lang="en-GB" sz="1500" b="1" dirty="0">
                <a:latin typeface="Raleway" panose="020B0503030101060003" pitchFamily="34" charset="0"/>
              </a:rPr>
              <a:t> </a:t>
            </a:r>
            <a:r>
              <a:rPr lang="en-GB" sz="1500" b="1" dirty="0" err="1">
                <a:latin typeface="Raleway" panose="020B0503030101060003" pitchFamily="34" charset="0"/>
              </a:rPr>
              <a:t>completo</a:t>
            </a:r>
            <a:r>
              <a:rPr lang="en-GB" sz="1500" dirty="0">
                <a:latin typeface="Raleway" panose="020B0503030101060003" pitchFamily="34" charset="0"/>
              </a:rPr>
              <a:t>:     	86,6% 	</a:t>
            </a:r>
          </a:p>
          <a:p>
            <a:pPr>
              <a:defRPr/>
            </a:pPr>
            <a:r>
              <a:rPr lang="en-GB" sz="1500" b="1" dirty="0">
                <a:latin typeface="Raleway" panose="020B0503030101060003" pitchFamily="34" charset="0"/>
              </a:rPr>
              <a:t>5+ </a:t>
            </a:r>
            <a:r>
              <a:rPr lang="en-GB" sz="1500" b="1" dirty="0" err="1">
                <a:latin typeface="Raleway" panose="020B0503030101060003" pitchFamily="34" charset="0"/>
              </a:rPr>
              <a:t>vaccinati</a:t>
            </a:r>
            <a:r>
              <a:rPr lang="en-GB" sz="1500" b="1" dirty="0">
                <a:latin typeface="Raleway" panose="020B0503030101060003" pitchFamily="34" charset="0"/>
              </a:rPr>
              <a:t> con dose booster/</a:t>
            </a:r>
            <a:r>
              <a:rPr lang="en-GB" sz="1500" b="1" dirty="0" err="1">
                <a:latin typeface="Raleway" panose="020B0503030101060003" pitchFamily="34" charset="0"/>
              </a:rPr>
              <a:t>aggiuntiva</a:t>
            </a:r>
            <a:r>
              <a:rPr lang="en-GB" sz="1500" b="1" dirty="0">
                <a:latin typeface="Raleway" panose="020B0503030101060003" pitchFamily="34" charset="0"/>
              </a:rPr>
              <a:t>:  </a:t>
            </a:r>
            <a:r>
              <a:rPr lang="en-GB" sz="1500" dirty="0">
                <a:latin typeface="Raleway" panose="020B0503030101060003" pitchFamily="34" charset="0"/>
              </a:rPr>
              <a:t>69,5%</a:t>
            </a:r>
            <a:r>
              <a:rPr lang="en-GB" sz="1500" b="1" dirty="0">
                <a:latin typeface="Raleway" panose="020B0503030101060003" pitchFamily="34" charset="0"/>
              </a:rPr>
              <a:t> 	</a:t>
            </a:r>
            <a:endParaRPr lang="en-GB" sz="1400" dirty="0">
              <a:latin typeface="Raleway" panose="020B0503030101060003" pitchFamily="34" charset="0"/>
            </a:endParaRPr>
          </a:p>
        </p:txBody>
      </p:sp>
    </p:spTree>
    <p:extLst>
      <p:ext uri="{BB962C8B-B14F-4D97-AF65-F5344CB8AC3E}">
        <p14:creationId xmlns:p14="http://schemas.microsoft.com/office/powerpoint/2010/main" val="1503337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18B3654A-7DA2-42C6-9E9B-3690B637422E}"/>
              </a:ext>
            </a:extLst>
          </p:cNvPr>
          <p:cNvSpPr txBox="1"/>
          <p:nvPr/>
        </p:nvSpPr>
        <p:spPr>
          <a:xfrm>
            <a:off x="1942816" y="24586"/>
            <a:ext cx="7419263" cy="49244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0064B7"/>
                </a:solidFill>
                <a:effectLst/>
                <a:uLnTx/>
                <a:uFillTx/>
                <a:latin typeface="Arial Narrow" panose="020B0606020202030204" pitchFamily="34" charset="0"/>
              </a:rPr>
              <a:t>Analisi del rischio e scenario per Regione/PA</a:t>
            </a:r>
          </a:p>
        </p:txBody>
      </p:sp>
      <p:sp>
        <p:nvSpPr>
          <p:cNvPr id="9" name="CasellaDiTesto 8">
            <a:extLst>
              <a:ext uri="{FF2B5EF4-FFF2-40B4-BE49-F238E27FC236}">
                <a16:creationId xmlns:a16="http://schemas.microsoft.com/office/drawing/2014/main" id="{0F5728B3-7C52-4171-97CC-BBBAC22D9D60}"/>
              </a:ext>
            </a:extLst>
          </p:cNvPr>
          <p:cNvSpPr txBox="1"/>
          <p:nvPr/>
        </p:nvSpPr>
        <p:spPr>
          <a:xfrm>
            <a:off x="1803107" y="5581044"/>
            <a:ext cx="7939246" cy="297517"/>
          </a:xfrm>
          <a:prstGeom prst="rect">
            <a:avLst/>
          </a:prstGeom>
          <a:noFill/>
        </p:spPr>
        <p:txBody>
          <a:bodyPr wrap="square">
            <a:spAutoFit/>
          </a:bodyPr>
          <a:lstStyle/>
          <a:p>
            <a:pPr>
              <a:lnSpc>
                <a:spcPts val="800"/>
              </a:lnSpc>
            </a:pPr>
            <a:r>
              <a:rPr lang="it-IT" sz="800" i="1" dirty="0">
                <a:latin typeface="Tahoma" panose="020B0604030504040204" pitchFamily="34" charset="0"/>
                <a:ea typeface="Tahoma" panose="020B0604030504040204" pitchFamily="34" charset="0"/>
                <a:cs typeface="Tahoma" panose="020B0604030504040204" pitchFamily="34" charset="0"/>
              </a:rPr>
              <a:t>PA: Provincia Autonoma; gg: giorni; </a:t>
            </a:r>
          </a:p>
          <a:p>
            <a:pPr>
              <a:lnSpc>
                <a:spcPts val="800"/>
              </a:lnSpc>
            </a:pPr>
            <a:r>
              <a:rPr lang="it-IT" sz="800" i="1" dirty="0">
                <a:latin typeface="Tahoma" panose="020B0604030504040204" pitchFamily="34" charset="0"/>
                <a:ea typeface="Tahoma" panose="020B0604030504040204" pitchFamily="34" charset="0"/>
                <a:cs typeface="Tahoma" panose="020B0604030504040204" pitchFamily="34" charset="0"/>
              </a:rPr>
              <a:t>*ai sensi del documento “Prevenzione e risposta a COVID-19: evoluzione della strategia e pianificazione nella fase di transizione per il periodo autunno-invernale </a:t>
            </a:r>
          </a:p>
        </p:txBody>
      </p:sp>
      <p:pic>
        <p:nvPicPr>
          <p:cNvPr id="5" name="Immagine 4">
            <a:extLst>
              <a:ext uri="{FF2B5EF4-FFF2-40B4-BE49-F238E27FC236}">
                <a16:creationId xmlns:a16="http://schemas.microsoft.com/office/drawing/2014/main" id="{20A28DF7-EF14-5CF6-0AD1-00BDE7199BEB}"/>
              </a:ext>
            </a:extLst>
          </p:cNvPr>
          <p:cNvPicPr>
            <a:picLocks noChangeAspect="1"/>
          </p:cNvPicPr>
          <p:nvPr/>
        </p:nvPicPr>
        <p:blipFill>
          <a:blip r:embed="rId2"/>
          <a:stretch>
            <a:fillRect/>
          </a:stretch>
        </p:blipFill>
        <p:spPr>
          <a:xfrm>
            <a:off x="1167894" y="543787"/>
            <a:ext cx="9220999" cy="5037257"/>
          </a:xfrm>
          <a:prstGeom prst="rect">
            <a:avLst/>
          </a:prstGeom>
        </p:spPr>
      </p:pic>
    </p:spTree>
    <p:extLst>
      <p:ext uri="{BB962C8B-B14F-4D97-AF65-F5344CB8AC3E}">
        <p14:creationId xmlns:p14="http://schemas.microsoft.com/office/powerpoint/2010/main" val="1055586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6B1FEDA-143A-4056-8586-6BEC18D7A754}"/>
              </a:ext>
            </a:extLst>
          </p:cNvPr>
          <p:cNvSpPr txBox="1"/>
          <p:nvPr/>
        </p:nvSpPr>
        <p:spPr>
          <a:xfrm>
            <a:off x="979142" y="315902"/>
            <a:ext cx="10271274" cy="707886"/>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4000" b="1" dirty="0">
                <a:solidFill>
                  <a:srgbClr val="0064B7"/>
                </a:solidFill>
                <a:latin typeface="Calibri" panose="020F0502020204030204"/>
              </a:rPr>
              <a:t>Headline della Cabina di Regia (24 giugno 2022)</a:t>
            </a:r>
          </a:p>
        </p:txBody>
      </p:sp>
      <p:sp>
        <p:nvSpPr>
          <p:cNvPr id="5" name="CasellaDiTesto 4">
            <a:extLst>
              <a:ext uri="{FF2B5EF4-FFF2-40B4-BE49-F238E27FC236}">
                <a16:creationId xmlns:a16="http://schemas.microsoft.com/office/drawing/2014/main" id="{5F26179B-384E-4627-BB7A-4C2502F0CF78}"/>
              </a:ext>
            </a:extLst>
          </p:cNvPr>
          <p:cNvSpPr txBox="1"/>
          <p:nvPr/>
        </p:nvSpPr>
        <p:spPr>
          <a:xfrm>
            <a:off x="450755" y="1670995"/>
            <a:ext cx="11126565" cy="10018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tab pos="6070600" algn="l"/>
              </a:tabLst>
              <a:defRPr/>
            </a:pPr>
            <a:endParaRPr kumimoji="0" lang="it-IT" sz="2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tab pos="6070600" algn="l"/>
              </a:tabLst>
              <a:defRPr/>
            </a:pPr>
            <a:endParaRPr kumimoji="0" lang="it-IT"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imes New Roman" panose="02020603050405020304" pitchFamily="18" charset="0"/>
            </a:endParaRPr>
          </a:p>
        </p:txBody>
      </p:sp>
      <p:sp>
        <p:nvSpPr>
          <p:cNvPr id="6" name="CasellaDiTesto 5">
            <a:extLst>
              <a:ext uri="{FF2B5EF4-FFF2-40B4-BE49-F238E27FC236}">
                <a16:creationId xmlns:a16="http://schemas.microsoft.com/office/drawing/2014/main" id="{AAE37481-9F71-4A84-85F9-605D50E8F62B}"/>
              </a:ext>
            </a:extLst>
          </p:cNvPr>
          <p:cNvSpPr txBox="1"/>
          <p:nvPr/>
        </p:nvSpPr>
        <p:spPr>
          <a:xfrm>
            <a:off x="674914" y="1473041"/>
            <a:ext cx="10842172" cy="3693319"/>
          </a:xfrm>
          <a:prstGeom prst="rect">
            <a:avLst/>
          </a:prstGeom>
          <a:noFill/>
        </p:spPr>
        <p:txBody>
          <a:bodyPr wrap="square">
            <a:spAutoFit/>
          </a:bodyPr>
          <a:lstStyle/>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Nonostante il periodo estivo in cui molte attività si svolgono all’aperto, si rileva un diffuso peggioramento del rischio epidemico. Si è completata la transizione ad una fase epidemica acuta caratterizzata da un forte aumento dell’incidenza, da una trasmissibilità al di sopra della soglia epidemica e da un aumento, al momento contenuto, nei tassi di occupazione dei posti letto in area medica e terapia intensiva.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In questa fase si ribadisce la necessità di continuare a rispettare le misure comportamentali individuali e collettive previste/raccomandate, l’uso della mascherina, aereazione dei locali, igiene delle mani e ponendo attenzione alle situazioni di assembramento.</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 </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lgn="just">
              <a:tabLst>
                <a:tab pos="6070600" algn="l"/>
              </a:tabLst>
            </a:pPr>
            <a:r>
              <a:rPr lang="it-IT" sz="1800" i="1" dirty="0">
                <a:effectLst/>
                <a:latin typeface="Arial Narrow" panose="020B0606020202030204" pitchFamily="34" charset="0"/>
                <a:ea typeface="Tahoma" panose="020B0604030504040204" pitchFamily="34" charset="0"/>
                <a:cs typeface="Tahoma" panose="020B0604030504040204" pitchFamily="34" charset="0"/>
              </a:rPr>
              <a:t>L’elevata copertura vaccinale, il completamento dei cicli di vaccinazione ed il mantenimento di una elevata risposta immunitaria attraverso la dose di richiamo, con particolare riguardo alle categorie indicate dalle disposizioni ministeriali,</a:t>
            </a:r>
            <a:r>
              <a:rPr lang="it-IT" sz="1800" b="1" i="1" dirty="0">
                <a:effectLst/>
                <a:latin typeface="Arial Narrow" panose="020B0606020202030204" pitchFamily="34" charset="0"/>
                <a:ea typeface="Tahoma" panose="020B0604030504040204" pitchFamily="34" charset="0"/>
                <a:cs typeface="Tahoma" panose="020B0604030504040204" pitchFamily="34" charset="0"/>
              </a:rPr>
              <a:t> </a:t>
            </a:r>
            <a:r>
              <a:rPr lang="it-IT" sz="1800" i="1" dirty="0">
                <a:effectLst/>
                <a:latin typeface="Arial Narrow" panose="020B0606020202030204" pitchFamily="34" charset="0"/>
                <a:ea typeface="Tahoma" panose="020B0604030504040204" pitchFamily="34" charset="0"/>
                <a:cs typeface="Tahoma" panose="020B0604030504040204" pitchFamily="34" charset="0"/>
              </a:rPr>
              <a:t>rappresentano strumenti necessari a mitigare l’impatto clinico dell’epidemia.</a:t>
            </a: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a:p>
            <a:pPr>
              <a:tabLst>
                <a:tab pos="6070600" algn="l"/>
              </a:tabLst>
            </a:pPr>
            <a:endParaRPr lang="it-IT" sz="1800" dirty="0">
              <a:effectLst/>
              <a:latin typeface="Tahoma" panose="020B0604030504040204" pitchFamily="34"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31095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A4D3F5-4CE4-4A6A-36F4-6DCA6ABDE4EA}"/>
              </a:ext>
            </a:extLst>
          </p:cNvPr>
          <p:cNvSpPr>
            <a:spLocks noGrp="1"/>
          </p:cNvSpPr>
          <p:nvPr>
            <p:ph type="ctrTitle"/>
          </p:nvPr>
        </p:nvSpPr>
        <p:spPr/>
        <p:txBody>
          <a:bodyPr/>
          <a:lstStyle/>
          <a:p>
            <a:r>
              <a:rPr lang="it-IT" dirty="0"/>
              <a:t>grazie</a:t>
            </a:r>
          </a:p>
        </p:txBody>
      </p:sp>
      <p:sp>
        <p:nvSpPr>
          <p:cNvPr id="3" name="Sottotitolo 2">
            <a:extLst>
              <a:ext uri="{FF2B5EF4-FFF2-40B4-BE49-F238E27FC236}">
                <a16:creationId xmlns:a16="http://schemas.microsoft.com/office/drawing/2014/main" id="{A0A1FE19-6B21-EA3C-6B7B-6119D65362F4}"/>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4207540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1B7A1A9-40FC-4B1A-BC71-6C2C2DFC8700}"/>
              </a:ext>
            </a:extLst>
          </p:cNvPr>
          <p:cNvSpPr txBox="1"/>
          <p:nvPr/>
        </p:nvSpPr>
        <p:spPr>
          <a:xfrm>
            <a:off x="1689826" y="2711994"/>
            <a:ext cx="8812348" cy="830997"/>
          </a:xfrm>
          <a:prstGeom prst="rect">
            <a:avLst/>
          </a:prstGeom>
          <a:noFill/>
        </p:spPr>
        <p:txBody>
          <a:bodyPr wrap="square" rtlCol="0">
            <a:spAutoFit/>
          </a:bodyPr>
          <a:lstStyle/>
          <a:p>
            <a:pPr algn="ctr"/>
            <a:r>
              <a:rPr lang="it-IT" sz="4800">
                <a:solidFill>
                  <a:srgbClr val="0064B7"/>
                </a:solidFill>
                <a:latin typeface="Arial Narrow" panose="020B0606020202030204" pitchFamily="34" charset="0"/>
              </a:rPr>
              <a:t>Situazione epidemiologica in Italia</a:t>
            </a:r>
          </a:p>
        </p:txBody>
      </p:sp>
    </p:spTree>
    <p:extLst>
      <p:ext uri="{BB962C8B-B14F-4D97-AF65-F5344CB8AC3E}">
        <p14:creationId xmlns:p14="http://schemas.microsoft.com/office/powerpoint/2010/main" val="416179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8ABEA49-886C-B6BD-7868-1FC4C84569D0}"/>
              </a:ext>
            </a:extLst>
          </p:cNvPr>
          <p:cNvPicPr>
            <a:picLocks noChangeAspect="1"/>
          </p:cNvPicPr>
          <p:nvPr/>
        </p:nvPicPr>
        <p:blipFill>
          <a:blip r:embed="rId3"/>
          <a:stretch>
            <a:fillRect/>
          </a:stretch>
        </p:blipFill>
        <p:spPr>
          <a:xfrm>
            <a:off x="0" y="1278580"/>
            <a:ext cx="12192000" cy="4235116"/>
          </a:xfrm>
          <a:prstGeom prst="rect">
            <a:avLst/>
          </a:prstGeom>
        </p:spPr>
      </p:pic>
      <p:sp>
        <p:nvSpPr>
          <p:cNvPr id="2" name="Titolo 1">
            <a:extLst>
              <a:ext uri="{FF2B5EF4-FFF2-40B4-BE49-F238E27FC236}">
                <a16:creationId xmlns:a16="http://schemas.microsoft.com/office/drawing/2014/main" id="{911FAC7D-D035-4629-A122-3DDA6E630666}"/>
              </a:ext>
            </a:extLst>
          </p:cNvPr>
          <p:cNvSpPr>
            <a:spLocks noGrp="1"/>
          </p:cNvSpPr>
          <p:nvPr>
            <p:ph type="title" idx="4294967295"/>
          </p:nvPr>
        </p:nvSpPr>
        <p:spPr>
          <a:xfrm>
            <a:off x="0" y="52388"/>
            <a:ext cx="12192000" cy="846137"/>
          </a:xfrm>
        </p:spPr>
        <p:txBody>
          <a:bodyPr>
            <a:noAutofit/>
          </a:bodyPr>
          <a:lstStyle/>
          <a:p>
            <a:pPr algn="ctr"/>
            <a:r>
              <a:rPr lang="it-IT" sz="3300" dirty="0">
                <a:latin typeface="Arial Narrow" panose="020B0606020202030204" pitchFamily="34" charset="0"/>
                <a:ea typeface="+mn-ea"/>
                <a:cs typeface="+mn-cs"/>
              </a:rPr>
              <a:t>Casi notificati al sistema di Sorveglianza integrata COVID-19 in Italia</a:t>
            </a:r>
            <a:endParaRPr lang="it-CH" sz="3300" dirty="0">
              <a:latin typeface="Arial Narrow" panose="020B0606020202030204" pitchFamily="34" charset="0"/>
              <a:ea typeface="+mn-ea"/>
              <a:cs typeface="+mn-cs"/>
            </a:endParaRPr>
          </a:p>
        </p:txBody>
      </p:sp>
      <p:sp>
        <p:nvSpPr>
          <p:cNvPr id="4" name="Rettangolo 3"/>
          <p:cNvSpPr/>
          <p:nvPr/>
        </p:nvSpPr>
        <p:spPr>
          <a:xfrm>
            <a:off x="7201837" y="6604084"/>
            <a:ext cx="2956259"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giugno 2022</a:t>
            </a:r>
            <a:endParaRPr kumimoji="0" lang="it-IT" sz="1050" b="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85" name="tx518">
            <a:extLst>
              <a:ext uri="{FF2B5EF4-FFF2-40B4-BE49-F238E27FC236}">
                <a16:creationId xmlns:a16="http://schemas.microsoft.com/office/drawing/2014/main" id="{B374878D-D46B-4E60-810D-1DCD9E98C08C}"/>
              </a:ext>
            </a:extLst>
          </p:cNvPr>
          <p:cNvSpPr/>
          <p:nvPr/>
        </p:nvSpPr>
        <p:spPr>
          <a:xfrm>
            <a:off x="9041243" y="2334906"/>
            <a:ext cx="1567160" cy="92397"/>
          </a:xfrm>
          <a:prstGeom prst="rect">
            <a:avLst/>
          </a:prstGeom>
          <a:noFill/>
        </p:spPr>
        <p:txBody>
          <a:bodyPr wrap="none" lIns="0" tIns="0" rIns="0" bIns="0" anchor="ctr" anchorCtr="1"/>
          <a:lstStyle/>
          <a:p>
            <a:pPr marL="0" marR="0" lvl="0" indent="0" algn="l" defTabSz="914400" rtl="0" eaLnBrk="1" fontAlgn="auto" latinLnBrk="0" hangingPunct="1">
              <a:lnSpc>
                <a:spcPts val="1000"/>
              </a:lnSpc>
              <a:spcBef>
                <a:spcPts val="0"/>
              </a:spcBef>
              <a:spcAft>
                <a:spcPts val="0"/>
              </a:spcAft>
              <a:buClrTx/>
              <a:buSzTx/>
              <a:buFontTx/>
              <a:buNone/>
              <a:tabLst/>
              <a:defRPr/>
            </a:pPr>
            <a:endParaRPr kumimoji="0" sz="1400" b="0" i="0" u="none" strike="noStrike" kern="1200" cap="none" spc="0" normalizeH="0" baseline="0" noProof="0">
              <a:ln>
                <a:noFill/>
              </a:ln>
              <a:solidFill>
                <a:srgbClr val="000000">
                  <a:alpha val="100000"/>
                </a:srgbClr>
              </a:solidFill>
              <a:effectLst/>
              <a:uLnTx/>
              <a:uFillTx/>
              <a:latin typeface="Arial"/>
              <a:ea typeface="+mn-ea"/>
              <a:cs typeface="Arial"/>
            </a:endParaRPr>
          </a:p>
        </p:txBody>
      </p:sp>
      <p:sp>
        <p:nvSpPr>
          <p:cNvPr id="8" name="CasellaDiTesto 7">
            <a:extLst>
              <a:ext uri="{FF2B5EF4-FFF2-40B4-BE49-F238E27FC236}">
                <a16:creationId xmlns:a16="http://schemas.microsoft.com/office/drawing/2014/main" id="{88ED138C-29C0-410A-8A6C-FC0EE87430DF}"/>
              </a:ext>
            </a:extLst>
          </p:cNvPr>
          <p:cNvSpPr txBox="1"/>
          <p:nvPr/>
        </p:nvSpPr>
        <p:spPr>
          <a:xfrm>
            <a:off x="1061536" y="2864355"/>
            <a:ext cx="3311912" cy="1469826"/>
          </a:xfrm>
          <a:prstGeom prst="rect">
            <a:avLst/>
          </a:prstGeom>
          <a:noFill/>
          <a:ln>
            <a:solidFill>
              <a:schemeClr val="accent1"/>
            </a:solidFill>
          </a:ln>
        </p:spPr>
        <p:txBody>
          <a:bodyPr wrap="square" rtlCol="0">
            <a:spAutoFit/>
          </a:bodyPr>
          <a:lstStyle/>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504</a:t>
            </a:r>
          </a:p>
          <a:p>
            <a:pPr algn="ctr">
              <a:lnSpc>
                <a:spcPct val="107000"/>
              </a:lnSpc>
              <a:spcAft>
                <a:spcPts val="800"/>
              </a:spcAft>
            </a:pPr>
            <a:r>
              <a:rPr lang="it-IT" b="1" dirty="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b="1" dirty="0">
                <a:solidFill>
                  <a:srgbClr val="FF0000"/>
                </a:solidFill>
                <a:highlight>
                  <a:srgbClr val="FFFF00"/>
                </a:highlight>
                <a:latin typeface="Calibri" panose="020F0502020204030204" pitchFamily="34" charset="0"/>
                <a:ea typeface="Calibri" panose="020F0502020204030204" pitchFamily="34" charset="0"/>
                <a:cs typeface="Calibri" panose="020F0502020204030204" pitchFamily="34" charset="0"/>
              </a:rPr>
              <a:t>  17 – 23 giugno</a:t>
            </a:r>
            <a:endParaRPr lang="it-IT" dirty="0">
              <a:solidFill>
                <a:srgbClr val="FF0000"/>
              </a:solidFill>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id="{EC093074-73CC-48F0-9AFA-216F37F5D6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bwMode="auto">
          <a:xfrm>
            <a:off x="5434985" y="2448398"/>
            <a:ext cx="3623308" cy="2070462"/>
          </a:xfrm>
          <a:prstGeom prst="rect">
            <a:avLst/>
          </a:prstGeom>
          <a:noFill/>
          <a:ln>
            <a:solidFill>
              <a:schemeClr val="accent1"/>
            </a:solidFill>
          </a:ln>
        </p:spPr>
      </p:pic>
    </p:spTree>
    <p:extLst>
      <p:ext uri="{BB962C8B-B14F-4D97-AF65-F5344CB8AC3E}">
        <p14:creationId xmlns:p14="http://schemas.microsoft.com/office/powerpoint/2010/main" val="117594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asellaDiTesto 169">
            <a:extLst>
              <a:ext uri="{FF2B5EF4-FFF2-40B4-BE49-F238E27FC236}">
                <a16:creationId xmlns:a16="http://schemas.microsoft.com/office/drawing/2014/main" id="{9F928B8A-3EB1-4DF1-BFCE-1A2F9A1160CD}"/>
              </a:ext>
            </a:extLst>
          </p:cNvPr>
          <p:cNvSpPr txBox="1"/>
          <p:nvPr/>
        </p:nvSpPr>
        <p:spPr>
          <a:xfrm>
            <a:off x="0" y="67811"/>
            <a:ext cx="12192000"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600" b="1" dirty="0">
                <a:solidFill>
                  <a:srgbClr val="0064B7"/>
                </a:solidFill>
                <a:latin typeface="Arial Narrow" panose="020B0606020202030204" pitchFamily="34" charset="0"/>
              </a:rPr>
              <a:t>Stima nazionale dell’Rt sintomi (8/6), Rt ospedalizzazioni (14/6) e Rt «augmented» (16/6) calcolati con dati al 22/6/2022</a:t>
            </a:r>
          </a:p>
        </p:txBody>
      </p:sp>
      <p:sp>
        <p:nvSpPr>
          <p:cNvPr id="5" name="Rettangolo 4">
            <a:extLst>
              <a:ext uri="{FF2B5EF4-FFF2-40B4-BE49-F238E27FC236}">
                <a16:creationId xmlns:a16="http://schemas.microsoft.com/office/drawing/2014/main" id="{A5BE4D16-0C7B-441B-894E-231233E4FE0D}"/>
              </a:ext>
            </a:extLst>
          </p:cNvPr>
          <p:cNvSpPr/>
          <p:nvPr/>
        </p:nvSpPr>
        <p:spPr>
          <a:xfrm>
            <a:off x="7510328" y="6604084"/>
            <a:ext cx="2956259"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giugno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074" name="Picture 2">
            <a:extLst>
              <a:ext uri="{FF2B5EF4-FFF2-40B4-BE49-F238E27FC236}">
                <a16:creationId xmlns:a16="http://schemas.microsoft.com/office/drawing/2014/main" id="{1B45FD16-964E-4370-8AB9-40B6B1E0C1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728472" y="1307956"/>
            <a:ext cx="9144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FDD407F9-D97C-40C4-9D32-E19852D92C02}"/>
              </a:ext>
            </a:extLst>
          </p:cNvPr>
          <p:cNvSpPr txBox="1"/>
          <p:nvPr/>
        </p:nvSpPr>
        <p:spPr>
          <a:xfrm>
            <a:off x="9822469" y="1982990"/>
            <a:ext cx="205306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Augmented</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1,47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a:t>
            </a:r>
            <a:r>
              <a:rPr lang="it-IT" dirty="0">
                <a:solidFill>
                  <a:prstClr val="black"/>
                </a:solidFill>
                <a:latin typeface="Arial Narrow" panose="020B0606020202030204" pitchFamily="34" charset="0"/>
              </a:rPr>
              <a:t>1,47</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-1,47) al 14 giugno</a:t>
            </a:r>
            <a:r>
              <a:rPr lang="it-IT" dirty="0">
                <a:solidFill>
                  <a:prstClr val="black"/>
                </a:solidFill>
                <a:latin typeface="Arial Narrow" panose="020B0606020202030204" pitchFamily="34" charset="0"/>
              </a:rPr>
              <a:t> 2022</a:t>
            </a:r>
            <a:endParaRPr kumimoji="0" lang="en-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8" name="CasellaDiTesto 7">
            <a:extLst>
              <a:ext uri="{FF2B5EF4-FFF2-40B4-BE49-F238E27FC236}">
                <a16:creationId xmlns:a16="http://schemas.microsoft.com/office/drawing/2014/main" id="{49C5373A-585E-420D-9426-FA7A20EA58D9}"/>
              </a:ext>
            </a:extLst>
          </p:cNvPr>
          <p:cNvSpPr txBox="1"/>
          <p:nvPr/>
        </p:nvSpPr>
        <p:spPr>
          <a:xfrm>
            <a:off x="10067436" y="3032929"/>
            <a:ext cx="208118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800" b="0" i="0" u="sng" strike="noStrike" kern="1200" cap="none" spc="0" normalizeH="0" baseline="0" noProof="0" dirty="0">
                <a:ln>
                  <a:noFill/>
                </a:ln>
                <a:solidFill>
                  <a:prstClr val="black"/>
                </a:solidFill>
                <a:effectLst/>
                <a:uLnTx/>
                <a:uFillTx/>
                <a:latin typeface="Arial Narrow" panose="020B0606020202030204" pitchFamily="34" charset="0"/>
              </a:rPr>
              <a:t>Ospedalizzazioni</a:t>
            </a:r>
            <a:r>
              <a:rPr kumimoji="0" lang="it-IT" sz="1800" b="0" i="0" u="none" strike="noStrike" kern="1200" cap="none" spc="0" normalizeH="0" baseline="0" noProof="0" dirty="0">
                <a:ln>
                  <a:noFill/>
                </a:ln>
                <a:solidFill>
                  <a:prstClr val="black"/>
                </a:solidFill>
                <a:effectLst/>
                <a:uLnTx/>
                <a:uFillTx/>
                <a:latin typeface="Arial Narrow" panose="020B0606020202030204" pitchFamily="34" charset="0"/>
              </a:rPr>
              <a:t>: </a:t>
            </a:r>
            <a:r>
              <a:rPr lang="it-IT" b="1" dirty="0">
                <a:solidFill>
                  <a:prstClr val="black"/>
                </a:solidFill>
                <a:latin typeface="Arial Narrow" panose="020B0606020202030204" pitchFamily="34" charset="0"/>
              </a:rPr>
              <a:t>1,16</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1,11-1,21) al </a:t>
            </a:r>
            <a:r>
              <a:rPr lang="it-IT" dirty="0">
                <a:solidFill>
                  <a:prstClr val="black"/>
                </a:solidFill>
                <a:latin typeface="Arial Narrow" panose="020B0606020202030204" pitchFamily="34" charset="0"/>
              </a:rPr>
              <a:t>14</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giugno </a:t>
            </a:r>
            <a:r>
              <a:rPr lang="it-IT" dirty="0">
                <a:solidFill>
                  <a:prstClr val="black"/>
                </a:solidFill>
                <a:latin typeface="Arial Narrow" panose="020B0606020202030204" pitchFamily="34" charset="0"/>
              </a:rPr>
              <a:t>2022</a:t>
            </a:r>
            <a:endParaRPr kumimoji="0" lang="it-IT" sz="1800" i="0" u="none" strike="noStrike" kern="1200" cap="none" spc="0" normalizeH="0" baseline="0" noProof="0" dirty="0">
              <a:ln>
                <a:noFill/>
              </a:ln>
              <a:solidFill>
                <a:prstClr val="black"/>
              </a:solidFill>
              <a:effectLst/>
              <a:uLnTx/>
              <a:uFillTx/>
              <a:latin typeface="Arial Narrow" panose="020B0606020202030204" pitchFamily="34" charset="0"/>
            </a:endParaRPr>
          </a:p>
        </p:txBody>
      </p:sp>
      <p:sp>
        <p:nvSpPr>
          <p:cNvPr id="10" name="CasellaDiTesto 9">
            <a:extLst>
              <a:ext uri="{FF2B5EF4-FFF2-40B4-BE49-F238E27FC236}">
                <a16:creationId xmlns:a16="http://schemas.microsoft.com/office/drawing/2014/main" id="{A0168411-B05F-4E38-B014-86F92D6456B7}"/>
              </a:ext>
            </a:extLst>
          </p:cNvPr>
          <p:cNvSpPr txBox="1"/>
          <p:nvPr/>
        </p:nvSpPr>
        <p:spPr>
          <a:xfrm>
            <a:off x="9800191" y="4314953"/>
            <a:ext cx="2348433"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b="0" i="0" u="sng" strike="noStrike" kern="1200" cap="none" spc="0" normalizeH="0" baseline="0" noProof="0" dirty="0">
                <a:ln>
                  <a:noFill/>
                </a:ln>
                <a:solidFill>
                  <a:prstClr val="black"/>
                </a:solidFill>
                <a:effectLst/>
                <a:uLnTx/>
                <a:uFillTx/>
                <a:latin typeface="Arial Narrow" panose="020B0606020202030204" pitchFamily="34" charset="0"/>
              </a:rPr>
              <a:t>Sintomi</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 </a:t>
            </a:r>
            <a:r>
              <a:rPr lang="it-IT" b="1" dirty="0">
                <a:solidFill>
                  <a:prstClr val="black"/>
                </a:solidFill>
                <a:latin typeface="Arial Narrow" panose="020B0606020202030204" pitchFamily="34" charset="0"/>
              </a:rPr>
              <a:t>1,11</a:t>
            </a:r>
            <a:r>
              <a:rPr kumimoji="0" lang="it-IT" sz="1800" b="1"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(IC95%: </a:t>
            </a:r>
            <a:r>
              <a:rPr lang="it-IT" dirty="0">
                <a:solidFill>
                  <a:prstClr val="black"/>
                </a:solidFill>
                <a:latin typeface="Arial Narrow" panose="020B0606020202030204" pitchFamily="34" charset="0"/>
              </a:rPr>
              <a:t>1,1-1,12</a:t>
            </a:r>
            <a:r>
              <a:rPr kumimoji="0" lang="it-IT" sz="1800" i="0" u="none" strike="noStrike" kern="1200" cap="none" spc="0" normalizeH="0" baseline="0" noProof="0" dirty="0">
                <a:ln>
                  <a:noFill/>
                </a:ln>
                <a:solidFill>
                  <a:prstClr val="black"/>
                </a:solidFill>
                <a:effectLst/>
                <a:uLnTx/>
                <a:uFillTx/>
                <a:latin typeface="Arial Narrow" panose="020B0606020202030204" pitchFamily="34" charset="0"/>
              </a:rPr>
              <a:t>) </a:t>
            </a:r>
            <a:r>
              <a:rPr kumimoji="0" lang="it-IT" b="0" i="0" u="none" strike="noStrike" kern="1200" cap="none" spc="0" normalizeH="0" baseline="0" noProof="0" dirty="0">
                <a:ln>
                  <a:noFill/>
                </a:ln>
                <a:solidFill>
                  <a:prstClr val="black"/>
                </a:solidFill>
                <a:effectLst/>
                <a:uLnTx/>
                <a:uFillTx/>
                <a:latin typeface="Arial Narrow" panose="020B0606020202030204" pitchFamily="34" charset="0"/>
              </a:rPr>
              <a:t>al 8 giugno 2022</a:t>
            </a:r>
          </a:p>
        </p:txBody>
      </p:sp>
    </p:spTree>
    <p:extLst>
      <p:ext uri="{BB962C8B-B14F-4D97-AF65-F5344CB8AC3E}">
        <p14:creationId xmlns:p14="http://schemas.microsoft.com/office/powerpoint/2010/main" val="331088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a:extLst>
              <a:ext uri="{FF2B5EF4-FFF2-40B4-BE49-F238E27FC236}">
                <a16:creationId xmlns:a16="http://schemas.microsoft.com/office/drawing/2014/main" id="{2ADA2595-C5A4-43A4-857A-01FF2AA3A0B8}"/>
              </a:ext>
            </a:extLst>
          </p:cNvPr>
          <p:cNvSpPr txBox="1">
            <a:spLocks/>
          </p:cNvSpPr>
          <p:nvPr/>
        </p:nvSpPr>
        <p:spPr>
          <a:xfrm>
            <a:off x="529541" y="-17344"/>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it-IT" sz="2400" b="1" i="0" u="none" strike="noStrike" kern="1200" cap="none" spc="0" normalizeH="0" baseline="0" noProof="0">
                <a:ln>
                  <a:noFill/>
                </a:ln>
                <a:solidFill>
                  <a:srgbClr val="0064B7"/>
                </a:solidFill>
                <a:effectLst/>
                <a:uLnTx/>
                <a:uFillTx/>
                <a:latin typeface="Arial Narrow" panose="020B0606020202030204" pitchFamily="34" charset="0"/>
                <a:ea typeface="+mj-ea"/>
                <a:cs typeface="+mj-cs"/>
              </a:rPr>
              <a:t>Casi notificati al Centro Europeo per la Prevenzione ed il Controllo delle Malattie (ECDC)</a:t>
            </a:r>
            <a:endParaRPr kumimoji="0" lang="it-CH" sz="2400" b="1" i="0" u="none" strike="noStrike" kern="1200" cap="none" spc="0" normalizeH="0" baseline="0" noProof="0">
              <a:ln>
                <a:noFill/>
              </a:ln>
              <a:solidFill>
                <a:srgbClr val="0064B7"/>
              </a:solidFill>
              <a:effectLst/>
              <a:uLnTx/>
              <a:uFillTx/>
              <a:latin typeface="Arial Narrow" panose="020B0606020202030204" pitchFamily="34" charset="0"/>
              <a:ea typeface="+mj-ea"/>
              <a:cs typeface="+mj-cs"/>
            </a:endParaRPr>
          </a:p>
        </p:txBody>
      </p:sp>
      <p:pic>
        <p:nvPicPr>
          <p:cNvPr id="7" name="Immagine 6">
            <a:extLst>
              <a:ext uri="{FF2B5EF4-FFF2-40B4-BE49-F238E27FC236}">
                <a16:creationId xmlns:a16="http://schemas.microsoft.com/office/drawing/2014/main" id="{101ED99D-6B2F-48AA-B1B2-2CCE8E0B3364}"/>
              </a:ext>
            </a:extLst>
          </p:cNvPr>
          <p:cNvPicPr>
            <a:picLocks noChangeAspect="1"/>
          </p:cNvPicPr>
          <p:nvPr/>
        </p:nvPicPr>
        <p:blipFill rotWithShape="1">
          <a:blip r:embed="rId2"/>
          <a:srcRect l="37348" t="43288" r="1943" b="47061"/>
          <a:stretch/>
        </p:blipFill>
        <p:spPr>
          <a:xfrm>
            <a:off x="40114" y="643198"/>
            <a:ext cx="12107857" cy="625042"/>
          </a:xfrm>
          <a:prstGeom prst="rect">
            <a:avLst/>
          </a:prstGeom>
        </p:spPr>
      </p:pic>
      <p:sp>
        <p:nvSpPr>
          <p:cNvPr id="9" name="CasellaDiTesto 8">
            <a:extLst>
              <a:ext uri="{FF2B5EF4-FFF2-40B4-BE49-F238E27FC236}">
                <a16:creationId xmlns:a16="http://schemas.microsoft.com/office/drawing/2014/main" id="{40DEF99D-39EE-4972-9CC8-4D3B2A43FCF0}"/>
              </a:ext>
            </a:extLst>
          </p:cNvPr>
          <p:cNvSpPr txBox="1"/>
          <p:nvPr/>
        </p:nvSpPr>
        <p:spPr>
          <a:xfrm>
            <a:off x="1710310" y="794068"/>
            <a:ext cx="6692858"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a:ln>
                  <a:noFill/>
                </a:ln>
                <a:solidFill>
                  <a:prstClr val="white"/>
                </a:solidFill>
                <a:effectLst/>
                <a:uLnTx/>
                <a:uFillTx/>
                <a:latin typeface="Arial Narrow" panose="020B0606020202030204" pitchFamily="34" charset="0"/>
                <a:ea typeface="+mn-ea"/>
                <a:cs typeface="+mn-cs"/>
              </a:rPr>
              <a:t>La situazione italiana riflette l’epidemiologia di altri paesi UE/SEE</a:t>
            </a:r>
          </a:p>
        </p:txBody>
      </p:sp>
      <p:sp>
        <p:nvSpPr>
          <p:cNvPr id="10" name="CasellaDiTesto 1">
            <a:extLst>
              <a:ext uri="{FF2B5EF4-FFF2-40B4-BE49-F238E27FC236}">
                <a16:creationId xmlns:a16="http://schemas.microsoft.com/office/drawing/2014/main" id="{A67F56C2-50A4-4508-B251-4D6155B47E4E}"/>
              </a:ext>
            </a:extLst>
          </p:cNvPr>
          <p:cNvSpPr txBox="1"/>
          <p:nvPr/>
        </p:nvSpPr>
        <p:spPr>
          <a:xfrm>
            <a:off x="5314180" y="6218059"/>
            <a:ext cx="4816609" cy="430887"/>
          </a:xfrm>
          <a:prstGeom prst="rect">
            <a:avLst/>
          </a:prstGeom>
          <a:noFill/>
        </p:spPr>
        <p:txBody>
          <a:bodyPr wrap="square">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solidFill>
                <a:effectLst/>
                <a:uLnTx/>
                <a:uFillTx/>
                <a:latin typeface="Calibri" panose="020F0502020204030204"/>
                <a:ea typeface="+mn-ea"/>
                <a:cs typeface="+mn-cs"/>
              </a:rPr>
              <a:t>https://www.ecdc.europa.eu/en/covid-19/situation-updates/weekly-maps-coordinated-restriction-free-movement</a:t>
            </a:r>
          </a:p>
        </p:txBody>
      </p:sp>
      <p:pic>
        <p:nvPicPr>
          <p:cNvPr id="4098" name="Picture 2" descr="14-day notification rate weighted by vaccine uptake, updated 23 June 2022">
            <a:extLst>
              <a:ext uri="{FF2B5EF4-FFF2-40B4-BE49-F238E27FC236}">
                <a16:creationId xmlns:a16="http://schemas.microsoft.com/office/drawing/2014/main" id="{1E2653C3-AB8A-FAC5-0E2D-3F920CB84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6349" y="1342669"/>
            <a:ext cx="6593114" cy="4660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31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B5422F9-F94E-4C3E-859E-08DC43297C8B}"/>
              </a:ext>
            </a:extLst>
          </p:cNvPr>
          <p:cNvPicPr>
            <a:picLocks noChangeAspect="1"/>
          </p:cNvPicPr>
          <p:nvPr/>
        </p:nvPicPr>
        <p:blipFill rotWithShape="1">
          <a:blip r:embed="rId2"/>
          <a:srcRect l="37348" t="43288" r="1943" b="47061"/>
          <a:stretch/>
        </p:blipFill>
        <p:spPr>
          <a:xfrm>
            <a:off x="42071" y="46324"/>
            <a:ext cx="12107857" cy="625042"/>
          </a:xfrm>
          <a:prstGeom prst="rect">
            <a:avLst/>
          </a:prstGeom>
        </p:spPr>
      </p:pic>
      <p:sp>
        <p:nvSpPr>
          <p:cNvPr id="8" name="Titolo 1">
            <a:extLst>
              <a:ext uri="{FF2B5EF4-FFF2-40B4-BE49-F238E27FC236}">
                <a16:creationId xmlns:a16="http://schemas.microsoft.com/office/drawing/2014/main" id="{120FA03F-51ED-409D-B36B-F721E225D251}"/>
              </a:ext>
            </a:extLst>
          </p:cNvPr>
          <p:cNvSpPr txBox="1">
            <a:spLocks/>
          </p:cNvSpPr>
          <p:nvPr/>
        </p:nvSpPr>
        <p:spPr>
          <a:xfrm>
            <a:off x="365184" y="-64223"/>
            <a:ext cx="11977687" cy="8461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it-IT" sz="2400" b="1" dirty="0">
                <a:solidFill>
                  <a:schemeClr val="bg1"/>
                </a:solidFill>
                <a:latin typeface="Arial Narrow" panose="020B0606020202030204" pitchFamily="34" charset="0"/>
              </a:rPr>
              <a:t>Andamento incidenza (14 gg) in alcuni tutti i paesi europei (ECDC) fino al 23 giugno 2022</a:t>
            </a:r>
          </a:p>
        </p:txBody>
      </p:sp>
      <p:sp>
        <p:nvSpPr>
          <p:cNvPr id="9" name="Rettangolo 8">
            <a:extLst>
              <a:ext uri="{FF2B5EF4-FFF2-40B4-BE49-F238E27FC236}">
                <a16:creationId xmlns:a16="http://schemas.microsoft.com/office/drawing/2014/main" id="{B6B0C2BC-A003-439A-A5C1-E5F5DE52EA1F}"/>
              </a:ext>
            </a:extLst>
          </p:cNvPr>
          <p:cNvSpPr/>
          <p:nvPr/>
        </p:nvSpPr>
        <p:spPr>
          <a:xfrm>
            <a:off x="7144985" y="6541614"/>
            <a:ext cx="3026791" cy="253916"/>
          </a:xfrm>
          <a:prstGeom prst="rect">
            <a:avLst/>
          </a:prstGeom>
        </p:spPr>
        <p:txBody>
          <a:bodyPr wrap="none">
            <a:spAutoFit/>
          </a:bodyPr>
          <a:lstStyle/>
          <a:p>
            <a:r>
              <a:rPr lang="it-IT" sz="1050" b="1" dirty="0">
                <a:solidFill>
                  <a:srgbClr val="333333"/>
                </a:solidFill>
                <a:latin typeface="Source Sans Pro"/>
              </a:rPr>
              <a:t>Data di ultimo aggiornamento: 23 giugno 2022</a:t>
            </a:r>
            <a:endParaRPr lang="it-IT" sz="1050" dirty="0"/>
          </a:p>
        </p:txBody>
      </p:sp>
      <p:pic>
        <p:nvPicPr>
          <p:cNvPr id="1026" name="Picture 2">
            <a:extLst>
              <a:ext uri="{FF2B5EF4-FFF2-40B4-BE49-F238E27FC236}">
                <a16:creationId xmlns:a16="http://schemas.microsoft.com/office/drawing/2014/main" id="{34C80901-1D15-4950-8E56-BBB4C94CAC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1116018"/>
            <a:ext cx="12191999" cy="4624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1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3270578-6B2D-4AFF-A567-63DA67997770}"/>
              </a:ext>
            </a:extLst>
          </p:cNvPr>
          <p:cNvSpPr/>
          <p:nvPr/>
        </p:nvSpPr>
        <p:spPr>
          <a:xfrm>
            <a:off x="2122966" y="5497966"/>
            <a:ext cx="988828" cy="403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225751" y="5241699"/>
            <a:ext cx="663447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cap="small" dirty="0">
                <a:solidFill>
                  <a:srgbClr val="44546A"/>
                </a:solidFill>
                <a:latin typeface="Raleway" pitchFamily="2" charset="0"/>
              </a:rPr>
              <a:t>CONFRONTO TRA IL NUMERO CASI DI COVID-19 (PER 100.000 AB) DIAGNOSTICATI IN ITALIA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cap="small" dirty="0">
                <a:solidFill>
                  <a:srgbClr val="44546A"/>
                </a:solidFill>
                <a:latin typeface="Raleway" pitchFamily="2" charset="0"/>
              </a:rPr>
              <a:t>PER REGIONE/PA NEL PERIODO 6-19/6/2022 E 23/5-5/6/2022 </a:t>
            </a:r>
          </a:p>
        </p:txBody>
      </p:sp>
      <p:pic>
        <p:nvPicPr>
          <p:cNvPr id="11" name="Immagine 10">
            <a:extLst>
              <a:ext uri="{FF2B5EF4-FFF2-40B4-BE49-F238E27FC236}">
                <a16:creationId xmlns:a16="http://schemas.microsoft.com/office/drawing/2014/main" id="{2B6C12EE-C20D-466C-B63F-DDCEB6DD84EC}"/>
              </a:ext>
            </a:extLst>
          </p:cNvPr>
          <p:cNvPicPr>
            <a:picLocks noChangeAspect="1"/>
          </p:cNvPicPr>
          <p:nvPr/>
        </p:nvPicPr>
        <p:blipFill rotWithShape="1">
          <a:blip r:embed="rId2"/>
          <a:srcRect l="37348" t="43258" r="2630" b="47869"/>
          <a:stretch/>
        </p:blipFill>
        <p:spPr>
          <a:xfrm>
            <a:off x="41932" y="118845"/>
            <a:ext cx="12095475" cy="700718"/>
          </a:xfrm>
          <a:prstGeom prst="rect">
            <a:avLst/>
          </a:prstGeom>
        </p:spPr>
      </p:pic>
      <p:sp>
        <p:nvSpPr>
          <p:cNvPr id="16" name="CasellaDiTesto 15">
            <a:extLst>
              <a:ext uri="{FF2B5EF4-FFF2-40B4-BE49-F238E27FC236}">
                <a16:creationId xmlns:a16="http://schemas.microsoft.com/office/drawing/2014/main" id="{9AAAB8FB-18B2-4010-8B19-390F6A5A5F0A}"/>
              </a:ext>
            </a:extLst>
          </p:cNvPr>
          <p:cNvSpPr txBox="1"/>
          <p:nvPr/>
        </p:nvSpPr>
        <p:spPr>
          <a:xfrm>
            <a:off x="225751" y="73580"/>
            <a:ext cx="12184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Aumentano i casi in tutte le Regioni/PPAA, nuovi casi presenti su tutto il territorio nazionale </a:t>
            </a:r>
            <a:r>
              <a:rPr kumimoji="0" lang="it-IT" sz="2400" b="1" i="0" u="none" strike="noStrike" kern="1200" cap="none" spc="0" normalizeH="0" baseline="0" noProof="0" dirty="0">
                <a:ln>
                  <a:noFill/>
                </a:ln>
                <a:solidFill>
                  <a:srgbClr val="FFFF00"/>
                </a:solidFill>
                <a:effectLst/>
                <a:uLnTx/>
                <a:uFillTx/>
                <a:latin typeface="Arial Narrow" panose="020B0606020202030204" pitchFamily="34" charset="0"/>
                <a:ea typeface="+mn-ea"/>
                <a:cs typeface="+mn-cs"/>
              </a:rPr>
              <a:t>negli ultimi 14 giorni</a:t>
            </a:r>
            <a:endPar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17" name="Rettangolo 16">
            <a:extLst>
              <a:ext uri="{FF2B5EF4-FFF2-40B4-BE49-F238E27FC236}">
                <a16:creationId xmlns:a16="http://schemas.microsoft.com/office/drawing/2014/main" id="{462B6211-349A-4E55-9BA6-1003FB842C0A}"/>
              </a:ext>
            </a:extLst>
          </p:cNvPr>
          <p:cNvSpPr/>
          <p:nvPr/>
        </p:nvSpPr>
        <p:spPr>
          <a:xfrm>
            <a:off x="7201837" y="6604084"/>
            <a:ext cx="2956259"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giugno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CasellaDiTesto 17">
            <a:extLst>
              <a:ext uri="{FF2B5EF4-FFF2-40B4-BE49-F238E27FC236}">
                <a16:creationId xmlns:a16="http://schemas.microsoft.com/office/drawing/2014/main" id="{E637B85A-8364-414B-BC59-4549A5AD2796}"/>
              </a:ext>
            </a:extLst>
          </p:cNvPr>
          <p:cNvSpPr txBox="1"/>
          <p:nvPr/>
        </p:nvSpPr>
        <p:spPr>
          <a:xfrm>
            <a:off x="7055877" y="5186086"/>
            <a:ext cx="4617670" cy="500650"/>
          </a:xfrm>
          <a:prstGeom prst="rect">
            <a:avLst/>
          </a:prstGeom>
          <a:noFill/>
        </p:spPr>
        <p:txBody>
          <a:bodyPr wrap="square">
            <a:spAutoFit/>
          </a:bodyPr>
          <a:lstStyle/>
          <a:p>
            <a:pPr algn="ctr">
              <a:lnSpc>
                <a:spcPct val="115000"/>
              </a:lnSpc>
            </a:pPr>
            <a:r>
              <a:rPr lang="it-IT" sz="1200" b="1" cap="small" dirty="0">
                <a:solidFill>
                  <a:srgbClr val="44546A"/>
                </a:solidFill>
                <a:effectLst/>
                <a:latin typeface="Raleway" pitchFamily="2" charset="0"/>
                <a:ea typeface="Times New Roman" panose="02020603050405020304" pitchFamily="18" charset="0"/>
              </a:rPr>
              <a:t>incidenza per 100.000 casi di COVID-19 diagnosticati in Italia per provincia domicilio/residenza </a:t>
            </a:r>
            <a:endParaRPr lang="it-IT" sz="1400" dirty="0">
              <a:effectLst/>
              <a:latin typeface="Times New Roman" panose="02020603050405020304" pitchFamily="18" charset="0"/>
              <a:ea typeface="Times New Roman" panose="02020603050405020304" pitchFamily="18" charset="0"/>
            </a:endParaRPr>
          </a:p>
        </p:txBody>
      </p:sp>
      <p:pic>
        <p:nvPicPr>
          <p:cNvPr id="2" name="Picture 2">
            <a:extLst>
              <a:ext uri="{FF2B5EF4-FFF2-40B4-BE49-F238E27FC236}">
                <a16:creationId xmlns:a16="http://schemas.microsoft.com/office/drawing/2014/main" id="{AF82171E-FAE6-40F0-802E-C1CBFED00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5753" y="1304506"/>
            <a:ext cx="5578172" cy="3803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01947A2-63F0-4FD0-8BDF-C4543E0873F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t="2314" b="2314"/>
          <a:stretch/>
        </p:blipFill>
        <p:spPr bwMode="auto">
          <a:xfrm>
            <a:off x="6233160" y="962528"/>
            <a:ext cx="5782565" cy="4136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98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BCD8B1B4-145A-41CF-92AB-322EA28BBBAF}"/>
              </a:ext>
            </a:extLst>
          </p:cNvPr>
          <p:cNvPicPr>
            <a:picLocks noChangeAspect="1"/>
          </p:cNvPicPr>
          <p:nvPr/>
        </p:nvPicPr>
        <p:blipFill rotWithShape="1">
          <a:blip r:embed="rId2"/>
          <a:srcRect l="37348" t="43258" r="2630" b="47869"/>
          <a:stretch/>
        </p:blipFill>
        <p:spPr>
          <a:xfrm>
            <a:off x="41932" y="118845"/>
            <a:ext cx="12095475" cy="605406"/>
          </a:xfrm>
          <a:prstGeom prst="rect">
            <a:avLst/>
          </a:prstGeom>
        </p:spPr>
      </p:pic>
      <p:sp>
        <p:nvSpPr>
          <p:cNvPr id="8" name="CasellaDiTesto 7">
            <a:extLst>
              <a:ext uri="{FF2B5EF4-FFF2-40B4-BE49-F238E27FC236}">
                <a16:creationId xmlns:a16="http://schemas.microsoft.com/office/drawing/2014/main" id="{30D2BD75-176A-45F8-A3B1-71B284903107}"/>
              </a:ext>
            </a:extLst>
          </p:cNvPr>
          <p:cNvSpPr txBox="1"/>
          <p:nvPr/>
        </p:nvSpPr>
        <p:spPr>
          <a:xfrm>
            <a:off x="2401642" y="144415"/>
            <a:ext cx="1218464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400" b="1" i="0" u="none" strike="noStrike" kern="1200" cap="none" spc="0" normalizeH="0" baseline="0" noProof="0" dirty="0">
                <a:ln>
                  <a:noFill/>
                </a:ln>
                <a:solidFill>
                  <a:prstClr val="white"/>
                </a:solidFill>
                <a:effectLst/>
                <a:uLnTx/>
                <a:uFillTx/>
                <a:latin typeface="Calibri" panose="020F0502020204030204"/>
                <a:ea typeface="+mn-ea"/>
                <a:cs typeface="+mn-cs"/>
              </a:rPr>
              <a:t>Casi </a:t>
            </a:r>
            <a:r>
              <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rPr>
              <a:t>in aumento </a:t>
            </a:r>
            <a:r>
              <a:rPr lang="it-IT" sz="2400" b="1" dirty="0">
                <a:solidFill>
                  <a:schemeClr val="bg1"/>
                </a:solidFill>
                <a:latin typeface="Calibri" panose="020F0502020204030204"/>
              </a:rPr>
              <a:t>in tutte le fasce d’età negli ultimi 7gg</a:t>
            </a:r>
            <a:endParaRPr kumimoji="0" lang="it-IT" sz="2400" b="1" i="0" u="none" strike="noStrike" kern="1200" cap="none" spc="0" normalizeH="0" baseline="0" noProof="0" dirty="0">
              <a:ln>
                <a:noFill/>
              </a:ln>
              <a:solidFill>
                <a:srgbClr val="FFFF00"/>
              </a:solidFill>
              <a:effectLst/>
              <a:uLnTx/>
              <a:uFillTx/>
              <a:latin typeface="Calibri" panose="020F0502020204030204"/>
              <a:ea typeface="+mn-ea"/>
              <a:cs typeface="+mn-cs"/>
            </a:endParaRPr>
          </a:p>
        </p:txBody>
      </p:sp>
      <p:sp>
        <p:nvSpPr>
          <p:cNvPr id="9" name="CasellaDiTesto 8">
            <a:extLst>
              <a:ext uri="{FF2B5EF4-FFF2-40B4-BE49-F238E27FC236}">
                <a16:creationId xmlns:a16="http://schemas.microsoft.com/office/drawing/2014/main" id="{9062F9CD-CE96-4997-888D-12FBC44B69AD}"/>
              </a:ext>
            </a:extLst>
          </p:cNvPr>
          <p:cNvSpPr txBox="1"/>
          <p:nvPr/>
        </p:nvSpPr>
        <p:spPr>
          <a:xfrm>
            <a:off x="796046" y="5404355"/>
            <a:ext cx="11228293"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000" b="1" cap="small" dirty="0">
                <a:solidFill>
                  <a:srgbClr val="44546A"/>
                </a:solidFill>
                <a:latin typeface="Raleway" pitchFamily="2" charset="0"/>
              </a:rPr>
              <a:t>CONFRONTO TRA IL NUMERO CASI DI COVID-19 (PER 100.000 AB) DIAGNOSTICATI IN ITALIA PER FASCIA D’ETA’ NEL PERIODO 13-19/6/2022 E 6-12/6/2022 </a:t>
            </a:r>
          </a:p>
        </p:txBody>
      </p:sp>
      <p:sp>
        <p:nvSpPr>
          <p:cNvPr id="13" name="Rettangolo 12">
            <a:extLst>
              <a:ext uri="{FF2B5EF4-FFF2-40B4-BE49-F238E27FC236}">
                <a16:creationId xmlns:a16="http://schemas.microsoft.com/office/drawing/2014/main" id="{E7776058-B94D-432C-A9E8-125AE28A6B8A}"/>
              </a:ext>
            </a:extLst>
          </p:cNvPr>
          <p:cNvSpPr/>
          <p:nvPr/>
        </p:nvSpPr>
        <p:spPr>
          <a:xfrm>
            <a:off x="7201837" y="6604084"/>
            <a:ext cx="2956259"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333333"/>
                </a:solidFill>
                <a:effectLst/>
                <a:uLnTx/>
                <a:uFillTx/>
                <a:latin typeface="Source Sans Pro"/>
                <a:ea typeface="+mn-ea"/>
                <a:cs typeface="+mn-cs"/>
              </a:rPr>
              <a:t>Data di ultimo aggiornamento: 22 giugno 2022</a:t>
            </a:r>
            <a:endParaRPr kumimoji="0" lang="it-IT"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67B47942-7F7D-413F-8EBB-BD98F62C7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4478" b="4478"/>
          <a:stretch/>
        </p:blipFill>
        <p:spPr bwMode="auto">
          <a:xfrm>
            <a:off x="2845426" y="949574"/>
            <a:ext cx="6488485" cy="435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27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DF970081-94DA-4076-80A9-CF7BC0ABB794}"/>
              </a:ext>
            </a:extLst>
          </p:cNvPr>
          <p:cNvSpPr txBox="1"/>
          <p:nvPr/>
        </p:nvSpPr>
        <p:spPr>
          <a:xfrm>
            <a:off x="199117" y="57882"/>
            <a:ext cx="11640457" cy="1122871"/>
          </a:xfrm>
          <a:prstGeom prst="rect">
            <a:avLst/>
          </a:prstGeom>
          <a:noFill/>
        </p:spPr>
        <p:txBody>
          <a:bodyPr wrap="square">
            <a:spAutoFit/>
          </a:bodyPr>
          <a:lstStyle/>
          <a:p>
            <a:pPr>
              <a:lnSpc>
                <a:spcPct val="107000"/>
              </a:lnSpc>
              <a:spcAft>
                <a:spcPts val="800"/>
              </a:spcAft>
            </a:pPr>
            <a:r>
              <a:rPr lang="it-IT" sz="3200" b="1" dirty="0">
                <a:solidFill>
                  <a:srgbClr val="0064B7"/>
                </a:solidFill>
              </a:rPr>
              <a:t>Indicatori decisionali </a:t>
            </a:r>
            <a:r>
              <a:rPr lang="it-IT" sz="3200" dirty="0">
                <a:solidFill>
                  <a:srgbClr val="0064B7"/>
                </a:solidFill>
              </a:rPr>
              <a:t>come da Decreto Legge del 18 maggio 2021 n.65 articolo 13 </a:t>
            </a:r>
            <a:r>
              <a:rPr lang="it-IT" sz="3200" b="1" dirty="0">
                <a:solidFill>
                  <a:srgbClr val="0064B7"/>
                </a:solidFill>
              </a:rPr>
              <a:t>- Aggiornamento del 23 giugno 2022 </a:t>
            </a:r>
            <a:endParaRPr lang="it-IT" sz="2800" b="1" dirty="0">
              <a:solidFill>
                <a:srgbClr val="0064B7"/>
              </a:solidFill>
            </a:endParaRPr>
          </a:p>
        </p:txBody>
      </p:sp>
      <p:sp>
        <p:nvSpPr>
          <p:cNvPr id="7" name="CasellaDiTesto 6">
            <a:extLst>
              <a:ext uri="{FF2B5EF4-FFF2-40B4-BE49-F238E27FC236}">
                <a16:creationId xmlns:a16="http://schemas.microsoft.com/office/drawing/2014/main" id="{A727683D-90F9-4D4F-8251-D78070C7B321}"/>
              </a:ext>
            </a:extLst>
          </p:cNvPr>
          <p:cNvSpPr txBox="1"/>
          <p:nvPr/>
        </p:nvSpPr>
        <p:spPr>
          <a:xfrm>
            <a:off x="5130800" y="6125420"/>
            <a:ext cx="6096000" cy="369332"/>
          </a:xfrm>
          <a:prstGeom prst="rect">
            <a:avLst/>
          </a:prstGeom>
          <a:noFill/>
        </p:spPr>
        <p:txBody>
          <a:bodyPr wrap="square">
            <a:spAutoFit/>
          </a:bodyPr>
          <a:lstStyle/>
          <a:p>
            <a:pPr algn="l">
              <a:spcBef>
                <a:spcPts val="600"/>
              </a:spcBef>
              <a:spcAft>
                <a:spcPts val="600"/>
              </a:spcAft>
            </a:pPr>
            <a:r>
              <a:rPr lang="it-IT" sz="1800" b="1">
                <a:solidFill>
                  <a:srgbClr val="0064B7"/>
                </a:solidFill>
              </a:rPr>
              <a:t>Fonte dati: Ministero della Salute / Protezione Civile</a:t>
            </a:r>
          </a:p>
        </p:txBody>
      </p:sp>
      <p:graphicFrame>
        <p:nvGraphicFramePr>
          <p:cNvPr id="4" name="Tabella 3">
            <a:extLst>
              <a:ext uri="{FF2B5EF4-FFF2-40B4-BE49-F238E27FC236}">
                <a16:creationId xmlns:a16="http://schemas.microsoft.com/office/drawing/2014/main" id="{7E52DAF0-4802-46B0-B1FC-4C61729263BF}"/>
              </a:ext>
            </a:extLst>
          </p:cNvPr>
          <p:cNvGraphicFramePr>
            <a:graphicFrameLocks noGrp="1"/>
          </p:cNvGraphicFramePr>
          <p:nvPr>
            <p:extLst>
              <p:ext uri="{D42A27DB-BD31-4B8C-83A1-F6EECF244321}">
                <p14:modId xmlns:p14="http://schemas.microsoft.com/office/powerpoint/2010/main" val="3824043503"/>
              </p:ext>
            </p:extLst>
          </p:nvPr>
        </p:nvGraphicFramePr>
        <p:xfrm>
          <a:off x="577519" y="1104553"/>
          <a:ext cx="10883651" cy="4529811"/>
        </p:xfrm>
        <a:graphic>
          <a:graphicData uri="http://schemas.openxmlformats.org/drawingml/2006/table">
            <a:tbl>
              <a:tblPr firstRow="1" firstCol="1" bandRow="1"/>
              <a:tblGrid>
                <a:gridCol w="1388158">
                  <a:extLst>
                    <a:ext uri="{9D8B030D-6E8A-4147-A177-3AD203B41FA5}">
                      <a16:colId xmlns:a16="http://schemas.microsoft.com/office/drawing/2014/main" val="4011441120"/>
                    </a:ext>
                  </a:extLst>
                </a:gridCol>
                <a:gridCol w="1792306">
                  <a:extLst>
                    <a:ext uri="{9D8B030D-6E8A-4147-A177-3AD203B41FA5}">
                      <a16:colId xmlns:a16="http://schemas.microsoft.com/office/drawing/2014/main" val="2102752302"/>
                    </a:ext>
                  </a:extLst>
                </a:gridCol>
                <a:gridCol w="1897736">
                  <a:extLst>
                    <a:ext uri="{9D8B030D-6E8A-4147-A177-3AD203B41FA5}">
                      <a16:colId xmlns:a16="http://schemas.microsoft.com/office/drawing/2014/main" val="2764619601"/>
                    </a:ext>
                  </a:extLst>
                </a:gridCol>
                <a:gridCol w="1736585">
                  <a:extLst>
                    <a:ext uri="{9D8B030D-6E8A-4147-A177-3AD203B41FA5}">
                      <a16:colId xmlns:a16="http://schemas.microsoft.com/office/drawing/2014/main" val="1913533220"/>
                    </a:ext>
                  </a:extLst>
                </a:gridCol>
                <a:gridCol w="1772558">
                  <a:extLst>
                    <a:ext uri="{9D8B030D-6E8A-4147-A177-3AD203B41FA5}">
                      <a16:colId xmlns:a16="http://schemas.microsoft.com/office/drawing/2014/main" val="4199570885"/>
                    </a:ext>
                  </a:extLst>
                </a:gridCol>
                <a:gridCol w="2296308">
                  <a:extLst>
                    <a:ext uri="{9D8B030D-6E8A-4147-A177-3AD203B41FA5}">
                      <a16:colId xmlns:a16="http://schemas.microsoft.com/office/drawing/2014/main" val="2365776571"/>
                    </a:ext>
                  </a:extLst>
                </a:gridCol>
              </a:tblGrid>
              <a:tr h="757911">
                <a:tc>
                  <a:txBody>
                    <a:bodyPr/>
                    <a:lstStyle/>
                    <a:p>
                      <a:pPr>
                        <a:lnSpc>
                          <a:spcPct val="107000"/>
                        </a:lnSpc>
                        <a:spcAft>
                          <a:spcPts val="800"/>
                        </a:spcAft>
                      </a:pPr>
                      <a:r>
                        <a:rPr lang="it-IT" sz="11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Regione</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03-09 giugno 2022 </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10-16 giugno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Incidenza 7gg/100 000 pop- Periodo di riferimento </a:t>
                      </a:r>
                    </a:p>
                    <a:p>
                      <a:pPr algn="ctr">
                        <a:lnSpc>
                          <a:spcPct val="107000"/>
                        </a:lnSpc>
                        <a:spcAft>
                          <a:spcPts val="800"/>
                        </a:spcAft>
                      </a:pP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17-23 giugno 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effectLst/>
                          <a:latin typeface="Calibri" panose="020F0502020204030204" pitchFamily="34" charset="0"/>
                          <a:ea typeface="Calibri" panose="020F0502020204030204" pitchFamily="34" charset="0"/>
                          <a:cs typeface="Calibri" panose="020F0502020204030204" pitchFamily="34" charset="0"/>
                        </a:rPr>
                        <a:t>% OCCUPAZIONE PL AREA MEDICA DA PAZIENTI COVID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23/06/2022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OCCUPAZIONE PL TERAPIA INTENSIVA DA PAZIENTI COVID (DL 23 Luglio 2021 n.105) al </a:t>
                      </a:r>
                      <a:r>
                        <a:rPr lang="it-IT"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23/06/2022</a:t>
                      </a:r>
                      <a:endParaRPr lang="it-IT"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1732226"/>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Abruzzo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235,5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330,9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533,1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303081"/>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Basilicata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251,5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431,7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173350"/>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Calabria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238,2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372,9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375695"/>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Campania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212,3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300,3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495,0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935926"/>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Emilia Romagna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259,9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334,3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512,0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8261118"/>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Friuli Venezia Giulia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182,7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323,9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552,4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9188032"/>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Lazio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406,7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672,7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4134349"/>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Liguria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295,9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466,0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6447970"/>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Lombardia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175,2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262,5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443,4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3729354"/>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Marche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275,1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439,6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378967"/>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Molise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274,1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451,6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884680"/>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Bolzano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207,0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306,3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464,0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6531042"/>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 di Trento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145,9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213,6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350,1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7174588"/>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Piemonte</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159,8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218,8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313,9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728831"/>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Puglia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208,1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297,3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492,9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28838"/>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Sardegna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448,6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680,7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571330"/>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Sicilia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298,4</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388,3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563,2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6566285"/>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Toscana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260,3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447,2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3188793"/>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Umbria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292,2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370,8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560,9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17,7%</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6797628"/>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Valle d'Aosta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138,6</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193,0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280,5</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0,0%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439956"/>
                  </a:ext>
                </a:extLst>
              </a:tr>
              <a:tr h="156586">
                <a:tc>
                  <a:txBody>
                    <a:bodyPr/>
                    <a:lstStyle/>
                    <a:p>
                      <a:pPr>
                        <a:lnSpc>
                          <a:spcPct val="107000"/>
                        </a:lnSpc>
                        <a:spcAft>
                          <a:spcPts val="800"/>
                        </a:spcAft>
                      </a:pPr>
                      <a:r>
                        <a:rPr lang="it-IT" sz="11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Veneto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219,8</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a:effectLst/>
                          <a:latin typeface="Calibri" panose="020F0502020204030204" pitchFamily="34" charset="0"/>
                          <a:ea typeface="Arial" panose="020B0604020202020204" pitchFamily="34" charset="0"/>
                          <a:cs typeface="Calibri" panose="020F0502020204030204" pitchFamily="34" charset="0"/>
                        </a:rPr>
                        <a:t>339,0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effectLst/>
                          <a:latin typeface="Calibri" panose="020F0502020204030204" pitchFamily="34" charset="0"/>
                          <a:ea typeface="Calibri" panose="020F0502020204030204" pitchFamily="34" charset="0"/>
                          <a:cs typeface="Calibri" panose="020F0502020204030204" pitchFamily="34" charset="0"/>
                        </a:rPr>
                        <a:t>623,0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8417569"/>
                  </a:ext>
                </a:extLst>
              </a:tr>
              <a:tr h="156586">
                <a:tc>
                  <a:txBody>
                    <a:bodyPr/>
                    <a:lstStyle/>
                    <a:p>
                      <a:pPr>
                        <a:lnSpc>
                          <a:spcPct val="107000"/>
                        </a:lnSpc>
                        <a:spcAft>
                          <a:spcPts val="800"/>
                        </a:spcAft>
                      </a:pPr>
                      <a:r>
                        <a:rPr lang="it-IT" sz="1100" b="1" i="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ITALIA</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222</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1100" b="1" i="1">
                          <a:solidFill>
                            <a:srgbClr val="000000"/>
                          </a:solidFill>
                          <a:effectLst/>
                          <a:latin typeface="Calibri" panose="020F0502020204030204" pitchFamily="34" charset="0"/>
                          <a:ea typeface="Arial" panose="020B0604020202020204" pitchFamily="34" charset="0"/>
                          <a:cs typeface="Calibri" panose="020F0502020204030204" pitchFamily="34" charset="0"/>
                        </a:rPr>
                        <a:t>310</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504</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7,9%</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it-IT"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607959"/>
                  </a:ext>
                </a:extLst>
              </a:tr>
            </a:tbl>
          </a:graphicData>
        </a:graphic>
      </p:graphicFrame>
      <p:sp>
        <p:nvSpPr>
          <p:cNvPr id="6" name="CasellaDiTesto 5">
            <a:extLst>
              <a:ext uri="{FF2B5EF4-FFF2-40B4-BE49-F238E27FC236}">
                <a16:creationId xmlns:a16="http://schemas.microsoft.com/office/drawing/2014/main" id="{49A4387E-07D3-4F77-AF9B-1459F2FE7FE7}"/>
              </a:ext>
            </a:extLst>
          </p:cNvPr>
          <p:cNvSpPr txBox="1"/>
          <p:nvPr/>
        </p:nvSpPr>
        <p:spPr>
          <a:xfrm>
            <a:off x="577519" y="5634364"/>
            <a:ext cx="10883652" cy="362535"/>
          </a:xfrm>
          <a:prstGeom prst="rect">
            <a:avLst/>
          </a:prstGeom>
          <a:noFill/>
        </p:spPr>
        <p:txBody>
          <a:bodyPr wrap="square">
            <a:spAutoFit/>
          </a:bodyPr>
          <a:lstStyle/>
          <a:p>
            <a:pPr algn="just">
              <a:lnSpc>
                <a:spcPts val="1100"/>
              </a:lnSpc>
              <a:spcAft>
                <a:spcPts val="800"/>
              </a:spcAft>
            </a:pPr>
            <a:r>
              <a:rPr lang="it-IT" sz="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La Regione Sicilia ha dichiarato che n. 1.253 casi confermati comunicati nella settimana 22-12 maggio 2022 sono relativi a giorni precedenti alla settimana di riferimento e dunque non sono stati compresi nel calcolo dell’incidenza settimanale.</a:t>
            </a:r>
          </a:p>
        </p:txBody>
      </p:sp>
    </p:spTree>
    <p:extLst>
      <p:ext uri="{BB962C8B-B14F-4D97-AF65-F5344CB8AC3E}">
        <p14:creationId xmlns:p14="http://schemas.microsoft.com/office/powerpoint/2010/main" val="2366445357"/>
      </p:ext>
    </p:extLst>
  </p:cSld>
  <p:clrMapOvr>
    <a:masterClrMapping/>
  </p:clrMapOvr>
</p:sld>
</file>

<file path=ppt/theme/theme1.xml><?xml version="1.0" encoding="utf-8"?>
<a:theme xmlns:a="http://schemas.openxmlformats.org/drawingml/2006/main" name="presidenz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idenza" id="{D413CCC6-6FDF-48FB-AFB5-EF01A5117BCE}" vid="{8C8DDC9F-EAEB-4901-AB1E-45017EF0823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BDD224B0EDAD614E90628F4A775A993B" ma:contentTypeVersion="17" ma:contentTypeDescription="Creare un nuovo documento." ma:contentTypeScope="" ma:versionID="ca7400f8b9164399cd18abfe1ae7e826">
  <xsd:schema xmlns:xsd="http://www.w3.org/2001/XMLSchema" xmlns:xs="http://www.w3.org/2001/XMLSchema" xmlns:p="http://schemas.microsoft.com/office/2006/metadata/properties" xmlns:ns2="25c54569-3efc-4e4d-8ffe-1d97b30a5375" xmlns:ns3="d253fb2c-0a8a-4170-a1e4-f00d5a1135f4" targetNamespace="http://schemas.microsoft.com/office/2006/metadata/properties" ma:root="true" ma:fieldsID="256b9b8a15278fcac1d6b878d71eb5b2" ns2:_="" ns3:_="">
    <xsd:import namespace="25c54569-3efc-4e4d-8ffe-1d97b30a5375"/>
    <xsd:import namespace="d253fb2c-0a8a-4170-a1e4-f00d5a1135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element ref="ns3:_Flow_SignoffStatu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4569-3efc-4e4d-8ffe-1d97b30a5375" elementFormDefault="qualified">
    <xsd:import namespace="http://schemas.microsoft.com/office/2006/documentManagement/types"/>
    <xsd:import namespace="http://schemas.microsoft.com/office/infopath/2007/PartnerControls"/>
    <xsd:element name="SharedWithUsers" ma:index="8"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Condiviso con dettagli" ma:internalName="SharedWithDetails" ma:readOnly="true">
      <xsd:simpleType>
        <xsd:restriction base="dms:Note">
          <xsd:maxLength value="255"/>
        </xsd:restriction>
      </xsd:simpleType>
    </xsd:element>
    <xsd:element name="TaxCatchAll" ma:index="24" nillable="true" ma:displayName="Taxonomy Catch All Column" ma:hidden="true" ma:list="{b3135bc6-1341-4621-8f49-4f1feee1918f}" ma:internalName="TaxCatchAll" ma:showField="CatchAllData" ma:web="25c54569-3efc-4e4d-8ffe-1d97b30a537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53fb2c-0a8a-4170-a1e4-f00d5a1135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_Flow_SignoffStatus" ma:index="21" nillable="true" ma:displayName="Stato consenso" ma:internalName="Stato_x0020_consenso">
      <xsd:simpleType>
        <xsd:restriction base="dms:Text"/>
      </xsd:simpleType>
    </xsd:element>
    <xsd:element name="lcf76f155ced4ddcb4097134ff3c332f" ma:index="23" nillable="true" ma:taxonomy="true" ma:internalName="lcf76f155ced4ddcb4097134ff3c332f" ma:taxonomyFieldName="MediaServiceImageTags" ma:displayName="Tag immagine" ma:readOnly="false" ma:fieldId="{5cf76f15-5ced-4ddc-b409-7134ff3c332f}" ma:taxonomyMulti="true" ma:sspId="44f18aaa-e4c7-45ab-a08e-e35b859839ea"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253fb2c-0a8a-4170-a1e4-f00d5a1135f4" xsi:nil="true"/>
    <TaxCatchAll xmlns="25c54569-3efc-4e4d-8ffe-1d97b30a5375" xsi:nil="true"/>
    <lcf76f155ced4ddcb4097134ff3c332f xmlns="d253fb2c-0a8a-4170-a1e4-f00d5a1135f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35A7507-7C85-41C6-B66A-70CB816B152C}">
  <ds:schemaRefs>
    <ds:schemaRef ds:uri="http://schemas.microsoft.com/sharepoint/v3/contenttype/forms"/>
  </ds:schemaRefs>
</ds:datastoreItem>
</file>

<file path=customXml/itemProps2.xml><?xml version="1.0" encoding="utf-8"?>
<ds:datastoreItem xmlns:ds="http://schemas.openxmlformats.org/officeDocument/2006/customXml" ds:itemID="{6952AB8F-EF06-4216-8E93-9DDC404D27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54569-3efc-4e4d-8ffe-1d97b30a5375"/>
    <ds:schemaRef ds:uri="d253fb2c-0a8a-4170-a1e4-f00d5a1135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2B4E2D-016A-4828-BD40-B1E9053E7861}">
  <ds:schemaRefs>
    <ds:schemaRef ds:uri="http://purl.org/dc/terms/"/>
    <ds:schemaRef ds:uri="http://schemas.microsoft.com/office/2006/documentManagement/types"/>
    <ds:schemaRef ds:uri="d253fb2c-0a8a-4170-a1e4-f00d5a1135f4"/>
    <ds:schemaRef ds:uri="http://schemas.microsoft.com/office/infopath/2007/PartnerControls"/>
    <ds:schemaRef ds:uri="http://schemas.openxmlformats.org/package/2006/metadata/core-properties"/>
    <ds:schemaRef ds:uri="http://www.w3.org/XML/1998/namespace"/>
    <ds:schemaRef ds:uri="25c54569-3efc-4e4d-8ffe-1d97b30a5375"/>
    <ds:schemaRef ds:uri="http://schemas.microsoft.com/office/2006/metadata/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18</TotalTime>
  <Words>1173</Words>
  <Application>Microsoft Office PowerPoint</Application>
  <PresentationFormat>Widescreen</PresentationFormat>
  <Paragraphs>225</Paragraphs>
  <Slides>17</Slides>
  <Notes>5</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17</vt:i4>
      </vt:variant>
    </vt:vector>
  </HeadingPairs>
  <TitlesOfParts>
    <vt:vector size="27" baseType="lpstr">
      <vt:lpstr>Arial</vt:lpstr>
      <vt:lpstr>Arial Narrow</vt:lpstr>
      <vt:lpstr>Calibri</vt:lpstr>
      <vt:lpstr>Calibri Light</vt:lpstr>
      <vt:lpstr>Raleway</vt:lpstr>
      <vt:lpstr>Source Sans Pro</vt:lpstr>
      <vt:lpstr>Tahoma</vt:lpstr>
      <vt:lpstr>Times New Roman</vt:lpstr>
      <vt:lpstr>Titillium Web</vt:lpstr>
      <vt:lpstr>presidenza</vt:lpstr>
      <vt:lpstr>Epidemia COVID-19  Monitoraggio del rischio </vt:lpstr>
      <vt:lpstr>Presentazione standard di PowerPoint</vt:lpstr>
      <vt:lpstr>Casi notificati al sistema di Sorveglianza integrata COVID-19 in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grazie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Malloni Pier David</dc:creator>
  <cp:lastModifiedBy>Malloni Pier David</cp:lastModifiedBy>
  <cp:revision>10</cp:revision>
  <dcterms:created xsi:type="dcterms:W3CDTF">2021-11-29T14:06:14Z</dcterms:created>
  <dcterms:modified xsi:type="dcterms:W3CDTF">2022-06-24T11:44:03Z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0x010100BDD224B0EDAD614E90628F4A775A993B</vt:lpwstr>
  </property>
  <property fmtid="{D5CDD505-2E9C-101B-9397-08002B2CF9AE}" pid="3" name="MediaServiceImageTags">
    <vt:lpwstr/>
  </property>
</Properties>
</file>