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sldIdLst>
    <p:sldId id="1418" r:id="rId5"/>
    <p:sldId id="1290" r:id="rId6"/>
    <p:sldId id="263" r:id="rId7"/>
    <p:sldId id="261" r:id="rId8"/>
    <p:sldId id="267" r:id="rId9"/>
    <p:sldId id="1447" r:id="rId10"/>
    <p:sldId id="259" r:id="rId11"/>
    <p:sldId id="1383" r:id="rId12"/>
    <p:sldId id="1443" r:id="rId13"/>
    <p:sldId id="1308" r:id="rId14"/>
    <p:sldId id="1459" r:id="rId15"/>
    <p:sldId id="1436" r:id="rId16"/>
    <p:sldId id="1452" r:id="rId17"/>
    <p:sldId id="1453" r:id="rId18"/>
    <p:sldId id="1278" r:id="rId19"/>
    <p:sldId id="1430" r:id="rId20"/>
    <p:sldId id="1444" r:id="rId21"/>
    <p:sldId id="265" r:id="rId22"/>
    <p:sldId id="276" r:id="rId23"/>
    <p:sldId id="1460" r:id="rId2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3891" autoAdjust="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7E45F-677A-4CFA-A218-7B80E3C7AFFF}" type="datetimeFigureOut">
              <a:rPr lang="it-IT" smtClean="0"/>
              <a:t>29/04/2022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06D94-901B-4EEA-9FFD-CE4181E9FA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1755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06D94-901B-4EEA-9FFD-CE4181E9FA23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6959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06D94-901B-4EEA-9FFD-CE4181E9FA23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4828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06D94-901B-4EEA-9FFD-CE4181E9FA23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1922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9DCAB89F-4A4C-422A-BC31-A6BD70A41958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2290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9DCAB89F-4A4C-422A-BC31-A6BD70A41958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1372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06D94-901B-4EEA-9FFD-CE4181E9FA23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8958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D8A56-AA01-4C8A-8637-C672DAE39F2E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5467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64B7"/>
                </a:solidFill>
                <a:latin typeface="Titillium Web" panose="0000050000000000000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64B7"/>
                </a:solidFill>
                <a:latin typeface="Titillium Web" panose="0000050000000000000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792480" y="6492875"/>
            <a:ext cx="2743200" cy="365125"/>
          </a:xfrm>
        </p:spPr>
        <p:txBody>
          <a:bodyPr/>
          <a:lstStyle/>
          <a:p>
            <a:fld id="{4D173B44-B3C8-4047-8844-C47D3CFD0A56}" type="datetimeFigureOut">
              <a:rPr lang="it-IT" smtClean="0"/>
              <a:t>29/04/2022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5583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B3E96E5B-CF38-418E-BB54-7DD2E362D1E4}"/>
              </a:ext>
            </a:extLst>
          </p:cNvPr>
          <p:cNvSpPr/>
          <p:nvPr/>
        </p:nvSpPr>
        <p:spPr>
          <a:xfrm>
            <a:off x="6096000" y="676932"/>
            <a:ext cx="5715472" cy="4521141"/>
          </a:xfrm>
          <a:prstGeom prst="rect">
            <a:avLst/>
          </a:prstGeom>
          <a:solidFill>
            <a:srgbClr val="D3E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6DEF214-E0BE-4DF8-9103-30A836A3D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38" y="2121894"/>
            <a:ext cx="5364192" cy="2277578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2F3FF30B-8C93-4AD6-99D2-CE475F460B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104" y="1601881"/>
            <a:ext cx="1204240" cy="1040026"/>
          </a:xfrm>
          <a:prstGeom prst="rect">
            <a:avLst/>
          </a:prstGeom>
          <a:effectLst/>
        </p:spPr>
      </p:pic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D7E6EDC0-DCD4-4576-A46E-E04F4ABDFF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15100" y="2122488"/>
            <a:ext cx="5057775" cy="22764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104124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A926AA-0BA2-4BA0-828A-68FD4D3BF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9BE1FA0-A474-4C58-98D5-337CB5F88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29/04/2022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37FBFE8-0AD6-4BB1-8785-4315249CC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3EF4319-7339-420E-A9B2-189C245C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12E29AE-52A7-49F9-ADFE-3D2798DBC5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15" y="2341419"/>
            <a:ext cx="7749171" cy="189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531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D4FC1B-FB8B-430C-BE68-15F61D681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54BABCE-9D20-4768-9370-24CAFFC6D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29/04/2022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550C4E8-CFB0-485F-84FE-695BB4FCE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2D36051-3DD3-41B6-8A2C-0EC700250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357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anchor="ctr"/>
          <a:lstStyle>
            <a:lvl1pPr>
              <a:defRPr sz="3200">
                <a:solidFill>
                  <a:srgbClr val="0064B7"/>
                </a:solidFill>
              </a:defRPr>
            </a:lvl1pPr>
            <a:lvl2pPr>
              <a:defRPr sz="2800">
                <a:solidFill>
                  <a:srgbClr val="0064B7"/>
                </a:solidFill>
              </a:defRPr>
            </a:lvl2pPr>
            <a:lvl3pPr>
              <a:defRPr sz="2400">
                <a:solidFill>
                  <a:srgbClr val="0064B7"/>
                </a:solidFill>
              </a:defRPr>
            </a:lvl3pPr>
            <a:lvl4pPr>
              <a:defRPr sz="2000">
                <a:solidFill>
                  <a:srgbClr val="0064B7"/>
                </a:solidFill>
              </a:defRPr>
            </a:lvl4pPr>
            <a:lvl5pPr>
              <a:defRPr sz="2000">
                <a:solidFill>
                  <a:srgbClr val="0064B7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64B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29/04/2022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6140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0064B7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64B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29/04/2022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5994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26601"/>
          </a:xfrm>
        </p:spPr>
        <p:txBody>
          <a:bodyPr vert="eaVert"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29/04/2022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9571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595728"/>
          </a:xfrm>
        </p:spPr>
        <p:txBody>
          <a:bodyPr vert="eaVert"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595728"/>
          </a:xfrm>
        </p:spPr>
        <p:txBody>
          <a:bodyPr vert="eaVert"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29/04/2022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9177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094940A-E648-0744-AA3B-B3119C2D86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487"/>
            <a:ext cx="9144000" cy="849180"/>
          </a:xfrm>
          <a:prstGeom prst="rect">
            <a:avLst/>
          </a:prstGeom>
        </p:spPr>
      </p:pic>
      <p:pic>
        <p:nvPicPr>
          <p:cNvPr id="4" name="Immagine" descr="Immagine">
            <a:extLst>
              <a:ext uri="{FF2B5EF4-FFF2-40B4-BE49-F238E27FC236}">
                <a16:creationId xmlns:a16="http://schemas.microsoft.com/office/drawing/2014/main" id="{C0F31F71-86D5-164C-B4CF-E61C1AE2E1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2421" y="5968991"/>
            <a:ext cx="821865" cy="77419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0853489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s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48737-D49C-4148-8ECF-403717F82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30" y="503097"/>
            <a:ext cx="11292073" cy="83743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CE6036-BFCF-4DEC-9848-0BA80662A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35E2-F186-4C4C-A33C-9F40F1D9DFA5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856A01-CD0E-4B46-B2FD-C76B589E4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F1C75F-E24F-46F5-A5CA-B8DB68775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‹N›</a:t>
            </a:fld>
            <a:endParaRPr lang="en-US"/>
          </a:p>
        </p:txBody>
      </p:sp>
      <p:sp>
        <p:nvSpPr>
          <p:cNvPr id="8" name="Chart Placeholder 6">
            <a:extLst>
              <a:ext uri="{FF2B5EF4-FFF2-40B4-BE49-F238E27FC236}">
                <a16:creationId xmlns:a16="http://schemas.microsoft.com/office/drawing/2014/main" id="{91AE1877-C3FE-4C35-A87E-D739D87E54EA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52730" y="1632858"/>
            <a:ext cx="11292073" cy="42012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6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29/04/2022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2656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467269"/>
            <a:ext cx="10515600" cy="590931"/>
          </a:xfrm>
          <a:noFill/>
        </p:spPr>
        <p:txBody>
          <a:bodyPr wrap="square" rtlCol="0">
            <a:spAutoFit/>
          </a:bodyPr>
          <a:lstStyle>
            <a:lvl1pPr>
              <a:defRPr lang="it-IT" sz="3600" b="1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defRPr>
            </a:lvl1pPr>
          </a:lstStyle>
          <a:p>
            <a:pPr marL="0"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838200" y="1577806"/>
            <a:ext cx="10515600" cy="4351338"/>
          </a:xfrm>
        </p:spPr>
        <p:txBody>
          <a:bodyPr anchor="ctr"/>
          <a:lstStyle>
            <a:lvl1pPr>
              <a:defRPr>
                <a:solidFill>
                  <a:srgbClr val="0064B7"/>
                </a:solidFill>
                <a:latin typeface="Titillium Web" panose="00000500000000000000"/>
              </a:defRPr>
            </a:lvl1pPr>
            <a:lvl2pPr>
              <a:defRPr>
                <a:solidFill>
                  <a:srgbClr val="0064B7"/>
                </a:solidFill>
                <a:latin typeface="Titillium Web" panose="00000500000000000000"/>
              </a:defRPr>
            </a:lvl2pPr>
            <a:lvl3pPr>
              <a:defRPr>
                <a:solidFill>
                  <a:srgbClr val="0064B7"/>
                </a:solidFill>
                <a:latin typeface="Titillium Web" panose="00000500000000000000"/>
              </a:defRPr>
            </a:lvl3pPr>
            <a:lvl4pPr>
              <a:defRPr>
                <a:solidFill>
                  <a:srgbClr val="0064B7"/>
                </a:solidFill>
                <a:latin typeface="Titillium Web" panose="00000500000000000000"/>
              </a:defRPr>
            </a:lvl4pPr>
            <a:lvl5pPr>
              <a:defRPr>
                <a:solidFill>
                  <a:srgbClr val="0064B7"/>
                </a:solidFill>
                <a:latin typeface="Titillium Web" panose="00000500000000000000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29/04/2022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1990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64B7"/>
                </a:solidFill>
                <a:latin typeface="Titillium Web" panose="0000050000000000000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64B7"/>
                </a:solidFill>
                <a:latin typeface="Titillium Web" panose="0000050000000000000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29/04/2022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4033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95613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95613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29/04/2022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2525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64B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90283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64B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90283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29/04/2022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1247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29/04/2022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3424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29/04/2022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644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A57196-BBC0-43C5-A8A6-0FF3A87C7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9609631-D1E9-4B9A-9B7A-79A765E0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29/04/2022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E0CBD1B-BFD1-4376-8B79-31137024F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53A0D04-0F15-466A-B181-738CF14A5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2B9F147-ED2B-4031-96DE-F19F671B0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132" y="5890292"/>
            <a:ext cx="1035733" cy="15436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73EDB3A-0DDF-4AAA-A25F-BFCA794F2B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15" y="2341419"/>
            <a:ext cx="7749171" cy="189245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3A6B85E-2EC3-412D-BB39-5DFA353327B1}"/>
              </a:ext>
            </a:extLst>
          </p:cNvPr>
          <p:cNvSpPr txBox="1"/>
          <p:nvPr/>
        </p:nvSpPr>
        <p:spPr>
          <a:xfrm>
            <a:off x="4992971" y="5176897"/>
            <a:ext cx="2206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>
                <a:solidFill>
                  <a:schemeClr val="tx1">
                    <a:lumMod val="75000"/>
                    <a:lumOff val="25000"/>
                  </a:schemeClr>
                </a:solidFill>
                <a:latin typeface="Titillium Web" panose="00000500000000000000" pitchFamily="2" charset="0"/>
              </a:rPr>
              <a:t>www.iss.it/presidenza</a:t>
            </a:r>
          </a:p>
        </p:txBody>
      </p:sp>
    </p:spTree>
    <p:extLst>
      <p:ext uri="{BB962C8B-B14F-4D97-AF65-F5344CB8AC3E}">
        <p14:creationId xmlns:p14="http://schemas.microsoft.com/office/powerpoint/2010/main" val="3902594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olo 24">
            <a:extLst>
              <a:ext uri="{FF2B5EF4-FFF2-40B4-BE49-F238E27FC236}">
                <a16:creationId xmlns:a16="http://schemas.microsoft.com/office/drawing/2014/main" id="{B8185497-E866-402E-B374-1D2B58FA2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80" y="984035"/>
            <a:ext cx="5334769" cy="1982158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E16CD90B-6D6A-49F1-AC78-C54A85E981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7288" y="984250"/>
            <a:ext cx="4986337" cy="1981200"/>
          </a:xfrm>
        </p:spPr>
        <p:txBody>
          <a:bodyPr anchor="ctr"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D7912AA1-087C-4574-A4DD-942B62F12FEC}"/>
              </a:ext>
            </a:extLst>
          </p:cNvPr>
          <p:cNvSpPr txBox="1"/>
          <p:nvPr/>
        </p:nvSpPr>
        <p:spPr>
          <a:xfrm>
            <a:off x="1715002" y="3992661"/>
            <a:ext cx="2107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err="1">
                <a:latin typeface="Titillium Web" panose="00000500000000000000" pitchFamily="2" charset="0"/>
              </a:rPr>
              <a:t>Lorem</a:t>
            </a:r>
            <a:r>
              <a:rPr lang="it-IT" sz="1600">
                <a:latin typeface="Titillium Web" panose="00000500000000000000" pitchFamily="2" charset="0"/>
              </a:rPr>
              <a:t> </a:t>
            </a:r>
            <a:r>
              <a:rPr lang="it-IT" sz="1600" b="1" err="1">
                <a:latin typeface="Titillium Web" panose="00000500000000000000" pitchFamily="2" charset="0"/>
              </a:rPr>
              <a:t>ipsum</a:t>
            </a:r>
            <a:r>
              <a:rPr lang="it-IT" sz="1600" b="1">
                <a:latin typeface="Titillium Web" panose="00000500000000000000" pitchFamily="2" charset="0"/>
              </a:rPr>
              <a:t> </a:t>
            </a:r>
            <a:r>
              <a:rPr lang="it-IT" sz="1600" b="1" err="1">
                <a:latin typeface="Titillium Web" panose="00000500000000000000" pitchFamily="2" charset="0"/>
              </a:rPr>
              <a:t>dolor</a:t>
            </a:r>
            <a:r>
              <a:rPr lang="it-IT" sz="1600" b="1">
                <a:latin typeface="Titillium Web" panose="00000500000000000000" pitchFamily="2" charset="0"/>
              </a:rPr>
              <a:t> </a:t>
            </a:r>
            <a:r>
              <a:rPr lang="it-IT" sz="1600" b="1" err="1">
                <a:latin typeface="Titillium Web" panose="00000500000000000000" pitchFamily="2" charset="0"/>
              </a:rPr>
              <a:t>sit</a:t>
            </a:r>
            <a:r>
              <a:rPr lang="it-IT" sz="1600" b="1">
                <a:latin typeface="Titillium Web" panose="00000500000000000000" pitchFamily="2" charset="0"/>
              </a:rPr>
              <a:t> </a:t>
            </a:r>
            <a:r>
              <a:rPr lang="it-IT" sz="1600" err="1">
                <a:latin typeface="Titillium Web" panose="00000500000000000000" pitchFamily="2" charset="0"/>
              </a:rPr>
              <a:t>amet</a:t>
            </a:r>
            <a:r>
              <a:rPr lang="it-IT" sz="1600">
                <a:latin typeface="Titillium Web" panose="00000500000000000000" pitchFamily="2" charset="0"/>
              </a:rPr>
              <a:t>, </a:t>
            </a:r>
            <a:r>
              <a:rPr lang="it-IT" sz="1600" err="1">
                <a:latin typeface="Titillium Web" panose="00000500000000000000" pitchFamily="2" charset="0"/>
              </a:rPr>
              <a:t>consectetuer</a:t>
            </a:r>
            <a:r>
              <a:rPr lang="it-IT" sz="1600">
                <a:latin typeface="Titillium Web" panose="00000500000000000000" pitchFamily="2" charset="0"/>
              </a:rPr>
              <a:t> </a:t>
            </a:r>
            <a:r>
              <a:rPr lang="it-IT" sz="1600" err="1">
                <a:latin typeface="Titillium Web" panose="00000500000000000000" pitchFamily="2" charset="0"/>
              </a:rPr>
              <a:t>adipiscing</a:t>
            </a:r>
            <a:r>
              <a:rPr lang="it-IT" sz="1600">
                <a:latin typeface="Titillium Web" panose="00000500000000000000" pitchFamily="2" charset="0"/>
              </a:rPr>
              <a:t> elit. 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BD4DF02C-9F98-4E92-907B-389017C0D711}"/>
              </a:ext>
            </a:extLst>
          </p:cNvPr>
          <p:cNvSpPr/>
          <p:nvPr/>
        </p:nvSpPr>
        <p:spPr>
          <a:xfrm>
            <a:off x="384544" y="3992661"/>
            <a:ext cx="1231603" cy="848498"/>
          </a:xfrm>
          <a:prstGeom prst="rect">
            <a:avLst/>
          </a:prstGeom>
          <a:solidFill>
            <a:srgbClr val="D3E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8BE9A3E2-5695-4DE2-8855-314FB84C22FD}"/>
              </a:ext>
            </a:extLst>
          </p:cNvPr>
          <p:cNvSpPr/>
          <p:nvPr/>
        </p:nvSpPr>
        <p:spPr>
          <a:xfrm>
            <a:off x="384544" y="3992661"/>
            <a:ext cx="45719" cy="848498"/>
          </a:xfrm>
          <a:prstGeom prst="rect">
            <a:avLst/>
          </a:prstGeom>
          <a:solidFill>
            <a:srgbClr val="006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15C31F66-1E85-4A11-88EB-34FC2551AECA}"/>
              </a:ext>
            </a:extLst>
          </p:cNvPr>
          <p:cNvSpPr txBox="1"/>
          <p:nvPr/>
        </p:nvSpPr>
        <p:spPr>
          <a:xfrm>
            <a:off x="654325" y="4101184"/>
            <a:ext cx="765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>
                <a:solidFill>
                  <a:srgbClr val="0064B7"/>
                </a:solidFill>
                <a:latin typeface="Titillium Web" panose="00000500000000000000" pitchFamily="2" charset="0"/>
              </a:rPr>
              <a:t>35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7D4EE0A4-9A6C-420E-8B1F-0C74CE4D9482}"/>
              </a:ext>
            </a:extLst>
          </p:cNvPr>
          <p:cNvSpPr txBox="1"/>
          <p:nvPr/>
        </p:nvSpPr>
        <p:spPr>
          <a:xfrm>
            <a:off x="5523522" y="4010162"/>
            <a:ext cx="2049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err="1">
                <a:latin typeface="Titillium Web" panose="00000500000000000000" pitchFamily="2" charset="0"/>
              </a:rPr>
              <a:t>Lorem</a:t>
            </a:r>
            <a:r>
              <a:rPr lang="it-IT" sz="1600">
                <a:latin typeface="Titillium Web" panose="00000500000000000000" pitchFamily="2" charset="0"/>
              </a:rPr>
              <a:t> </a:t>
            </a:r>
            <a:r>
              <a:rPr lang="it-IT" sz="1600" err="1">
                <a:latin typeface="Titillium Web" panose="00000500000000000000" pitchFamily="2" charset="0"/>
              </a:rPr>
              <a:t>ipsum</a:t>
            </a:r>
            <a:r>
              <a:rPr lang="it-IT" sz="1600">
                <a:latin typeface="Titillium Web" panose="00000500000000000000" pitchFamily="2" charset="0"/>
              </a:rPr>
              <a:t> </a:t>
            </a:r>
            <a:r>
              <a:rPr lang="it-IT" sz="1600" err="1">
                <a:latin typeface="Titillium Web" panose="00000500000000000000" pitchFamily="2" charset="0"/>
              </a:rPr>
              <a:t>dolor</a:t>
            </a:r>
            <a:r>
              <a:rPr lang="it-IT" sz="1600">
                <a:latin typeface="Titillium Web" panose="00000500000000000000" pitchFamily="2" charset="0"/>
              </a:rPr>
              <a:t> </a:t>
            </a:r>
            <a:r>
              <a:rPr lang="it-IT" sz="1600" err="1">
                <a:latin typeface="Titillium Web" panose="00000500000000000000" pitchFamily="2" charset="0"/>
              </a:rPr>
              <a:t>sit</a:t>
            </a:r>
            <a:r>
              <a:rPr lang="it-IT" sz="1600">
                <a:latin typeface="Titillium Web" panose="00000500000000000000" pitchFamily="2" charset="0"/>
              </a:rPr>
              <a:t> </a:t>
            </a:r>
            <a:r>
              <a:rPr lang="it-IT" sz="1600" err="1">
                <a:latin typeface="Titillium Web" panose="00000500000000000000" pitchFamily="2" charset="0"/>
              </a:rPr>
              <a:t>amet</a:t>
            </a:r>
            <a:r>
              <a:rPr lang="it-IT" sz="1600">
                <a:latin typeface="Titillium Web" panose="00000500000000000000" pitchFamily="2" charset="0"/>
              </a:rPr>
              <a:t>, </a:t>
            </a:r>
            <a:r>
              <a:rPr lang="it-IT" sz="1600" b="1" err="1">
                <a:latin typeface="Titillium Web" panose="00000500000000000000" pitchFamily="2" charset="0"/>
              </a:rPr>
              <a:t>consectetuer</a:t>
            </a:r>
            <a:r>
              <a:rPr lang="it-IT" sz="1600" b="1">
                <a:latin typeface="Titillium Web" panose="00000500000000000000" pitchFamily="2" charset="0"/>
              </a:rPr>
              <a:t> </a:t>
            </a:r>
            <a:r>
              <a:rPr lang="it-IT" sz="1600" b="1" err="1">
                <a:latin typeface="Titillium Web" panose="00000500000000000000" pitchFamily="2" charset="0"/>
              </a:rPr>
              <a:t>adipiscing</a:t>
            </a:r>
            <a:r>
              <a:rPr lang="it-IT" sz="1600" b="1">
                <a:latin typeface="Titillium Web" panose="00000500000000000000" pitchFamily="2" charset="0"/>
              </a:rPr>
              <a:t> elit. 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E14AF680-D735-479B-BA02-668D7BA81EAA}"/>
              </a:ext>
            </a:extLst>
          </p:cNvPr>
          <p:cNvSpPr/>
          <p:nvPr/>
        </p:nvSpPr>
        <p:spPr>
          <a:xfrm>
            <a:off x="4193064" y="4010162"/>
            <a:ext cx="1231603" cy="848498"/>
          </a:xfrm>
          <a:prstGeom prst="rect">
            <a:avLst/>
          </a:prstGeom>
          <a:solidFill>
            <a:srgbClr val="D3E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7D38E78A-6AA6-4E48-B229-AF827C9B03A2}"/>
              </a:ext>
            </a:extLst>
          </p:cNvPr>
          <p:cNvSpPr/>
          <p:nvPr/>
        </p:nvSpPr>
        <p:spPr>
          <a:xfrm>
            <a:off x="4193064" y="4010162"/>
            <a:ext cx="45719" cy="848498"/>
          </a:xfrm>
          <a:prstGeom prst="rect">
            <a:avLst/>
          </a:prstGeom>
          <a:solidFill>
            <a:srgbClr val="006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56142170-A8EC-42C2-828A-278587E34359}"/>
              </a:ext>
            </a:extLst>
          </p:cNvPr>
          <p:cNvSpPr txBox="1"/>
          <p:nvPr/>
        </p:nvSpPr>
        <p:spPr>
          <a:xfrm>
            <a:off x="4289848" y="4118685"/>
            <a:ext cx="1085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>
                <a:solidFill>
                  <a:srgbClr val="0064B7"/>
                </a:solidFill>
                <a:latin typeface="Titillium Web" panose="00000500000000000000" pitchFamily="2" charset="0"/>
              </a:rPr>
              <a:t>174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9CE8A269-66D5-48D6-B48B-A76CD40F83CA}"/>
              </a:ext>
            </a:extLst>
          </p:cNvPr>
          <p:cNvSpPr txBox="1"/>
          <p:nvPr/>
        </p:nvSpPr>
        <p:spPr>
          <a:xfrm>
            <a:off x="9333520" y="4010162"/>
            <a:ext cx="2141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err="1">
                <a:latin typeface="Titillium Web" panose="00000500000000000000" pitchFamily="2" charset="0"/>
              </a:rPr>
              <a:t>Lorem</a:t>
            </a:r>
            <a:r>
              <a:rPr lang="it-IT" sz="1600">
                <a:latin typeface="Titillium Web" panose="00000500000000000000" pitchFamily="2" charset="0"/>
              </a:rPr>
              <a:t> </a:t>
            </a:r>
            <a:r>
              <a:rPr lang="it-IT" sz="1600" err="1">
                <a:latin typeface="Titillium Web" panose="00000500000000000000" pitchFamily="2" charset="0"/>
              </a:rPr>
              <a:t>ipsum</a:t>
            </a:r>
            <a:r>
              <a:rPr lang="it-IT" sz="1600">
                <a:latin typeface="Titillium Web" panose="00000500000000000000" pitchFamily="2" charset="0"/>
              </a:rPr>
              <a:t> </a:t>
            </a:r>
            <a:r>
              <a:rPr lang="it-IT" sz="1600" err="1">
                <a:latin typeface="Titillium Web" panose="00000500000000000000" pitchFamily="2" charset="0"/>
              </a:rPr>
              <a:t>dolor</a:t>
            </a:r>
            <a:r>
              <a:rPr lang="it-IT" sz="1600">
                <a:latin typeface="Titillium Web" panose="00000500000000000000" pitchFamily="2" charset="0"/>
              </a:rPr>
              <a:t> </a:t>
            </a:r>
            <a:r>
              <a:rPr lang="it-IT" sz="1600" b="1" err="1">
                <a:latin typeface="Titillium Web" panose="00000500000000000000" pitchFamily="2" charset="0"/>
              </a:rPr>
              <a:t>sit</a:t>
            </a:r>
            <a:r>
              <a:rPr lang="it-IT" sz="1600" b="1">
                <a:latin typeface="Titillium Web" panose="00000500000000000000" pitchFamily="2" charset="0"/>
              </a:rPr>
              <a:t> </a:t>
            </a:r>
            <a:r>
              <a:rPr lang="it-IT" sz="1600" b="1" err="1">
                <a:latin typeface="Titillium Web" panose="00000500000000000000" pitchFamily="2" charset="0"/>
              </a:rPr>
              <a:t>amet</a:t>
            </a:r>
            <a:r>
              <a:rPr lang="it-IT" sz="1600">
                <a:latin typeface="Titillium Web" panose="00000500000000000000" pitchFamily="2" charset="0"/>
              </a:rPr>
              <a:t>, </a:t>
            </a:r>
            <a:r>
              <a:rPr lang="it-IT" sz="1600" err="1">
                <a:latin typeface="Titillium Web" panose="00000500000000000000" pitchFamily="2" charset="0"/>
              </a:rPr>
              <a:t>consectetuer</a:t>
            </a:r>
            <a:r>
              <a:rPr lang="it-IT" sz="1600">
                <a:latin typeface="Titillium Web" panose="00000500000000000000" pitchFamily="2" charset="0"/>
              </a:rPr>
              <a:t> </a:t>
            </a:r>
            <a:r>
              <a:rPr lang="it-IT" sz="1600" err="1">
                <a:latin typeface="Titillium Web" panose="00000500000000000000" pitchFamily="2" charset="0"/>
              </a:rPr>
              <a:t>adipiscing</a:t>
            </a:r>
            <a:r>
              <a:rPr lang="it-IT" sz="1600">
                <a:latin typeface="Titillium Web" panose="00000500000000000000" pitchFamily="2" charset="0"/>
              </a:rPr>
              <a:t> elit. </a:t>
            </a: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BDA1E352-C409-4850-9349-BB1C62A0E037}"/>
              </a:ext>
            </a:extLst>
          </p:cNvPr>
          <p:cNvSpPr/>
          <p:nvPr/>
        </p:nvSpPr>
        <p:spPr>
          <a:xfrm>
            <a:off x="8003062" y="4010162"/>
            <a:ext cx="1231603" cy="848498"/>
          </a:xfrm>
          <a:prstGeom prst="rect">
            <a:avLst/>
          </a:prstGeom>
          <a:solidFill>
            <a:srgbClr val="D3E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77EE0E81-ED1D-4932-8B08-E4E52965E034}"/>
              </a:ext>
            </a:extLst>
          </p:cNvPr>
          <p:cNvSpPr/>
          <p:nvPr/>
        </p:nvSpPr>
        <p:spPr>
          <a:xfrm>
            <a:off x="8003062" y="4010162"/>
            <a:ext cx="45719" cy="848498"/>
          </a:xfrm>
          <a:prstGeom prst="rect">
            <a:avLst/>
          </a:prstGeom>
          <a:solidFill>
            <a:srgbClr val="006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A7B3104F-6049-424D-B92F-0E462B20A0AE}"/>
              </a:ext>
            </a:extLst>
          </p:cNvPr>
          <p:cNvSpPr txBox="1"/>
          <p:nvPr/>
        </p:nvSpPr>
        <p:spPr>
          <a:xfrm>
            <a:off x="8114684" y="4118685"/>
            <a:ext cx="1087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>
                <a:solidFill>
                  <a:srgbClr val="0064B7"/>
                </a:solidFill>
                <a:latin typeface="Titillium Web" panose="00000500000000000000" pitchFamily="2" charset="0"/>
              </a:rPr>
              <a:t>25%</a:t>
            </a:r>
          </a:p>
        </p:txBody>
      </p:sp>
    </p:spTree>
    <p:extLst>
      <p:ext uri="{BB962C8B-B14F-4D97-AF65-F5344CB8AC3E}">
        <p14:creationId xmlns:p14="http://schemas.microsoft.com/office/powerpoint/2010/main" val="740693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73B44-B3C8-4047-8844-C47D3CFD0A56}" type="datetimeFigureOut">
              <a:rPr lang="it-IT" smtClean="0"/>
              <a:t>29/04/2022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Rettangolo 3">
            <a:extLst>
              <a:ext uri="{FF2B5EF4-FFF2-40B4-BE49-F238E27FC236}">
                <a16:creationId xmlns:a16="http://schemas.microsoft.com/office/drawing/2014/main" id="{22D29EE3-B82B-4F6C-A2FB-DAFFAC3AC6F2}"/>
              </a:ext>
            </a:extLst>
          </p:cNvPr>
          <p:cNvSpPr/>
          <p:nvPr/>
        </p:nvSpPr>
        <p:spPr>
          <a:xfrm flipH="1">
            <a:off x="0" y="5999584"/>
            <a:ext cx="12192000" cy="858416"/>
          </a:xfrm>
          <a:custGeom>
            <a:avLst/>
            <a:gdLst>
              <a:gd name="connsiteX0" fmla="*/ 0 w 12192000"/>
              <a:gd name="connsiteY0" fmla="*/ 0 h 858416"/>
              <a:gd name="connsiteX1" fmla="*/ 12192000 w 12192000"/>
              <a:gd name="connsiteY1" fmla="*/ 0 h 858416"/>
              <a:gd name="connsiteX2" fmla="*/ 12192000 w 12192000"/>
              <a:gd name="connsiteY2" fmla="*/ 858416 h 858416"/>
              <a:gd name="connsiteX3" fmla="*/ 0 w 12192000"/>
              <a:gd name="connsiteY3" fmla="*/ 858416 h 858416"/>
              <a:gd name="connsiteX4" fmla="*/ 0 w 12192000"/>
              <a:gd name="connsiteY4" fmla="*/ 0 h 858416"/>
              <a:gd name="connsiteX0" fmla="*/ 0 w 12192000"/>
              <a:gd name="connsiteY0" fmla="*/ 204716 h 858416"/>
              <a:gd name="connsiteX1" fmla="*/ 12192000 w 12192000"/>
              <a:gd name="connsiteY1" fmla="*/ 0 h 858416"/>
              <a:gd name="connsiteX2" fmla="*/ 12192000 w 12192000"/>
              <a:gd name="connsiteY2" fmla="*/ 858416 h 858416"/>
              <a:gd name="connsiteX3" fmla="*/ 0 w 12192000"/>
              <a:gd name="connsiteY3" fmla="*/ 858416 h 858416"/>
              <a:gd name="connsiteX4" fmla="*/ 0 w 12192000"/>
              <a:gd name="connsiteY4" fmla="*/ 204716 h 85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858416">
                <a:moveTo>
                  <a:pt x="0" y="204716"/>
                </a:moveTo>
                <a:lnTo>
                  <a:pt x="12192000" y="0"/>
                </a:lnTo>
                <a:lnTo>
                  <a:pt x="12192000" y="858416"/>
                </a:lnTo>
                <a:lnTo>
                  <a:pt x="0" y="858416"/>
                </a:lnTo>
                <a:lnTo>
                  <a:pt x="0" y="204716"/>
                </a:lnTo>
                <a:close/>
              </a:path>
            </a:pathLst>
          </a:custGeom>
          <a:solidFill>
            <a:srgbClr val="006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3">
            <a:extLst>
              <a:ext uri="{FF2B5EF4-FFF2-40B4-BE49-F238E27FC236}">
                <a16:creationId xmlns:a16="http://schemas.microsoft.com/office/drawing/2014/main" id="{D589462E-62ED-469A-9EE9-BB40EC5F11DA}"/>
              </a:ext>
            </a:extLst>
          </p:cNvPr>
          <p:cNvSpPr/>
          <p:nvPr/>
        </p:nvSpPr>
        <p:spPr>
          <a:xfrm>
            <a:off x="0" y="5999585"/>
            <a:ext cx="12192000" cy="858416"/>
          </a:xfrm>
          <a:custGeom>
            <a:avLst/>
            <a:gdLst>
              <a:gd name="connsiteX0" fmla="*/ 0 w 12192000"/>
              <a:gd name="connsiteY0" fmla="*/ 0 h 858416"/>
              <a:gd name="connsiteX1" fmla="*/ 12192000 w 12192000"/>
              <a:gd name="connsiteY1" fmla="*/ 0 h 858416"/>
              <a:gd name="connsiteX2" fmla="*/ 12192000 w 12192000"/>
              <a:gd name="connsiteY2" fmla="*/ 858416 h 858416"/>
              <a:gd name="connsiteX3" fmla="*/ 0 w 12192000"/>
              <a:gd name="connsiteY3" fmla="*/ 858416 h 858416"/>
              <a:gd name="connsiteX4" fmla="*/ 0 w 12192000"/>
              <a:gd name="connsiteY4" fmla="*/ 0 h 858416"/>
              <a:gd name="connsiteX0" fmla="*/ 0 w 12192000"/>
              <a:gd name="connsiteY0" fmla="*/ 204716 h 858416"/>
              <a:gd name="connsiteX1" fmla="*/ 12192000 w 12192000"/>
              <a:gd name="connsiteY1" fmla="*/ 0 h 858416"/>
              <a:gd name="connsiteX2" fmla="*/ 12192000 w 12192000"/>
              <a:gd name="connsiteY2" fmla="*/ 858416 h 858416"/>
              <a:gd name="connsiteX3" fmla="*/ 0 w 12192000"/>
              <a:gd name="connsiteY3" fmla="*/ 858416 h 858416"/>
              <a:gd name="connsiteX4" fmla="*/ 0 w 12192000"/>
              <a:gd name="connsiteY4" fmla="*/ 204716 h 85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858416">
                <a:moveTo>
                  <a:pt x="0" y="204716"/>
                </a:moveTo>
                <a:lnTo>
                  <a:pt x="12192000" y="0"/>
                </a:lnTo>
                <a:lnTo>
                  <a:pt x="12192000" y="858416"/>
                </a:lnTo>
                <a:lnTo>
                  <a:pt x="0" y="858416"/>
                </a:lnTo>
                <a:lnTo>
                  <a:pt x="0" y="204716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D33E33D3-3556-4EEA-9B8B-317A4F57753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45" y="6351611"/>
            <a:ext cx="1035733" cy="154364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F12AE9D-01B0-4E8F-A767-3A01A1EB8D14}"/>
              </a:ext>
            </a:extLst>
          </p:cNvPr>
          <p:cNvSpPr txBox="1"/>
          <p:nvPr/>
        </p:nvSpPr>
        <p:spPr>
          <a:xfrm>
            <a:off x="1616148" y="6259516"/>
            <a:ext cx="2206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>
                <a:solidFill>
                  <a:schemeClr val="tx1">
                    <a:lumMod val="75000"/>
                    <a:lumOff val="25000"/>
                  </a:schemeClr>
                </a:solidFill>
                <a:latin typeface="Titillium Web" panose="00000500000000000000" pitchFamily="2" charset="0"/>
              </a:rPr>
              <a:t>www.iss.it/presidenza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A4CE4033-A1BC-433B-BD0C-AAC0034C5ED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855" y="6150002"/>
            <a:ext cx="1478152" cy="55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6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64B7"/>
          </a:solidFill>
          <a:latin typeface="Titillium Web" panose="0000050000000000000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64B7"/>
          </a:solidFill>
          <a:latin typeface="Titillium Web" panose="0000050000000000000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64B7"/>
          </a:solidFill>
          <a:latin typeface="Titillium Web" panose="0000050000000000000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64B7"/>
          </a:solidFill>
          <a:latin typeface="Titillium Web" panose="0000050000000000000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64B7"/>
          </a:solidFill>
          <a:latin typeface="Titillium Web" panose="0000050000000000000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64B7"/>
          </a:solidFill>
          <a:latin typeface="Titillium Web" panose="0000050000000000000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1E2B89-6D01-4DB5-9B5E-6F5B47000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81163"/>
            <a:ext cx="914400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b="0" dirty="0">
                <a:latin typeface="+mj-lt"/>
              </a:rPr>
              <a:t>Epidemia COVID-19</a:t>
            </a:r>
            <a:endParaRPr lang="en-US" b="0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b="0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latin typeface="+mj-lt"/>
              </a:rPr>
              <a:t>Monitoraggio del rischio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6CACB40-1D35-4B23-9DDA-FC2EA55726B7}"/>
              </a:ext>
            </a:extLst>
          </p:cNvPr>
          <p:cNvSpPr txBox="1"/>
          <p:nvPr/>
        </p:nvSpPr>
        <p:spPr>
          <a:xfrm>
            <a:off x="3731657" y="5312971"/>
            <a:ext cx="5205685" cy="5645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914411">
              <a:defRPr/>
            </a:pPr>
            <a:r>
              <a:rPr lang="en-GB" sz="1600" i="1">
                <a:solidFill>
                  <a:srgbClr val="E7E6E6">
                    <a:lumMod val="50000"/>
                  </a:srgbClr>
                </a:solidFill>
                <a:latin typeface="Raleway" panose="020B0003030101060003" pitchFamily="34" charset="0"/>
              </a:rPr>
              <a:t>Silvio Brusaferro</a:t>
            </a:r>
          </a:p>
          <a:p>
            <a:pPr algn="ctr" defTabSz="914411">
              <a:defRPr/>
            </a:pPr>
            <a:r>
              <a:rPr lang="en-GB" sz="1600" i="1" err="1">
                <a:solidFill>
                  <a:srgbClr val="E7E6E6">
                    <a:lumMod val="50000"/>
                  </a:srgbClr>
                </a:solidFill>
                <a:latin typeface="Raleway" panose="020B0003030101060003" pitchFamily="34" charset="0"/>
              </a:rPr>
              <a:t>Istituto</a:t>
            </a:r>
            <a:r>
              <a:rPr lang="en-GB" sz="1600" i="1">
                <a:solidFill>
                  <a:srgbClr val="E7E6E6">
                    <a:lumMod val="50000"/>
                  </a:srgbClr>
                </a:solidFill>
                <a:latin typeface="Raleway" panose="020B0003030101060003" pitchFamily="34" charset="0"/>
              </a:rPr>
              <a:t> </a:t>
            </a:r>
            <a:r>
              <a:rPr lang="en-GB" sz="1600" i="1" err="1">
                <a:solidFill>
                  <a:srgbClr val="E7E6E6">
                    <a:lumMod val="50000"/>
                  </a:srgbClr>
                </a:solidFill>
                <a:latin typeface="Raleway" panose="020B0003030101060003" pitchFamily="34" charset="0"/>
              </a:rPr>
              <a:t>Superiore</a:t>
            </a:r>
            <a:r>
              <a:rPr lang="en-GB" sz="1600" i="1">
                <a:solidFill>
                  <a:srgbClr val="E7E6E6">
                    <a:lumMod val="50000"/>
                  </a:srgbClr>
                </a:solidFill>
                <a:latin typeface="Raleway" panose="020B0003030101060003" pitchFamily="34" charset="0"/>
              </a:rPr>
              <a:t> di </a:t>
            </a:r>
            <a:r>
              <a:rPr lang="en-GB" sz="1600" i="1" err="1">
                <a:solidFill>
                  <a:srgbClr val="E7E6E6">
                    <a:lumMod val="50000"/>
                  </a:srgbClr>
                </a:solidFill>
                <a:latin typeface="Raleway" panose="020B0003030101060003" pitchFamily="34" charset="0"/>
              </a:rPr>
              <a:t>Sanità</a:t>
            </a:r>
            <a:endParaRPr lang="en-GB" sz="1600" i="1">
              <a:solidFill>
                <a:srgbClr val="E7E6E6">
                  <a:lumMod val="50000"/>
                </a:srgbClr>
              </a:solidFill>
              <a:latin typeface="Raleway" panose="020B0003030101060003" pitchFamily="34" charset="0"/>
            </a:endParaRPr>
          </a:p>
        </p:txBody>
      </p:sp>
      <p:sp>
        <p:nvSpPr>
          <p:cNvPr id="9" name="Segnaposto testo 7">
            <a:extLst>
              <a:ext uri="{FF2B5EF4-FFF2-40B4-BE49-F238E27FC236}">
                <a16:creationId xmlns:a16="http://schemas.microsoft.com/office/drawing/2014/main" id="{02D42140-243D-4064-9F67-4AB0E0B3DB7E}"/>
              </a:ext>
            </a:extLst>
          </p:cNvPr>
          <p:cNvSpPr txBox="1">
            <a:spLocks/>
          </p:cNvSpPr>
          <p:nvPr/>
        </p:nvSpPr>
        <p:spPr>
          <a:xfrm>
            <a:off x="562313" y="242417"/>
            <a:ext cx="11067374" cy="1944216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dirty="0">
                <a:solidFill>
                  <a:srgbClr val="0064B7"/>
                </a:solidFill>
                <a:latin typeface="+mj-lt"/>
                <a:ea typeface="+mj-ea"/>
                <a:cs typeface="+mj-cs"/>
              </a:rPr>
              <a:t>27 aprile 2022</a:t>
            </a:r>
          </a:p>
        </p:txBody>
      </p:sp>
    </p:spTree>
    <p:extLst>
      <p:ext uri="{BB962C8B-B14F-4D97-AF65-F5344CB8AC3E}">
        <p14:creationId xmlns:p14="http://schemas.microsoft.com/office/powerpoint/2010/main" val="638701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DF970081-94DA-4076-80A9-CF7BC0ABB794}"/>
              </a:ext>
            </a:extLst>
          </p:cNvPr>
          <p:cNvSpPr txBox="1"/>
          <p:nvPr/>
        </p:nvSpPr>
        <p:spPr>
          <a:xfrm>
            <a:off x="199117" y="57882"/>
            <a:ext cx="11640457" cy="1122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200" b="1" dirty="0">
                <a:solidFill>
                  <a:srgbClr val="0064B7"/>
                </a:solidFill>
              </a:rPr>
              <a:t>Indicatori decisionali </a:t>
            </a:r>
            <a:r>
              <a:rPr lang="it-IT" sz="3200" dirty="0">
                <a:solidFill>
                  <a:srgbClr val="0064B7"/>
                </a:solidFill>
              </a:rPr>
              <a:t>come da Decreto Legge del 18 maggio 2021 n.65 articolo 13 </a:t>
            </a:r>
            <a:r>
              <a:rPr lang="it-IT" sz="3200" b="1" dirty="0">
                <a:solidFill>
                  <a:srgbClr val="0064B7"/>
                </a:solidFill>
              </a:rPr>
              <a:t>- Aggiornamento del 28 aprile 2022 </a:t>
            </a:r>
            <a:endParaRPr lang="it-IT" sz="2800" b="1" dirty="0">
              <a:solidFill>
                <a:srgbClr val="0064B7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727683D-90F9-4D4F-8251-D78070C7B321}"/>
              </a:ext>
            </a:extLst>
          </p:cNvPr>
          <p:cNvSpPr txBox="1"/>
          <p:nvPr/>
        </p:nvSpPr>
        <p:spPr>
          <a:xfrm>
            <a:off x="5130800" y="612542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it-IT" sz="1800" b="1">
                <a:solidFill>
                  <a:srgbClr val="0064B7"/>
                </a:solidFill>
              </a:rPr>
              <a:t>Fonte dati: Ministero della Salute / Protezione Civile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7E52DAF0-4802-46B0-B1FC-4C61729263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448252"/>
              </p:ext>
            </p:extLst>
          </p:nvPr>
        </p:nvGraphicFramePr>
        <p:xfrm>
          <a:off x="577519" y="1104553"/>
          <a:ext cx="10883651" cy="4529811"/>
        </p:xfrm>
        <a:graphic>
          <a:graphicData uri="http://schemas.openxmlformats.org/drawingml/2006/table">
            <a:tbl>
              <a:tblPr firstRow="1" firstCol="1" bandRow="1"/>
              <a:tblGrid>
                <a:gridCol w="1388158">
                  <a:extLst>
                    <a:ext uri="{9D8B030D-6E8A-4147-A177-3AD203B41FA5}">
                      <a16:colId xmlns:a16="http://schemas.microsoft.com/office/drawing/2014/main" val="4011441120"/>
                    </a:ext>
                  </a:extLst>
                </a:gridCol>
                <a:gridCol w="1792306">
                  <a:extLst>
                    <a:ext uri="{9D8B030D-6E8A-4147-A177-3AD203B41FA5}">
                      <a16:colId xmlns:a16="http://schemas.microsoft.com/office/drawing/2014/main" val="2102752302"/>
                    </a:ext>
                  </a:extLst>
                </a:gridCol>
                <a:gridCol w="1897736">
                  <a:extLst>
                    <a:ext uri="{9D8B030D-6E8A-4147-A177-3AD203B41FA5}">
                      <a16:colId xmlns:a16="http://schemas.microsoft.com/office/drawing/2014/main" val="2764619601"/>
                    </a:ext>
                  </a:extLst>
                </a:gridCol>
                <a:gridCol w="1736585">
                  <a:extLst>
                    <a:ext uri="{9D8B030D-6E8A-4147-A177-3AD203B41FA5}">
                      <a16:colId xmlns:a16="http://schemas.microsoft.com/office/drawing/2014/main" val="1913533220"/>
                    </a:ext>
                  </a:extLst>
                </a:gridCol>
                <a:gridCol w="1772558">
                  <a:extLst>
                    <a:ext uri="{9D8B030D-6E8A-4147-A177-3AD203B41FA5}">
                      <a16:colId xmlns:a16="http://schemas.microsoft.com/office/drawing/2014/main" val="4199570885"/>
                    </a:ext>
                  </a:extLst>
                </a:gridCol>
                <a:gridCol w="2296308">
                  <a:extLst>
                    <a:ext uri="{9D8B030D-6E8A-4147-A177-3AD203B41FA5}">
                      <a16:colId xmlns:a16="http://schemas.microsoft.com/office/drawing/2014/main" val="2365776571"/>
                    </a:ext>
                  </a:extLst>
                </a:gridCol>
              </a:tblGrid>
              <a:tr h="7579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Regione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Incidenza 7gg/100 000 pop - Periodo di riferimento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8-14 aprile 2022</a:t>
                      </a:r>
                      <a:endParaRPr lang="it-IT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Incidenza 7gg/100 000 pop - Periodo di riferimento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15-21 aprile 2022 </a:t>
                      </a:r>
                      <a:endParaRPr lang="it-IT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Incidenza 7gg/100 000 pop - Periodo di riferimento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22-28 aprile 2022</a:t>
                      </a:r>
                      <a:endParaRPr lang="it-IT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OCCUPAZIONE PL AREA MEDICA DA PAZIENTI COVID al </a:t>
                      </a:r>
                      <a:r>
                        <a:rPr lang="it-IT" sz="1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28/04/2022</a:t>
                      </a:r>
                      <a:endParaRPr lang="it-IT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OCCUPAZIONE PL TERAPIA INTENSIVA DA PAZIENTI COVID (DL 23 Luglio 2021 n.105) al </a:t>
                      </a:r>
                      <a:r>
                        <a:rPr lang="it-IT" sz="1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28/04/2022</a:t>
                      </a:r>
                      <a:endParaRPr lang="it-IT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1732226"/>
                  </a:ext>
                </a:extLst>
              </a:tr>
              <a:tr h="156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Abruzzo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1014,6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1040,5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1170,0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22,9%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5,5%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9303081"/>
                  </a:ext>
                </a:extLst>
              </a:tr>
              <a:tr h="156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Basilicata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809,7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841,3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931,9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25,7%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0,0%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7173350"/>
                  </a:ext>
                </a:extLst>
              </a:tr>
              <a:tr h="156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Calabria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747,2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675,9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757,2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28,5%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9,0%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8375695"/>
                  </a:ext>
                </a:extLst>
              </a:tr>
              <a:tr h="156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Campania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796,1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814,4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878,6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18,4%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5,2%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1935926"/>
                  </a:ext>
                </a:extLst>
              </a:tr>
              <a:tr h="156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Emilia Romagna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701,6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629,6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679,8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15,0%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4,0%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8261118"/>
                  </a:ext>
                </a:extLst>
              </a:tr>
              <a:tr h="156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Friuli Venezia Giulia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594,8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514,6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532,6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12,4%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2,9%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9188032"/>
                  </a:ext>
                </a:extLst>
              </a:tr>
              <a:tr h="156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Lazio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824,7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763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727,3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18,0%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5,7%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4134349"/>
                  </a:ext>
                </a:extLst>
              </a:tr>
              <a:tr h="156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Liguria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670,7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649,1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621,3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20,0%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6,6%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447970"/>
                  </a:ext>
                </a:extLst>
              </a:tr>
              <a:tr h="156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Lombardia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557,5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507,8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506,7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12,1%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1,9%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3729354"/>
                  </a:ext>
                </a:extLst>
              </a:tr>
              <a:tr h="156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Marche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805,6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782,7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833,2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18,2%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1,6%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1378967"/>
                  </a:ext>
                </a:extLst>
              </a:tr>
              <a:tr h="156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Molise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779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801,2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949,6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20,5%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0,0%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9884680"/>
                  </a:ext>
                </a:extLst>
              </a:tr>
              <a:tr h="156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 di Bolzano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565,5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457,7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9,2%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1,0%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6531042"/>
                  </a:ext>
                </a:extLst>
              </a:tr>
              <a:tr h="156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 di Trento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518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466,1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489,4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14,3%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3,3%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7174588"/>
                  </a:ext>
                </a:extLst>
              </a:tr>
              <a:tr h="156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Piemonte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524,4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541,6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11,6%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3,0%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3728831"/>
                  </a:ext>
                </a:extLst>
              </a:tr>
              <a:tr h="156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Puglia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858,3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811,1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860,7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19,2%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4,4%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8428838"/>
                  </a:ext>
                </a:extLst>
              </a:tr>
              <a:tr h="156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Sardegna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742,9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718,4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731,5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19,7%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5,9%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5571330"/>
                  </a:ext>
                </a:extLst>
              </a:tr>
              <a:tr h="156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Sicilia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601,5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605,5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636,4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22,8%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5,6%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6566285"/>
                  </a:ext>
                </a:extLst>
              </a:tr>
              <a:tr h="156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Toscana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746,9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674,7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661,3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12,8%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4,0%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3188793"/>
                  </a:ext>
                </a:extLst>
              </a:tr>
              <a:tr h="156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Umbria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920,2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838,4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876,6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31,4%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3,1%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6797628"/>
                  </a:ext>
                </a:extLst>
              </a:tr>
              <a:tr h="156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Valle d'Aosta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469,8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498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466,5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11,7%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0,0%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5439956"/>
                  </a:ext>
                </a:extLst>
              </a:tr>
              <a:tr h="156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Veneto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896,4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789,7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812,9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10,7%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1,8%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8417569"/>
                  </a:ext>
                </a:extLst>
              </a:tr>
              <a:tr h="156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ITALIA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15,6%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3,8%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9607959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49A4387E-07D3-4F77-AF9B-1459F2FE7FE7}"/>
              </a:ext>
            </a:extLst>
          </p:cNvPr>
          <p:cNvSpPr txBox="1"/>
          <p:nvPr/>
        </p:nvSpPr>
        <p:spPr>
          <a:xfrm>
            <a:off x="577519" y="5634364"/>
            <a:ext cx="10883652" cy="362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100"/>
              </a:lnSpc>
              <a:spcAft>
                <a:spcPts val="800"/>
              </a:spcAft>
            </a:pPr>
            <a:r>
              <a:rPr lang="it-IT" sz="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La Regione Sicilia ha dichiarato che n. 1.253 casi confermati comunicati nella settimana 22-28 aprile 2022 sono relativi a giorni precedenti alla settimana di riferimento e dunque non sono stati compresi nel calcolo dell’incidenza settimanale.</a:t>
            </a:r>
          </a:p>
        </p:txBody>
      </p:sp>
    </p:spTree>
    <p:extLst>
      <p:ext uri="{BB962C8B-B14F-4D97-AF65-F5344CB8AC3E}">
        <p14:creationId xmlns:p14="http://schemas.microsoft.com/office/powerpoint/2010/main" val="2366445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AE7991F-227C-4D1D-963F-5DF7512E9B72}"/>
              </a:ext>
            </a:extLst>
          </p:cNvPr>
          <p:cNvSpPr txBox="1"/>
          <p:nvPr/>
        </p:nvSpPr>
        <p:spPr>
          <a:xfrm>
            <a:off x="118356" y="180030"/>
            <a:ext cx="121550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64B7"/>
                </a:solidFill>
                <a:effectLst/>
                <a:uLnTx/>
                <a:uFillTx/>
                <a:latin typeface="Arial Narrow" panose="020B0606020202030204" pitchFamily="34" charset="0"/>
              </a:rPr>
              <a:t>Occupazione dei posti letto (attivi e attivabili ai sensi del DL 105 del 23 luglio 2021) in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</a:rPr>
              <a:t>terapia intensiva e in area medica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64B7"/>
                </a:solidFill>
                <a:effectLst/>
                <a:uLnTx/>
                <a:uFillTx/>
                <a:latin typeface="Arial Narrow" panose="020B0606020202030204" pitchFamily="34" charset="0"/>
              </a:rPr>
              <a:t>al 28</a:t>
            </a:r>
            <a:r>
              <a:rPr lang="it-IT" sz="2800" b="1" dirty="0">
                <a:solidFill>
                  <a:srgbClr val="0064B7"/>
                </a:solidFill>
                <a:latin typeface="Arial Narrow" panose="020B0606020202030204" pitchFamily="34" charset="0"/>
              </a:rPr>
              <a:t>/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64B7"/>
                </a:solidFill>
                <a:effectLst/>
                <a:uLnTx/>
                <a:uFillTx/>
                <a:latin typeface="Arial Narrow" panose="020B0606020202030204" pitchFamily="34" charset="0"/>
              </a:rPr>
              <a:t>04/2022</a:t>
            </a:r>
            <a:endParaRPr kumimoji="0" lang="it-CH" sz="2800" b="1" i="0" u="none" strike="noStrike" kern="1200" cap="none" spc="0" normalizeH="0" baseline="0" noProof="0" dirty="0">
              <a:ln>
                <a:noFill/>
              </a:ln>
              <a:solidFill>
                <a:srgbClr val="0064B7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C8A56502-DF90-4DFE-931A-E2277095F5B3}"/>
              </a:ext>
            </a:extLst>
          </p:cNvPr>
          <p:cNvSpPr/>
          <p:nvPr/>
        </p:nvSpPr>
        <p:spPr>
          <a:xfrm>
            <a:off x="7543959" y="6604084"/>
            <a:ext cx="299312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aggiornamento: 27 gennaio 2022</a:t>
            </a:r>
            <a:endParaRPr lang="it-IT" sz="105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0E3834D-83F4-4161-9CFE-5070D55D5F1B}"/>
              </a:ext>
            </a:extLst>
          </p:cNvPr>
          <p:cNvSpPr txBox="1"/>
          <p:nvPr/>
        </p:nvSpPr>
        <p:spPr>
          <a:xfrm>
            <a:off x="118356" y="1120929"/>
            <a:ext cx="1215509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2800" b="1" dirty="0">
              <a:solidFill>
                <a:srgbClr val="C00000"/>
              </a:solidFill>
              <a:latin typeface="Arial Narrow" panose="020B0606020202030204" pitchFamily="34" charset="0"/>
              <a:ea typeface="Tahoma" panose="020B0604030504040204" pitchFamily="34" charset="0"/>
            </a:endParaRPr>
          </a:p>
          <a:p>
            <a:r>
              <a:rPr lang="it-IT" sz="28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TERAPIA INTENSIVA</a:t>
            </a:r>
          </a:p>
          <a:p>
            <a:r>
              <a:rPr lang="it-IT" sz="2800" dirty="0">
                <a:latin typeface="Arial Narrow" panose="020B0606020202030204" pitchFamily="34" charset="0"/>
                <a:ea typeface="Tahoma" panose="020B0604030504040204" pitchFamily="34" charset="0"/>
              </a:rPr>
              <a:t>Il tasso di occupazione a livello nazionale </a:t>
            </a:r>
            <a:r>
              <a:rPr lang="it-IT" sz="2800" b="1" dirty="0">
                <a:solidFill>
                  <a:srgbClr val="FF0000"/>
                </a:solidFill>
                <a:latin typeface="Arial Narrow" panose="020B0606020202030204" pitchFamily="34" charset="0"/>
                <a:ea typeface="Tahoma" panose="020B0604030504040204" pitchFamily="34" charset="0"/>
              </a:rPr>
              <a:t>è a 3,8% </a:t>
            </a:r>
            <a:r>
              <a:rPr lang="it-IT" sz="2800" dirty="0">
                <a:latin typeface="Arial Narrow" panose="020B0606020202030204" pitchFamily="34" charset="0"/>
                <a:ea typeface="Tahoma" panose="020B0604030504040204" pitchFamily="34" charset="0"/>
              </a:rPr>
              <a:t>Il numero di persone ricoverate in queste aree </a:t>
            </a:r>
            <a:r>
              <a:rPr lang="it-IT" sz="2800" b="1" dirty="0">
                <a:solidFill>
                  <a:srgbClr val="FF0000"/>
                </a:solidFill>
                <a:latin typeface="Arial Narrow" panose="020B0606020202030204" pitchFamily="34" charset="0"/>
                <a:ea typeface="Tahoma" panose="020B0604030504040204" pitchFamily="34" charset="0"/>
              </a:rPr>
              <a:t>è stabile </a:t>
            </a:r>
            <a:r>
              <a:rPr lang="it-IT" sz="2800" dirty="0">
                <a:latin typeface="Arial Narrow" panose="020B0606020202030204" pitchFamily="34" charset="0"/>
                <a:ea typeface="Tahoma" panose="020B0604030504040204" pitchFamily="34" charset="0"/>
              </a:rPr>
              <a:t>da 415 (21/4/2022) a 415 (28/4/2022)</a:t>
            </a:r>
            <a:endParaRPr lang="it-IT" sz="2800" dirty="0">
              <a:latin typeface="Arial Narrow" panose="020B0606020202030204" pitchFamily="34" charset="0"/>
            </a:endParaRPr>
          </a:p>
          <a:p>
            <a:endParaRPr lang="it-IT" sz="2800" b="1" dirty="0">
              <a:solidFill>
                <a:srgbClr val="C00000"/>
              </a:solidFill>
              <a:latin typeface="Arial Narrow" panose="020B0606020202030204" pitchFamily="34" charset="0"/>
              <a:ea typeface="Tahoma" panose="020B0604030504040204" pitchFamily="34" charset="0"/>
            </a:endParaRPr>
          </a:p>
          <a:p>
            <a:endParaRPr lang="it-IT" sz="2800" dirty="0">
              <a:latin typeface="Arial Narrow" panose="020B0606020202030204" pitchFamily="34" charset="0"/>
              <a:ea typeface="Tahoma" panose="020B060403050404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97E7B292-9F5A-9049-8903-1BFA5568045D}"/>
              </a:ext>
            </a:extLst>
          </p:cNvPr>
          <p:cNvSpPr/>
          <p:nvPr/>
        </p:nvSpPr>
        <p:spPr>
          <a:xfrm>
            <a:off x="118356" y="3059415"/>
            <a:ext cx="119921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 Narrow" panose="020B0606020202030204" pitchFamily="34" charset="0"/>
                <a:ea typeface="Tahoma" panose="020B0604030504040204" pitchFamily="34" charset="0"/>
              </a:rPr>
              <a:t>AREA MEDICA</a:t>
            </a:r>
          </a:p>
          <a:p>
            <a:endParaRPr lang="en-US" sz="2800" b="1" dirty="0">
              <a:solidFill>
                <a:srgbClr val="C00000"/>
              </a:solidFill>
              <a:latin typeface="Arial Narrow" panose="020B0606020202030204" pitchFamily="34" charset="0"/>
              <a:ea typeface="Tahoma" panose="020B0604030504040204" pitchFamily="34" charset="0"/>
            </a:endParaRPr>
          </a:p>
          <a:p>
            <a:r>
              <a:rPr lang="en-US" sz="2800" dirty="0">
                <a:latin typeface="Arial Narrow" panose="020B0606020202030204" pitchFamily="34" charset="0"/>
                <a:ea typeface="Tahoma" panose="020B0604030504040204" pitchFamily="34" charset="0"/>
              </a:rPr>
              <a:t>Il </a:t>
            </a:r>
            <a:r>
              <a:rPr lang="en-US" sz="2800" dirty="0" err="1">
                <a:latin typeface="Arial Narrow" panose="020B0606020202030204" pitchFamily="34" charset="0"/>
                <a:ea typeface="Tahoma" panose="020B0604030504040204" pitchFamily="34" charset="0"/>
              </a:rPr>
              <a:t>tasso</a:t>
            </a:r>
            <a:r>
              <a:rPr lang="en-US" sz="2800" dirty="0">
                <a:latin typeface="Arial Narrow" panose="020B0606020202030204" pitchFamily="34" charset="0"/>
                <a:ea typeface="Tahoma" panose="020B0604030504040204" pitchFamily="34" charset="0"/>
              </a:rPr>
              <a:t> di </a:t>
            </a:r>
            <a:r>
              <a:rPr lang="en-US" sz="2800" dirty="0" err="1">
                <a:latin typeface="Arial Narrow" panose="020B0606020202030204" pitchFamily="34" charset="0"/>
                <a:ea typeface="Tahoma" panose="020B0604030504040204" pitchFamily="34" charset="0"/>
              </a:rPr>
              <a:t>occupazione</a:t>
            </a:r>
            <a:r>
              <a:rPr lang="en-US" sz="2800" dirty="0">
                <a:latin typeface="Arial Narrow" panose="020B0606020202030204" pitchFamily="34" charset="0"/>
                <a:ea typeface="Tahoma" panose="020B0604030504040204" pitchFamily="34" charset="0"/>
              </a:rPr>
              <a:t> a </a:t>
            </a:r>
            <a:r>
              <a:rPr lang="en-US" sz="2800" dirty="0" err="1">
                <a:latin typeface="Arial Narrow" panose="020B0606020202030204" pitchFamily="34" charset="0"/>
                <a:ea typeface="Tahoma" panose="020B0604030504040204" pitchFamily="34" charset="0"/>
              </a:rPr>
              <a:t>livello</a:t>
            </a:r>
            <a:r>
              <a:rPr lang="en-US" sz="2800" dirty="0">
                <a:latin typeface="Arial Narrow" panose="020B0606020202030204" pitchFamily="34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latin typeface="Arial Narrow" panose="020B0606020202030204" pitchFamily="34" charset="0"/>
                <a:ea typeface="Tahoma" panose="020B0604030504040204" pitchFamily="34" charset="0"/>
              </a:rPr>
              <a:t>nazionale</a:t>
            </a:r>
            <a:r>
              <a:rPr lang="en-US" sz="2800" dirty="0">
                <a:latin typeface="Arial Narrow" panose="020B0606020202030204" pitchFamily="34" charset="0"/>
                <a:ea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 Narrow" panose="020B0606020202030204" pitchFamily="34" charset="0"/>
                <a:ea typeface="Tahoma" panose="020B0604030504040204" pitchFamily="34" charset="0"/>
              </a:rPr>
              <a:t>è</a:t>
            </a:r>
            <a:r>
              <a:rPr lang="en-US" sz="2800" b="1" dirty="0">
                <a:solidFill>
                  <a:srgbClr val="FF0000"/>
                </a:solidFill>
                <a:latin typeface="Arial Narrow" panose="020B0606020202030204" pitchFamily="34" charset="0"/>
                <a:ea typeface="Tahoma" panose="020B0604030504040204" pitchFamily="34" charset="0"/>
              </a:rPr>
              <a:t> al 15,6%.  </a:t>
            </a:r>
            <a:r>
              <a:rPr lang="en-US" sz="2800" dirty="0">
                <a:latin typeface="Arial Narrow" panose="020B0606020202030204" pitchFamily="34" charset="0"/>
                <a:ea typeface="Tahoma" panose="020B0604030504040204" pitchFamily="34" charset="0"/>
              </a:rPr>
              <a:t>Il </a:t>
            </a:r>
            <a:r>
              <a:rPr lang="en-US" sz="2800" dirty="0" err="1">
                <a:latin typeface="Arial Narrow" panose="020B0606020202030204" pitchFamily="34" charset="0"/>
                <a:ea typeface="Tahoma" panose="020B0604030504040204" pitchFamily="34" charset="0"/>
              </a:rPr>
              <a:t>numero</a:t>
            </a:r>
            <a:r>
              <a:rPr lang="en-US" sz="2800" dirty="0">
                <a:latin typeface="Arial Narrow" panose="020B0606020202030204" pitchFamily="34" charset="0"/>
                <a:ea typeface="Tahoma" panose="020B0604030504040204" pitchFamily="34" charset="0"/>
              </a:rPr>
              <a:t> di </a:t>
            </a:r>
            <a:r>
              <a:rPr lang="en-US" sz="2800" dirty="0" err="1">
                <a:latin typeface="Arial Narrow" panose="020B0606020202030204" pitchFamily="34" charset="0"/>
                <a:ea typeface="Tahoma" panose="020B0604030504040204" pitchFamily="34" charset="0"/>
              </a:rPr>
              <a:t>persone</a:t>
            </a:r>
            <a:r>
              <a:rPr lang="en-US" sz="2800" dirty="0">
                <a:latin typeface="Arial Narrow" panose="020B0606020202030204" pitchFamily="34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latin typeface="Arial Narrow" panose="020B0606020202030204" pitchFamily="34" charset="0"/>
                <a:ea typeface="Tahoma" panose="020B0604030504040204" pitchFamily="34" charset="0"/>
              </a:rPr>
              <a:t>ricoverate</a:t>
            </a:r>
            <a:r>
              <a:rPr lang="en-US" sz="2800" dirty="0">
                <a:latin typeface="Arial Narrow" panose="020B0606020202030204" pitchFamily="34" charset="0"/>
                <a:ea typeface="Tahoma" panose="020B0604030504040204" pitchFamily="34" charset="0"/>
              </a:rPr>
              <a:t> in </a:t>
            </a:r>
            <a:r>
              <a:rPr lang="en-US" sz="2800" dirty="0" err="1">
                <a:latin typeface="Arial Narrow" panose="020B0606020202030204" pitchFamily="34" charset="0"/>
                <a:ea typeface="Tahoma" panose="020B0604030504040204" pitchFamily="34" charset="0"/>
              </a:rPr>
              <a:t>queste</a:t>
            </a:r>
            <a:r>
              <a:rPr lang="en-US" sz="2800" dirty="0">
                <a:latin typeface="Arial Narrow" panose="020B0606020202030204" pitchFamily="34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latin typeface="Arial Narrow" panose="020B0606020202030204" pitchFamily="34" charset="0"/>
                <a:ea typeface="Tahoma" panose="020B0604030504040204" pitchFamily="34" charset="0"/>
              </a:rPr>
              <a:t>aree</a:t>
            </a:r>
            <a:r>
              <a:rPr lang="en-US" sz="2800" dirty="0">
                <a:latin typeface="Arial Narrow" panose="020B0606020202030204" pitchFamily="34" charset="0"/>
                <a:ea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 Narrow" panose="020B0606020202030204" pitchFamily="34" charset="0"/>
                <a:ea typeface="Tahoma" panose="020B0604030504040204" pitchFamily="34" charset="0"/>
              </a:rPr>
              <a:t>è</a:t>
            </a:r>
            <a:r>
              <a:rPr lang="en-US" sz="2800" b="1" dirty="0">
                <a:solidFill>
                  <a:srgbClr val="FF0000"/>
                </a:solidFill>
                <a:latin typeface="Arial Narrow" panose="020B0606020202030204" pitchFamily="34" charset="0"/>
                <a:ea typeface="Tahoma" panose="020B0604030504040204" pitchFamily="34" charset="0"/>
              </a:rPr>
              <a:t> stabile </a:t>
            </a:r>
            <a:r>
              <a:rPr lang="en-US" sz="2800" dirty="0">
                <a:latin typeface="Arial Narrow" panose="020B0606020202030204" pitchFamily="34" charset="0"/>
                <a:ea typeface="Tahoma" panose="020B0604030504040204" pitchFamily="34" charset="0"/>
              </a:rPr>
              <a:t>da 10.231 (21/4/2022) a 10.231 (28/4/2022)</a:t>
            </a:r>
            <a:endParaRPr lang="it-IT" sz="2800" dirty="0">
              <a:latin typeface="Arial Narrow" panose="020B0606020202030204" pitchFamily="34" charset="0"/>
            </a:endParaRPr>
          </a:p>
          <a:p>
            <a:endParaRPr lang="en-US" sz="2800" dirty="0">
              <a:latin typeface="Arial Narrow" panose="020B0606020202030204" pitchFamily="34" charset="0"/>
              <a:ea typeface="Tahoma" panose="020B0604030504040204" pitchFamily="34" charset="0"/>
            </a:endParaRPr>
          </a:p>
          <a:p>
            <a:pPr algn="ctr"/>
            <a:endParaRPr lang="en-US" sz="2800" dirty="0">
              <a:latin typeface="Arial Narrow" panose="020B0606020202030204" pitchFamily="34" charset="0"/>
              <a:ea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579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C436C9B4-0598-4BC7-8D20-3BCE1F1E349C}"/>
              </a:ext>
            </a:extLst>
          </p:cNvPr>
          <p:cNvSpPr/>
          <p:nvPr/>
        </p:nvSpPr>
        <p:spPr>
          <a:xfrm>
            <a:off x="7201837" y="6615658"/>
            <a:ext cx="289053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aggiornamento: 27 aprile 2022</a:t>
            </a:r>
            <a:endParaRPr lang="it-IT" sz="105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CA3197F-FDD1-416D-B641-0BA893EC1EDF}"/>
              </a:ext>
            </a:extLst>
          </p:cNvPr>
          <p:cNvSpPr txBox="1"/>
          <p:nvPr/>
        </p:nvSpPr>
        <p:spPr>
          <a:xfrm>
            <a:off x="1020213" y="5754335"/>
            <a:ext cx="93935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>
              <a:spcAft>
                <a:spcPts val="2000"/>
              </a:spcAft>
            </a:pPr>
            <a:r>
              <a:rPr lang="it-IT" sz="1400" b="1">
                <a:solidFill>
                  <a:prstClr val="black"/>
                </a:solidFill>
                <a:latin typeface="Arial Narrow" panose="020B0606020202030204" pitchFamily="34" charset="0"/>
              </a:rPr>
              <a:t>*La linea nera tratteggiata al 06/12/2022 rappresenta all’incirca la data di inizio circolazione della variante Omicron in Italia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A32B8C9-BC01-408D-BEBA-8BE1346DDC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88" r="1943" b="47061"/>
          <a:stretch/>
        </p:blipFill>
        <p:spPr>
          <a:xfrm>
            <a:off x="42071" y="54931"/>
            <a:ext cx="12107857" cy="85036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CE4702D-0AB5-4E67-AD7C-079C3B347205}"/>
              </a:ext>
            </a:extLst>
          </p:cNvPr>
          <p:cNvSpPr txBox="1"/>
          <p:nvPr/>
        </p:nvSpPr>
        <p:spPr>
          <a:xfrm>
            <a:off x="0" y="79717"/>
            <a:ext cx="121078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Distribuzione percentuale settimanale dei casi di REINFEZIONE da SARS-CoV-2 sul totale dei casi diagnosticati per data di prelievo/diagnosi a partire da Ottobre 2021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2B3213B-D8BE-432B-90FE-A047AFD3C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06320" y="1148450"/>
            <a:ext cx="7299819" cy="456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598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DC79990-06F1-4383-9AF9-03D948EF1B93}"/>
              </a:ext>
            </a:extLst>
          </p:cNvPr>
          <p:cNvSpPr txBox="1"/>
          <p:nvPr/>
        </p:nvSpPr>
        <p:spPr>
          <a:xfrm>
            <a:off x="0" y="55720"/>
            <a:ext cx="121920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29 aprile 2022: 1 anno di attività della piattaforma di sorveglianza Genomica I-Co-</a:t>
            </a:r>
            <a:r>
              <a:rPr lang="it-IT" sz="2400" b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Gen</a:t>
            </a:r>
            <a:endParaRPr lang="it-IT" sz="24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algn="ctr"/>
            <a:endParaRPr lang="it-IT" sz="24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it-IT" sz="2000" b="1" dirty="0">
                <a:latin typeface="Arial Narrow" panose="020B0606020202030204" pitchFamily="34" charset="0"/>
              </a:rPr>
              <a:t>Distribuzione percentuale dei sequenziamenti per variante e settimana di campionamento, Italia</a:t>
            </a:r>
            <a:endParaRPr lang="it-IT" sz="20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B359F90-15FF-456E-A46D-C590F44F01B7}"/>
              </a:ext>
            </a:extLst>
          </p:cNvPr>
          <p:cNvSpPr txBox="1"/>
          <p:nvPr/>
        </p:nvSpPr>
        <p:spPr>
          <a:xfrm>
            <a:off x="371364" y="1301466"/>
            <a:ext cx="11449272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Arial Narrow" panose="020B0606020202030204" pitchFamily="34" charset="0"/>
              </a:rPr>
              <a:t>La piattaforma </a:t>
            </a:r>
            <a:r>
              <a:rPr lang="it-IT" b="1" dirty="0">
                <a:latin typeface="Arial Narrow" panose="020B0606020202030204" pitchFamily="34" charset="0"/>
              </a:rPr>
              <a:t>I-Co-</a:t>
            </a:r>
            <a:r>
              <a:rPr lang="it-IT" b="1" dirty="0" err="1">
                <a:latin typeface="Arial Narrow" panose="020B0606020202030204" pitchFamily="34" charset="0"/>
              </a:rPr>
              <a:t>Gen</a:t>
            </a:r>
            <a:r>
              <a:rPr lang="it-IT" dirty="0">
                <a:latin typeface="Arial Narrow" panose="020B0606020202030204" pitchFamily="34" charset="0"/>
              </a:rPr>
              <a:t>, alimentata da un </a:t>
            </a:r>
            <a:r>
              <a:rPr lang="it-IT" b="1" dirty="0">
                <a:latin typeface="Arial Narrow" panose="020B0606020202030204" pitchFamily="34" charset="0"/>
              </a:rPr>
              <a:t>flusso continuo </a:t>
            </a:r>
            <a:r>
              <a:rPr lang="it-IT" dirty="0">
                <a:latin typeface="Arial Narrow" panose="020B0606020202030204" pitchFamily="34" charset="0"/>
              </a:rPr>
              <a:t>di dati e dedicata all'analisi e condivisione dei dati di sequenziamento di</a:t>
            </a:r>
          </a:p>
          <a:p>
            <a:pPr algn="ctr"/>
            <a:r>
              <a:rPr lang="it-IT" dirty="0">
                <a:latin typeface="Arial Narrow" panose="020B0606020202030204" pitchFamily="34" charset="0"/>
              </a:rPr>
              <a:t>SARS-CoV-2, conta, ad oggi, più di </a:t>
            </a:r>
            <a:r>
              <a:rPr lang="it-IT" b="1" dirty="0">
                <a:latin typeface="Arial Narrow" panose="020B0606020202030204" pitchFamily="34" charset="0"/>
              </a:rPr>
              <a:t>129.000 sequenze </a:t>
            </a:r>
            <a:r>
              <a:rPr lang="it-IT" dirty="0">
                <a:latin typeface="Arial Narrow" panose="020B0606020202030204" pitchFamily="34" charset="0"/>
              </a:rPr>
              <a:t>provenienti da </a:t>
            </a:r>
            <a:r>
              <a:rPr lang="it-IT" b="1" dirty="0">
                <a:latin typeface="Arial Narrow" panose="020B0606020202030204" pitchFamily="34" charset="0"/>
              </a:rPr>
              <a:t>70 strutture </a:t>
            </a:r>
            <a:r>
              <a:rPr lang="it-IT" dirty="0">
                <a:latin typeface="Arial Narrow" panose="020B0606020202030204" pitchFamily="34" charset="0"/>
              </a:rPr>
              <a:t>dislocate sull’intero territorio nazionale 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2D9E12C-F5FA-42C5-9068-D7C5254BE8BE}"/>
              </a:ext>
            </a:extLst>
          </p:cNvPr>
          <p:cNvSpPr txBox="1"/>
          <p:nvPr/>
        </p:nvSpPr>
        <p:spPr>
          <a:xfrm>
            <a:off x="3930697" y="6151588"/>
            <a:ext cx="6103398" cy="235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0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*Include sequenziamenti associati ad altre varianti/lignaggi e sequenziamenti non classificabili mediante sistema </a:t>
            </a:r>
            <a:r>
              <a:rPr lang="it-IT" sz="10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Pangolin</a:t>
            </a:r>
            <a:r>
              <a:rPr lang="it-IT" sz="10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endParaRPr lang="it-IT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4124E5A5-35EB-4993-9830-C3EE4EDB8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795" y="1909068"/>
            <a:ext cx="6535927" cy="4017988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-451945" y="5437013"/>
            <a:ext cx="609600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it-IT" sz="300" b="1" dirty="0">
              <a:latin typeface="Arial Narrow" panose="020B0606020202030204" pitchFamily="34" charset="0"/>
            </a:endParaRPr>
          </a:p>
          <a:p>
            <a:pPr algn="ctr"/>
            <a:endParaRPr lang="it-IT" sz="4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it-IT" b="1" dirty="0">
                <a:solidFill>
                  <a:srgbClr val="0070C0"/>
                </a:solidFill>
                <a:latin typeface="Arial Narrow" panose="020B0606020202030204" pitchFamily="34" charset="0"/>
              </a:rPr>
              <a:t>(Fonte: </a:t>
            </a:r>
            <a:r>
              <a:rPr lang="it-IT" b="1" dirty="0">
                <a:solidFill>
                  <a:srgbClr val="FF0000"/>
                </a:solidFill>
                <a:latin typeface="Arial Narrow" panose="020B0606020202030204" pitchFamily="34" charset="0"/>
              </a:rPr>
              <a:t>I-Co-</a:t>
            </a:r>
            <a:r>
              <a:rPr lang="it-IT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Gen</a:t>
            </a:r>
            <a:r>
              <a:rPr lang="it-IT" b="1" dirty="0">
                <a:solidFill>
                  <a:srgbClr val="0070C0"/>
                </a:solidFill>
                <a:latin typeface="Arial Narrow" panose="020B0606020202030204" pitchFamily="34" charset="0"/>
              </a:rPr>
              <a:t>, dati aggiornati al 26 aprile 2022)</a:t>
            </a:r>
          </a:p>
        </p:txBody>
      </p:sp>
    </p:spTree>
    <p:extLst>
      <p:ext uri="{BB962C8B-B14F-4D97-AF65-F5344CB8AC3E}">
        <p14:creationId xmlns:p14="http://schemas.microsoft.com/office/powerpoint/2010/main" val="32850264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DC79990-06F1-4383-9AF9-03D948EF1B93}"/>
              </a:ext>
            </a:extLst>
          </p:cNvPr>
          <p:cNvSpPr txBox="1"/>
          <p:nvPr/>
        </p:nvSpPr>
        <p:spPr>
          <a:xfrm>
            <a:off x="-1" y="44685"/>
            <a:ext cx="12192000" cy="793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Distribuzione percentuale dei </a:t>
            </a:r>
            <a:r>
              <a:rPr lang="it-IT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sotto-lignaggi Omicron </a:t>
            </a:r>
            <a:r>
              <a:rPr lang="it-IT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per settimana di campionamento, Italia</a:t>
            </a:r>
            <a:endParaRPr lang="it-IT" sz="5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algn="ctr"/>
            <a:endParaRPr lang="it-IT" sz="5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it-IT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(Fonte: </a:t>
            </a:r>
            <a:r>
              <a:rPr lang="it-IT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I-Co-</a:t>
            </a:r>
            <a:r>
              <a:rPr lang="it-IT" sz="20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Gen</a:t>
            </a:r>
            <a:r>
              <a:rPr lang="it-IT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, dati aggiornati al 26 aprile 2022)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E84557B-4651-4A1C-A65F-61222B02C770}"/>
              </a:ext>
            </a:extLst>
          </p:cNvPr>
          <p:cNvSpPr txBox="1"/>
          <p:nvPr/>
        </p:nvSpPr>
        <p:spPr>
          <a:xfrm>
            <a:off x="7327174" y="1448461"/>
            <a:ext cx="43854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 Narrow" panose="020B0606020202030204" pitchFamily="34" charset="0"/>
              </a:rPr>
              <a:t>Ad oggi, </a:t>
            </a:r>
            <a:r>
              <a:rPr lang="it-IT" b="1" dirty="0">
                <a:latin typeface="Arial Narrow" panose="020B0606020202030204" pitchFamily="34" charset="0"/>
              </a:rPr>
              <a:t>20 possibili ricombinanti omicron-omicron </a:t>
            </a:r>
            <a:r>
              <a:rPr lang="it-IT" dirty="0">
                <a:latin typeface="Arial Narrow" panose="020B0606020202030204" pitchFamily="34" charset="0"/>
              </a:rPr>
              <a:t>sono stati identificati mediante sistema di classificazione </a:t>
            </a:r>
            <a:r>
              <a:rPr lang="it-IT" dirty="0" err="1">
                <a:latin typeface="Arial Narrow" panose="020B0606020202030204" pitchFamily="34" charset="0"/>
              </a:rPr>
              <a:t>Nextclade</a:t>
            </a:r>
            <a:r>
              <a:rPr lang="it-IT" b="1" dirty="0">
                <a:latin typeface="Arial Narrow" panose="020B0606020202030204" pitchFamily="34" charset="0"/>
              </a:rPr>
              <a:t>, </a:t>
            </a:r>
            <a:r>
              <a:rPr lang="it-IT" dirty="0">
                <a:latin typeface="Arial Narrow" panose="020B0606020202030204" pitchFamily="34" charset="0"/>
              </a:rPr>
              <a:t>di cui </a:t>
            </a:r>
            <a:r>
              <a:rPr lang="it-IT" b="1" dirty="0">
                <a:latin typeface="Arial Narrow" panose="020B0606020202030204" pitchFamily="34" charset="0"/>
              </a:rPr>
              <a:t>5 XE-</a:t>
            </a:r>
            <a:r>
              <a:rPr lang="it-IT" b="1" i="1" dirty="0">
                <a:latin typeface="Arial Narrow" panose="020B0606020202030204" pitchFamily="34" charset="0"/>
              </a:rPr>
              <a:t>like </a:t>
            </a:r>
            <a:r>
              <a:rPr lang="it-IT" dirty="0">
                <a:latin typeface="Arial Narrow" panose="020B0606020202030204" pitchFamily="34" charset="0"/>
              </a:rPr>
              <a:t>(dati in continuo aggiornamento)</a:t>
            </a:r>
            <a:r>
              <a:rPr lang="it-IT" i="1" dirty="0">
                <a:latin typeface="Arial Narrow" panose="020B0606020202030204" pitchFamily="34" charset="0"/>
              </a:rPr>
              <a:t>. </a:t>
            </a:r>
          </a:p>
          <a:p>
            <a:endParaRPr lang="it-IT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 Narrow" panose="020B0606020202030204" pitchFamily="34" charset="0"/>
              </a:rPr>
              <a:t>Studi preli</a:t>
            </a:r>
            <a:r>
              <a:rPr lang="it-IT" sz="1800" dirty="0">
                <a:latin typeface="Arial Narrow" panose="020B0606020202030204" pitchFamily="34" charset="0"/>
              </a:rPr>
              <a:t>minari suggeriscono un </a:t>
            </a:r>
            <a:r>
              <a:rPr lang="it-IT" sz="1800" b="1" dirty="0">
                <a:latin typeface="Arial Narrow" panose="020B0606020202030204" pitchFamily="34" charset="0"/>
              </a:rPr>
              <a:t>modesto vantaggio di crescita del lignaggio ricombinante XE rispetto al lignaggio BA.2</a:t>
            </a:r>
            <a:r>
              <a:rPr lang="it-IT" sz="1800" dirty="0">
                <a:latin typeface="Arial Narrow" panose="020B0606020202030204" pitchFamily="34" charset="0"/>
              </a:rPr>
              <a:t>.</a:t>
            </a:r>
          </a:p>
          <a:p>
            <a:endParaRPr lang="it-IT" dirty="0">
              <a:latin typeface="Arial Narrow" panose="020B0606020202030204" pitchFamily="34" charset="0"/>
            </a:endParaRPr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D5DCE207-D304-47E3-9FAA-976882A88D6E}"/>
              </a:ext>
            </a:extLst>
          </p:cNvPr>
          <p:cNvGrpSpPr/>
          <p:nvPr/>
        </p:nvGrpSpPr>
        <p:grpSpPr>
          <a:xfrm>
            <a:off x="479376" y="1043466"/>
            <a:ext cx="6554255" cy="4771067"/>
            <a:chOff x="623392" y="963111"/>
            <a:chExt cx="6554255" cy="4771067"/>
          </a:xfrm>
        </p:grpSpPr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23084F4B-B406-4BEA-B06E-6554C9789CF1}"/>
                </a:ext>
              </a:extLst>
            </p:cNvPr>
            <p:cNvSpPr txBox="1"/>
            <p:nvPr/>
          </p:nvSpPr>
          <p:spPr>
            <a:xfrm>
              <a:off x="1836073" y="5212497"/>
              <a:ext cx="5341574" cy="5216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kumimoji="0" lang="it-IT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Narrow" panose="020B0606020202030204" pitchFamily="34" charset="0"/>
                  <a:cs typeface="Calibri" panose="020F0502020204030204" pitchFamily="34" charset="0"/>
                </a:rPr>
                <a:t>* Include 20 differenti sotto-lignaggi</a:t>
              </a:r>
            </a:p>
            <a:p>
              <a:pPr marL="0" marR="0" lvl="0" indent="0" algn="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r>
                <a:rPr kumimoji="0" lang="it-IT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Narrow" panose="020B0606020202030204" pitchFamily="34" charset="0"/>
                  <a:cs typeface="Calibri" panose="020F0502020204030204" pitchFamily="34" charset="0"/>
                </a:rPr>
                <a:t>** Include </a:t>
              </a:r>
              <a:r>
                <a:rPr lang="it-IT" sz="1000" dirty="0">
                  <a:latin typeface="Arial Narrow" panose="020B0606020202030204" pitchFamily="34" charset="0"/>
                  <a:cs typeface="Calibri" panose="020F0502020204030204" pitchFamily="34" charset="0"/>
                </a:rPr>
                <a:t>12</a:t>
              </a:r>
              <a:r>
                <a:rPr kumimoji="0" lang="it-IT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Narrow" panose="020B0606020202030204" pitchFamily="34" charset="0"/>
                  <a:cs typeface="Calibri" panose="020F0502020204030204" pitchFamily="34" charset="0"/>
                </a:rPr>
                <a:t> differenti sotto-lignaggi</a:t>
              </a:r>
            </a:p>
            <a:p>
              <a:pPr marL="0" marR="0" lvl="0" indent="0" algn="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r>
                <a:rPr lang="it-IT" sz="1000" dirty="0">
                  <a:latin typeface="Arial Narrow" panose="020B0606020202030204" pitchFamily="34" charset="0"/>
                  <a:cs typeface="Calibri" panose="020F0502020204030204" pitchFamily="34" charset="0"/>
                </a:rPr>
                <a:t>~Mediante sistema di classificazione </a:t>
              </a:r>
              <a:r>
                <a:rPr lang="it-IT" sz="1000" dirty="0" err="1">
                  <a:latin typeface="Arial Narrow" panose="020B0606020202030204" pitchFamily="34" charset="0"/>
                  <a:cs typeface="Calibri" panose="020F0502020204030204" pitchFamily="34" charset="0"/>
                </a:rPr>
                <a:t>Pangolin</a:t>
              </a:r>
              <a:endParaRPr lang="it-IT" sz="1000" dirty="0">
                <a:latin typeface="Arial Narrow" panose="020B0606020202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7E24573E-0956-400A-8313-63A7D0538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3392" y="963111"/>
              <a:ext cx="6552728" cy="4251574"/>
            </a:xfrm>
            <a:prstGeom prst="rect">
              <a:avLst/>
            </a:prstGeom>
          </p:spPr>
        </p:pic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E84557B-4651-4A1C-A65F-61222B02C770}"/>
              </a:ext>
            </a:extLst>
          </p:cNvPr>
          <p:cNvSpPr txBox="1"/>
          <p:nvPr/>
        </p:nvSpPr>
        <p:spPr>
          <a:xfrm>
            <a:off x="7642484" y="4785496"/>
            <a:ext cx="4385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Arial Narrow" panose="020B0606020202030204" pitchFamily="34" charset="0"/>
              </a:rPr>
              <a:t>Continua una attenta attività di monitoraggio e di verifica di tutte le varianti circolanti sul territorio nazionale.</a:t>
            </a:r>
          </a:p>
          <a:p>
            <a:endParaRPr lang="it-IT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729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1B7A1A9-40FC-4B1A-BC71-6C2C2DFC8700}"/>
              </a:ext>
            </a:extLst>
          </p:cNvPr>
          <p:cNvSpPr txBox="1"/>
          <p:nvPr/>
        </p:nvSpPr>
        <p:spPr>
          <a:xfrm>
            <a:off x="2590799" y="1701799"/>
            <a:ext cx="7010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solidFill>
                  <a:srgbClr val="0064B7"/>
                </a:solidFill>
                <a:latin typeface="Arial Narrow" panose="020B0606020202030204" pitchFamily="34" charset="0"/>
              </a:rPr>
              <a:t>Vaccinazioni somministrate al 27/4/2022 e loro impatto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B83E4BA-6C2E-456F-894A-63A27B475E4D}"/>
              </a:ext>
            </a:extLst>
          </p:cNvPr>
          <p:cNvSpPr txBox="1"/>
          <p:nvPr/>
        </p:nvSpPr>
        <p:spPr>
          <a:xfrm>
            <a:off x="7130824" y="564939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/>
              <a:t>https://github.com/italia/covid19-opendata-vaccini</a:t>
            </a:r>
          </a:p>
        </p:txBody>
      </p:sp>
    </p:spTree>
    <p:extLst>
      <p:ext uri="{BB962C8B-B14F-4D97-AF65-F5344CB8AC3E}">
        <p14:creationId xmlns:p14="http://schemas.microsoft.com/office/powerpoint/2010/main" val="3284697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tangolo 29">
            <a:extLst>
              <a:ext uri="{FF2B5EF4-FFF2-40B4-BE49-F238E27FC236}">
                <a16:creationId xmlns:a16="http://schemas.microsoft.com/office/drawing/2014/main" id="{6A6DD858-C8F9-442E-8861-E4E230EF042B}"/>
              </a:ext>
            </a:extLst>
          </p:cNvPr>
          <p:cNvSpPr/>
          <p:nvPr/>
        </p:nvSpPr>
        <p:spPr>
          <a:xfrm>
            <a:off x="31868" y="5166547"/>
            <a:ext cx="12048627" cy="576294"/>
          </a:xfrm>
          <a:prstGeom prst="rect">
            <a:avLst/>
          </a:prstGeom>
          <a:solidFill>
            <a:schemeClr val="bg2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B178C63C-B970-4C15-BCC0-282233919EFC}"/>
              </a:ext>
            </a:extLst>
          </p:cNvPr>
          <p:cNvSpPr txBox="1">
            <a:spLocks/>
          </p:cNvSpPr>
          <p:nvPr/>
        </p:nvSpPr>
        <p:spPr>
          <a:xfrm>
            <a:off x="-62919" y="-10849"/>
            <a:ext cx="11977687" cy="707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600" b="1">
                <a:solidFill>
                  <a:srgbClr val="0064B7"/>
                </a:solidFill>
                <a:latin typeface="Arial Narrow" panose="020B0606020202030204" pitchFamily="34" charset="0"/>
              </a:rPr>
              <a:t>Percentuale copertura vaccinale per classe d’età</a:t>
            </a:r>
            <a:endParaRPr lang="it-CH" sz="2600" b="1">
              <a:solidFill>
                <a:srgbClr val="0064B7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3167014-F99B-4102-9FDF-70714DE9EB3C}"/>
              </a:ext>
            </a:extLst>
          </p:cNvPr>
          <p:cNvSpPr/>
          <p:nvPr/>
        </p:nvSpPr>
        <p:spPr>
          <a:xfrm>
            <a:off x="7426917" y="6604084"/>
            <a:ext cx="289053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Data di ultimo aggiornamento: 27 aprile 2022</a:t>
            </a: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21C454B-F5E8-4456-B826-7D75278D9657}"/>
              </a:ext>
            </a:extLst>
          </p:cNvPr>
          <p:cNvSpPr txBox="1"/>
          <p:nvPr/>
        </p:nvSpPr>
        <p:spPr>
          <a:xfrm>
            <a:off x="312827" y="603219"/>
            <a:ext cx="1135000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500" b="1" dirty="0">
                <a:latin typeface="Raleway" panose="020B0503030101060003" pitchFamily="34" charset="0"/>
              </a:rPr>
              <a:t>5+ </a:t>
            </a:r>
            <a:r>
              <a:rPr lang="en-GB" sz="1500" b="1" dirty="0" err="1">
                <a:latin typeface="Raleway" panose="020B0503030101060003" pitchFamily="34" charset="0"/>
              </a:rPr>
              <a:t>vaccinati</a:t>
            </a:r>
            <a:r>
              <a:rPr lang="en-GB" sz="1500" b="1" dirty="0">
                <a:latin typeface="Raleway" panose="020B0503030101060003" pitchFamily="34" charset="0"/>
              </a:rPr>
              <a:t> con una dose</a:t>
            </a:r>
            <a:r>
              <a:rPr lang="en-GB" sz="1500" dirty="0">
                <a:latin typeface="Raleway" panose="020B0503030101060003" pitchFamily="34" charset="0"/>
              </a:rPr>
              <a:t>: 		1,6% 	</a:t>
            </a:r>
            <a:r>
              <a:rPr lang="en-GB" sz="1400" dirty="0">
                <a:latin typeface="Raleway" panose="020B0503030101060003" pitchFamily="34" charset="0"/>
              </a:rPr>
              <a:t>(1,6% settimana </a:t>
            </a:r>
            <a:r>
              <a:rPr lang="en-GB" sz="1400" dirty="0" err="1">
                <a:latin typeface="Raleway" panose="020B0503030101060003" pitchFamily="34" charset="0"/>
              </a:rPr>
              <a:t>precedente</a:t>
            </a:r>
            <a:r>
              <a:rPr lang="en-GB" sz="1400" dirty="0">
                <a:latin typeface="Raleway" panose="020B0503030101060003" pitchFamily="34" charset="0"/>
              </a:rPr>
              <a:t>)</a:t>
            </a:r>
          </a:p>
          <a:p>
            <a:pPr>
              <a:defRPr/>
            </a:pPr>
            <a:r>
              <a:rPr lang="en-GB" sz="1500" b="1" dirty="0">
                <a:latin typeface="Raleway" panose="020B0503030101060003" pitchFamily="34" charset="0"/>
              </a:rPr>
              <a:t>5+ </a:t>
            </a:r>
            <a:r>
              <a:rPr lang="en-GB" sz="1500" b="1" dirty="0" err="1">
                <a:latin typeface="Raleway" panose="020B0503030101060003" pitchFamily="34" charset="0"/>
              </a:rPr>
              <a:t>vaccinati</a:t>
            </a:r>
            <a:r>
              <a:rPr lang="en-GB" sz="1500" b="1" dirty="0">
                <a:latin typeface="Raleway" panose="020B0503030101060003" pitchFamily="34" charset="0"/>
              </a:rPr>
              <a:t> con </a:t>
            </a:r>
            <a:r>
              <a:rPr lang="en-GB" sz="1500" b="1" dirty="0" err="1">
                <a:latin typeface="Raleway" panose="020B0503030101060003" pitchFamily="34" charset="0"/>
              </a:rPr>
              <a:t>ciclo</a:t>
            </a:r>
            <a:r>
              <a:rPr lang="en-GB" sz="1500" b="1" dirty="0">
                <a:latin typeface="Raleway" panose="020B0503030101060003" pitchFamily="34" charset="0"/>
              </a:rPr>
              <a:t> </a:t>
            </a:r>
            <a:r>
              <a:rPr lang="en-GB" sz="1500" b="1" dirty="0" err="1">
                <a:latin typeface="Raleway" panose="020B0503030101060003" pitchFamily="34" charset="0"/>
              </a:rPr>
              <a:t>completo</a:t>
            </a:r>
            <a:r>
              <a:rPr lang="en-GB" sz="1500" dirty="0">
                <a:latin typeface="Raleway" panose="020B0503030101060003" pitchFamily="34" charset="0"/>
              </a:rPr>
              <a:t>:     	86,3% 	</a:t>
            </a:r>
            <a:r>
              <a:rPr lang="en-GB" sz="1400" dirty="0">
                <a:latin typeface="Raleway" panose="020B0503030101060003" pitchFamily="34" charset="0"/>
              </a:rPr>
              <a:t>(86,3% settimana </a:t>
            </a:r>
            <a:r>
              <a:rPr lang="en-GB" sz="1400" dirty="0" err="1">
                <a:latin typeface="Raleway" panose="020B0503030101060003" pitchFamily="34" charset="0"/>
              </a:rPr>
              <a:t>precedente</a:t>
            </a:r>
            <a:r>
              <a:rPr lang="en-GB" sz="1400" dirty="0">
                <a:latin typeface="Raleway" panose="020B0503030101060003" pitchFamily="34" charset="0"/>
              </a:rPr>
              <a:t>)</a:t>
            </a:r>
          </a:p>
          <a:p>
            <a:pPr>
              <a:defRPr/>
            </a:pPr>
            <a:r>
              <a:rPr lang="en-GB" sz="1500" b="1" dirty="0">
                <a:latin typeface="Raleway" panose="020B0503030101060003" pitchFamily="34" charset="0"/>
              </a:rPr>
              <a:t>5+ </a:t>
            </a:r>
            <a:r>
              <a:rPr lang="en-GB" sz="1500" b="1" dirty="0" err="1">
                <a:latin typeface="Raleway" panose="020B0503030101060003" pitchFamily="34" charset="0"/>
              </a:rPr>
              <a:t>vaccinati</a:t>
            </a:r>
            <a:r>
              <a:rPr lang="en-GB" sz="1500" b="1" dirty="0">
                <a:latin typeface="Raleway" panose="020B0503030101060003" pitchFamily="34" charset="0"/>
              </a:rPr>
              <a:t> con dose booster/</a:t>
            </a:r>
            <a:r>
              <a:rPr lang="en-GB" sz="1500" b="1" dirty="0" err="1">
                <a:latin typeface="Raleway" panose="020B0503030101060003" pitchFamily="34" charset="0"/>
              </a:rPr>
              <a:t>aggiuntiva</a:t>
            </a:r>
            <a:r>
              <a:rPr lang="en-GB" sz="1500" b="1" dirty="0">
                <a:latin typeface="Raleway" panose="020B0503030101060003" pitchFamily="34" charset="0"/>
              </a:rPr>
              <a:t>:  </a:t>
            </a:r>
            <a:r>
              <a:rPr lang="en-GB" sz="1500" dirty="0">
                <a:latin typeface="Raleway" panose="020B0503030101060003" pitchFamily="34" charset="0"/>
              </a:rPr>
              <a:t>68,1%</a:t>
            </a:r>
            <a:r>
              <a:rPr lang="en-GB" sz="1500" b="1" dirty="0">
                <a:latin typeface="Raleway" panose="020B0503030101060003" pitchFamily="34" charset="0"/>
              </a:rPr>
              <a:t> 	</a:t>
            </a:r>
            <a:r>
              <a:rPr lang="en-GB" sz="1400" dirty="0">
                <a:latin typeface="Raleway" panose="020B0503030101060003" pitchFamily="34" charset="0"/>
              </a:rPr>
              <a:t>(67,9</a:t>
            </a:r>
            <a:r>
              <a:rPr lang="en-GB" sz="1400" b="1" dirty="0">
                <a:latin typeface="Raleway" panose="020B0503030101060003" pitchFamily="34" charset="0"/>
              </a:rPr>
              <a:t> </a:t>
            </a:r>
            <a:r>
              <a:rPr lang="en-GB" sz="1400" dirty="0">
                <a:latin typeface="Raleway" panose="020B0503030101060003" pitchFamily="34" charset="0"/>
              </a:rPr>
              <a:t>settimana </a:t>
            </a:r>
            <a:r>
              <a:rPr lang="en-GB" sz="1400" dirty="0" err="1">
                <a:latin typeface="Raleway" panose="020B0503030101060003" pitchFamily="34" charset="0"/>
              </a:rPr>
              <a:t>precedente</a:t>
            </a:r>
            <a:r>
              <a:rPr lang="en-GB" sz="1400" dirty="0">
                <a:latin typeface="Raleway" panose="020B0503030101060003" pitchFamily="34" charset="0"/>
              </a:rPr>
              <a:t>)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38C7F7B-BB50-4EF1-B675-C18FAB25E91D}"/>
              </a:ext>
            </a:extLst>
          </p:cNvPr>
          <p:cNvSpPr txBox="1"/>
          <p:nvPr/>
        </p:nvSpPr>
        <p:spPr>
          <a:xfrm>
            <a:off x="2188724" y="5315046"/>
            <a:ext cx="1126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636.525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F00E296-1E0E-4583-8D03-84C3410D9996}"/>
              </a:ext>
            </a:extLst>
          </p:cNvPr>
          <p:cNvSpPr txBox="1"/>
          <p:nvPr/>
        </p:nvSpPr>
        <p:spPr>
          <a:xfrm>
            <a:off x="-23314" y="5149516"/>
            <a:ext cx="787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Soggetti non vaccinati </a:t>
            </a: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2" name="Freccia a destra 21">
            <a:extLst>
              <a:ext uri="{FF2B5EF4-FFF2-40B4-BE49-F238E27FC236}">
                <a16:creationId xmlns:a16="http://schemas.microsoft.com/office/drawing/2014/main" id="{488C0507-5877-4939-8B89-4AC50A38377F}"/>
              </a:ext>
            </a:extLst>
          </p:cNvPr>
          <p:cNvSpPr/>
          <p:nvPr/>
        </p:nvSpPr>
        <p:spPr>
          <a:xfrm>
            <a:off x="663409" y="5334181"/>
            <a:ext cx="310147" cy="27699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1916299F-6F0B-41A0-B266-329199B98D1D}"/>
              </a:ext>
            </a:extLst>
          </p:cNvPr>
          <p:cNvSpPr txBox="1"/>
          <p:nvPr/>
        </p:nvSpPr>
        <p:spPr>
          <a:xfrm>
            <a:off x="4678732" y="5328711"/>
            <a:ext cx="1126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747.801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E74C75E4-D3C3-4199-B3B7-E5CE64741945}"/>
              </a:ext>
            </a:extLst>
          </p:cNvPr>
          <p:cNvSpPr txBox="1"/>
          <p:nvPr/>
        </p:nvSpPr>
        <p:spPr>
          <a:xfrm>
            <a:off x="3446585" y="5317261"/>
            <a:ext cx="1126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1" dirty="0">
                <a:solidFill>
                  <a:srgbClr val="FF0000"/>
                </a:solidFill>
                <a:latin typeface="Calibri" panose="020F0502020204030204"/>
              </a:rPr>
              <a:t>450.500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2A50A42D-7861-4F67-ABF7-B56D3E1416D8}"/>
              </a:ext>
            </a:extLst>
          </p:cNvPr>
          <p:cNvSpPr txBox="1"/>
          <p:nvPr/>
        </p:nvSpPr>
        <p:spPr>
          <a:xfrm>
            <a:off x="5918283" y="5328711"/>
            <a:ext cx="1126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1.132.477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17B8BD54-C49A-4DF1-BBE2-6315E6CC2BD6}"/>
              </a:ext>
            </a:extLst>
          </p:cNvPr>
          <p:cNvSpPr txBox="1"/>
          <p:nvPr/>
        </p:nvSpPr>
        <p:spPr>
          <a:xfrm>
            <a:off x="8366943" y="5328711"/>
            <a:ext cx="1126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483.971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3D620C99-C7B9-49E6-9F1F-B55959BD649D}"/>
              </a:ext>
            </a:extLst>
          </p:cNvPr>
          <p:cNvSpPr txBox="1"/>
          <p:nvPr/>
        </p:nvSpPr>
        <p:spPr>
          <a:xfrm>
            <a:off x="7176144" y="5315047"/>
            <a:ext cx="1126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1" dirty="0">
                <a:solidFill>
                  <a:srgbClr val="FF0000"/>
                </a:solidFill>
                <a:latin typeface="Calibri" panose="020F0502020204030204"/>
              </a:rPr>
              <a:t>834.223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E84D0256-A48B-432B-B8ED-89AB73710437}"/>
              </a:ext>
            </a:extLst>
          </p:cNvPr>
          <p:cNvSpPr txBox="1"/>
          <p:nvPr/>
        </p:nvSpPr>
        <p:spPr>
          <a:xfrm>
            <a:off x="10764176" y="5306079"/>
            <a:ext cx="1126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1" dirty="0">
                <a:solidFill>
                  <a:srgbClr val="FF0000"/>
                </a:solidFill>
                <a:latin typeface="Calibri" panose="020F0502020204030204"/>
              </a:rPr>
              <a:t>145.132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6B0B2A4C-42BF-4626-B2DA-6BCBB944F7F9}"/>
              </a:ext>
            </a:extLst>
          </p:cNvPr>
          <p:cNvSpPr txBox="1"/>
          <p:nvPr/>
        </p:nvSpPr>
        <p:spPr>
          <a:xfrm>
            <a:off x="9557742" y="5328711"/>
            <a:ext cx="1126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290</a:t>
            </a:r>
            <a:r>
              <a:rPr lang="it-IT" sz="1400" b="1" dirty="0">
                <a:solidFill>
                  <a:srgbClr val="FF0000"/>
                </a:solidFill>
                <a:latin typeface="Calibri" panose="020F0502020204030204"/>
              </a:rPr>
              <a:t>.285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5F58B435-CEAC-4A27-BC07-73A32B50EB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2" t="90359" r="7361" b="1817"/>
          <a:stretch/>
        </p:blipFill>
        <p:spPr bwMode="auto">
          <a:xfrm>
            <a:off x="4323139" y="5788301"/>
            <a:ext cx="7591629" cy="28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6455BC2-3EEC-465F-BFC7-69E0D30CE390}"/>
              </a:ext>
            </a:extLst>
          </p:cNvPr>
          <p:cNvSpPr txBox="1"/>
          <p:nvPr/>
        </p:nvSpPr>
        <p:spPr>
          <a:xfrm>
            <a:off x="938850" y="5303403"/>
            <a:ext cx="1126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1" dirty="0">
                <a:solidFill>
                  <a:srgbClr val="FF0000"/>
                </a:solidFill>
                <a:latin typeface="Calibri" panose="020F0502020204030204"/>
              </a:rPr>
              <a:t>2.301.912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D762ACF0-183B-4DD6-8172-6D1FB8AA3C35}"/>
              </a:ext>
            </a:extLst>
          </p:cNvPr>
          <p:cNvSpPr txBox="1"/>
          <p:nvPr/>
        </p:nvSpPr>
        <p:spPr>
          <a:xfrm>
            <a:off x="8496818" y="587006"/>
            <a:ext cx="367360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>
                <a:latin typeface="Raleway" panose="020B0503030101060003" pitchFamily="34" charset="0"/>
              </a:rPr>
              <a:t>Si evidenzia che la popolazione su cui si basano queste analisi è in continua revisione e per questo questi dati possono subire alcune variazioni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77B3AD8-0037-4610-88D2-D82515FF53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56"/>
          <a:stretch/>
        </p:blipFill>
        <p:spPr bwMode="auto">
          <a:xfrm>
            <a:off x="-4874" y="1335669"/>
            <a:ext cx="12192000" cy="381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337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D35ECE6-539E-4FA0-8B22-4D9ADA9856D5}"/>
              </a:ext>
            </a:extLst>
          </p:cNvPr>
          <p:cNvSpPr txBox="1"/>
          <p:nvPr/>
        </p:nvSpPr>
        <p:spPr>
          <a:xfrm>
            <a:off x="1537647" y="65614"/>
            <a:ext cx="104632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0064B7"/>
                </a:solidFill>
                <a:latin typeface="Arial Narrow" panose="020B0606020202030204" pitchFamily="34" charset="0"/>
                <a:ea typeface="+mj-ea"/>
                <a:cs typeface="+mj-cs"/>
              </a:rPr>
              <a:t>Incidenza settimanale standardizzata per età negli over 50 per stato vaccinale </a:t>
            </a:r>
            <a:endParaRPr lang="it-IT" sz="240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E88FD8F2-B9B6-48BA-A9A2-C4A670987212}"/>
              </a:ext>
            </a:extLst>
          </p:cNvPr>
          <p:cNvSpPr/>
          <p:nvPr/>
        </p:nvSpPr>
        <p:spPr>
          <a:xfrm>
            <a:off x="7426917" y="6604084"/>
            <a:ext cx="289053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Data di ultimo aggiornamento: 27 aprile 2022</a:t>
            </a: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E58633E-7FC4-47B3-9E1C-0666FE764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674255"/>
            <a:ext cx="8864539" cy="513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603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18B3654A-7DA2-42C6-9E9B-3690B637422E}"/>
              </a:ext>
            </a:extLst>
          </p:cNvPr>
          <p:cNvSpPr txBox="1"/>
          <p:nvPr/>
        </p:nvSpPr>
        <p:spPr>
          <a:xfrm>
            <a:off x="1942816" y="24586"/>
            <a:ext cx="741926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64B7"/>
                </a:solidFill>
                <a:effectLst/>
                <a:uLnTx/>
                <a:uFillTx/>
                <a:latin typeface="Arial Narrow" panose="020B0606020202030204" pitchFamily="34" charset="0"/>
              </a:rPr>
              <a:t>Analisi del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64B7"/>
                </a:solidFill>
                <a:effectLst/>
                <a:uLnTx/>
                <a:uFillTx/>
                <a:latin typeface="Arial Narrow" panose="020B0606020202030204" pitchFamily="34" charset="0"/>
              </a:rPr>
              <a:t>rischio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64B7"/>
                </a:solidFill>
                <a:effectLst/>
                <a:uLnTx/>
                <a:uFillTx/>
                <a:latin typeface="Arial Narrow" panose="020B0606020202030204" pitchFamily="34" charset="0"/>
              </a:rPr>
              <a:t> e scenario per Regione/PA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F5728B3-7C52-4171-97CC-BBBAC22D9D60}"/>
              </a:ext>
            </a:extLst>
          </p:cNvPr>
          <p:cNvSpPr txBox="1"/>
          <p:nvPr/>
        </p:nvSpPr>
        <p:spPr>
          <a:xfrm>
            <a:off x="2045914" y="5696553"/>
            <a:ext cx="7939246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800"/>
              </a:lnSpc>
            </a:pPr>
            <a:r>
              <a:rPr lang="it-IT" sz="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PA: Provincia Autonoma; gg: giorni; </a:t>
            </a:r>
          </a:p>
          <a:p>
            <a:pPr>
              <a:lnSpc>
                <a:spcPts val="800"/>
              </a:lnSpc>
            </a:pPr>
            <a:r>
              <a:rPr lang="it-IT" sz="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*ai sensi del documento “Prevenzione e risposta a COVID-19: evoluzione della strategia e pianificazione nella fase di transizione per il periodo autunno-invernale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5C12B18-4DAC-442D-A85E-3E9C1E5CD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037" y="517029"/>
            <a:ext cx="9220999" cy="52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586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B1FEDA-143A-4056-8586-6BEC18D7A754}"/>
              </a:ext>
            </a:extLst>
          </p:cNvPr>
          <p:cNvSpPr txBox="1"/>
          <p:nvPr/>
        </p:nvSpPr>
        <p:spPr>
          <a:xfrm>
            <a:off x="1088143" y="315902"/>
            <a:ext cx="1005326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000" b="1" dirty="0">
                <a:solidFill>
                  <a:srgbClr val="0064B7"/>
                </a:solidFill>
                <a:latin typeface="Calibri" panose="020F0502020204030204"/>
              </a:rPr>
              <a:t>Headline della Cabina di Regia (29 aprile 2022)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F26179B-384E-4627-BB7A-4C2502F0CF78}"/>
              </a:ext>
            </a:extLst>
          </p:cNvPr>
          <p:cNvSpPr txBox="1"/>
          <p:nvPr/>
        </p:nvSpPr>
        <p:spPr>
          <a:xfrm>
            <a:off x="450755" y="1670995"/>
            <a:ext cx="11126565" cy="1001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070600" algn="l"/>
              </a:tabLst>
              <a:defRPr/>
            </a:pPr>
            <a:endParaRPr kumimoji="0" lang="it-IT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070600" algn="l"/>
              </a:tabLst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AE37481-9F71-4A84-85F9-605D50E8F62B}"/>
              </a:ext>
            </a:extLst>
          </p:cNvPr>
          <p:cNvSpPr txBox="1"/>
          <p:nvPr/>
        </p:nvSpPr>
        <p:spPr>
          <a:xfrm>
            <a:off x="614680" y="1704649"/>
            <a:ext cx="1084217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6070600" algn="l"/>
              </a:tabLst>
            </a:pPr>
            <a:r>
              <a:rPr lang="it-IT" sz="1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rileva una trasmissibilità intorno alla soglia epidemica ed un lieve aumento dell’incidenza.</a:t>
            </a:r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6070600" algn="l"/>
              </a:tabLst>
            </a:pPr>
            <a:r>
              <a:rPr lang="it-IT" sz="1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6070600" algn="l"/>
              </a:tabLst>
            </a:pPr>
            <a:r>
              <a:rPr lang="it-IT" sz="1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osserva una sostanziale stabilizzazione del tasso di occupazione dei posti letto sia in area medica che in terapia intensiva.</a:t>
            </a:r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6070600" algn="l"/>
              </a:tabLst>
            </a:pPr>
            <a:r>
              <a:rPr lang="it-IT" sz="1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6070600" algn="l"/>
              </a:tabLst>
            </a:pPr>
            <a:r>
              <a:rPr lang="it-IT" sz="1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raccomanda di continuare a rispettare rigorosamente le misure comportamentali individuali e collettive raccomandate, ed in particolare distanziamento interpersonale, uso della mascherina, aereazione dei locali, igiene delle mani, riducendo le occasioni di contatto e ponendo particolare attenzione alle situazioni di assembramento.</a:t>
            </a:r>
          </a:p>
          <a:p>
            <a:pPr algn="just">
              <a:tabLst>
                <a:tab pos="6070600" algn="l"/>
              </a:tabLst>
            </a:pPr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6070600" algn="l"/>
              </a:tabLst>
            </a:pPr>
            <a:r>
              <a:rPr lang="it-IT" sz="1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L’elevata copertura vaccinale, in tutte le fasce di età, anche quella 5-11 anni, il completamento dei cicli di vaccinazione ed il mantenimento di una elevata risposta immunitaria attraverso la dose di richiamo, con particolare riguardo alle categorie indicate dalle disposizioni ministeriali, rappresentano strumenti necessari a mitigare l’impatto soprattutto clinico dell’epidemia.</a:t>
            </a:r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109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1B7A1A9-40FC-4B1A-BC71-6C2C2DFC8700}"/>
              </a:ext>
            </a:extLst>
          </p:cNvPr>
          <p:cNvSpPr txBox="1"/>
          <p:nvPr/>
        </p:nvSpPr>
        <p:spPr>
          <a:xfrm>
            <a:off x="1689826" y="2711994"/>
            <a:ext cx="8812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>
                <a:solidFill>
                  <a:srgbClr val="0064B7"/>
                </a:solidFill>
                <a:latin typeface="Arial Narrow" panose="020B0606020202030204" pitchFamily="34" charset="0"/>
              </a:rPr>
              <a:t>Situazione epidemiologica in Italia</a:t>
            </a:r>
          </a:p>
        </p:txBody>
      </p:sp>
    </p:spTree>
    <p:extLst>
      <p:ext uri="{BB962C8B-B14F-4D97-AF65-F5344CB8AC3E}">
        <p14:creationId xmlns:p14="http://schemas.microsoft.com/office/powerpoint/2010/main" val="4161791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73B56C-D191-5C49-9DCC-DBABBF8B60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Grazie.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E6DFD39-7B89-1A4B-8C4F-3CC46F004D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089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1FAC7D-D035-4629-A122-3DDA6E6306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2388"/>
            <a:ext cx="12192000" cy="846137"/>
          </a:xfrm>
        </p:spPr>
        <p:txBody>
          <a:bodyPr>
            <a:noAutofit/>
          </a:bodyPr>
          <a:lstStyle/>
          <a:p>
            <a:pPr algn="ctr"/>
            <a:r>
              <a:rPr lang="it-IT" sz="3300">
                <a:latin typeface="Arial Narrow" panose="020B0606020202030204" pitchFamily="34" charset="0"/>
                <a:ea typeface="+mn-ea"/>
                <a:cs typeface="+mn-cs"/>
              </a:rPr>
              <a:t>Casi notificati al sistema di Sorveglianza integrata COVID-19 in Italia</a:t>
            </a:r>
            <a:endParaRPr lang="it-CH" sz="3300"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201837" y="6604084"/>
            <a:ext cx="289053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Data di ultimo aggiornamento: </a:t>
            </a:r>
            <a:r>
              <a:rPr lang="it-IT" sz="1050" b="1" i="0" dirty="0">
                <a:solidFill>
                  <a:srgbClr val="333333"/>
                </a:solidFill>
                <a:latin typeface="Source Sans Pro"/>
              </a:rPr>
              <a:t>27 aprile 2022</a:t>
            </a:r>
            <a:endParaRPr kumimoji="0" lang="it-IT" sz="105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5" name="tx518">
            <a:extLst>
              <a:ext uri="{FF2B5EF4-FFF2-40B4-BE49-F238E27FC236}">
                <a16:creationId xmlns:a16="http://schemas.microsoft.com/office/drawing/2014/main" id="{B374878D-D46B-4E60-810D-1DCD9E98C08C}"/>
              </a:ext>
            </a:extLst>
          </p:cNvPr>
          <p:cNvSpPr/>
          <p:nvPr/>
        </p:nvSpPr>
        <p:spPr>
          <a:xfrm>
            <a:off x="9041243" y="2334906"/>
            <a:ext cx="1567160" cy="92397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10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B906CED-FEF4-4780-B763-C5D1E84EF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4036"/>
            <a:ext cx="12192000" cy="436193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446BB359-6483-2965-BEB5-26B07A52BFB1}"/>
              </a:ext>
            </a:extLst>
          </p:cNvPr>
          <p:cNvSpPr txBox="1"/>
          <p:nvPr/>
        </p:nvSpPr>
        <p:spPr>
          <a:xfrm>
            <a:off x="1061536" y="2723328"/>
            <a:ext cx="3311912" cy="14698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699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Incidenza 7gg/100 000 pop- Periodo di riferimento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22 – 28  aprile</a:t>
            </a:r>
            <a:endParaRPr lang="it-IT" dirty="0">
              <a:solidFill>
                <a:srgbClr val="FF0000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0F7CA9C-C50F-1753-D049-16380018DD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182603"/>
            <a:ext cx="3713018" cy="19925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75944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asellaDiTesto 169">
            <a:extLst>
              <a:ext uri="{FF2B5EF4-FFF2-40B4-BE49-F238E27FC236}">
                <a16:creationId xmlns:a16="http://schemas.microsoft.com/office/drawing/2014/main" id="{9F928B8A-3EB1-4DF1-BFCE-1A2F9A1160CD}"/>
              </a:ext>
            </a:extLst>
          </p:cNvPr>
          <p:cNvSpPr txBox="1"/>
          <p:nvPr/>
        </p:nvSpPr>
        <p:spPr>
          <a:xfrm>
            <a:off x="0" y="67811"/>
            <a:ext cx="121920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600" b="1" dirty="0">
                <a:solidFill>
                  <a:srgbClr val="0064B7"/>
                </a:solidFill>
                <a:latin typeface="Arial Narrow" panose="020B0606020202030204" pitchFamily="34" charset="0"/>
              </a:rPr>
              <a:t>Stima nazionale dell’Rt sintomi (13/4), Rt ospedalizzazioni (19/4) e Rt «augmented» (19/4) calcolati con dati al 27/4/2022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5BE4D16-0C7B-441B-894E-231233E4FE0D}"/>
              </a:ext>
            </a:extLst>
          </p:cNvPr>
          <p:cNvSpPr/>
          <p:nvPr/>
        </p:nvSpPr>
        <p:spPr>
          <a:xfrm>
            <a:off x="7510328" y="6604084"/>
            <a:ext cx="289053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Data di ultimo aggiornamento: 27 aprile 2022</a:t>
            </a: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B45FD16-964E-4370-8AB9-40B6B1E0C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8472" y="1307956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DD407F9-D97C-40C4-9D32-E19852D92C02}"/>
              </a:ext>
            </a:extLst>
          </p:cNvPr>
          <p:cNvSpPr txBox="1"/>
          <p:nvPr/>
        </p:nvSpPr>
        <p:spPr>
          <a:xfrm>
            <a:off x="9674750" y="1681771"/>
            <a:ext cx="20530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Augmented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: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1,02 </a:t>
            </a:r>
            <a:r>
              <a:rPr kumimoji="0" lang="it-IT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(IC95%: 1,01-1,04) al </a:t>
            </a:r>
            <a:r>
              <a:rPr lang="it-IT" dirty="0">
                <a:solidFill>
                  <a:prstClr val="black"/>
                </a:solidFill>
                <a:latin typeface="Arial Narrow" panose="020B0606020202030204" pitchFamily="34" charset="0"/>
              </a:rPr>
              <a:t>19 aprile 2022</a:t>
            </a:r>
            <a:endParaRPr kumimoji="0" lang="en-IT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9C5373A-585E-420D-9426-FA7A20EA58D9}"/>
              </a:ext>
            </a:extLst>
          </p:cNvPr>
          <p:cNvSpPr txBox="1"/>
          <p:nvPr/>
        </p:nvSpPr>
        <p:spPr>
          <a:xfrm>
            <a:off x="9941995" y="2905932"/>
            <a:ext cx="20811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Ospedalizzazioni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: </a:t>
            </a:r>
            <a:r>
              <a:rPr lang="it-IT" b="1" dirty="0">
                <a:solidFill>
                  <a:prstClr val="black"/>
                </a:solidFill>
                <a:latin typeface="Arial Narrow" panose="020B0606020202030204" pitchFamily="34" charset="0"/>
              </a:rPr>
              <a:t>0,93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it-IT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(IC95%: 0,9-0,96) al </a:t>
            </a:r>
            <a:r>
              <a:rPr lang="it-IT" dirty="0">
                <a:solidFill>
                  <a:prstClr val="black"/>
                </a:solidFill>
                <a:latin typeface="Arial Narrow" panose="020B0606020202030204" pitchFamily="34" charset="0"/>
              </a:rPr>
              <a:t>19 aprile 2022</a:t>
            </a:r>
            <a:endParaRPr kumimoji="0" lang="it-IT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0168411-B05F-4E38-B014-86F92D6456B7}"/>
              </a:ext>
            </a:extLst>
          </p:cNvPr>
          <p:cNvSpPr txBox="1"/>
          <p:nvPr/>
        </p:nvSpPr>
        <p:spPr>
          <a:xfrm>
            <a:off x="9674750" y="3935267"/>
            <a:ext cx="23484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Sintomi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: </a:t>
            </a:r>
            <a:r>
              <a:rPr lang="it-IT" b="1" dirty="0">
                <a:solidFill>
                  <a:prstClr val="black"/>
                </a:solidFill>
                <a:latin typeface="Arial Narrow" panose="020B0606020202030204" pitchFamily="34" charset="0"/>
              </a:rPr>
              <a:t>0,92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it-IT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(IC95%: </a:t>
            </a:r>
            <a:r>
              <a:rPr lang="it-IT" dirty="0">
                <a:solidFill>
                  <a:prstClr val="black"/>
                </a:solidFill>
                <a:latin typeface="Arial Narrow" panose="020B0606020202030204" pitchFamily="34" charset="0"/>
              </a:rPr>
              <a:t>0,92-0,93</a:t>
            </a:r>
            <a:r>
              <a:rPr kumimoji="0" lang="it-IT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) 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al </a:t>
            </a:r>
            <a:r>
              <a:rPr lang="it-IT" dirty="0">
                <a:solidFill>
                  <a:prstClr val="black"/>
                </a:solidFill>
                <a:latin typeface="Arial Narrow" panose="020B0606020202030204" pitchFamily="34" charset="0"/>
              </a:rPr>
              <a:t>13 aprile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marzo 2022</a:t>
            </a:r>
          </a:p>
        </p:txBody>
      </p:sp>
    </p:spTree>
    <p:extLst>
      <p:ext uri="{BB962C8B-B14F-4D97-AF65-F5344CB8AC3E}">
        <p14:creationId xmlns:p14="http://schemas.microsoft.com/office/powerpoint/2010/main" val="3310883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B5422F9-F94E-4C3E-859E-08DC43297C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88" r="1943" b="47061"/>
          <a:stretch/>
        </p:blipFill>
        <p:spPr>
          <a:xfrm>
            <a:off x="42071" y="46324"/>
            <a:ext cx="12107857" cy="625042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120FA03F-51ED-409D-B36B-F721E225D251}"/>
              </a:ext>
            </a:extLst>
          </p:cNvPr>
          <p:cNvSpPr txBox="1">
            <a:spLocks/>
          </p:cNvSpPr>
          <p:nvPr/>
        </p:nvSpPr>
        <p:spPr>
          <a:xfrm>
            <a:off x="365184" y="-64223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Andamento incidenza (14 gg) in alcuni tutti i paesi europei (ECDC) fino al 24 aprile 2022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6B0C2BC-A003-439A-A5C1-E5F5DE52EA1F}"/>
              </a:ext>
            </a:extLst>
          </p:cNvPr>
          <p:cNvSpPr/>
          <p:nvPr/>
        </p:nvSpPr>
        <p:spPr>
          <a:xfrm>
            <a:off x="7144985" y="6541614"/>
            <a:ext cx="286007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aggiornamento: 24 aprile 2022</a:t>
            </a:r>
            <a:endParaRPr lang="it-IT" sz="105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4C80901-1D15-4950-8E56-BBB4C94CA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6013"/>
            <a:ext cx="12192000" cy="462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50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996C1B5-8807-40AB-AAC3-E59867FD8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03851" y="811181"/>
            <a:ext cx="6722971" cy="458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C3B66A7-DCB3-48EA-A25C-CE6BA850A2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48" t="43258" r="2630" b="47869"/>
          <a:stretch/>
        </p:blipFill>
        <p:spPr>
          <a:xfrm>
            <a:off x="41932" y="118845"/>
            <a:ext cx="12095475" cy="70071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9874E31-0F60-4B6C-8754-C7162467EFB8}"/>
              </a:ext>
            </a:extLst>
          </p:cNvPr>
          <p:cNvSpPr txBox="1"/>
          <p:nvPr/>
        </p:nvSpPr>
        <p:spPr>
          <a:xfrm>
            <a:off x="1548904" y="238371"/>
            <a:ext cx="11124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Casi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aumento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nella maggioranza delle Regioni/PPAA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negli ultimi 7 giorni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12C85AE0-1517-41C9-A8BC-074E9F8CFAF2}"/>
              </a:ext>
            </a:extLst>
          </p:cNvPr>
          <p:cNvSpPr/>
          <p:nvPr/>
        </p:nvSpPr>
        <p:spPr>
          <a:xfrm>
            <a:off x="7201837" y="6604084"/>
            <a:ext cx="289053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Data di ultimo aggiornamento: 27 aprile 2022</a:t>
            </a: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C2958E9-2E9E-4413-8AD5-8213BE053169}"/>
              </a:ext>
            </a:extLst>
          </p:cNvPr>
          <p:cNvSpPr txBox="1"/>
          <p:nvPr/>
        </p:nvSpPr>
        <p:spPr>
          <a:xfrm>
            <a:off x="3295226" y="5395751"/>
            <a:ext cx="78132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000" b="1" cap="small" dirty="0">
                <a:solidFill>
                  <a:srgbClr val="44546A"/>
                </a:solidFill>
                <a:latin typeface="Raleway" pitchFamily="2" charset="0"/>
              </a:rPr>
              <a:t>CONFRONTO TRA IL NUMERO CASI DI COVID-19 (PER 100.000 AB) DIAGNOSTICATI IN ITALIA </a:t>
            </a:r>
          </a:p>
          <a:p>
            <a:pPr>
              <a:defRPr/>
            </a:pPr>
            <a:r>
              <a:rPr lang="it-IT" sz="1000" b="1" cap="small" dirty="0">
                <a:solidFill>
                  <a:srgbClr val="44546A"/>
                </a:solidFill>
                <a:latin typeface="Raleway" pitchFamily="2" charset="0"/>
              </a:rPr>
              <a:t>PER REGIONE/PA NEL PERIODO 18-24/4/2022 E 11-17/4/2022 *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24D6122-87B2-462A-BCC7-60AFE43FE7B7}"/>
              </a:ext>
            </a:extLst>
          </p:cNvPr>
          <p:cNvSpPr txBox="1"/>
          <p:nvPr/>
        </p:nvSpPr>
        <p:spPr>
          <a:xfrm>
            <a:off x="1619616" y="5746699"/>
            <a:ext cx="979521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i="1" dirty="0">
                <a:solidFill>
                  <a:srgbClr val="404040"/>
                </a:solidFill>
                <a:latin typeface="Calibri" panose="020F0502020204030204"/>
              </a:rPr>
              <a:t>*Sicilia e PA Bolzano hanno notificato nell’ultima settimana un numero inferiore di casi per problemi tecnico-organizzativi e forte pressione sui servizi sanitari. </a:t>
            </a:r>
          </a:p>
        </p:txBody>
      </p:sp>
    </p:spTree>
    <p:extLst>
      <p:ext uri="{BB962C8B-B14F-4D97-AF65-F5344CB8AC3E}">
        <p14:creationId xmlns:p14="http://schemas.microsoft.com/office/powerpoint/2010/main" val="2828064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BCD8B1B4-145A-41CF-92AB-322EA28BBB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58" r="2630" b="47869"/>
          <a:stretch/>
        </p:blipFill>
        <p:spPr>
          <a:xfrm>
            <a:off x="41932" y="118845"/>
            <a:ext cx="12095475" cy="60540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0D2BD75-176A-45F8-A3B1-71B284903107}"/>
              </a:ext>
            </a:extLst>
          </p:cNvPr>
          <p:cNvSpPr txBox="1"/>
          <p:nvPr/>
        </p:nvSpPr>
        <p:spPr>
          <a:xfrm>
            <a:off x="3796809" y="190715"/>
            <a:ext cx="12184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Casi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aumento </a:t>
            </a:r>
            <a:r>
              <a:rPr lang="it-IT" sz="2400" b="1" dirty="0">
                <a:solidFill>
                  <a:schemeClr val="bg1"/>
                </a:solidFill>
                <a:latin typeface="Calibri" panose="020F0502020204030204"/>
              </a:rPr>
              <a:t>in quasi tutte le fasce d’età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062F9CD-CE96-4997-888D-12FBC44B69AD}"/>
              </a:ext>
            </a:extLst>
          </p:cNvPr>
          <p:cNvSpPr txBox="1"/>
          <p:nvPr/>
        </p:nvSpPr>
        <p:spPr>
          <a:xfrm>
            <a:off x="796046" y="5404355"/>
            <a:ext cx="1122829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00" b="1" cap="small" dirty="0">
                <a:solidFill>
                  <a:srgbClr val="44546A"/>
                </a:solidFill>
                <a:latin typeface="Raleway" pitchFamily="2" charset="0"/>
              </a:rPr>
              <a:t>CONFRONTO TRA IL NUMERO CASI DI COVID-19 (PER 100.000 AB) DIAGNOSTICATI IN ITALIA PER FASCIA D’ETA’ NEL PERIODO 18-24/4/2022 E 11-17/4/2022*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E7776058-B94D-432C-A9E8-125AE28A6B8A}"/>
              </a:ext>
            </a:extLst>
          </p:cNvPr>
          <p:cNvSpPr/>
          <p:nvPr/>
        </p:nvSpPr>
        <p:spPr>
          <a:xfrm>
            <a:off x="7201837" y="6604084"/>
            <a:ext cx="286328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Data di ultimo aggiornamento: </a:t>
            </a:r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27 aprile 2022</a:t>
            </a: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7B47942-7F7D-413F-8EBB-BD98F62C7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8" b="4478"/>
          <a:stretch/>
        </p:blipFill>
        <p:spPr bwMode="auto">
          <a:xfrm>
            <a:off x="2845426" y="949574"/>
            <a:ext cx="6488485" cy="435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415E381-4BB9-4845-B71F-8858E993001E}"/>
              </a:ext>
            </a:extLst>
          </p:cNvPr>
          <p:cNvSpPr txBox="1"/>
          <p:nvPr/>
        </p:nvSpPr>
        <p:spPr>
          <a:xfrm>
            <a:off x="1619616" y="5746699"/>
            <a:ext cx="979521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i="1" dirty="0">
                <a:solidFill>
                  <a:srgbClr val="404040"/>
                </a:solidFill>
                <a:latin typeface="Calibri" panose="020F0502020204030204"/>
              </a:rPr>
              <a:t>*Sicilia e PA Bolzano hanno notificato nell’ultima settimana un numero inferiore di casi per problemi tecnico-organizzativi e forte pressione sui servizi sanitari. </a:t>
            </a:r>
          </a:p>
        </p:txBody>
      </p:sp>
    </p:spTree>
    <p:extLst>
      <p:ext uri="{BB962C8B-B14F-4D97-AF65-F5344CB8AC3E}">
        <p14:creationId xmlns:p14="http://schemas.microsoft.com/office/powerpoint/2010/main" val="558278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377DD524-A054-4AD5-82A7-D17EF5D7D724}"/>
              </a:ext>
            </a:extLst>
          </p:cNvPr>
          <p:cNvSpPr/>
          <p:nvPr/>
        </p:nvSpPr>
        <p:spPr>
          <a:xfrm>
            <a:off x="7201837" y="6604084"/>
            <a:ext cx="289053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aggiornamento: 27 aprile 2022</a:t>
            </a:r>
            <a:endParaRPr lang="it-IT" sz="1050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36F2DCDA-AC77-466A-9E27-F2843157F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78812" y="1056313"/>
            <a:ext cx="8386035" cy="456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3B260AA-68FF-412B-B313-9DBC131C3D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48" t="43288" r="1943" b="47061"/>
          <a:stretch/>
        </p:blipFill>
        <p:spPr>
          <a:xfrm>
            <a:off x="42071" y="54932"/>
            <a:ext cx="12107857" cy="625042"/>
          </a:xfrm>
          <a:prstGeom prst="rect">
            <a:avLst/>
          </a:prstGeom>
        </p:spPr>
      </p:pic>
      <p:sp>
        <p:nvSpPr>
          <p:cNvPr id="170" name="CasellaDiTesto 169">
            <a:extLst>
              <a:ext uri="{FF2B5EF4-FFF2-40B4-BE49-F238E27FC236}">
                <a16:creationId xmlns:a16="http://schemas.microsoft.com/office/drawing/2014/main" id="{9F928B8A-3EB1-4DF1-BFCE-1A2F9A1160CD}"/>
              </a:ext>
            </a:extLst>
          </p:cNvPr>
          <p:cNvSpPr txBox="1"/>
          <p:nvPr/>
        </p:nvSpPr>
        <p:spPr>
          <a:xfrm>
            <a:off x="-31845" y="167398"/>
            <a:ext cx="121499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prstClr val="white"/>
                </a:solidFill>
                <a:latin typeface="Arial Narrow" panose="020B0606020202030204" pitchFamily="34" charset="0"/>
              </a:rPr>
              <a:t>Incidenza per 100.000 settimanale casi con età scolare (0-19 anni) e con età maggiore o uguale a 20 anni per fascia d’età</a:t>
            </a:r>
          </a:p>
        </p:txBody>
      </p:sp>
    </p:spTree>
    <p:extLst>
      <p:ext uri="{BB962C8B-B14F-4D97-AF65-F5344CB8AC3E}">
        <p14:creationId xmlns:p14="http://schemas.microsoft.com/office/powerpoint/2010/main" val="3003740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B3270578-6B2D-4AFF-A567-63DA67997770}"/>
              </a:ext>
            </a:extLst>
          </p:cNvPr>
          <p:cNvSpPr/>
          <p:nvPr/>
        </p:nvSpPr>
        <p:spPr>
          <a:xfrm>
            <a:off x="2122966" y="5497966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CD8B1B4-145A-41CF-92AB-322EA28BBB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58" r="2630" b="47869"/>
          <a:stretch/>
        </p:blipFill>
        <p:spPr>
          <a:xfrm>
            <a:off x="41932" y="118845"/>
            <a:ext cx="12095475" cy="60540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0D2BD75-176A-45F8-A3B1-71B284903107}"/>
              </a:ext>
            </a:extLst>
          </p:cNvPr>
          <p:cNvSpPr txBox="1"/>
          <p:nvPr/>
        </p:nvSpPr>
        <p:spPr>
          <a:xfrm>
            <a:off x="4605029" y="177429"/>
            <a:ext cx="12184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Età media </a:t>
            </a: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 evento</a:t>
            </a:r>
            <a:endParaRPr kumimoji="0" lang="it-IT" sz="2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E7776058-B94D-432C-A9E8-125AE28A6B8A}"/>
              </a:ext>
            </a:extLst>
          </p:cNvPr>
          <p:cNvSpPr/>
          <p:nvPr/>
        </p:nvSpPr>
        <p:spPr>
          <a:xfrm>
            <a:off x="7201837" y="6604084"/>
            <a:ext cx="289053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Data di ultimo aggiornamento: 27 aprile 2022</a:t>
            </a: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D8B7316-7A59-4F04-A5C4-B4F4AAD794FF}"/>
              </a:ext>
            </a:extLst>
          </p:cNvPr>
          <p:cNvSpPr txBox="1"/>
          <p:nvPr/>
        </p:nvSpPr>
        <p:spPr>
          <a:xfrm>
            <a:off x="8770327" y="1569482"/>
            <a:ext cx="2325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46 anni </a:t>
            </a:r>
            <a:r>
              <a:rPr lang="it-IT" dirty="0"/>
              <a:t>alla diagnosi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53EB532-9503-48AE-8364-7F7C9B64A96B}"/>
              </a:ext>
            </a:extLst>
          </p:cNvPr>
          <p:cNvSpPr txBox="1"/>
          <p:nvPr/>
        </p:nvSpPr>
        <p:spPr>
          <a:xfrm>
            <a:off x="8770327" y="3582975"/>
            <a:ext cx="2527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73 anni </a:t>
            </a:r>
            <a:r>
              <a:rPr lang="it-IT" dirty="0"/>
              <a:t>al ricovero in TI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BD037C3-7E0E-4F44-9B42-DA601C69B26E}"/>
              </a:ext>
            </a:extLst>
          </p:cNvPr>
          <p:cNvSpPr txBox="1"/>
          <p:nvPr/>
        </p:nvSpPr>
        <p:spPr>
          <a:xfrm>
            <a:off x="8770327" y="2522440"/>
            <a:ext cx="2866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76 anni </a:t>
            </a:r>
            <a:r>
              <a:rPr lang="it-IT" dirty="0"/>
              <a:t>all’ospedalizzazione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4DFEC8D-29E6-4B94-89E1-521383F14EE5}"/>
              </a:ext>
            </a:extLst>
          </p:cNvPr>
          <p:cNvSpPr txBox="1"/>
          <p:nvPr/>
        </p:nvSpPr>
        <p:spPr>
          <a:xfrm>
            <a:off x="8770327" y="4563262"/>
            <a:ext cx="2325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84 anni </a:t>
            </a:r>
            <a:r>
              <a:rPr lang="it-IT" dirty="0"/>
              <a:t>al decesso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B2467D0-95AB-4349-9144-A9BBBC34A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32917" y="1059154"/>
            <a:ext cx="5744222" cy="470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650233"/>
      </p:ext>
    </p:extLst>
  </p:cSld>
  <p:clrMapOvr>
    <a:masterClrMapping/>
  </p:clrMapOvr>
</p:sld>
</file>

<file path=ppt/theme/theme1.xml><?xml version="1.0" encoding="utf-8"?>
<a:theme xmlns:a="http://schemas.openxmlformats.org/drawingml/2006/main" name="presidenz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idenza" id="{D413CCC6-6FDF-48FB-AFB5-EF01A5117BCE}" vid="{8C8DDC9F-EAEB-4901-AB1E-45017EF0823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B63E7C816413449BE19C5D0687882B0" ma:contentTypeVersion="14" ma:contentTypeDescription="Creare un nuovo documento." ma:contentTypeScope="" ma:versionID="9d3c919990654082d909781a2c02d3fb">
  <xsd:schema xmlns:xsd="http://www.w3.org/2001/XMLSchema" xmlns:xs="http://www.w3.org/2001/XMLSchema" xmlns:p="http://schemas.microsoft.com/office/2006/metadata/properties" xmlns:ns3="3ec210cc-1385-4d77-bddf-45fa57c2a2bb" xmlns:ns4="57d7c0e4-8645-47b2-9061-8f723220d9b7" targetNamespace="http://schemas.microsoft.com/office/2006/metadata/properties" ma:root="true" ma:fieldsID="54e9748e58e4db3cb62675a12a402278" ns3:_="" ns4:_="">
    <xsd:import namespace="3ec210cc-1385-4d77-bddf-45fa57c2a2bb"/>
    <xsd:import namespace="57d7c0e4-8645-47b2-9061-8f723220d9b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c210cc-1385-4d77-bddf-45fa57c2a2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d7c0e4-8645-47b2-9061-8f723220d9b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2B4E2D-016A-4828-BD40-B1E9053E7861}">
  <ds:schemaRefs>
    <ds:schemaRef ds:uri="http://www.w3.org/XML/1998/namespace"/>
    <ds:schemaRef ds:uri="57d7c0e4-8645-47b2-9061-8f723220d9b7"/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3ec210cc-1385-4d77-bddf-45fa57c2a2bb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35A7507-7C85-41C6-B66A-70CB816B15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B6639A-F449-47E5-B02B-4FCE7E0DE4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c210cc-1385-4d77-bddf-45fa57c2a2bb"/>
    <ds:schemaRef ds:uri="57d7c0e4-8645-47b2-9061-8f723220d9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1324</Words>
  <Application>Microsoft Office PowerPoint</Application>
  <PresentationFormat>Widescreen</PresentationFormat>
  <Paragraphs>249</Paragraphs>
  <Slides>20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30" baseType="lpstr">
      <vt:lpstr>Arial</vt:lpstr>
      <vt:lpstr>Arial Narrow</vt:lpstr>
      <vt:lpstr>Calibri</vt:lpstr>
      <vt:lpstr>Calibri Light</vt:lpstr>
      <vt:lpstr>Raleway</vt:lpstr>
      <vt:lpstr>Source Sans Pro</vt:lpstr>
      <vt:lpstr>Tahoma</vt:lpstr>
      <vt:lpstr>Times New Roman</vt:lpstr>
      <vt:lpstr>Titillium Web</vt:lpstr>
      <vt:lpstr>presidenza</vt:lpstr>
      <vt:lpstr>Epidemia COVID-19  Monitoraggio del rischio </vt:lpstr>
      <vt:lpstr>Presentazione standard di PowerPoint</vt:lpstr>
      <vt:lpstr>Casi notificati al sistema di Sorveglianza integrata COVID-19 in Italia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Malloni Pier David</dc:creator>
  <cp:lastModifiedBy>De Vecchis Daniela</cp:lastModifiedBy>
  <cp:revision>10</cp:revision>
  <dcterms:created xsi:type="dcterms:W3CDTF">2021-11-29T14:06:14Z</dcterms:created>
  <dcterms:modified xsi:type="dcterms:W3CDTF">2022-04-29T13:04:08Z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0x0101005B63E7C816413449BE19C5D0687882B0</vt:lpwstr>
  </property>
</Properties>
</file>