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1418" r:id="rId5"/>
    <p:sldId id="1290" r:id="rId6"/>
    <p:sldId id="263" r:id="rId7"/>
    <p:sldId id="266" r:id="rId8"/>
    <p:sldId id="267" r:id="rId9"/>
    <p:sldId id="278" r:id="rId10"/>
    <p:sldId id="259" r:id="rId11"/>
    <p:sldId id="1383" r:id="rId12"/>
    <p:sldId id="1387" r:id="rId13"/>
    <p:sldId id="261" r:id="rId14"/>
    <p:sldId id="1308" r:id="rId15"/>
    <p:sldId id="262" r:id="rId16"/>
    <p:sldId id="1408" r:id="rId17"/>
    <p:sldId id="264" r:id="rId18"/>
    <p:sldId id="1380" r:id="rId19"/>
    <p:sldId id="1420" r:id="rId20"/>
    <p:sldId id="1278" r:id="rId21"/>
    <p:sldId id="273" r:id="rId22"/>
    <p:sldId id="274" r:id="rId23"/>
    <p:sldId id="275" r:id="rId24"/>
    <p:sldId id="1416" r:id="rId25"/>
    <p:sldId id="279" r:id="rId26"/>
    <p:sldId id="1423" r:id="rId27"/>
    <p:sldId id="276" r:id="rId28"/>
    <p:sldId id="277" r:id="rId29"/>
    <p:sldId id="1422"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93" autoAdjust="0"/>
    <p:restoredTop sz="94660"/>
  </p:normalViewPr>
  <p:slideViewPr>
    <p:cSldViewPr snapToGrid="0">
      <p:cViewPr varScale="1">
        <p:scale>
          <a:sx n="121" d="100"/>
          <a:sy n="121" d="100"/>
        </p:scale>
        <p:origin x="176" y="30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7E45F-677A-4CFA-A218-7B80E3C7AFFF}" type="datetimeFigureOut">
              <a:rPr lang="it-IT" smtClean="0"/>
              <a:t>03/12/2021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06D94-901B-4EEA-9FFD-CE4181E9FA23}" type="slidenum">
              <a:rPr lang="it-IT" smtClean="0"/>
              <a:t>‹N›</a:t>
            </a:fld>
            <a:endParaRPr lang="it-IT"/>
          </a:p>
        </p:txBody>
      </p:sp>
    </p:spTree>
    <p:extLst>
      <p:ext uri="{BB962C8B-B14F-4D97-AF65-F5344CB8AC3E}">
        <p14:creationId xmlns:p14="http://schemas.microsoft.com/office/powerpoint/2010/main" val="164175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A4D38-D582-4376-ABC6-6BBE0702E13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56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8A56-AA01-4C8A-8637-C672DAE39F2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6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8A56-AA01-4C8A-8637-C672DAE39F2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2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03/12/2021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455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0412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03/12/2021</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346053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03/12/2021</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8735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03/12/2021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2614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03/12/2021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41599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03/12/2021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4957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03/12/2021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8917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11085348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12/3/2021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526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03/12/2021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622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03/12/2021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5199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03/12/2021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0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03/12/2021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6252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03/12/2021</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812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03/12/2021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3334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03/12/2021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6644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03/12/2021</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39025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7406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03/12/2021</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2135667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hyperlink" Target="https://worldhealthorg.shinyapps.io/covid/" TargetMode="External"/><Relationship Id="rId3" Type="http://schemas.openxmlformats.org/officeDocument/2006/relationships/image" Target="../media/image30.png"/><Relationship Id="rId7" Type="http://schemas.openxmlformats.org/officeDocument/2006/relationships/hyperlink" Target="https://www.rainews.it/dl/rainews/articoli/dpcm-aree-gialle-arancioni-e-rosse-ecco-cosa-cambia-da-domani-bde2e284-752b-4fe4-9858-e142c7fdc406.html" TargetMode="External"/><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hyperlink" Target="https://comune.soragna.pr.it/notizie/302629/emergenza-covid-19-tutti-cambi-colore-domenica-15" TargetMode="External"/><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3 dicembre 2021</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37D2EE-6CD2-4BDB-9E6F-A62566FDB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31278" y="987622"/>
            <a:ext cx="9759628" cy="4882756"/>
          </a:xfrm>
          <a:prstGeom prst="rect">
            <a:avLst/>
          </a:prstGeom>
          <a:noFill/>
          <a:extLst>
            <a:ext uri="{909E8E84-426E-40DD-AFC4-6F175D3DCCD1}">
              <a14:hiddenFill xmlns:a14="http://schemas.microsoft.com/office/drawing/2010/main">
                <a:solidFill>
                  <a:srgbClr val="FFFFFF"/>
                </a:solidFill>
              </a14:hiddenFill>
            </a:ext>
          </a:extLst>
        </p:spPr>
      </p:pic>
      <p:sp>
        <p:nvSpPr>
          <p:cNvPr id="170" name="CasellaDiTesto 169">
            <a:extLst>
              <a:ext uri="{FF2B5EF4-FFF2-40B4-BE49-F238E27FC236}">
                <a16:creationId xmlns:a16="http://schemas.microsoft.com/office/drawing/2014/main" id="{9F928B8A-3EB1-4DF1-BFCE-1A2F9A1160CD}"/>
              </a:ext>
            </a:extLst>
          </p:cNvPr>
          <p:cNvSpPr txBox="1"/>
          <p:nvPr/>
        </p:nvSpPr>
        <p:spPr>
          <a:xfrm>
            <a:off x="0" y="67811"/>
            <a:ext cx="11727809"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600" b="1" dirty="0">
                <a:solidFill>
                  <a:srgbClr val="0064B7"/>
                </a:solidFill>
                <a:latin typeface="Arial Narrow" panose="020B0606020202030204" pitchFamily="34" charset="0"/>
              </a:rPr>
              <a:t>Stima nazionale dell’Rt sintomi (17/11), Rt ospedalizzazioni (23/11) e Rt «augmented» (23/11) calcolati con dati al 1/12/2021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295786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a:t>
            </a:r>
            <a:r>
              <a:rPr kumimoji="0" lang="it-IT" sz="1050" b="0" i="0" u="none" strike="noStrike" kern="1200" cap="none" spc="0" normalizeH="0" baseline="0" noProof="0" dirty="0">
                <a:ln>
                  <a:noFill/>
                </a:ln>
                <a:solidFill>
                  <a:srgbClr val="333333"/>
                </a:solidFill>
                <a:effectLst/>
                <a:uLnTx/>
                <a:uFillTx/>
                <a:latin typeface="Source Sans Pro"/>
                <a:ea typeface="+mn-ea"/>
                <a:cs typeface="+mn-cs"/>
              </a:rPr>
              <a:t>: 1 dicembre </a:t>
            </a:r>
            <a:r>
              <a:rPr kumimoji="0" lang="it-IT" sz="105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FDD407F9-D97C-40C4-9D32-E19852D92C02}"/>
              </a:ext>
            </a:extLst>
          </p:cNvPr>
          <p:cNvSpPr txBox="1"/>
          <p:nvPr/>
        </p:nvSpPr>
        <p:spPr>
          <a:xfrm>
            <a:off x="9837821" y="1675773"/>
            <a:ext cx="235417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Augmented: </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1,12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1,12-1,12) al 23 novembre 2021 </a:t>
            </a:r>
            <a:endParaRPr kumimoji="0" lang="en-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822413" y="3773075"/>
            <a:ext cx="27051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Ospedalizzazioni: </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1,09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1,05-1,12) al 23 novembre 2021</a:t>
            </a:r>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7762253" y="947913"/>
            <a:ext cx="34127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Sintomi: </a:t>
            </a:r>
            <a:r>
              <a:rPr kumimoji="0" lang="it-IT" b="1" i="0" u="none" strike="noStrike" kern="1200" cap="none" spc="0" normalizeH="0" baseline="0" noProof="0" dirty="0">
                <a:ln>
                  <a:noFill/>
                </a:ln>
                <a:solidFill>
                  <a:prstClr val="black"/>
                </a:solidFill>
                <a:effectLst/>
                <a:uLnTx/>
                <a:uFillTx/>
                <a:latin typeface="Arial Narrow" panose="020B0606020202030204" pitchFamily="34" charset="0"/>
              </a:rPr>
              <a:t>1,21 </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(IC95%: 1,21-1,21) al 17 novembre 2021</a:t>
            </a:r>
          </a:p>
        </p:txBody>
      </p:sp>
    </p:spTree>
    <p:extLst>
      <p:ext uri="{BB962C8B-B14F-4D97-AF65-F5344CB8AC3E}">
        <p14:creationId xmlns:p14="http://schemas.microsoft.com/office/powerpoint/2010/main" val="331088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2/12/2021</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4" name="Tabella 3">
            <a:extLst>
              <a:ext uri="{FF2B5EF4-FFF2-40B4-BE49-F238E27FC236}">
                <a16:creationId xmlns:a16="http://schemas.microsoft.com/office/drawing/2014/main" id="{7E52DAF0-4802-46B0-B1FC-4C61729263BF}"/>
              </a:ext>
            </a:extLst>
          </p:cNvPr>
          <p:cNvGraphicFramePr>
            <a:graphicFrameLocks noGrp="1"/>
          </p:cNvGraphicFramePr>
          <p:nvPr>
            <p:extLst>
              <p:ext uri="{D42A27DB-BD31-4B8C-83A1-F6EECF244321}">
                <p14:modId xmlns:p14="http://schemas.microsoft.com/office/powerpoint/2010/main" val="345556517"/>
              </p:ext>
            </p:extLst>
          </p:nvPr>
        </p:nvGraphicFramePr>
        <p:xfrm>
          <a:off x="483357" y="1180753"/>
          <a:ext cx="11225286" cy="4708736"/>
        </p:xfrm>
        <a:graphic>
          <a:graphicData uri="http://schemas.openxmlformats.org/drawingml/2006/table">
            <a:tbl>
              <a:tblPr firstRow="1" firstCol="1" bandRow="1"/>
              <a:tblGrid>
                <a:gridCol w="1639433">
                  <a:extLst>
                    <a:ext uri="{9D8B030D-6E8A-4147-A177-3AD203B41FA5}">
                      <a16:colId xmlns:a16="http://schemas.microsoft.com/office/drawing/2014/main" val="4011441120"/>
                    </a:ext>
                  </a:extLst>
                </a:gridCol>
                <a:gridCol w="1806109">
                  <a:extLst>
                    <a:ext uri="{9D8B030D-6E8A-4147-A177-3AD203B41FA5}">
                      <a16:colId xmlns:a16="http://schemas.microsoft.com/office/drawing/2014/main" val="2102752302"/>
                    </a:ext>
                  </a:extLst>
                </a:gridCol>
                <a:gridCol w="1683921">
                  <a:extLst>
                    <a:ext uri="{9D8B030D-6E8A-4147-A177-3AD203B41FA5}">
                      <a16:colId xmlns:a16="http://schemas.microsoft.com/office/drawing/2014/main" val="2764619601"/>
                    </a:ext>
                  </a:extLst>
                </a:gridCol>
                <a:gridCol w="1745015">
                  <a:extLst>
                    <a:ext uri="{9D8B030D-6E8A-4147-A177-3AD203B41FA5}">
                      <a16:colId xmlns:a16="http://schemas.microsoft.com/office/drawing/2014/main" val="1913533220"/>
                    </a:ext>
                  </a:extLst>
                </a:gridCol>
                <a:gridCol w="1850788">
                  <a:extLst>
                    <a:ext uri="{9D8B030D-6E8A-4147-A177-3AD203B41FA5}">
                      <a16:colId xmlns:a16="http://schemas.microsoft.com/office/drawing/2014/main" val="4199570885"/>
                    </a:ext>
                  </a:extLst>
                </a:gridCol>
                <a:gridCol w="2500020">
                  <a:extLst>
                    <a:ext uri="{9D8B030D-6E8A-4147-A177-3AD203B41FA5}">
                      <a16:colId xmlns:a16="http://schemas.microsoft.com/office/drawing/2014/main" val="2365776571"/>
                    </a:ext>
                  </a:extLst>
                </a:gridCol>
              </a:tblGrid>
              <a:tr h="0">
                <a:tc>
                  <a:txBody>
                    <a:bodyPr/>
                    <a:lstStyle/>
                    <a:p>
                      <a:pPr>
                        <a:lnSpc>
                          <a:spcPct val="107000"/>
                        </a:lnSpc>
                        <a:spcAft>
                          <a:spcPts val="800"/>
                        </a:spcAft>
                      </a:pPr>
                      <a:r>
                        <a:rPr lang="it-I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12-18 novembre</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19-25 novembre</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26 novembre-2 dicembre</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02/12/2021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02/12/2021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322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122,2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0308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44,7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7335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99,7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7569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127,9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359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198,7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6111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336,3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803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172,1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34349"/>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192,5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4797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148,7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29354"/>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192,6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78967"/>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46,9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8468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645,7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17,5%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3104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197,7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7458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74,7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136,2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2883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46,7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2883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51,2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57133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97,6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6628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97,7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88793"/>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66,8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9762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309,1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43995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317,1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17569"/>
                  </a:ext>
                </a:extLst>
              </a:tr>
              <a:tr h="185317">
                <a:tc>
                  <a:txBody>
                    <a:bodyPr/>
                    <a:lstStyle/>
                    <a:p>
                      <a:pP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effectLst/>
                          <a:latin typeface="Calibri" panose="020F0502020204030204" pitchFamily="34" charset="0"/>
                          <a:ea typeface="Calibri" panose="020F0502020204030204" pitchFamily="34" charset="0"/>
                          <a:cs typeface="Times New Roman" panose="02020603050405020304" pitchFamily="18" charset="0"/>
                        </a:rPr>
                        <a:t>155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effectLst/>
                          <a:latin typeface="Calibri" panose="020F0502020204030204" pitchFamily="34" charset="0"/>
                          <a:ea typeface="Calibri" panose="020F0502020204030204" pitchFamily="34" charset="0"/>
                          <a:cs typeface="Times New Roman" panose="02020603050405020304" pitchFamily="18" charset="0"/>
                        </a:rPr>
                        <a:t>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Times New Roman" panose="02020603050405020304" pitchFamily="18" charset="0"/>
                        </a:rPr>
                        <a:t>7,3%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607959"/>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E7991F-227C-4D1D-963F-5DF7512E9B72}"/>
              </a:ext>
            </a:extLst>
          </p:cNvPr>
          <p:cNvSpPr txBox="1"/>
          <p:nvPr/>
        </p:nvSpPr>
        <p:spPr>
          <a:xfrm>
            <a:off x="422347" y="125834"/>
            <a:ext cx="11448451"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0064B7"/>
                </a:solidFill>
                <a:effectLst/>
                <a:uLnTx/>
                <a:uFillTx/>
                <a:latin typeface="Arial Narrow" panose="020B0606020202030204" pitchFamily="34" charset="0"/>
              </a:rPr>
              <a:t>Occupazione dei posti letto (attivi e attivabili ai sensi del DL 105 del 23 luglio 2021) in </a:t>
            </a:r>
            <a:r>
              <a:rPr kumimoji="0" lang="it-IT" sz="2600" b="1" i="0" u="none" strike="noStrike" kern="1200" cap="none" spc="0" normalizeH="0" baseline="0" noProof="0" dirty="0">
                <a:ln>
                  <a:noFill/>
                </a:ln>
                <a:solidFill>
                  <a:srgbClr val="C00000"/>
                </a:solidFill>
                <a:effectLst/>
                <a:uLnTx/>
                <a:uFillTx/>
                <a:latin typeface="Arial Narrow" panose="020B0606020202030204" pitchFamily="34" charset="0"/>
              </a:rPr>
              <a:t>area medica</a:t>
            </a:r>
            <a:r>
              <a:rPr kumimoji="0" lang="it-IT" sz="2600" b="1" i="0" u="none" strike="noStrike" kern="1200" cap="none" spc="0" normalizeH="0" baseline="0" noProof="0" dirty="0">
                <a:ln>
                  <a:noFill/>
                </a:ln>
                <a:solidFill>
                  <a:srgbClr val="0064B7"/>
                </a:solidFill>
                <a:effectLst/>
                <a:uLnTx/>
                <a:uFillTx/>
                <a:latin typeface="Arial Narrow" panose="020B0606020202030204" pitchFamily="34" charset="0"/>
              </a:rPr>
              <a:t> al 2/12/2021</a:t>
            </a:r>
            <a:endParaRPr kumimoji="0" lang="it-CH" sz="26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5" name="Rettangolo 4">
            <a:extLst>
              <a:ext uri="{FF2B5EF4-FFF2-40B4-BE49-F238E27FC236}">
                <a16:creationId xmlns:a16="http://schemas.microsoft.com/office/drawing/2014/main" id="{B0BA55A8-B633-4A97-9498-2B07B3ACC16D}"/>
              </a:ext>
            </a:extLst>
          </p:cNvPr>
          <p:cNvSpPr/>
          <p:nvPr/>
        </p:nvSpPr>
        <p:spPr>
          <a:xfrm>
            <a:off x="7543959" y="6604084"/>
            <a:ext cx="2866490"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t>
            </a:r>
            <a:r>
              <a:rPr kumimoji="0" lang="it-IT" sz="1050" b="1" i="0" u="none" strike="noStrike" kern="1200" cap="none" spc="0" normalizeH="0" baseline="0" noProof="0" dirty="0">
                <a:ln>
                  <a:noFill/>
                </a:ln>
                <a:solidFill>
                  <a:srgbClr val="333333"/>
                </a:solidFill>
                <a:effectLst/>
                <a:uLnTx/>
                <a:uFillTx/>
                <a:latin typeface="Calibri" panose="020F0502020204030204"/>
                <a:ea typeface="+mn-ea"/>
                <a:cs typeface="+mn-cs"/>
              </a:rPr>
              <a:t>aggiornamento</a:t>
            </a:r>
            <a:r>
              <a:rPr kumimoji="0" lang="it-IT" sz="1050" b="0" i="0" u="none" strike="noStrike" kern="1200" cap="none" spc="0" normalizeH="0" baseline="0" noProof="0" dirty="0">
                <a:ln>
                  <a:noFill/>
                </a:ln>
                <a:solidFill>
                  <a:srgbClr val="333333"/>
                </a:solidFill>
                <a:effectLst/>
                <a:uLnTx/>
                <a:uFillTx/>
                <a:latin typeface="Source Sans Pro"/>
                <a:ea typeface="+mn-ea"/>
                <a:cs typeface="+mn-cs"/>
              </a:rPr>
              <a:t>: 2 dicembre </a:t>
            </a:r>
            <a:r>
              <a:rPr kumimoji="0" lang="it-IT" sz="105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8AD2EF5A-25A6-455A-BA76-27EA36FDA34E}"/>
              </a:ext>
            </a:extLst>
          </p:cNvPr>
          <p:cNvSpPr txBox="1"/>
          <p:nvPr/>
        </p:nvSpPr>
        <p:spPr>
          <a:xfrm>
            <a:off x="152585" y="1069135"/>
            <a:ext cx="11886829" cy="584775"/>
          </a:xfrm>
          <a:prstGeom prst="rect">
            <a:avLst/>
          </a:prstGeom>
          <a:noFill/>
        </p:spPr>
        <p:txBody>
          <a:bodyPr wrap="square">
            <a:spAutoFit/>
          </a:bodyPr>
          <a:lstStyle/>
          <a:p>
            <a:r>
              <a:rPr lang="en-US" sz="1600" dirty="0">
                <a:effectLst/>
                <a:latin typeface="Arial Narrow" panose="020B0606020202030204" pitchFamily="34" charset="0"/>
                <a:ea typeface="Tahoma" panose="020B0604030504040204" pitchFamily="34" charset="0"/>
              </a:rPr>
              <a:t>Il </a:t>
            </a:r>
            <a:r>
              <a:rPr lang="en-US" sz="1600" dirty="0" err="1">
                <a:effectLst/>
                <a:latin typeface="Arial Narrow" panose="020B0606020202030204" pitchFamily="34" charset="0"/>
                <a:ea typeface="Tahoma" panose="020B0604030504040204" pitchFamily="34" charset="0"/>
              </a:rPr>
              <a:t>tasso</a:t>
            </a:r>
            <a:r>
              <a:rPr lang="en-US" sz="1600" dirty="0">
                <a:effectLst/>
                <a:latin typeface="Arial Narrow" panose="020B0606020202030204" pitchFamily="34" charset="0"/>
                <a:ea typeface="Tahoma" panose="020B0604030504040204" pitchFamily="34" charset="0"/>
              </a:rPr>
              <a:t> di </a:t>
            </a:r>
            <a:r>
              <a:rPr lang="en-US" sz="1600" dirty="0" err="1">
                <a:effectLst/>
                <a:latin typeface="Arial Narrow" panose="020B0606020202030204" pitchFamily="34" charset="0"/>
                <a:ea typeface="Tahoma" panose="020B0604030504040204" pitchFamily="34" charset="0"/>
              </a:rPr>
              <a:t>occupazione</a:t>
            </a:r>
            <a:r>
              <a:rPr lang="en-US" sz="1600" dirty="0">
                <a:effectLst/>
                <a:latin typeface="Arial Narrow" panose="020B0606020202030204" pitchFamily="34" charset="0"/>
                <a:ea typeface="Tahoma" panose="020B0604030504040204" pitchFamily="34" charset="0"/>
              </a:rPr>
              <a:t> a </a:t>
            </a:r>
            <a:r>
              <a:rPr lang="en-US" sz="1600" dirty="0" err="1">
                <a:effectLst/>
                <a:latin typeface="Arial Narrow" panose="020B0606020202030204" pitchFamily="34" charset="0"/>
                <a:ea typeface="Tahoma" panose="020B0604030504040204" pitchFamily="34" charset="0"/>
              </a:rPr>
              <a:t>livello</a:t>
            </a:r>
            <a:r>
              <a:rPr lang="en-US" sz="1600" dirty="0">
                <a:effectLst/>
                <a:latin typeface="Arial Narrow" panose="020B0606020202030204" pitchFamily="34" charset="0"/>
                <a:ea typeface="Tahoma" panose="020B0604030504040204" pitchFamily="34" charset="0"/>
              </a:rPr>
              <a:t> </a:t>
            </a:r>
            <a:r>
              <a:rPr lang="en-US" sz="1600" dirty="0" err="1">
                <a:effectLst/>
                <a:latin typeface="Arial Narrow" panose="020B0606020202030204" pitchFamily="34" charset="0"/>
                <a:ea typeface="Tahoma" panose="020B0604030504040204" pitchFamily="34" charset="0"/>
              </a:rPr>
              <a:t>nazionale</a:t>
            </a:r>
            <a:r>
              <a:rPr lang="en-US" sz="1600" dirty="0">
                <a:effectLst/>
                <a:latin typeface="Arial Narrow" panose="020B0606020202030204" pitchFamily="34" charset="0"/>
                <a:ea typeface="Tahoma" panose="020B0604030504040204" pitchFamily="34" charset="0"/>
              </a:rPr>
              <a:t> </a:t>
            </a:r>
            <a:r>
              <a:rPr lang="en-US" sz="1600" b="1" dirty="0" err="1">
                <a:latin typeface="Arial Narrow" panose="020B0606020202030204" pitchFamily="34" charset="0"/>
                <a:ea typeface="Tahoma" panose="020B0604030504040204" pitchFamily="34" charset="0"/>
              </a:rPr>
              <a:t>aumenta</a:t>
            </a:r>
            <a:r>
              <a:rPr lang="en-US" sz="1600" dirty="0">
                <a:latin typeface="Arial Narrow" panose="020B0606020202030204" pitchFamily="34" charset="0"/>
                <a:ea typeface="Tahoma" panose="020B0604030504040204" pitchFamily="34" charset="0"/>
              </a:rPr>
              <a:t> a</a:t>
            </a:r>
            <a:r>
              <a:rPr lang="en-US" sz="1600" dirty="0">
                <a:effectLst/>
                <a:latin typeface="Arial Narrow" panose="020B0606020202030204" pitchFamily="34" charset="0"/>
                <a:ea typeface="Tahoma" panose="020B0604030504040204" pitchFamily="34" charset="0"/>
              </a:rPr>
              <a:t>l </a:t>
            </a:r>
            <a:r>
              <a:rPr lang="en-US" sz="1600" dirty="0">
                <a:latin typeface="Arial Narrow" panose="020B0606020202030204" pitchFamily="34" charset="0"/>
                <a:ea typeface="Tahoma" panose="020B0604030504040204" pitchFamily="34" charset="0"/>
              </a:rPr>
              <a:t>9,1</a:t>
            </a:r>
            <a:r>
              <a:rPr lang="en-US" sz="1600" dirty="0">
                <a:effectLst/>
                <a:latin typeface="Arial Narrow" panose="020B0606020202030204" pitchFamily="34" charset="0"/>
                <a:ea typeface="Tahoma" panose="020B0604030504040204" pitchFamily="34" charset="0"/>
              </a:rPr>
              <a:t>% (</a:t>
            </a:r>
            <a:r>
              <a:rPr lang="en-US" sz="1600" dirty="0">
                <a:latin typeface="Arial Narrow" panose="020B0606020202030204" pitchFamily="34" charset="0"/>
                <a:ea typeface="Tahoma" panose="020B0604030504040204" pitchFamily="34" charset="0"/>
              </a:rPr>
              <a:t>8,1</a:t>
            </a:r>
            <a:r>
              <a:rPr lang="en-US" sz="1600" dirty="0">
                <a:effectLst/>
                <a:latin typeface="Arial Narrow" panose="020B0606020202030204" pitchFamily="34" charset="0"/>
                <a:ea typeface="Tahoma" panose="020B0604030504040204" pitchFamily="34" charset="0"/>
              </a:rPr>
              <a:t>% settimana </a:t>
            </a:r>
            <a:r>
              <a:rPr lang="en-US" sz="1600" dirty="0" err="1">
                <a:effectLst/>
                <a:latin typeface="Arial Narrow" panose="020B0606020202030204" pitchFamily="34" charset="0"/>
                <a:ea typeface="Tahoma" panose="020B0604030504040204" pitchFamily="34" charset="0"/>
              </a:rPr>
              <a:t>precedente</a:t>
            </a:r>
            <a:r>
              <a:rPr lang="en-US" sz="1600" dirty="0">
                <a:effectLst/>
                <a:latin typeface="Arial Narrow" panose="020B0606020202030204" pitchFamily="34" charset="0"/>
                <a:ea typeface="Tahoma" panose="020B0604030504040204" pitchFamily="34" charset="0"/>
              </a:rPr>
              <a:t>). Il </a:t>
            </a:r>
            <a:r>
              <a:rPr lang="en-US" sz="1600" dirty="0" err="1">
                <a:effectLst/>
                <a:latin typeface="Arial Narrow" panose="020B0606020202030204" pitchFamily="34" charset="0"/>
                <a:ea typeface="Tahoma" panose="020B0604030504040204" pitchFamily="34" charset="0"/>
              </a:rPr>
              <a:t>numero</a:t>
            </a:r>
            <a:r>
              <a:rPr lang="en-US" sz="1600" dirty="0">
                <a:effectLst/>
                <a:latin typeface="Arial Narrow" panose="020B0606020202030204" pitchFamily="34" charset="0"/>
                <a:ea typeface="Tahoma" panose="020B0604030504040204" pitchFamily="34" charset="0"/>
              </a:rPr>
              <a:t> di </a:t>
            </a:r>
            <a:r>
              <a:rPr lang="en-US" sz="1600" dirty="0" err="1">
                <a:effectLst/>
                <a:latin typeface="Arial Narrow" panose="020B0606020202030204" pitchFamily="34" charset="0"/>
                <a:ea typeface="Tahoma" panose="020B0604030504040204" pitchFamily="34" charset="0"/>
              </a:rPr>
              <a:t>persone</a:t>
            </a:r>
            <a:r>
              <a:rPr lang="en-US" sz="1600" dirty="0">
                <a:effectLst/>
                <a:latin typeface="Arial Narrow" panose="020B0606020202030204" pitchFamily="34" charset="0"/>
                <a:ea typeface="Tahoma" panose="020B0604030504040204" pitchFamily="34" charset="0"/>
              </a:rPr>
              <a:t> </a:t>
            </a:r>
            <a:r>
              <a:rPr lang="en-US" sz="1600" dirty="0" err="1">
                <a:effectLst/>
                <a:latin typeface="Arial Narrow" panose="020B0606020202030204" pitchFamily="34" charset="0"/>
                <a:ea typeface="Tahoma" panose="020B0604030504040204" pitchFamily="34" charset="0"/>
              </a:rPr>
              <a:t>ricoverate</a:t>
            </a:r>
            <a:r>
              <a:rPr lang="en-US" sz="1600" dirty="0">
                <a:effectLst/>
                <a:latin typeface="Arial Narrow" panose="020B0606020202030204" pitchFamily="34" charset="0"/>
                <a:ea typeface="Tahoma" panose="020B0604030504040204" pitchFamily="34" charset="0"/>
              </a:rPr>
              <a:t> in </a:t>
            </a:r>
            <a:r>
              <a:rPr lang="en-US" sz="1600" dirty="0" err="1">
                <a:effectLst/>
                <a:latin typeface="Arial Narrow" panose="020B0606020202030204" pitchFamily="34" charset="0"/>
                <a:ea typeface="Tahoma" panose="020B0604030504040204" pitchFamily="34" charset="0"/>
              </a:rPr>
              <a:t>queste</a:t>
            </a:r>
            <a:r>
              <a:rPr lang="en-US" sz="1600" dirty="0">
                <a:effectLst/>
                <a:latin typeface="Arial Narrow" panose="020B0606020202030204" pitchFamily="34" charset="0"/>
                <a:ea typeface="Tahoma" panose="020B0604030504040204" pitchFamily="34" charset="0"/>
              </a:rPr>
              <a:t> </a:t>
            </a:r>
            <a:r>
              <a:rPr lang="en-US" sz="1600" dirty="0" err="1">
                <a:effectLst/>
                <a:latin typeface="Arial Narrow" panose="020B0606020202030204" pitchFamily="34" charset="0"/>
                <a:ea typeface="Tahoma" panose="020B0604030504040204" pitchFamily="34" charset="0"/>
              </a:rPr>
              <a:t>aree</a:t>
            </a:r>
            <a:r>
              <a:rPr lang="en-US" sz="1600" dirty="0">
                <a:effectLst/>
                <a:latin typeface="Arial Narrow" panose="020B0606020202030204" pitchFamily="34" charset="0"/>
                <a:ea typeface="Tahoma" panose="020B0604030504040204" pitchFamily="34" charset="0"/>
              </a:rPr>
              <a:t> </a:t>
            </a:r>
            <a:r>
              <a:rPr lang="en-US" sz="1600" b="1" dirty="0">
                <a:effectLst/>
                <a:latin typeface="Arial Narrow" panose="020B0606020202030204" pitchFamily="34" charset="0"/>
                <a:ea typeface="Tahoma" panose="020B0604030504040204" pitchFamily="34" charset="0"/>
              </a:rPr>
              <a:t>è in </a:t>
            </a:r>
            <a:r>
              <a:rPr lang="en-US" sz="1600" b="1" dirty="0" err="1">
                <a:effectLst/>
                <a:latin typeface="Arial Narrow" panose="020B0606020202030204" pitchFamily="34" charset="0"/>
                <a:ea typeface="Tahoma" panose="020B0604030504040204" pitchFamily="34" charset="0"/>
              </a:rPr>
              <a:t>aumento</a:t>
            </a:r>
            <a:r>
              <a:rPr lang="en-US" sz="1600" dirty="0">
                <a:effectLst/>
                <a:latin typeface="Arial Narrow" panose="020B0606020202030204" pitchFamily="34" charset="0"/>
                <a:ea typeface="Tahoma" panose="020B0604030504040204" pitchFamily="34" charset="0"/>
              </a:rPr>
              <a:t> da </a:t>
            </a:r>
            <a:r>
              <a:rPr lang="en-US" sz="1600" dirty="0">
                <a:latin typeface="Arial Narrow" panose="020B0606020202030204" pitchFamily="34" charset="0"/>
                <a:ea typeface="Tahoma" panose="020B0604030504040204" pitchFamily="34" charset="0"/>
              </a:rPr>
              <a:t>4.689 (25/11/2021) a 5.298 (2/12/2021)</a:t>
            </a:r>
            <a:endParaRPr lang="it-IT" sz="1600" dirty="0">
              <a:latin typeface="Arial Narrow" panose="020B0606020202030204" pitchFamily="34" charset="0"/>
            </a:endParaRPr>
          </a:p>
        </p:txBody>
      </p:sp>
      <p:pic>
        <p:nvPicPr>
          <p:cNvPr id="10" name="Immagine 9">
            <a:extLst>
              <a:ext uri="{FF2B5EF4-FFF2-40B4-BE49-F238E27FC236}">
                <a16:creationId xmlns:a16="http://schemas.microsoft.com/office/drawing/2014/main" id="{F65A666F-BAF9-41BC-881F-5B9B802A5E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194"/>
          <a:stretch/>
        </p:blipFill>
        <p:spPr>
          <a:xfrm>
            <a:off x="976657" y="1704659"/>
            <a:ext cx="10370899" cy="4157150"/>
          </a:xfrm>
          <a:prstGeom prst="rect">
            <a:avLst/>
          </a:prstGeom>
        </p:spPr>
      </p:pic>
    </p:spTree>
    <p:extLst>
      <p:ext uri="{BB962C8B-B14F-4D97-AF65-F5344CB8AC3E}">
        <p14:creationId xmlns:p14="http://schemas.microsoft.com/office/powerpoint/2010/main" val="14209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E7991F-227C-4D1D-963F-5DF7512E9B72}"/>
              </a:ext>
            </a:extLst>
          </p:cNvPr>
          <p:cNvSpPr txBox="1"/>
          <p:nvPr/>
        </p:nvSpPr>
        <p:spPr>
          <a:xfrm>
            <a:off x="36905" y="125834"/>
            <a:ext cx="1215509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64B7"/>
                </a:solidFill>
                <a:effectLst/>
                <a:uLnTx/>
                <a:uFillTx/>
                <a:latin typeface="Arial Narrow" panose="020B0606020202030204" pitchFamily="34" charset="0"/>
              </a:rPr>
              <a:t>Occupazione dei posti letto (attivi e attivabili ai sensi del DL 105 del 23 luglio 2021) in </a:t>
            </a:r>
            <a:r>
              <a:rPr kumimoji="0" lang="it-IT" sz="2800" b="1" i="0" u="none" strike="noStrike" kern="1200" cap="none" spc="0" normalizeH="0" baseline="0" noProof="0" dirty="0">
                <a:ln>
                  <a:noFill/>
                </a:ln>
                <a:solidFill>
                  <a:srgbClr val="C00000"/>
                </a:solidFill>
                <a:effectLst/>
                <a:uLnTx/>
                <a:uFillTx/>
                <a:latin typeface="Arial Narrow" panose="020B0606020202030204" pitchFamily="34" charset="0"/>
              </a:rPr>
              <a:t>terapia intensiva </a:t>
            </a:r>
            <a:r>
              <a:rPr kumimoji="0" lang="it-IT" sz="2800" b="1" i="0" u="none" strike="noStrike" kern="1200" cap="none" spc="0" normalizeH="0" baseline="0" noProof="0" dirty="0">
                <a:ln>
                  <a:noFill/>
                </a:ln>
                <a:solidFill>
                  <a:srgbClr val="0064B7"/>
                </a:solidFill>
                <a:effectLst/>
                <a:uLnTx/>
                <a:uFillTx/>
                <a:latin typeface="Arial Narrow" panose="020B0606020202030204" pitchFamily="34" charset="0"/>
              </a:rPr>
              <a:t>al 2/12/2021</a:t>
            </a:r>
            <a:endParaRPr kumimoji="0" lang="it-CH" sz="28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5" name="Rettangolo 4">
            <a:extLst>
              <a:ext uri="{FF2B5EF4-FFF2-40B4-BE49-F238E27FC236}">
                <a16:creationId xmlns:a16="http://schemas.microsoft.com/office/drawing/2014/main" id="{C8A56502-DF90-4DFE-931A-E2277095F5B3}"/>
              </a:ext>
            </a:extLst>
          </p:cNvPr>
          <p:cNvSpPr/>
          <p:nvPr/>
        </p:nvSpPr>
        <p:spPr>
          <a:xfrm>
            <a:off x="7543959" y="6604084"/>
            <a:ext cx="2893741"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2 dicembre </a:t>
            </a:r>
            <a:r>
              <a:rPr lang="it-IT" sz="1050" b="0" i="0" dirty="0">
                <a:solidFill>
                  <a:srgbClr val="333333"/>
                </a:solidFill>
                <a:effectLst/>
                <a:latin typeface="Source Sans Pro" panose="020B0503030403020204" pitchFamily="34" charset="0"/>
              </a:rPr>
              <a:t>2021</a:t>
            </a:r>
            <a:endParaRPr lang="it-IT" sz="1050" dirty="0"/>
          </a:p>
        </p:txBody>
      </p:sp>
      <p:sp>
        <p:nvSpPr>
          <p:cNvPr id="6" name="CasellaDiTesto 5">
            <a:extLst>
              <a:ext uri="{FF2B5EF4-FFF2-40B4-BE49-F238E27FC236}">
                <a16:creationId xmlns:a16="http://schemas.microsoft.com/office/drawing/2014/main" id="{C0E3834D-83F4-4161-9CFE-5070D55D5F1B}"/>
              </a:ext>
            </a:extLst>
          </p:cNvPr>
          <p:cNvSpPr txBox="1"/>
          <p:nvPr/>
        </p:nvSpPr>
        <p:spPr>
          <a:xfrm>
            <a:off x="152585" y="1143065"/>
            <a:ext cx="11886829" cy="584775"/>
          </a:xfrm>
          <a:prstGeom prst="rect">
            <a:avLst/>
          </a:prstGeom>
          <a:noFill/>
        </p:spPr>
        <p:txBody>
          <a:bodyPr wrap="square">
            <a:spAutoFit/>
          </a:bodyPr>
          <a:lstStyle/>
          <a:p>
            <a:r>
              <a:rPr lang="en-US" sz="1600" dirty="0">
                <a:effectLst/>
                <a:latin typeface="Arial Narrow" panose="020B0606020202030204" pitchFamily="34" charset="0"/>
                <a:ea typeface="Tahoma" panose="020B0604030504040204" pitchFamily="34" charset="0"/>
              </a:rPr>
              <a:t>Il </a:t>
            </a:r>
            <a:r>
              <a:rPr lang="en-US" sz="1600" dirty="0" err="1">
                <a:effectLst/>
                <a:latin typeface="Arial Narrow" panose="020B0606020202030204" pitchFamily="34" charset="0"/>
                <a:ea typeface="Tahoma" panose="020B0604030504040204" pitchFamily="34" charset="0"/>
              </a:rPr>
              <a:t>tasso</a:t>
            </a:r>
            <a:r>
              <a:rPr lang="en-US" sz="1600" dirty="0">
                <a:effectLst/>
                <a:latin typeface="Arial Narrow" panose="020B0606020202030204" pitchFamily="34" charset="0"/>
                <a:ea typeface="Tahoma" panose="020B0604030504040204" pitchFamily="34" charset="0"/>
              </a:rPr>
              <a:t> di </a:t>
            </a:r>
            <a:r>
              <a:rPr lang="en-US" sz="1600" dirty="0" err="1">
                <a:effectLst/>
                <a:latin typeface="Arial Narrow" panose="020B0606020202030204" pitchFamily="34" charset="0"/>
                <a:ea typeface="Tahoma" panose="020B0604030504040204" pitchFamily="34" charset="0"/>
              </a:rPr>
              <a:t>occupazione</a:t>
            </a:r>
            <a:r>
              <a:rPr lang="en-US" sz="1600" dirty="0">
                <a:effectLst/>
                <a:latin typeface="Arial Narrow" panose="020B0606020202030204" pitchFamily="34" charset="0"/>
                <a:ea typeface="Tahoma" panose="020B0604030504040204" pitchFamily="34" charset="0"/>
              </a:rPr>
              <a:t> a </a:t>
            </a:r>
            <a:r>
              <a:rPr lang="en-US" sz="1600" dirty="0" err="1">
                <a:effectLst/>
                <a:latin typeface="Arial Narrow" panose="020B0606020202030204" pitchFamily="34" charset="0"/>
                <a:ea typeface="Tahoma" panose="020B0604030504040204" pitchFamily="34" charset="0"/>
              </a:rPr>
              <a:t>livello</a:t>
            </a:r>
            <a:r>
              <a:rPr lang="en-US" sz="1600" dirty="0">
                <a:effectLst/>
                <a:latin typeface="Arial Narrow" panose="020B0606020202030204" pitchFamily="34" charset="0"/>
                <a:ea typeface="Tahoma" panose="020B0604030504040204" pitchFamily="34" charset="0"/>
              </a:rPr>
              <a:t> </a:t>
            </a:r>
            <a:r>
              <a:rPr lang="en-US" sz="1600" dirty="0" err="1">
                <a:effectLst/>
                <a:latin typeface="Arial Narrow" panose="020B0606020202030204" pitchFamily="34" charset="0"/>
                <a:ea typeface="Tahoma" panose="020B0604030504040204" pitchFamily="34" charset="0"/>
              </a:rPr>
              <a:t>nazionale</a:t>
            </a:r>
            <a:r>
              <a:rPr lang="en-US" sz="1600" dirty="0">
                <a:effectLst/>
                <a:latin typeface="Arial Narrow" panose="020B0606020202030204" pitchFamily="34" charset="0"/>
                <a:ea typeface="Tahoma" panose="020B0604030504040204" pitchFamily="34" charset="0"/>
              </a:rPr>
              <a:t> </a:t>
            </a:r>
            <a:r>
              <a:rPr lang="en-US" sz="1600" b="1" dirty="0" err="1">
                <a:latin typeface="Arial Narrow" panose="020B0606020202030204" pitchFamily="34" charset="0"/>
                <a:ea typeface="Tahoma" panose="020B0604030504040204" pitchFamily="34" charset="0"/>
              </a:rPr>
              <a:t>aumenta</a:t>
            </a:r>
            <a:r>
              <a:rPr lang="en-US" sz="1600" dirty="0">
                <a:latin typeface="Arial Narrow" panose="020B0606020202030204" pitchFamily="34" charset="0"/>
                <a:ea typeface="Tahoma" panose="020B0604030504040204" pitchFamily="34" charset="0"/>
              </a:rPr>
              <a:t> a</a:t>
            </a:r>
            <a:r>
              <a:rPr lang="en-US" sz="1600" dirty="0">
                <a:effectLst/>
                <a:latin typeface="Arial Narrow" panose="020B0606020202030204" pitchFamily="34" charset="0"/>
                <a:ea typeface="Tahoma" panose="020B0604030504040204" pitchFamily="34" charset="0"/>
              </a:rPr>
              <a:t>l </a:t>
            </a:r>
            <a:r>
              <a:rPr lang="en-US" sz="1600" dirty="0">
                <a:latin typeface="Arial Narrow" panose="020B0606020202030204" pitchFamily="34" charset="0"/>
                <a:ea typeface="Tahoma" panose="020B0604030504040204" pitchFamily="34" charset="0"/>
              </a:rPr>
              <a:t>7,3</a:t>
            </a:r>
            <a:r>
              <a:rPr lang="en-US" sz="1600" dirty="0">
                <a:effectLst/>
                <a:latin typeface="Arial Narrow" panose="020B0606020202030204" pitchFamily="34" charset="0"/>
                <a:ea typeface="Tahoma" panose="020B0604030504040204" pitchFamily="34" charset="0"/>
              </a:rPr>
              <a:t>% (</a:t>
            </a:r>
            <a:r>
              <a:rPr lang="en-US" sz="1600" dirty="0">
                <a:latin typeface="Arial Narrow" panose="020B0606020202030204" pitchFamily="34" charset="0"/>
                <a:ea typeface="Tahoma" panose="020B0604030504040204" pitchFamily="34" charset="0"/>
              </a:rPr>
              <a:t>6,2</a:t>
            </a:r>
            <a:r>
              <a:rPr lang="en-US" sz="1600" dirty="0">
                <a:effectLst/>
                <a:latin typeface="Arial Narrow" panose="020B0606020202030204" pitchFamily="34" charset="0"/>
                <a:ea typeface="Tahoma" panose="020B0604030504040204" pitchFamily="34" charset="0"/>
              </a:rPr>
              <a:t>% settimana </a:t>
            </a:r>
            <a:r>
              <a:rPr lang="en-US" sz="1600" dirty="0" err="1">
                <a:effectLst/>
                <a:latin typeface="Arial Narrow" panose="020B0606020202030204" pitchFamily="34" charset="0"/>
                <a:ea typeface="Tahoma" panose="020B0604030504040204" pitchFamily="34" charset="0"/>
              </a:rPr>
              <a:t>precedente</a:t>
            </a:r>
            <a:r>
              <a:rPr lang="en-US" sz="1600" dirty="0">
                <a:effectLst/>
                <a:latin typeface="Arial Narrow" panose="020B0606020202030204" pitchFamily="34" charset="0"/>
                <a:ea typeface="Tahoma" panose="020B0604030504040204" pitchFamily="34" charset="0"/>
              </a:rPr>
              <a:t>). Il </a:t>
            </a:r>
            <a:r>
              <a:rPr lang="en-US" sz="1600" dirty="0" err="1">
                <a:effectLst/>
                <a:latin typeface="Arial Narrow" panose="020B0606020202030204" pitchFamily="34" charset="0"/>
                <a:ea typeface="Tahoma" panose="020B0604030504040204" pitchFamily="34" charset="0"/>
              </a:rPr>
              <a:t>numero</a:t>
            </a:r>
            <a:r>
              <a:rPr lang="en-US" sz="1600" dirty="0">
                <a:effectLst/>
                <a:latin typeface="Arial Narrow" panose="020B0606020202030204" pitchFamily="34" charset="0"/>
                <a:ea typeface="Tahoma" panose="020B0604030504040204" pitchFamily="34" charset="0"/>
              </a:rPr>
              <a:t> di </a:t>
            </a:r>
            <a:r>
              <a:rPr lang="en-US" sz="1600" dirty="0" err="1">
                <a:effectLst/>
                <a:latin typeface="Arial Narrow" panose="020B0606020202030204" pitchFamily="34" charset="0"/>
                <a:ea typeface="Tahoma" panose="020B0604030504040204" pitchFamily="34" charset="0"/>
              </a:rPr>
              <a:t>persone</a:t>
            </a:r>
            <a:r>
              <a:rPr lang="en-US" sz="1600" dirty="0">
                <a:effectLst/>
                <a:latin typeface="Arial Narrow" panose="020B0606020202030204" pitchFamily="34" charset="0"/>
                <a:ea typeface="Tahoma" panose="020B0604030504040204" pitchFamily="34" charset="0"/>
              </a:rPr>
              <a:t> </a:t>
            </a:r>
            <a:r>
              <a:rPr lang="en-US" sz="1600" dirty="0" err="1">
                <a:effectLst/>
                <a:latin typeface="Arial Narrow" panose="020B0606020202030204" pitchFamily="34" charset="0"/>
                <a:ea typeface="Tahoma" panose="020B0604030504040204" pitchFamily="34" charset="0"/>
              </a:rPr>
              <a:t>ricoverate</a:t>
            </a:r>
            <a:r>
              <a:rPr lang="en-US" sz="1600" dirty="0">
                <a:effectLst/>
                <a:latin typeface="Arial Narrow" panose="020B0606020202030204" pitchFamily="34" charset="0"/>
                <a:ea typeface="Tahoma" panose="020B0604030504040204" pitchFamily="34" charset="0"/>
              </a:rPr>
              <a:t> in </a:t>
            </a:r>
            <a:r>
              <a:rPr lang="en-US" sz="1600" dirty="0" err="1">
                <a:effectLst/>
                <a:latin typeface="Arial Narrow" panose="020B0606020202030204" pitchFamily="34" charset="0"/>
                <a:ea typeface="Tahoma" panose="020B0604030504040204" pitchFamily="34" charset="0"/>
              </a:rPr>
              <a:t>queste</a:t>
            </a:r>
            <a:r>
              <a:rPr lang="en-US" sz="1600" dirty="0">
                <a:effectLst/>
                <a:latin typeface="Arial Narrow" panose="020B0606020202030204" pitchFamily="34" charset="0"/>
                <a:ea typeface="Tahoma" panose="020B0604030504040204" pitchFamily="34" charset="0"/>
              </a:rPr>
              <a:t> </a:t>
            </a:r>
            <a:r>
              <a:rPr lang="en-US" sz="1600" dirty="0" err="1">
                <a:effectLst/>
                <a:latin typeface="Arial Narrow" panose="020B0606020202030204" pitchFamily="34" charset="0"/>
                <a:ea typeface="Tahoma" panose="020B0604030504040204" pitchFamily="34" charset="0"/>
              </a:rPr>
              <a:t>aree</a:t>
            </a:r>
            <a:r>
              <a:rPr lang="en-US" sz="1600" dirty="0">
                <a:effectLst/>
                <a:latin typeface="Arial Narrow" panose="020B0606020202030204" pitchFamily="34" charset="0"/>
                <a:ea typeface="Tahoma" panose="020B0604030504040204" pitchFamily="34" charset="0"/>
              </a:rPr>
              <a:t> </a:t>
            </a:r>
            <a:r>
              <a:rPr lang="en-US" sz="1600" b="1" dirty="0">
                <a:effectLst/>
                <a:latin typeface="Arial Narrow" panose="020B0606020202030204" pitchFamily="34" charset="0"/>
                <a:ea typeface="Tahoma" panose="020B0604030504040204" pitchFamily="34" charset="0"/>
              </a:rPr>
              <a:t>è in </a:t>
            </a:r>
            <a:r>
              <a:rPr lang="en-US" sz="1600" b="1" dirty="0" err="1">
                <a:effectLst/>
                <a:latin typeface="Arial Narrow" panose="020B0606020202030204" pitchFamily="34" charset="0"/>
                <a:ea typeface="Tahoma" panose="020B0604030504040204" pitchFamily="34" charset="0"/>
              </a:rPr>
              <a:t>aumento</a:t>
            </a:r>
            <a:r>
              <a:rPr lang="en-US" sz="1600" dirty="0">
                <a:effectLst/>
                <a:latin typeface="Arial Narrow" panose="020B0606020202030204" pitchFamily="34" charset="0"/>
                <a:ea typeface="Tahoma" panose="020B0604030504040204" pitchFamily="34" charset="0"/>
              </a:rPr>
              <a:t> da </a:t>
            </a:r>
            <a:r>
              <a:rPr lang="en-US" sz="1600" dirty="0">
                <a:latin typeface="Arial Narrow" panose="020B0606020202030204" pitchFamily="34" charset="0"/>
                <a:ea typeface="Tahoma" panose="020B0604030504040204" pitchFamily="34" charset="0"/>
              </a:rPr>
              <a:t>588 (25/11/2021) a 699 (2/12/2021)</a:t>
            </a:r>
            <a:endParaRPr lang="it-IT" sz="1600" dirty="0">
              <a:latin typeface="Arial Narrow" panose="020B0606020202030204" pitchFamily="34" charset="0"/>
            </a:endParaRPr>
          </a:p>
        </p:txBody>
      </p:sp>
      <p:pic>
        <p:nvPicPr>
          <p:cNvPr id="7" name="Immagine 6" descr="Immagine che contiene testo, edificio&#10;&#10;Descrizione generata automaticamente">
            <a:extLst>
              <a:ext uri="{FF2B5EF4-FFF2-40B4-BE49-F238E27FC236}">
                <a16:creationId xmlns:a16="http://schemas.microsoft.com/office/drawing/2014/main" id="{27D3D752-BF14-4E2A-926F-297FBED51E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876"/>
          <a:stretch/>
        </p:blipFill>
        <p:spPr>
          <a:xfrm>
            <a:off x="845458" y="1692545"/>
            <a:ext cx="10293202" cy="4140000"/>
          </a:xfrm>
          <a:prstGeom prst="rect">
            <a:avLst/>
          </a:prstGeom>
        </p:spPr>
      </p:pic>
    </p:spTree>
    <p:extLst>
      <p:ext uri="{BB962C8B-B14F-4D97-AF65-F5344CB8AC3E}">
        <p14:creationId xmlns:p14="http://schemas.microsoft.com/office/powerpoint/2010/main" val="64370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87B2BF-1D65-4758-9657-58BC68F9FAE4}"/>
              </a:ext>
            </a:extLst>
          </p:cNvPr>
          <p:cNvSpPr txBox="1">
            <a:spLocks/>
          </p:cNvSpPr>
          <p:nvPr/>
        </p:nvSpPr>
        <p:spPr>
          <a:xfrm>
            <a:off x="-145960" y="29174"/>
            <a:ext cx="12213660" cy="757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2600" b="1" i="0" u="none" strike="noStrike" kern="1200" cap="none" spc="0" normalizeH="0" baseline="0" noProof="0" dirty="0">
                <a:ln>
                  <a:noFill/>
                </a:ln>
                <a:solidFill>
                  <a:srgbClr val="0064B7"/>
                </a:solidFill>
                <a:effectLst/>
                <a:uLnTx/>
                <a:uFillTx/>
                <a:latin typeface="Arial Narrow" panose="020B0606020202030204" pitchFamily="34" charset="0"/>
              </a:rPr>
              <a:t>Proiezioni del fabbisogno di posti letto in Terapia Intensiva e in Area Medica a 30 giorni</a:t>
            </a:r>
            <a:endParaRPr kumimoji="0" lang="it-CH" sz="26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8" name="CasellaDiTesto 7">
            <a:extLst>
              <a:ext uri="{FF2B5EF4-FFF2-40B4-BE49-F238E27FC236}">
                <a16:creationId xmlns:a16="http://schemas.microsoft.com/office/drawing/2014/main" id="{F88F2C3E-74E8-4662-9A7B-95416E8DD659}"/>
              </a:ext>
            </a:extLst>
          </p:cNvPr>
          <p:cNvSpPr txBox="1"/>
          <p:nvPr/>
        </p:nvSpPr>
        <p:spPr>
          <a:xfrm>
            <a:off x="2542484" y="1025429"/>
            <a:ext cx="20500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C00000"/>
                </a:solidFill>
                <a:effectLst/>
                <a:uLnTx/>
                <a:uFillTx/>
                <a:latin typeface="Calibri" panose="020F0502020204030204"/>
                <a:ea typeface="+mn-ea"/>
                <a:cs typeface="+mn-cs"/>
              </a:rPr>
              <a:t>Terapia intensiva</a:t>
            </a:r>
            <a:endParaRPr kumimoji="0" lang="it-IT"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8BA3463B-B0EC-4070-BF08-92EE108B91D5}"/>
              </a:ext>
            </a:extLst>
          </p:cNvPr>
          <p:cNvSpPr txBox="1"/>
          <p:nvPr/>
        </p:nvSpPr>
        <p:spPr>
          <a:xfrm>
            <a:off x="8624507" y="962203"/>
            <a:ext cx="20500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C00000"/>
                </a:solidFill>
                <a:effectLst/>
                <a:uLnTx/>
                <a:uFillTx/>
                <a:latin typeface="Calibri" panose="020F0502020204030204"/>
                <a:ea typeface="+mn-ea"/>
                <a:cs typeface="+mn-cs"/>
              </a:rPr>
              <a:t>Area medica</a:t>
            </a:r>
            <a:endParaRPr kumimoji="0" lang="it-IT"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F44E84C3-E185-4B41-84FF-1FD81B3F306D}"/>
              </a:ext>
            </a:extLst>
          </p:cNvPr>
          <p:cNvSpPr txBox="1"/>
          <p:nvPr/>
        </p:nvSpPr>
        <p:spPr>
          <a:xfrm>
            <a:off x="5857877" y="3258004"/>
            <a:ext cx="195328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Tra 5% e 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&gt;50%</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magine 15">
            <a:extLst>
              <a:ext uri="{FF2B5EF4-FFF2-40B4-BE49-F238E27FC236}">
                <a16:creationId xmlns:a16="http://schemas.microsoft.com/office/drawing/2014/main" id="{56394606-93C3-482D-8B26-C596A5D4CF14}"/>
              </a:ext>
            </a:extLst>
          </p:cNvPr>
          <p:cNvPicPr>
            <a:picLocks noChangeAspect="1"/>
          </p:cNvPicPr>
          <p:nvPr/>
        </p:nvPicPr>
        <p:blipFill rotWithShape="1">
          <a:blip r:embed="rId2"/>
          <a:srcRect l="9802" t="13414"/>
          <a:stretch/>
        </p:blipFill>
        <p:spPr>
          <a:xfrm>
            <a:off x="5494644" y="3568277"/>
            <a:ext cx="314325" cy="289892"/>
          </a:xfrm>
          <a:prstGeom prst="rect">
            <a:avLst/>
          </a:prstGeom>
        </p:spPr>
      </p:pic>
      <p:pic>
        <p:nvPicPr>
          <p:cNvPr id="18" name="Immagine 17">
            <a:extLst>
              <a:ext uri="{FF2B5EF4-FFF2-40B4-BE49-F238E27FC236}">
                <a16:creationId xmlns:a16="http://schemas.microsoft.com/office/drawing/2014/main" id="{5EF25A35-F609-4E16-A468-1F320C63449C}"/>
              </a:ext>
            </a:extLst>
          </p:cNvPr>
          <p:cNvPicPr>
            <a:picLocks noChangeAspect="1"/>
          </p:cNvPicPr>
          <p:nvPr/>
        </p:nvPicPr>
        <p:blipFill rotWithShape="1">
          <a:blip r:embed="rId3"/>
          <a:srcRect r="5228" b="7183"/>
          <a:stretch/>
        </p:blipFill>
        <p:spPr>
          <a:xfrm>
            <a:off x="5504254" y="4128463"/>
            <a:ext cx="323894" cy="255931"/>
          </a:xfrm>
          <a:prstGeom prst="rect">
            <a:avLst/>
          </a:prstGeom>
        </p:spPr>
      </p:pic>
      <p:sp>
        <p:nvSpPr>
          <p:cNvPr id="20" name="CasellaDiTesto 19">
            <a:extLst>
              <a:ext uri="{FF2B5EF4-FFF2-40B4-BE49-F238E27FC236}">
                <a16:creationId xmlns:a16="http://schemas.microsoft.com/office/drawing/2014/main" id="{EEB640E9-80B7-4E9B-855B-849C43AA8E20}"/>
              </a:ext>
            </a:extLst>
          </p:cNvPr>
          <p:cNvSpPr txBox="1"/>
          <p:nvPr/>
        </p:nvSpPr>
        <p:spPr>
          <a:xfrm>
            <a:off x="5116896" y="2129372"/>
            <a:ext cx="249683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Probabilità di superamento delle varie soglie di occupazione dei PL</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3231EEE5-2111-4A0E-AA2B-A2BEEFFE4FD6}"/>
              </a:ext>
            </a:extLst>
          </p:cNvPr>
          <p:cNvSpPr/>
          <p:nvPr/>
        </p:nvSpPr>
        <p:spPr>
          <a:xfrm>
            <a:off x="7543959" y="6604084"/>
            <a:ext cx="289374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t>
            </a:r>
            <a:r>
              <a:rPr kumimoji="0" lang="it-IT" sz="1050" b="1" i="0" u="none" strike="noStrike" kern="1200" cap="none" spc="0" normalizeH="0" baseline="0" noProof="0" dirty="0">
                <a:ln>
                  <a:noFill/>
                </a:ln>
                <a:solidFill>
                  <a:srgbClr val="333333"/>
                </a:solidFill>
                <a:effectLst/>
                <a:uLnTx/>
                <a:uFillTx/>
                <a:latin typeface="Calibri" panose="020F0502020204030204"/>
                <a:ea typeface="+mn-ea"/>
                <a:cs typeface="+mn-cs"/>
              </a:rPr>
              <a:t>aggiornamento</a:t>
            </a:r>
            <a:r>
              <a:rPr kumimoji="0" lang="it-IT" sz="1050" b="0" i="0" u="none" strike="noStrike" kern="1200" cap="none" spc="0" normalizeH="0" baseline="0" noProof="0" dirty="0">
                <a:ln>
                  <a:noFill/>
                </a:ln>
                <a:solidFill>
                  <a:srgbClr val="333333"/>
                </a:solidFill>
                <a:effectLst/>
                <a:uLnTx/>
                <a:uFillTx/>
                <a:latin typeface="Source Sans Pro"/>
                <a:ea typeface="+mn-ea"/>
                <a:cs typeface="+mn-cs"/>
              </a:rPr>
              <a:t>: 1 dicembre </a:t>
            </a:r>
            <a:r>
              <a:rPr kumimoji="0" lang="it-IT" sz="105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4882DB61-14D2-428A-A86D-57F5D2533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4820" y="1348333"/>
            <a:ext cx="3465095" cy="4620126"/>
          </a:xfrm>
          <a:prstGeom prst="rect">
            <a:avLst/>
          </a:prstGeom>
        </p:spPr>
      </p:pic>
      <p:pic>
        <p:nvPicPr>
          <p:cNvPr id="10" name="Immagine 9">
            <a:extLst>
              <a:ext uri="{FF2B5EF4-FFF2-40B4-BE49-F238E27FC236}">
                <a16:creationId xmlns:a16="http://schemas.microsoft.com/office/drawing/2014/main" id="{BA419018-ABEC-4A3F-8917-556BA4793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546" y="1413767"/>
            <a:ext cx="4475694" cy="4475694"/>
          </a:xfrm>
          <a:prstGeom prst="rect">
            <a:avLst/>
          </a:prstGeom>
        </p:spPr>
      </p:pic>
    </p:spTree>
    <p:extLst>
      <p:ext uri="{BB962C8B-B14F-4D97-AF65-F5344CB8AC3E}">
        <p14:creationId xmlns:p14="http://schemas.microsoft.com/office/powerpoint/2010/main" val="64537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485052" y="1982450"/>
            <a:ext cx="701040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dirty="0">
                <a:ln>
                  <a:noFill/>
                </a:ln>
                <a:solidFill>
                  <a:srgbClr val="0064B7"/>
                </a:solidFill>
                <a:effectLst/>
                <a:uLnTx/>
                <a:uFillTx/>
                <a:latin typeface="Arial Narrow" panose="020B0606020202030204" pitchFamily="34" charset="0"/>
                <a:ea typeface="+mn-ea"/>
                <a:cs typeface="+mn-cs"/>
              </a:rPr>
              <a:t>Monitoraggio delle varianti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srgbClr val="0064B7"/>
                </a:solidFill>
                <a:effectLst/>
                <a:uLnTx/>
                <a:uFillTx/>
                <a:latin typeface="Arial Narrow" panose="020B0606020202030204" pitchFamily="34" charset="0"/>
                <a:ea typeface="+mn-ea"/>
                <a:cs typeface="+mn-cs"/>
              </a:rPr>
              <a:t>Aggiornamento al </a:t>
            </a:r>
            <a:r>
              <a:rPr lang="it-IT" sz="4000" dirty="0">
                <a:solidFill>
                  <a:srgbClr val="0064B7"/>
                </a:solidFill>
                <a:latin typeface="Arial Narrow" panose="020B0606020202030204" pitchFamily="34" charset="0"/>
              </a:rPr>
              <a:t>2 dicembre</a:t>
            </a:r>
            <a:r>
              <a:rPr kumimoji="0" lang="it-IT" sz="4000" b="0" i="0" u="none" strike="noStrike" kern="1200" cap="none" spc="0" normalizeH="0" baseline="0" noProof="0" dirty="0">
                <a:ln>
                  <a:noFill/>
                </a:ln>
                <a:solidFill>
                  <a:srgbClr val="0064B7"/>
                </a:solidFill>
                <a:effectLst/>
                <a:uLnTx/>
                <a:uFillTx/>
                <a:latin typeface="Arial Narrow" panose="020B0606020202030204" pitchFamily="34" charset="0"/>
                <a:ea typeface="+mn-ea"/>
                <a:cs typeface="+mn-cs"/>
              </a:rPr>
              <a:t> 2021 </a:t>
            </a:r>
          </a:p>
        </p:txBody>
      </p:sp>
    </p:spTree>
    <p:extLst>
      <p:ext uri="{BB962C8B-B14F-4D97-AF65-F5344CB8AC3E}">
        <p14:creationId xmlns:p14="http://schemas.microsoft.com/office/powerpoint/2010/main" val="81844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02928"/>
            <a:ext cx="11247119" cy="584775"/>
          </a:xfrm>
          <a:prstGeom prst="rect">
            <a:avLst/>
          </a:prstGeom>
          <a:noFill/>
        </p:spPr>
        <p:txBody>
          <a:bodyPr wrap="square" rtlCol="0">
            <a:spAutoFit/>
          </a:bodyPr>
          <a:lstStyle/>
          <a:p>
            <a:pPr algn="ctr"/>
            <a:r>
              <a:rPr lang="it-IT" altLang="it-IT" sz="3200" b="1" dirty="0">
                <a:solidFill>
                  <a:srgbClr val="0064B7"/>
                </a:solidFill>
                <a:latin typeface="Arial Narrow" panose="020B0606020202030204" pitchFamily="34" charset="0"/>
              </a:rPr>
              <a:t>Piattaforma I-Co-</a:t>
            </a:r>
            <a:r>
              <a:rPr lang="it-IT" altLang="it-IT" sz="3200" b="1" dirty="0" err="1">
                <a:solidFill>
                  <a:srgbClr val="0064B7"/>
                </a:solidFill>
                <a:latin typeface="Arial Narrow" panose="020B0606020202030204" pitchFamily="34" charset="0"/>
              </a:rPr>
              <a:t>Gen</a:t>
            </a:r>
            <a:endParaRPr lang="it-IT" altLang="it-IT" sz="3200" b="1" dirty="0">
              <a:solidFill>
                <a:srgbClr val="0064B7"/>
              </a:solidFill>
              <a:latin typeface="Arial Narrow" panose="020B0606020202030204" pitchFamily="34" charset="0"/>
            </a:endParaRPr>
          </a:p>
        </p:txBody>
      </p:sp>
      <p:sp>
        <p:nvSpPr>
          <p:cNvPr id="2" name="Rettangolo 1"/>
          <p:cNvSpPr/>
          <p:nvPr/>
        </p:nvSpPr>
        <p:spPr>
          <a:xfrm>
            <a:off x="548640" y="1249835"/>
            <a:ext cx="11009376" cy="4629985"/>
          </a:xfrm>
          <a:prstGeom prst="rect">
            <a:avLst/>
          </a:prstGeom>
        </p:spPr>
        <p:txBody>
          <a:bodyPr wrap="square">
            <a:spAutoFit/>
          </a:bodyPr>
          <a:lstStyle/>
          <a:p>
            <a:pPr algn="just">
              <a:lnSpc>
                <a:spcPct val="90000"/>
              </a:lnSpc>
              <a:spcBef>
                <a:spcPts val="1000"/>
              </a:spcBef>
              <a:spcAft>
                <a:spcPts val="1800"/>
              </a:spcAft>
            </a:pP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Dal </a:t>
            </a:r>
            <a:r>
              <a:rPr lang="it-IT" altLang="it-IT" b="1" i="1" dirty="0">
                <a:solidFill>
                  <a:prstClr val="black"/>
                </a:solidFill>
                <a:latin typeface="Tahoma" panose="020B0604030504040204" pitchFamily="34" charset="0"/>
                <a:ea typeface="Tahoma" panose="020B0604030504040204" pitchFamily="34" charset="0"/>
                <a:cs typeface="Tahoma" panose="020B0604030504040204" pitchFamily="34" charset="0"/>
              </a:rPr>
              <a:t>29 aprile 2021 </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è attiva la piattaforma per la </a:t>
            </a:r>
            <a:r>
              <a:rPr lang="it-IT" altLang="it-IT" b="1" i="1" dirty="0">
                <a:solidFill>
                  <a:prstClr val="black"/>
                </a:solidFill>
                <a:latin typeface="Tahoma" panose="020B0604030504040204" pitchFamily="34" charset="0"/>
                <a:ea typeface="Tahoma" panose="020B0604030504040204" pitchFamily="34" charset="0"/>
                <a:cs typeface="Tahoma" panose="020B0604030504040204" pitchFamily="34" charset="0"/>
              </a:rPr>
              <a:t>sorveglianza genomica delle varianti di SARS-CoV-2 </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(I-Co-</a:t>
            </a:r>
            <a:r>
              <a:rPr lang="it-IT" altLang="it-IT" i="1" dirty="0" err="1">
                <a:solidFill>
                  <a:prstClr val="black"/>
                </a:solidFill>
                <a:latin typeface="Tahoma" panose="020B0604030504040204" pitchFamily="34" charset="0"/>
                <a:ea typeface="Tahoma" panose="020B0604030504040204" pitchFamily="34" charset="0"/>
                <a:cs typeface="Tahoma" panose="020B0604030504040204" pitchFamily="34" charset="0"/>
              </a:rPr>
              <a:t>Gen</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 sviluppata e coordinata dall’ISS. </a:t>
            </a:r>
          </a:p>
          <a:p>
            <a:pPr marL="285750" indent="-285750" algn="just">
              <a:lnSpc>
                <a:spcPct val="90000"/>
              </a:lnSpc>
              <a:spcBef>
                <a:spcPts val="1000"/>
              </a:spcBef>
              <a:spcAft>
                <a:spcPts val="1800"/>
              </a:spcAft>
              <a:buFont typeface="Arial" panose="020B0604020202020204" pitchFamily="34" charset="0"/>
              <a:buChar char="•"/>
            </a:pP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Il modulo, dedicato all'analisi e condivisione dei dati di sequenziamento del SARS-CoV-2 a livello nazionale, conta ad oggi più di </a:t>
            </a:r>
            <a:r>
              <a:rPr lang="it-IT" altLang="it-IT" b="1" i="1" dirty="0">
                <a:solidFill>
                  <a:prstClr val="black"/>
                </a:solidFill>
                <a:latin typeface="Tahoma" panose="020B0604030504040204" pitchFamily="34" charset="0"/>
                <a:ea typeface="Tahoma" panose="020B0604030504040204" pitchFamily="34" charset="0"/>
                <a:cs typeface="Tahoma" panose="020B0604030504040204" pitchFamily="34" charset="0"/>
              </a:rPr>
              <a:t>72.000 sequenze</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90000"/>
              </a:lnSpc>
              <a:spcBef>
                <a:spcPts val="1000"/>
              </a:spcBef>
              <a:spcAft>
                <a:spcPts val="1800"/>
              </a:spcAft>
              <a:buFont typeface="Arial" panose="020B0604020202020204" pitchFamily="34" charset="0"/>
              <a:buChar char="•"/>
            </a:pPr>
            <a:r>
              <a:rPr lang="it-IT" i="1" dirty="0" err="1">
                <a:solidFill>
                  <a:prstClr val="black"/>
                </a:solidFill>
                <a:latin typeface="Tahoma" panose="020B0604030504040204" pitchFamily="34" charset="0"/>
                <a:ea typeface="Tahoma" panose="020B0604030504040204" pitchFamily="34" charset="0"/>
                <a:cs typeface="Tahoma" panose="020B0604030504040204" pitchFamily="34" charset="0"/>
              </a:rPr>
              <a:t>Piu</a:t>
            </a:r>
            <a:r>
              <a:rPr lang="it-IT" i="1" dirty="0">
                <a:solidFill>
                  <a:prstClr val="black"/>
                </a:solidFill>
                <a:latin typeface="Tahoma" panose="020B0604030504040204" pitchFamily="34" charset="0"/>
                <a:ea typeface="Tahoma" panose="020B0604030504040204" pitchFamily="34" charset="0"/>
                <a:cs typeface="Tahoma" panose="020B0604030504040204" pitchFamily="34" charset="0"/>
              </a:rPr>
              <a:t> del </a:t>
            </a:r>
            <a:r>
              <a:rPr lang="it-IT" b="1" i="1" dirty="0">
                <a:solidFill>
                  <a:prstClr val="black"/>
                </a:solidFill>
                <a:latin typeface="Tahoma" panose="020B0604030504040204" pitchFamily="34" charset="0"/>
                <a:ea typeface="Tahoma" panose="020B0604030504040204" pitchFamily="34" charset="0"/>
                <a:cs typeface="Tahoma" panose="020B0604030504040204" pitchFamily="34" charset="0"/>
              </a:rPr>
              <a:t>99% </a:t>
            </a:r>
            <a:r>
              <a:rPr lang="it-IT" i="1" dirty="0">
                <a:solidFill>
                  <a:prstClr val="black"/>
                </a:solidFill>
                <a:latin typeface="Tahoma" panose="020B0604030504040204" pitchFamily="34" charset="0"/>
                <a:ea typeface="Tahoma" panose="020B0604030504040204" pitchFamily="34" charset="0"/>
                <a:cs typeface="Tahoma" panose="020B0604030504040204" pitchFamily="34" charset="0"/>
              </a:rPr>
              <a:t>dei sequenziamenti depositati in I-Co-</a:t>
            </a:r>
            <a:r>
              <a:rPr lang="it-IT" i="1" dirty="0" err="1">
                <a:solidFill>
                  <a:prstClr val="black"/>
                </a:solidFill>
                <a:latin typeface="Tahoma" panose="020B0604030504040204" pitchFamily="34" charset="0"/>
                <a:ea typeface="Tahoma" panose="020B0604030504040204" pitchFamily="34" charset="0"/>
                <a:cs typeface="Tahoma" panose="020B0604030504040204" pitchFamily="34" charset="0"/>
              </a:rPr>
              <a:t>Gen</a:t>
            </a:r>
            <a:r>
              <a:rPr lang="it-IT"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i="1" u="sng" dirty="0">
                <a:solidFill>
                  <a:prstClr val="black"/>
                </a:solidFill>
                <a:latin typeface="Tahoma" panose="020B0604030504040204" pitchFamily="34" charset="0"/>
                <a:ea typeface="Tahoma" panose="020B0604030504040204" pitchFamily="34" charset="0"/>
                <a:cs typeface="Tahoma" panose="020B0604030504040204" pitchFamily="34" charset="0"/>
              </a:rPr>
              <a:t>negli ultimi 14 giorni</a:t>
            </a:r>
            <a:r>
              <a:rPr lang="it-IT" i="1" dirty="0">
                <a:solidFill>
                  <a:prstClr val="black"/>
                </a:solidFill>
                <a:latin typeface="Tahoma" panose="020B0604030504040204" pitchFamily="34" charset="0"/>
                <a:ea typeface="Tahoma" panose="020B0604030504040204" pitchFamily="34" charset="0"/>
                <a:cs typeface="Tahoma" panose="020B0604030504040204" pitchFamily="34" charset="0"/>
              </a:rPr>
              <a:t>, è riconducibile alla </a:t>
            </a:r>
            <a:r>
              <a:rPr lang="it-IT" b="1" i="1" dirty="0">
                <a:solidFill>
                  <a:prstClr val="black"/>
                </a:solidFill>
                <a:latin typeface="Tahoma" panose="020B0604030504040204" pitchFamily="34" charset="0"/>
                <a:ea typeface="Tahoma" panose="020B0604030504040204" pitchFamily="34" charset="0"/>
                <a:cs typeface="Tahoma" panose="020B0604030504040204" pitchFamily="34" charset="0"/>
              </a:rPr>
              <a:t>variante delta.</a:t>
            </a:r>
          </a:p>
          <a:p>
            <a:pPr marL="285750" indent="-285750" algn="just">
              <a:lnSpc>
                <a:spcPct val="90000"/>
              </a:lnSpc>
              <a:spcBef>
                <a:spcPts val="1000"/>
              </a:spcBef>
              <a:spcAft>
                <a:spcPts val="1800"/>
              </a:spcAft>
              <a:buFont typeface="Arial" panose="020B0604020202020204" pitchFamily="34" charset="0"/>
              <a:buChar char="•"/>
            </a:pP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Sono stati identificati oltre </a:t>
            </a:r>
            <a:r>
              <a:rPr lang="it-IT" altLang="it-IT" b="1" i="1" dirty="0">
                <a:solidFill>
                  <a:prstClr val="black"/>
                </a:solidFill>
                <a:latin typeface="Tahoma" panose="020B0604030504040204" pitchFamily="34" charset="0"/>
                <a:ea typeface="Tahoma" panose="020B0604030504040204" pitchFamily="34" charset="0"/>
                <a:cs typeface="Tahoma" panose="020B0604030504040204" pitchFamily="34" charset="0"/>
              </a:rPr>
              <a:t>100 lignaggi </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non oggetto di monitoraggio da parte del Sistema di Sorveglianza Integrata</a:t>
            </a:r>
            <a:r>
              <a:rPr lang="it-IT" altLang="it-IT"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90000"/>
              </a:lnSpc>
              <a:spcBef>
                <a:spcPts val="1000"/>
              </a:spcBef>
              <a:spcAft>
                <a:spcPts val="1800"/>
              </a:spcAft>
              <a:buFont typeface="Arial" panose="020B0604020202020204" pitchFamily="34" charset="0"/>
              <a:buChar char="•"/>
            </a:pP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Al momento sono presenti in piattaforma </a:t>
            </a:r>
            <a:r>
              <a:rPr lang="it-IT" altLang="it-IT" b="1" i="1" dirty="0">
                <a:solidFill>
                  <a:prstClr val="black"/>
                </a:solidFill>
                <a:latin typeface="Tahoma" panose="020B0604030504040204" pitchFamily="34" charset="0"/>
                <a:ea typeface="Tahoma" panose="020B0604030504040204" pitchFamily="34" charset="0"/>
                <a:cs typeface="Tahoma" panose="020B0604030504040204" pitchFamily="34" charset="0"/>
              </a:rPr>
              <a:t>7 sequenze </a:t>
            </a:r>
            <a:r>
              <a:rPr lang="en-GB" i="1" dirty="0" err="1">
                <a:solidFill>
                  <a:prstClr val="black"/>
                </a:solidFill>
                <a:latin typeface="Tahoma" panose="020B0604030504040204" pitchFamily="34" charset="0"/>
                <a:ea typeface="Tahoma" panose="020B0604030504040204" pitchFamily="34" charset="0"/>
                <a:cs typeface="Tahoma" panose="020B0604030504040204" pitchFamily="34" charset="0"/>
              </a:rPr>
              <a:t>riconducibili</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 alla nuova variante </a:t>
            </a:r>
            <a:r>
              <a:rPr lang="it-IT" altLang="it-IT" b="1" i="1" dirty="0">
                <a:solidFill>
                  <a:prstClr val="black"/>
                </a:solidFill>
                <a:latin typeface="Tahoma" panose="020B0604030504040204" pitchFamily="34" charset="0"/>
                <a:ea typeface="Tahoma" panose="020B0604030504040204" pitchFamily="34" charset="0"/>
                <a:cs typeface="Tahoma" panose="020B0604030504040204" pitchFamily="34" charset="0"/>
              </a:rPr>
              <a:t>Omicron, </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definita VOC (</a:t>
            </a:r>
            <a:r>
              <a:rPr lang="it-IT" altLang="it-IT" i="1" dirty="0" err="1">
                <a:solidFill>
                  <a:prstClr val="black"/>
                </a:solidFill>
                <a:latin typeface="Tahoma" panose="020B0604030504040204" pitchFamily="34" charset="0"/>
                <a:ea typeface="Tahoma" panose="020B0604030504040204" pitchFamily="34" charset="0"/>
                <a:cs typeface="Tahoma" panose="020B0604030504040204" pitchFamily="34" charset="0"/>
              </a:rPr>
              <a:t>Variant</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 of </a:t>
            </a:r>
            <a:r>
              <a:rPr lang="it-IT" altLang="it-IT" i="1" dirty="0" err="1">
                <a:solidFill>
                  <a:prstClr val="black"/>
                </a:solidFill>
                <a:latin typeface="Tahoma" panose="020B0604030504040204" pitchFamily="34" charset="0"/>
                <a:ea typeface="Tahoma" panose="020B0604030504040204" pitchFamily="34" charset="0"/>
                <a:cs typeface="Tahoma" panose="020B0604030504040204" pitchFamily="34" charset="0"/>
              </a:rPr>
              <a:t>Concern</a:t>
            </a:r>
            <a:r>
              <a:rPr lang="it-IT" altLang="it-IT" i="1" dirty="0">
                <a:solidFill>
                  <a:prstClr val="black"/>
                </a:solidFill>
                <a:latin typeface="Tahoma" panose="020B0604030504040204" pitchFamily="34" charset="0"/>
                <a:ea typeface="Tahoma" panose="020B0604030504040204" pitchFamily="34" charset="0"/>
                <a:cs typeface="Tahoma" panose="020B0604030504040204" pitchFamily="34" charset="0"/>
              </a:rPr>
              <a:t>) il 26/11/2021 dall’OMS.</a:t>
            </a:r>
          </a:p>
          <a:p>
            <a:pPr marL="285750" indent="-285750" algn="just">
              <a:lnSpc>
                <a:spcPct val="90000"/>
              </a:lnSpc>
              <a:spcBef>
                <a:spcPts val="1000"/>
              </a:spcBef>
              <a:spcAft>
                <a:spcPts val="1800"/>
              </a:spcAft>
              <a:buFont typeface="Arial" panose="020B0604020202020204" pitchFamily="34" charset="0"/>
              <a:buChar char="•"/>
            </a:pPr>
            <a:endParaRPr lang="it-IT" altLang="it-IT"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a:extLst>
              <a:ext uri="{FF2B5EF4-FFF2-40B4-BE49-F238E27FC236}">
                <a16:creationId xmlns:a16="http://schemas.microsoft.com/office/drawing/2014/main" id="{0EF9C27D-B3D3-458A-B970-1D6E2C4B39EA}"/>
              </a:ext>
            </a:extLst>
          </p:cNvPr>
          <p:cNvSpPr/>
          <p:nvPr/>
        </p:nvSpPr>
        <p:spPr>
          <a:xfrm>
            <a:off x="7201837" y="6604084"/>
            <a:ext cx="2890535"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Calibri" panose="020F0502020204030204"/>
                <a:ea typeface="+mn-ea"/>
                <a:cs typeface="+mn-cs"/>
              </a:rPr>
              <a:t>Data di ultimo aggiornamento</a:t>
            </a:r>
            <a:r>
              <a:rPr kumimoji="0" lang="it-IT" sz="1050" b="0" i="0" u="none" strike="noStrike" kern="1200" cap="none" spc="0" normalizeH="0" baseline="0" noProof="0" dirty="0">
                <a:ln>
                  <a:noFill/>
                </a:ln>
                <a:solidFill>
                  <a:srgbClr val="333333"/>
                </a:solidFill>
                <a:effectLst/>
                <a:uLnTx/>
                <a:uFillTx/>
                <a:latin typeface="Calibri" panose="020F0502020204030204"/>
                <a:ea typeface="+mn-ea"/>
                <a:cs typeface="+mn-cs"/>
              </a:rPr>
              <a:t>: 2 dicembre 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075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1/12/2021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a:extLst>
              <a:ext uri="{FF2B5EF4-FFF2-40B4-BE49-F238E27FC236}">
                <a16:creationId xmlns:a16="http://schemas.microsoft.com/office/drawing/2014/main" id="{6A6DD858-C8F9-442E-8861-E4E230EF042B}"/>
              </a:ext>
            </a:extLst>
          </p:cNvPr>
          <p:cNvSpPr/>
          <p:nvPr/>
        </p:nvSpPr>
        <p:spPr>
          <a:xfrm>
            <a:off x="52886" y="5191125"/>
            <a:ext cx="12048627" cy="576294"/>
          </a:xfrm>
          <a:prstGeom prst="rect">
            <a:avLst/>
          </a:prstGeom>
          <a:solidFill>
            <a:schemeClr val="bg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49"/>
            <a:ext cx="11977687" cy="707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2600" b="1" dirty="0">
                <a:solidFill>
                  <a:srgbClr val="0064B7"/>
                </a:solidFill>
                <a:latin typeface="Arial Narrow" panose="020B0606020202030204" pitchFamily="34" charset="0"/>
              </a:rPr>
              <a:t>Percentuale copertura vaccinale per classe d’età</a:t>
            </a:r>
            <a:endParaRPr lang="it-CH" sz="2600" b="1" dirty="0">
              <a:solidFill>
                <a:srgbClr val="0064B7"/>
              </a:solidFill>
              <a:latin typeface="Arial Narrow" panose="020B0606020202030204" pitchFamily="34" charset="0"/>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295786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a:t>
            </a:r>
            <a:r>
              <a:rPr kumimoji="0" lang="it-IT" sz="1050" b="0" i="0" u="none" strike="noStrike" kern="1200" cap="none" spc="0" normalizeH="0" baseline="0" noProof="0" dirty="0">
                <a:ln>
                  <a:noFill/>
                </a:ln>
                <a:solidFill>
                  <a:srgbClr val="333333"/>
                </a:solidFill>
                <a:effectLst/>
                <a:uLnTx/>
                <a:uFillTx/>
                <a:latin typeface="Source Sans Pro"/>
                <a:ea typeface="+mn-ea"/>
                <a:cs typeface="+mn-cs"/>
              </a:rPr>
              <a:t>: 1 dicembre 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C38C7F7B-BB50-4EF1-B675-C18FAB25E91D}"/>
              </a:ext>
            </a:extLst>
          </p:cNvPr>
          <p:cNvSpPr txBox="1"/>
          <p:nvPr/>
        </p:nvSpPr>
        <p:spPr>
          <a:xfrm>
            <a:off x="1131004" y="5338298"/>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1.131.247 </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4" name="CasellaDiTesto 13">
            <a:extLst>
              <a:ext uri="{FF2B5EF4-FFF2-40B4-BE49-F238E27FC236}">
                <a16:creationId xmlns:a16="http://schemas.microsoft.com/office/drawing/2014/main" id="{FF00E296-1E0E-4583-8D03-84C3410D9996}"/>
              </a:ext>
            </a:extLst>
          </p:cNvPr>
          <p:cNvSpPr txBox="1"/>
          <p:nvPr/>
        </p:nvSpPr>
        <p:spPr>
          <a:xfrm>
            <a:off x="-23314" y="5149516"/>
            <a:ext cx="78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a:ea typeface="+mn-ea"/>
                <a:cs typeface="+mn-cs"/>
              </a:rPr>
              <a:t>Soggetti non vaccinati </a:t>
            </a:r>
            <a:endPar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pic>
        <p:nvPicPr>
          <p:cNvPr id="17" name="Immagine 16">
            <a:extLst>
              <a:ext uri="{FF2B5EF4-FFF2-40B4-BE49-F238E27FC236}">
                <a16:creationId xmlns:a16="http://schemas.microsoft.com/office/drawing/2014/main" id="{B91F8911-CBE5-45CB-AD74-E96861BE31E9}"/>
              </a:ext>
            </a:extLst>
          </p:cNvPr>
          <p:cNvPicPr>
            <a:picLocks noChangeAspect="1"/>
          </p:cNvPicPr>
          <p:nvPr/>
        </p:nvPicPr>
        <p:blipFill rotWithShape="1">
          <a:blip r:embed="rId2"/>
          <a:srcRect t="51996" r="2659" b="11684"/>
          <a:stretch/>
        </p:blipFill>
        <p:spPr>
          <a:xfrm>
            <a:off x="6693567" y="5781708"/>
            <a:ext cx="5481049" cy="197254"/>
          </a:xfrm>
          <a:prstGeom prst="rect">
            <a:avLst/>
          </a:prstGeom>
        </p:spPr>
      </p:pic>
      <p:sp>
        <p:nvSpPr>
          <p:cNvPr id="22" name="Freccia a destra 21">
            <a:extLst>
              <a:ext uri="{FF2B5EF4-FFF2-40B4-BE49-F238E27FC236}">
                <a16:creationId xmlns:a16="http://schemas.microsoft.com/office/drawing/2014/main" id="{488C0507-5877-4939-8B89-4AC50A38377F}"/>
              </a:ext>
            </a:extLst>
          </p:cNvPr>
          <p:cNvSpPr/>
          <p:nvPr/>
        </p:nvSpPr>
        <p:spPr>
          <a:xfrm>
            <a:off x="663409" y="5334181"/>
            <a:ext cx="310147" cy="276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asellaDiTesto 22">
            <a:extLst>
              <a:ext uri="{FF2B5EF4-FFF2-40B4-BE49-F238E27FC236}">
                <a16:creationId xmlns:a16="http://schemas.microsoft.com/office/drawing/2014/main" id="{1916299F-6F0B-41A0-B266-329199B98D1D}"/>
              </a:ext>
            </a:extLst>
          </p:cNvPr>
          <p:cNvSpPr txBox="1"/>
          <p:nvPr/>
        </p:nvSpPr>
        <p:spPr>
          <a:xfrm>
            <a:off x="3869639" y="53414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1.046.315</a:t>
            </a:r>
          </a:p>
        </p:txBody>
      </p:sp>
      <p:sp>
        <p:nvSpPr>
          <p:cNvPr id="24" name="CasellaDiTesto 23">
            <a:extLst>
              <a:ext uri="{FF2B5EF4-FFF2-40B4-BE49-F238E27FC236}">
                <a16:creationId xmlns:a16="http://schemas.microsoft.com/office/drawing/2014/main" id="{E74C75E4-D3C3-4199-B3B7-E5CE64741945}"/>
              </a:ext>
            </a:extLst>
          </p:cNvPr>
          <p:cNvSpPr txBox="1"/>
          <p:nvPr/>
        </p:nvSpPr>
        <p:spPr>
          <a:xfrm>
            <a:off x="255478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634.306</a:t>
            </a:r>
          </a:p>
        </p:txBody>
      </p:sp>
      <p:sp>
        <p:nvSpPr>
          <p:cNvPr id="25" name="CasellaDiTesto 24">
            <a:extLst>
              <a:ext uri="{FF2B5EF4-FFF2-40B4-BE49-F238E27FC236}">
                <a16:creationId xmlns:a16="http://schemas.microsoft.com/office/drawing/2014/main" id="{2A50A42D-7861-4F67-ABF7-B56D3E1416D8}"/>
              </a:ext>
            </a:extLst>
          </p:cNvPr>
          <p:cNvSpPr txBox="1"/>
          <p:nvPr/>
        </p:nvSpPr>
        <p:spPr>
          <a:xfrm>
            <a:off x="5275328" y="5334287"/>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1.394.627</a:t>
            </a:r>
          </a:p>
        </p:txBody>
      </p:sp>
      <p:sp>
        <p:nvSpPr>
          <p:cNvPr id="26" name="CasellaDiTesto 25">
            <a:extLst>
              <a:ext uri="{FF2B5EF4-FFF2-40B4-BE49-F238E27FC236}">
                <a16:creationId xmlns:a16="http://schemas.microsoft.com/office/drawing/2014/main" id="{17B8BD54-C49A-4DF1-BBE2-6315E6CC2BD6}"/>
              </a:ext>
            </a:extLst>
          </p:cNvPr>
          <p:cNvSpPr txBox="1"/>
          <p:nvPr/>
        </p:nvSpPr>
        <p:spPr>
          <a:xfrm>
            <a:off x="7847596" y="5328711"/>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719.128</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7" name="CasellaDiTesto 26">
            <a:extLst>
              <a:ext uri="{FF2B5EF4-FFF2-40B4-BE49-F238E27FC236}">
                <a16:creationId xmlns:a16="http://schemas.microsoft.com/office/drawing/2014/main" id="{3D620C99-C7B9-49E6-9F1F-B55959BD649D}"/>
              </a:ext>
            </a:extLst>
          </p:cNvPr>
          <p:cNvSpPr txBox="1"/>
          <p:nvPr/>
        </p:nvSpPr>
        <p:spPr>
          <a:xfrm>
            <a:off x="6681017" y="5334181"/>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1.186.201</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8" name="CasellaDiTesto 27">
            <a:extLst>
              <a:ext uri="{FF2B5EF4-FFF2-40B4-BE49-F238E27FC236}">
                <a16:creationId xmlns:a16="http://schemas.microsoft.com/office/drawing/2014/main" id="{E84D0256-A48B-432B-B8ED-89AB73710437}"/>
              </a:ext>
            </a:extLst>
          </p:cNvPr>
          <p:cNvSpPr txBox="1"/>
          <p:nvPr/>
        </p:nvSpPr>
        <p:spPr>
          <a:xfrm>
            <a:off x="10643935" y="5333588"/>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205.297 </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9" name="CasellaDiTesto 28">
            <a:extLst>
              <a:ext uri="{FF2B5EF4-FFF2-40B4-BE49-F238E27FC236}">
                <a16:creationId xmlns:a16="http://schemas.microsoft.com/office/drawing/2014/main" id="{6B0B2A4C-42BF-4626-B2DA-6BCBB944F7F9}"/>
              </a:ext>
            </a:extLst>
          </p:cNvPr>
          <p:cNvSpPr txBox="1"/>
          <p:nvPr/>
        </p:nvSpPr>
        <p:spPr>
          <a:xfrm>
            <a:off x="9295677"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429.122</a:t>
            </a:r>
          </a:p>
        </p:txBody>
      </p:sp>
      <p:pic>
        <p:nvPicPr>
          <p:cNvPr id="3" name="Picture 2">
            <a:extLst>
              <a:ext uri="{FF2B5EF4-FFF2-40B4-BE49-F238E27FC236}">
                <a16:creationId xmlns:a16="http://schemas.microsoft.com/office/drawing/2014/main" id="{C3B6E83B-7E29-4510-A63F-C074FA50C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621"/>
          <a:stretch/>
        </p:blipFill>
        <p:spPr bwMode="auto">
          <a:xfrm>
            <a:off x="268705" y="1411376"/>
            <a:ext cx="11832808" cy="374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7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FEDA254-651F-4E7C-A6D4-10298A165D9B}"/>
              </a:ext>
            </a:extLst>
          </p:cNvPr>
          <p:cNvSpPr txBox="1"/>
          <p:nvPr/>
        </p:nvSpPr>
        <p:spPr>
          <a:xfrm>
            <a:off x="5899484" y="6307037"/>
            <a:ext cx="4404765" cy="369332"/>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PERIODO 5 APRILE – 28 NOVEMBRE 2021</a:t>
            </a:r>
            <a:endParaRPr kumimoji="0" lang="it-CH" sz="1800" b="1" i="0" u="none" strike="noStrike" kern="1200" cap="none" spc="0" normalizeH="0" baseline="0" noProof="0" dirty="0">
              <a:ln>
                <a:noFill/>
              </a:ln>
              <a:solidFill>
                <a:srgbClr val="0064B7"/>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B5246C89-4ADC-4AAD-A9DF-1C9AD991900A}"/>
              </a:ext>
            </a:extLst>
          </p:cNvPr>
          <p:cNvSpPr txBox="1"/>
          <p:nvPr/>
        </p:nvSpPr>
        <p:spPr>
          <a:xfrm>
            <a:off x="0" y="0"/>
            <a:ext cx="12080147" cy="143128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2600" b="1" dirty="0">
                <a:solidFill>
                  <a:srgbClr val="0064B7"/>
                </a:solidFill>
                <a:latin typeface="Arial Narrow" panose="020B0606020202030204" pitchFamily="34" charset="0"/>
                <a:ea typeface="+mj-ea"/>
                <a:cs typeface="+mj-cs"/>
              </a:rPr>
              <a:t>Stima dell’efficacia nei soggetti vaccinati con ciclo completo da oltre </a:t>
            </a:r>
            <a:r>
              <a:rPr lang="it-IT" sz="2600" b="1" u="sng" dirty="0">
                <a:solidFill>
                  <a:srgbClr val="0064B7"/>
                </a:solidFill>
                <a:latin typeface="Arial Narrow" panose="020B0606020202030204" pitchFamily="34" charset="0"/>
                <a:ea typeface="+mj-ea"/>
                <a:cs typeface="+mj-cs"/>
              </a:rPr>
              <a:t>cinque mesi </a:t>
            </a:r>
            <a:r>
              <a:rPr lang="it-IT" sz="2600" b="1" dirty="0">
                <a:solidFill>
                  <a:srgbClr val="0064B7"/>
                </a:solidFill>
                <a:latin typeface="Arial Narrow" panose="020B0606020202030204" pitchFamily="34" charset="0"/>
                <a:ea typeface="+mj-ea"/>
                <a:cs typeface="+mj-cs"/>
              </a:rPr>
              <a:t>e da meno di </a:t>
            </a:r>
            <a:r>
              <a:rPr lang="it-IT" sz="2600" b="1" u="sng" dirty="0">
                <a:solidFill>
                  <a:srgbClr val="0064B7"/>
                </a:solidFill>
                <a:latin typeface="Arial Narrow" panose="020B0606020202030204" pitchFamily="34" charset="0"/>
                <a:ea typeface="+mj-ea"/>
                <a:cs typeface="+mj-cs"/>
              </a:rPr>
              <a:t>cinque mesi </a:t>
            </a:r>
            <a:r>
              <a:rPr lang="it-IT" sz="2600" b="1" dirty="0">
                <a:solidFill>
                  <a:srgbClr val="0064B7"/>
                </a:solidFill>
                <a:latin typeface="Arial Narrow" panose="020B0606020202030204" pitchFamily="34" charset="0"/>
                <a:ea typeface="+mj-ea"/>
                <a:cs typeface="+mj-cs"/>
              </a:rPr>
              <a:t>rispetto ai non vaccinati per diagnosi e malattia severa, nella popolazione italiana di età &gt; 12, per classe d’età, nel periodo 5 Luglio – 28 novembre 2021</a:t>
            </a:r>
          </a:p>
        </p:txBody>
      </p:sp>
      <p:graphicFrame>
        <p:nvGraphicFramePr>
          <p:cNvPr id="8" name="Tabella 7">
            <a:extLst>
              <a:ext uri="{FF2B5EF4-FFF2-40B4-BE49-F238E27FC236}">
                <a16:creationId xmlns:a16="http://schemas.microsoft.com/office/drawing/2014/main" id="{6964FB54-A9CB-47E0-A13A-E51F745B3CAB}"/>
              </a:ext>
            </a:extLst>
          </p:cNvPr>
          <p:cNvGraphicFramePr>
            <a:graphicFrameLocks noGrp="1"/>
          </p:cNvGraphicFramePr>
          <p:nvPr>
            <p:extLst>
              <p:ext uri="{D42A27DB-BD31-4B8C-83A1-F6EECF244321}">
                <p14:modId xmlns:p14="http://schemas.microsoft.com/office/powerpoint/2010/main" val="237421617"/>
              </p:ext>
            </p:extLst>
          </p:nvPr>
        </p:nvGraphicFramePr>
        <p:xfrm>
          <a:off x="6255391" y="1636974"/>
          <a:ext cx="5575935" cy="2353150"/>
        </p:xfrm>
        <a:graphic>
          <a:graphicData uri="http://schemas.openxmlformats.org/drawingml/2006/table">
            <a:tbl>
              <a:tblPr firstRow="1" firstCol="1" bandRow="1"/>
              <a:tblGrid>
                <a:gridCol w="1228165">
                  <a:extLst>
                    <a:ext uri="{9D8B030D-6E8A-4147-A177-3AD203B41FA5}">
                      <a16:colId xmlns:a16="http://schemas.microsoft.com/office/drawing/2014/main" val="3580108301"/>
                    </a:ext>
                  </a:extLst>
                </a:gridCol>
                <a:gridCol w="1476459">
                  <a:extLst>
                    <a:ext uri="{9D8B030D-6E8A-4147-A177-3AD203B41FA5}">
                      <a16:colId xmlns:a16="http://schemas.microsoft.com/office/drawing/2014/main" val="4135173791"/>
                    </a:ext>
                  </a:extLst>
                </a:gridCol>
                <a:gridCol w="1476459">
                  <a:extLst>
                    <a:ext uri="{9D8B030D-6E8A-4147-A177-3AD203B41FA5}">
                      <a16:colId xmlns:a16="http://schemas.microsoft.com/office/drawing/2014/main" val="61725057"/>
                    </a:ext>
                  </a:extLst>
                </a:gridCol>
                <a:gridCol w="1394852">
                  <a:extLst>
                    <a:ext uri="{9D8B030D-6E8A-4147-A177-3AD203B41FA5}">
                      <a16:colId xmlns:a16="http://schemas.microsoft.com/office/drawing/2014/main" val="2378952072"/>
                    </a:ext>
                  </a:extLst>
                </a:gridCol>
              </a:tblGrid>
              <a:tr h="611727">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Gruppo</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Fascia di età</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100" b="1" cap="small" dirty="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Vaccinati con ciclo completo entro 5 mesi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100" b="1" cap="small" dirty="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Vaccinati con ciclo completo da &gt;5 mesi</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416240"/>
                  </a:ext>
                </a:extLst>
              </a:tr>
              <a:tr h="175528">
                <a:tc rowSpan="5">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Diagnosi di</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Sars-CoV-2</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dirty="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12-39</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79,1 [78,9 - 79,3]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47,6 [46,6 - 48,5]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951575175"/>
                  </a:ext>
                </a:extLst>
              </a:tr>
              <a:tr h="175528">
                <a:tc vMerge="1">
                  <a:txBody>
                    <a:bodyPr/>
                    <a:lstStyle/>
                    <a:p>
                      <a:endParaRPr lang="it-IT"/>
                    </a:p>
                  </a:txBody>
                  <a:tcPr/>
                </a:tc>
                <a:tc>
                  <a:txBody>
                    <a:bodyPr/>
                    <a:lstStyle/>
                    <a:p>
                      <a:pPr algn="ctr">
                        <a:lnSpc>
                          <a:spcPct val="115000"/>
                        </a:lnSpc>
                        <a:spcAft>
                          <a:spcPts val="0"/>
                        </a:spcAft>
                      </a:pPr>
                      <a:r>
                        <a:rPr lang="it-IT" sz="1000" dirty="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40-59</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72 [71,8 - 72,3]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33,2 [32,2 - 34,2]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1825116392"/>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60-79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72,2 [71,8 - 72,7]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38,3 [37,1 - 39,5]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565082762"/>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81,5 [80,8 - 82,1]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67,6 [66,5 - 68,6]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543166601"/>
                  </a:ext>
                </a:extLst>
              </a:tr>
              <a:tr h="175528">
                <a:tc vMerge="1">
                  <a:txBody>
                    <a:bodyPr/>
                    <a:lstStyle/>
                    <a:p>
                      <a:endParaRPr lang="it-IT"/>
                    </a:p>
                  </a:txBody>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Totale</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it-IT" sz="1000" b="1" kern="1200">
                          <a:solidFill>
                            <a:srgbClr val="44546A"/>
                          </a:solidFill>
                          <a:effectLst/>
                          <a:latin typeface="Raleway" panose="020B0503030101060003" pitchFamily="34" charset="0"/>
                          <a:cs typeface="Times New Roman" panose="02020603050405020304" pitchFamily="18" charset="0"/>
                        </a:rPr>
                        <a:t>75,3 [75,2 - 75,5]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000" b="1" kern="1200">
                          <a:solidFill>
                            <a:srgbClr val="44546A"/>
                          </a:solidFill>
                          <a:effectLst/>
                          <a:latin typeface="Raleway" panose="020B0503030101060003" pitchFamily="34" charset="0"/>
                          <a:cs typeface="Times New Roman" panose="02020603050405020304" pitchFamily="18" charset="0"/>
                        </a:rPr>
                        <a:t>43,9 [43,4 - 44,4]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142496116"/>
                  </a:ext>
                </a:extLst>
              </a:tr>
              <a:tr h="175528">
                <a:tc rowSpan="5">
                  <a:txBody>
                    <a:bodyPr/>
                    <a:lstStyle/>
                    <a:p>
                      <a:pPr algn="ctr">
                        <a:lnSpc>
                          <a:spcPct val="107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Malattia Severa</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12-39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95,8 [95,2 - 96,2]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83,4 [79,7 - 86,5]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176940946"/>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40-59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95,5 [95,2 - 95,9]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84,8 [82,8 - 86,6]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57195616"/>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60-79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ctr"/>
                      <a:r>
                        <a:rPr lang="it-IT" sz="1000" kern="1200" dirty="0">
                          <a:solidFill>
                            <a:srgbClr val="44546A"/>
                          </a:solidFill>
                          <a:effectLst/>
                          <a:latin typeface="Raleway" panose="020B0503030101060003" pitchFamily="34" charset="0"/>
                          <a:cs typeface="Times New Roman" panose="02020603050405020304" pitchFamily="18" charset="0"/>
                        </a:rPr>
                        <a:t>92,3 [91,9 - 92,6]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79,3 [77,5 - 80,9]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778127088"/>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88,9 [88,2 - 89,6]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000" kern="1200">
                          <a:solidFill>
                            <a:srgbClr val="44546A"/>
                          </a:solidFill>
                          <a:effectLst/>
                          <a:latin typeface="Raleway" panose="020B0503030101060003" pitchFamily="34" charset="0"/>
                          <a:cs typeface="Times New Roman" panose="02020603050405020304" pitchFamily="18" charset="0"/>
                        </a:rPr>
                        <a:t>85,4 [84,4 - 86,3]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4851452"/>
                  </a:ext>
                </a:extLst>
              </a:tr>
              <a:tr h="0">
                <a:tc vMerge="1">
                  <a:txBody>
                    <a:bodyPr/>
                    <a:lstStyle/>
                    <a:p>
                      <a:endParaRPr lang="it-IT"/>
                    </a:p>
                  </a:txBody>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Totale</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it-IT" sz="1000" b="1" kern="1200">
                          <a:solidFill>
                            <a:srgbClr val="44546A"/>
                          </a:solidFill>
                          <a:effectLst/>
                          <a:latin typeface="Raleway" panose="020B0503030101060003" pitchFamily="34" charset="0"/>
                          <a:cs typeface="Times New Roman" panose="02020603050405020304" pitchFamily="18" charset="0"/>
                        </a:rPr>
                        <a:t>92,5 [92,2 - 92,7]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000" b="1" kern="1200" dirty="0">
                          <a:solidFill>
                            <a:srgbClr val="44546A"/>
                          </a:solidFill>
                          <a:effectLst/>
                          <a:latin typeface="Raleway" panose="020B0503030101060003" pitchFamily="34" charset="0"/>
                          <a:cs typeface="Times New Roman" panose="02020603050405020304" pitchFamily="18" charset="0"/>
                        </a:rPr>
                        <a:t>84,8 [84,1 - 85,5]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634884147"/>
                  </a:ext>
                </a:extLst>
              </a:tr>
            </a:tbl>
          </a:graphicData>
        </a:graphic>
      </p:graphicFrame>
      <p:sp>
        <p:nvSpPr>
          <p:cNvPr id="11" name="CasellaDiTesto 10">
            <a:extLst>
              <a:ext uri="{FF2B5EF4-FFF2-40B4-BE49-F238E27FC236}">
                <a16:creationId xmlns:a16="http://schemas.microsoft.com/office/drawing/2014/main" id="{3982B7D5-7FC1-4805-AA7F-68A753A02A5B}"/>
              </a:ext>
            </a:extLst>
          </p:cNvPr>
          <p:cNvSpPr txBox="1"/>
          <p:nvPr/>
        </p:nvSpPr>
        <p:spPr>
          <a:xfrm>
            <a:off x="6163951" y="4152099"/>
            <a:ext cx="587764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44546A"/>
                </a:solidFill>
                <a:effectLst/>
                <a:uLnTx/>
                <a:uFillTx/>
                <a:latin typeface="Raleway" panose="020B0503030101060003" pitchFamily="34" charset="0"/>
                <a:ea typeface="Raleway" panose="020B0503030101060003" pitchFamily="34" charset="0"/>
                <a:cs typeface="Raleway" panose="020B0503030101060003" pitchFamily="34" charset="0"/>
              </a:rPr>
              <a:t>NB.</a:t>
            </a:r>
            <a:r>
              <a:rPr kumimoji="0" lang="it-IT" sz="1500" b="0" i="0" u="none" strike="noStrike" kern="1200" cap="none" spc="0" normalizeH="0" baseline="0" noProof="0" dirty="0">
                <a:ln>
                  <a:noFill/>
                </a:ln>
                <a:solidFill>
                  <a:srgbClr val="44546A"/>
                </a:solidFill>
                <a:effectLst/>
                <a:uLnTx/>
                <a:uFillTx/>
                <a:latin typeface="Raleway" panose="020B0503030101060003" pitchFamily="34" charset="0"/>
                <a:ea typeface="Raleway" panose="020B0503030101060003" pitchFamily="34" charset="0"/>
                <a:cs typeface="Raleway" panose="020B0503030101060003" pitchFamily="34" charset="0"/>
              </a:rPr>
              <a:t> </a:t>
            </a:r>
            <a:r>
              <a:rPr kumimoji="0" lang="it-IT" sz="1500" b="0" i="0" u="none" strike="noStrike" kern="1200" cap="none" spc="0" normalizeH="0" baseline="0" noProof="0" dirty="0">
                <a:ln>
                  <a:noFill/>
                </a:ln>
                <a:solidFill>
                  <a:srgbClr val="44546A"/>
                </a:solidFill>
                <a:effectLst/>
                <a:uLnTx/>
                <a:uFillTx/>
                <a:latin typeface="Raleway" panose="020B0503030101060003" pitchFamily="34" charset="0"/>
                <a:ea typeface="+mn-ea"/>
                <a:cs typeface="+mn-cs"/>
              </a:rPr>
              <a:t>I soggetti che risultano vaccinati da oltre </a:t>
            </a:r>
            <a:r>
              <a:rPr kumimoji="0" lang="it-IT" sz="1500" b="0" i="0" u="none" strike="noStrike" kern="1200" cap="none" spc="0" normalizeH="0" baseline="0" noProof="0">
                <a:ln>
                  <a:noFill/>
                </a:ln>
                <a:solidFill>
                  <a:srgbClr val="44546A"/>
                </a:solidFill>
                <a:effectLst/>
                <a:uLnTx/>
                <a:uFillTx/>
                <a:latin typeface="Raleway" panose="020B0503030101060003" pitchFamily="34" charset="0"/>
                <a:ea typeface="+mn-ea"/>
                <a:cs typeface="+mn-cs"/>
              </a:rPr>
              <a:t>cinque</a:t>
            </a:r>
            <a:r>
              <a:rPr kumimoji="0" lang="it-IT" sz="1500" b="0" i="0" u="none" strike="noStrike" kern="1200" cap="none" spc="0" normalizeH="0" baseline="0" noProof="0" dirty="0">
                <a:ln>
                  <a:noFill/>
                </a:ln>
                <a:solidFill>
                  <a:srgbClr val="44546A"/>
                </a:solidFill>
                <a:effectLst/>
                <a:uLnTx/>
                <a:uFillTx/>
                <a:latin typeface="Raleway" panose="020B0503030101060003" pitchFamily="34" charset="0"/>
                <a:ea typeface="+mn-ea"/>
                <a:cs typeface="+mn-cs"/>
              </a:rPr>
              <a:t> mesi appartengono principalmente alle categorie maggiormente a rischio di infezione/ricovero/morte (operatori sanitari, residenti nelle RSA, ultraottantenni e persone estremamente vulnerabili). L’efficacia dei vaccinati con ciclo completo da &gt;5 mesi risulta quindi verosimilmente sottostimata. </a:t>
            </a:r>
          </a:p>
        </p:txBody>
      </p:sp>
      <p:pic>
        <p:nvPicPr>
          <p:cNvPr id="6" name="Immagine 5">
            <a:extLst>
              <a:ext uri="{FF2B5EF4-FFF2-40B4-BE49-F238E27FC236}">
                <a16:creationId xmlns:a16="http://schemas.microsoft.com/office/drawing/2014/main" id="{DE151128-7696-48F6-A17B-23A2E8E004F5}"/>
              </a:ext>
            </a:extLst>
          </p:cNvPr>
          <p:cNvPicPr>
            <a:picLocks noChangeAspect="1"/>
          </p:cNvPicPr>
          <p:nvPr/>
        </p:nvPicPr>
        <p:blipFill>
          <a:blip r:embed="rId3"/>
          <a:stretch>
            <a:fillRect/>
          </a:stretch>
        </p:blipFill>
        <p:spPr>
          <a:xfrm>
            <a:off x="150400" y="1601418"/>
            <a:ext cx="5945599" cy="3705323"/>
          </a:xfrm>
          <a:prstGeom prst="rect">
            <a:avLst/>
          </a:prstGeom>
        </p:spPr>
      </p:pic>
    </p:spTree>
    <p:extLst>
      <p:ext uri="{BB962C8B-B14F-4D97-AF65-F5344CB8AC3E}">
        <p14:creationId xmlns:p14="http://schemas.microsoft.com/office/powerpoint/2010/main" val="175723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B131559-ACEA-4F3D-AF9B-89E9A6DBC3A9}"/>
              </a:ext>
            </a:extLst>
          </p:cNvPr>
          <p:cNvSpPr txBox="1"/>
          <p:nvPr/>
        </p:nvSpPr>
        <p:spPr>
          <a:xfrm>
            <a:off x="361122" y="137086"/>
            <a:ext cx="1139464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1" dirty="0">
                <a:solidFill>
                  <a:srgbClr val="0064B7"/>
                </a:solidFill>
                <a:latin typeface="Arial Narrow" panose="020B0606020202030204" pitchFamily="34" charset="0"/>
                <a:ea typeface="+mj-ea"/>
                <a:cs typeface="+mj-cs"/>
              </a:rPr>
              <a:t>Incidenza settimanale casi di covid-19 diagnosticati, tasso ospedalizzazioni, tasso ricoverati in terapia intensiva e mortalità settimanale per 100,000 per stato vaccinale a partire da inizio luglio e rischio relativo negli ultimi 30 gg</a:t>
            </a:r>
          </a:p>
        </p:txBody>
      </p:sp>
      <p:pic>
        <p:nvPicPr>
          <p:cNvPr id="16" name="Immagine 15">
            <a:extLst>
              <a:ext uri="{FF2B5EF4-FFF2-40B4-BE49-F238E27FC236}">
                <a16:creationId xmlns:a16="http://schemas.microsoft.com/office/drawing/2014/main" id="{2066D51B-3EB3-4BC5-8772-1F733B050942}"/>
              </a:ext>
            </a:extLst>
          </p:cNvPr>
          <p:cNvPicPr>
            <a:picLocks noChangeAspect="1"/>
          </p:cNvPicPr>
          <p:nvPr/>
        </p:nvPicPr>
        <p:blipFill>
          <a:blip r:embed="rId2"/>
          <a:stretch>
            <a:fillRect/>
          </a:stretch>
        </p:blipFill>
        <p:spPr>
          <a:xfrm>
            <a:off x="6607433" y="6007762"/>
            <a:ext cx="695325" cy="790575"/>
          </a:xfrm>
          <a:prstGeom prst="rect">
            <a:avLst/>
          </a:prstGeom>
        </p:spPr>
      </p:pic>
      <p:sp>
        <p:nvSpPr>
          <p:cNvPr id="17" name="CasellaDiTesto 16">
            <a:extLst>
              <a:ext uri="{FF2B5EF4-FFF2-40B4-BE49-F238E27FC236}">
                <a16:creationId xmlns:a16="http://schemas.microsoft.com/office/drawing/2014/main" id="{27E9E22E-5358-4107-8EA0-22082C5479DE}"/>
              </a:ext>
            </a:extLst>
          </p:cNvPr>
          <p:cNvSpPr txBox="1"/>
          <p:nvPr/>
        </p:nvSpPr>
        <p:spPr>
          <a:xfrm>
            <a:off x="7302758" y="6126050"/>
            <a:ext cx="127838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solidFill>
                  <a:srgbClr val="44546A"/>
                </a:solidFill>
                <a:latin typeface="Raleway" panose="020B0503030101060003" pitchFamily="34" charset="0"/>
              </a:rPr>
              <a:t>Dimensione campionaria</a:t>
            </a:r>
          </a:p>
        </p:txBody>
      </p:sp>
      <p:pic>
        <p:nvPicPr>
          <p:cNvPr id="5" name="Immagine 4">
            <a:extLst>
              <a:ext uri="{FF2B5EF4-FFF2-40B4-BE49-F238E27FC236}">
                <a16:creationId xmlns:a16="http://schemas.microsoft.com/office/drawing/2014/main" id="{82AA7870-3915-4362-92C9-BCFEA00577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73068" y="1654283"/>
            <a:ext cx="7568646" cy="4036611"/>
          </a:xfrm>
          <a:prstGeom prst="rect">
            <a:avLst/>
          </a:prstGeom>
        </p:spPr>
      </p:pic>
      <p:graphicFrame>
        <p:nvGraphicFramePr>
          <p:cNvPr id="6" name="Tabella 5">
            <a:extLst>
              <a:ext uri="{FF2B5EF4-FFF2-40B4-BE49-F238E27FC236}">
                <a16:creationId xmlns:a16="http://schemas.microsoft.com/office/drawing/2014/main" id="{7500D1C8-A7C0-48C6-968C-770B8D6E2213}"/>
              </a:ext>
            </a:extLst>
          </p:cNvPr>
          <p:cNvGraphicFramePr>
            <a:graphicFrameLocks noGrp="1"/>
          </p:cNvGraphicFramePr>
          <p:nvPr>
            <p:extLst>
              <p:ext uri="{D42A27DB-BD31-4B8C-83A1-F6EECF244321}">
                <p14:modId xmlns:p14="http://schemas.microsoft.com/office/powerpoint/2010/main" val="3376892554"/>
              </p:ext>
            </p:extLst>
          </p:nvPr>
        </p:nvGraphicFramePr>
        <p:xfrm>
          <a:off x="198493" y="1953127"/>
          <a:ext cx="3378895" cy="3176335"/>
        </p:xfrm>
        <a:graphic>
          <a:graphicData uri="http://schemas.openxmlformats.org/drawingml/2006/table">
            <a:tbl>
              <a:tblPr/>
              <a:tblGrid>
                <a:gridCol w="1371832">
                  <a:extLst>
                    <a:ext uri="{9D8B030D-6E8A-4147-A177-3AD203B41FA5}">
                      <a16:colId xmlns:a16="http://schemas.microsoft.com/office/drawing/2014/main" val="3489997007"/>
                    </a:ext>
                  </a:extLst>
                </a:gridCol>
                <a:gridCol w="1048132">
                  <a:extLst>
                    <a:ext uri="{9D8B030D-6E8A-4147-A177-3AD203B41FA5}">
                      <a16:colId xmlns:a16="http://schemas.microsoft.com/office/drawing/2014/main" val="194097198"/>
                    </a:ext>
                  </a:extLst>
                </a:gridCol>
                <a:gridCol w="958931">
                  <a:extLst>
                    <a:ext uri="{9D8B030D-6E8A-4147-A177-3AD203B41FA5}">
                      <a16:colId xmlns:a16="http://schemas.microsoft.com/office/drawing/2014/main" val="41827244"/>
                    </a:ext>
                  </a:extLst>
                </a:gridCol>
              </a:tblGrid>
              <a:tr h="318588">
                <a:tc rowSpan="2">
                  <a:txBody>
                    <a:bodyPr/>
                    <a:lstStyle/>
                    <a:p>
                      <a:pPr algn="ctr">
                        <a:lnSpc>
                          <a:spcPct val="115000"/>
                        </a:lnSpc>
                      </a:pPr>
                      <a:r>
                        <a:rPr lang="it-IT" sz="900" b="1">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Gruppo</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it-IT" sz="900" b="1">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Rischio Relativo</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it-IT"/>
                    </a:p>
                  </a:txBody>
                  <a:tcPr/>
                </a:tc>
                <a:extLst>
                  <a:ext uri="{0D108BD9-81ED-4DB2-BD59-A6C34878D82A}">
                    <a16:rowId xmlns:a16="http://schemas.microsoft.com/office/drawing/2014/main" val="3794309684"/>
                  </a:ext>
                </a:extLst>
              </a:tr>
              <a:tr h="913247">
                <a:tc vMerge="1">
                  <a:txBody>
                    <a:bodyPr/>
                    <a:lstStyle/>
                    <a:p>
                      <a:endParaRPr lang="it-IT"/>
                    </a:p>
                  </a:txBody>
                  <a:tcPr/>
                </a:tc>
                <a:tc>
                  <a:txBody>
                    <a:bodyPr/>
                    <a:lstStyle/>
                    <a:p>
                      <a:pPr algn="ctr">
                        <a:lnSpc>
                          <a:spcPct val="115000"/>
                        </a:lnSpc>
                      </a:pPr>
                      <a:r>
                        <a:rPr lang="it-IT" sz="900" b="1">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Non vaccinati rispetto a vaccinati con ciclo completo entro 5 mesi</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9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Non vaccinati rispetto a vaccinati con ciclo completo da &gt;5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634614285"/>
                  </a:ext>
                </a:extLst>
              </a:tr>
              <a:tr h="486125">
                <a:tc>
                  <a:txBody>
                    <a:bodyPr/>
                    <a:lstStyle/>
                    <a:p>
                      <a:pPr algn="ctr">
                        <a:lnSpc>
                          <a:spcPct val="115000"/>
                        </a:lnSpc>
                      </a:pPr>
                      <a:r>
                        <a:rPr lang="it-IT" sz="10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Diagnosi</a:t>
                      </a:r>
                      <a:endParaRPr lang="it-IT"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29/10/2021-28/11/2021</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00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32749790"/>
                  </a:ext>
                </a:extLst>
              </a:tr>
              <a:tr h="486125">
                <a:tc>
                  <a:txBody>
                    <a:bodyPr/>
                    <a:lstStyle/>
                    <a:p>
                      <a:pPr algn="ctr">
                        <a:lnSpc>
                          <a:spcPct val="115000"/>
                        </a:lnSpc>
                      </a:pPr>
                      <a:r>
                        <a:rPr lang="it-IT" sz="10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Ospedalizzazioni</a:t>
                      </a:r>
                      <a:r>
                        <a:rPr lang="it-IT" sz="10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15/10/2021-14/11/2021</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10,4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00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518433669"/>
                  </a:ext>
                </a:extLst>
              </a:tr>
              <a:tr h="486125">
                <a:tc>
                  <a:txBody>
                    <a:bodyPr/>
                    <a:lstStyle/>
                    <a:p>
                      <a:pPr algn="ctr">
                        <a:lnSpc>
                          <a:spcPct val="115000"/>
                        </a:lnSpc>
                      </a:pPr>
                      <a:r>
                        <a:rPr lang="it-IT" sz="10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Ricoveri in TI </a:t>
                      </a:r>
                      <a:r>
                        <a:rPr lang="it-IT" sz="1000" b="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15/10/2021-14/11/2021</a:t>
                      </a:r>
                      <a:endParaRPr lang="it-IT"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16,3</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00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9,8</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853659175"/>
                  </a:ext>
                </a:extLst>
              </a:tr>
              <a:tr h="486125">
                <a:tc>
                  <a:txBody>
                    <a:bodyPr/>
                    <a:lstStyle/>
                    <a:p>
                      <a:pPr algn="ctr">
                        <a:lnSpc>
                          <a:spcPct val="115000"/>
                        </a:lnSpc>
                      </a:pPr>
                      <a:r>
                        <a:rPr lang="it-IT" sz="1000" b="1"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Decessi</a:t>
                      </a:r>
                      <a:endParaRPr lang="it-IT"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t-IT" sz="10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08/10/2021-07/11/2021</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it-IT" sz="100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9,4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pPr>
                      <a:r>
                        <a:rPr lang="it-IT" sz="1000" dirty="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304939676"/>
                  </a:ext>
                </a:extLst>
              </a:tr>
            </a:tbl>
          </a:graphicData>
        </a:graphic>
      </p:graphicFrame>
    </p:spTree>
    <p:extLst>
      <p:ext uri="{BB962C8B-B14F-4D97-AF65-F5344CB8AC3E}">
        <p14:creationId xmlns:p14="http://schemas.microsoft.com/office/powerpoint/2010/main" val="1657666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magine 10">
            <a:extLst>
              <a:ext uri="{FF2B5EF4-FFF2-40B4-BE49-F238E27FC236}">
                <a16:creationId xmlns:a16="http://schemas.microsoft.com/office/drawing/2014/main" id="{2B6C12EE-C20D-466C-B63F-DDCEB6DD84EC}"/>
              </a:ext>
            </a:extLst>
          </p:cNvPr>
          <p:cNvPicPr>
            <a:picLocks noChangeAspect="1"/>
          </p:cNvPicPr>
          <p:nvPr/>
        </p:nvPicPr>
        <p:blipFill rotWithShape="1">
          <a:blip r:embed="rId2"/>
          <a:srcRect l="37348" t="43258" r="2630" b="47869"/>
          <a:stretch/>
        </p:blipFill>
        <p:spPr>
          <a:xfrm>
            <a:off x="41932" y="118845"/>
            <a:ext cx="12095475" cy="700718"/>
          </a:xfrm>
          <a:prstGeom prst="rect">
            <a:avLst/>
          </a:prstGeom>
        </p:spPr>
      </p:pic>
      <p:sp>
        <p:nvSpPr>
          <p:cNvPr id="18" name="CasellaDiTesto 17">
            <a:extLst>
              <a:ext uri="{FF2B5EF4-FFF2-40B4-BE49-F238E27FC236}">
                <a16:creationId xmlns:a16="http://schemas.microsoft.com/office/drawing/2014/main" id="{431F2FC6-8AC1-4D6C-9416-BC5398592D2B}"/>
              </a:ext>
            </a:extLst>
          </p:cNvPr>
          <p:cNvSpPr txBox="1"/>
          <p:nvPr/>
        </p:nvSpPr>
        <p:spPr>
          <a:xfrm>
            <a:off x="21449" y="53705"/>
            <a:ext cx="12184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1" dirty="0">
                <a:solidFill>
                  <a:srgbClr val="FFFF00"/>
                </a:solidFill>
                <a:latin typeface="Arial Narrow" panose="020B0606020202030204" pitchFamily="34" charset="0"/>
              </a:rPr>
              <a:t>Confronto settimanale con 2020 dalla prima settimana di settembre: </a:t>
            </a:r>
            <a:r>
              <a:rPr lang="it-IT" sz="2400" b="1" dirty="0">
                <a:solidFill>
                  <a:prstClr val="white"/>
                </a:solidFill>
                <a:latin typeface="Arial Narrow" panose="020B0606020202030204" pitchFamily="34" charset="0"/>
              </a:rPr>
              <a:t>numero tamponi, nuovi casi notificati, nuove ospedalizzazioni, nuovi ricoveri in terapia intensiva e decessi (casi incidenti)</a:t>
            </a:r>
            <a:endPar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19E645A9-4C7B-4333-8B64-9D629BE203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297" y="956931"/>
            <a:ext cx="11277462" cy="4833198"/>
          </a:xfrm>
          <a:prstGeom prst="rect">
            <a:avLst/>
          </a:prstGeom>
        </p:spPr>
      </p:pic>
      <p:sp>
        <p:nvSpPr>
          <p:cNvPr id="7" name="Rettangolo 6">
            <a:extLst>
              <a:ext uri="{FF2B5EF4-FFF2-40B4-BE49-F238E27FC236}">
                <a16:creationId xmlns:a16="http://schemas.microsoft.com/office/drawing/2014/main" id="{FC91FC3B-77DC-41B9-A150-90199CCE4D7C}"/>
              </a:ext>
            </a:extLst>
          </p:cNvPr>
          <p:cNvSpPr/>
          <p:nvPr/>
        </p:nvSpPr>
        <p:spPr>
          <a:xfrm>
            <a:off x="7201837" y="6604084"/>
            <a:ext cx="30075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t>
            </a:r>
            <a:r>
              <a:rPr kumimoji="0" lang="it-IT" sz="1050" b="1" i="0" u="none" strike="noStrike" kern="1200" cap="none" spc="0" normalizeH="0" baseline="0" noProof="0" dirty="0">
                <a:ln>
                  <a:noFill/>
                </a:ln>
                <a:solidFill>
                  <a:srgbClr val="333333"/>
                </a:solidFill>
                <a:effectLst/>
                <a:uLnTx/>
                <a:uFillTx/>
                <a:latin typeface="Calibri" panose="020F0502020204030204"/>
                <a:ea typeface="+mn-ea"/>
                <a:cs typeface="+mn-cs"/>
              </a:rPr>
              <a:t>aggiornamento</a:t>
            </a:r>
            <a:r>
              <a:rPr kumimoji="0" lang="it-IT" sz="1050" b="0" i="0" u="none" strike="noStrike" kern="1200" cap="none" spc="0" normalizeH="0" baseline="0" noProof="0" dirty="0">
                <a:ln>
                  <a:noFill/>
                </a:ln>
                <a:solidFill>
                  <a:srgbClr val="333333"/>
                </a:solidFill>
                <a:effectLst/>
                <a:uLnTx/>
                <a:uFillTx/>
                <a:latin typeface="Source Sans Pro"/>
                <a:ea typeface="+mn-ea"/>
                <a:cs typeface="+mn-cs"/>
              </a:rPr>
              <a:t>: 1 dicembre </a:t>
            </a:r>
            <a:r>
              <a:rPr kumimoji="0" lang="it-IT" sz="105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9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6193A93-66C4-446B-AD21-5F80528207D3}"/>
              </a:ext>
            </a:extLst>
          </p:cNvPr>
          <p:cNvPicPr>
            <a:picLocks noChangeAspect="1"/>
          </p:cNvPicPr>
          <p:nvPr/>
        </p:nvPicPr>
        <p:blipFill rotWithShape="1">
          <a:blip r:embed="rId2"/>
          <a:srcRect l="37348" t="43258" r="2630" b="47869"/>
          <a:stretch/>
        </p:blipFill>
        <p:spPr>
          <a:xfrm>
            <a:off x="41932" y="118845"/>
            <a:ext cx="12095475" cy="700718"/>
          </a:xfrm>
          <a:prstGeom prst="rect">
            <a:avLst/>
          </a:prstGeom>
        </p:spPr>
      </p:pic>
      <p:sp>
        <p:nvSpPr>
          <p:cNvPr id="3" name="CasellaDiTesto 2">
            <a:extLst>
              <a:ext uri="{FF2B5EF4-FFF2-40B4-BE49-F238E27FC236}">
                <a16:creationId xmlns:a16="http://schemas.microsoft.com/office/drawing/2014/main" id="{A8DCC38D-6DD3-42D3-8E85-EBAC39789BDA}"/>
              </a:ext>
            </a:extLst>
          </p:cNvPr>
          <p:cNvSpPr txBox="1"/>
          <p:nvPr/>
        </p:nvSpPr>
        <p:spPr>
          <a:xfrm>
            <a:off x="21449" y="171151"/>
            <a:ext cx="12184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rPr>
              <a:t>Cosa è cambiato rispetto al 2020? </a:t>
            </a:r>
            <a:r>
              <a:rPr kumimoji="0" lang="it-IT" sz="2400" b="1" i="0" u="none" strike="noStrike" kern="1200" cap="none" spc="0" normalizeH="0" baseline="0" noProof="0" dirty="0" err="1">
                <a:ln>
                  <a:noFill/>
                </a:ln>
                <a:solidFill>
                  <a:schemeClr val="bg1"/>
                </a:solidFill>
                <a:effectLst/>
                <a:uLnTx/>
                <a:uFillTx/>
                <a:latin typeface="Calibri" panose="020F0502020204030204"/>
                <a:ea typeface="+mn-ea"/>
                <a:cs typeface="+mn-cs"/>
              </a:rPr>
              <a:t>Restri</a:t>
            </a:r>
            <a:r>
              <a:rPr lang="it-IT" sz="2400" b="1" dirty="0">
                <a:solidFill>
                  <a:schemeClr val="bg1"/>
                </a:solidFill>
                <a:latin typeface="Calibri" panose="020F0502020204030204"/>
              </a:rPr>
              <a:t>zioni e mobilità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484" y="1356112"/>
            <a:ext cx="6551876" cy="4586313"/>
          </a:xfrm>
          <a:prstGeom prst="rect">
            <a:avLst/>
          </a:prstGeom>
        </p:spPr>
      </p:pic>
      <p:pic>
        <p:nvPicPr>
          <p:cNvPr id="5" name="Immagine 4"/>
          <p:cNvPicPr>
            <a:picLocks noChangeAspect="1"/>
          </p:cNvPicPr>
          <p:nvPr/>
        </p:nvPicPr>
        <p:blipFill rotWithShape="1">
          <a:blip r:embed="rId4"/>
          <a:srcRect t="7047" r="72080" b="88763"/>
          <a:stretch/>
        </p:blipFill>
        <p:spPr>
          <a:xfrm>
            <a:off x="9900595" y="1002148"/>
            <a:ext cx="1786893" cy="301658"/>
          </a:xfrm>
          <a:prstGeom prst="rect">
            <a:avLst/>
          </a:prstGeom>
        </p:spPr>
      </p:pic>
      <p:pic>
        <p:nvPicPr>
          <p:cNvPr id="1028" name="Picture 4" descr="Immagine non trov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72" y="871869"/>
            <a:ext cx="4500130" cy="2498539"/>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55427" y="6488640"/>
            <a:ext cx="10086109" cy="400110"/>
          </a:xfrm>
          <a:prstGeom prst="rect">
            <a:avLst/>
          </a:prstGeom>
        </p:spPr>
        <p:txBody>
          <a:bodyPr wrap="square">
            <a:spAutoFit/>
          </a:bodyPr>
          <a:lstStyle/>
          <a:p>
            <a:r>
              <a:rPr lang="it-IT" sz="1000" dirty="0">
                <a:latin typeface="Arial Narrow" panose="020B0606020202030204" pitchFamily="34" charset="0"/>
                <a:hlinkClick r:id="rId6"/>
              </a:rPr>
              <a:t>https://comune.soragna.pr.it/notizie/302629/emergenza-covid-19-tutti-cambi-colore-domenica-15</a:t>
            </a:r>
            <a:r>
              <a:rPr lang="it-IT" sz="1000" dirty="0">
                <a:latin typeface="Arial Narrow" panose="020B0606020202030204" pitchFamily="34" charset="0"/>
              </a:rPr>
              <a:t>; </a:t>
            </a:r>
            <a:r>
              <a:rPr lang="it-IT" sz="1000" dirty="0">
                <a:latin typeface="Arial Narrow" panose="020B0606020202030204" pitchFamily="34" charset="0"/>
                <a:hlinkClick r:id="rId7"/>
              </a:rPr>
              <a:t>https://www.rainews.it/dl/rainews/articoli/dpcm-aree-gialle-arancioni-e-rosse-ecco-cosa-cambia-da-domani-bde2e284-752b-4fe4-9858-e142c7fdc406.html</a:t>
            </a:r>
            <a:r>
              <a:rPr lang="it-IT" sz="1000" dirty="0">
                <a:latin typeface="Arial Narrow" panose="020B0606020202030204" pitchFamily="34" charset="0"/>
              </a:rPr>
              <a:t>; </a:t>
            </a:r>
            <a:r>
              <a:rPr lang="it-IT" sz="1000" dirty="0">
                <a:latin typeface="Arial Narrow" panose="020B0606020202030204" pitchFamily="34" charset="0"/>
                <a:hlinkClick r:id="rId8"/>
              </a:rPr>
              <a:t>https://worldhealthorg.shinyapps.io/covid/</a:t>
            </a:r>
            <a:r>
              <a:rPr lang="it-IT" sz="1000" dirty="0">
                <a:latin typeface="Arial Narrow" panose="020B0606020202030204" pitchFamily="34" charset="0"/>
              </a:rPr>
              <a:t> </a:t>
            </a:r>
          </a:p>
        </p:txBody>
      </p:sp>
      <p:pic>
        <p:nvPicPr>
          <p:cNvPr id="8" name="Immagine 7">
            <a:extLst>
              <a:ext uri="{FF2B5EF4-FFF2-40B4-BE49-F238E27FC236}">
                <a16:creationId xmlns:a16="http://schemas.microsoft.com/office/drawing/2014/main" id="{C000BA51-929A-41B6-8E9B-950790EF7AD9}"/>
              </a:ext>
            </a:extLst>
          </p:cNvPr>
          <p:cNvPicPr>
            <a:picLocks noChangeAspect="1"/>
          </p:cNvPicPr>
          <p:nvPr/>
        </p:nvPicPr>
        <p:blipFill rotWithShape="1">
          <a:blip r:embed="rId9"/>
          <a:srcRect l="1325" t="1655" r="1354" b="1243"/>
          <a:stretch/>
        </p:blipFill>
        <p:spPr>
          <a:xfrm>
            <a:off x="510053" y="3186435"/>
            <a:ext cx="4673168" cy="2755990"/>
          </a:xfrm>
          <a:prstGeom prst="rect">
            <a:avLst/>
          </a:prstGeom>
        </p:spPr>
      </p:pic>
    </p:spTree>
    <p:extLst>
      <p:ext uri="{BB962C8B-B14F-4D97-AF65-F5344CB8AC3E}">
        <p14:creationId xmlns:p14="http://schemas.microsoft.com/office/powerpoint/2010/main" val="14187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2386368" y="112173"/>
            <a:ext cx="74192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err="1">
                <a:ln>
                  <a:noFill/>
                </a:ln>
                <a:solidFill>
                  <a:srgbClr val="0064B7"/>
                </a:solidFill>
                <a:effectLst/>
                <a:uLnTx/>
                <a:uFillTx/>
                <a:latin typeface="Arial Narrow" panose="020B0606020202030204" pitchFamily="34" charset="0"/>
              </a:rPr>
              <a:t>Analisi</a:t>
            </a:r>
            <a:r>
              <a:rPr kumimoji="0" lang="en-US" sz="2600" b="1" i="0" u="none" strike="noStrike" kern="1200" cap="none" spc="0" normalizeH="0" baseline="0" noProof="0">
                <a:ln>
                  <a:noFill/>
                </a:ln>
                <a:solidFill>
                  <a:srgbClr val="0064B7"/>
                </a:solidFill>
                <a:effectLst/>
                <a:uLnTx/>
                <a:uFillTx/>
                <a:latin typeface="Arial Narrow" panose="020B0606020202030204" pitchFamily="34" charset="0"/>
              </a:rPr>
              <a:t> del </a:t>
            </a:r>
            <a:r>
              <a:rPr kumimoji="0" lang="en-US" sz="2600" b="1" i="0" u="none" strike="noStrike" kern="1200" cap="none" spc="0" normalizeH="0" baseline="0" noProof="0" err="1">
                <a:ln>
                  <a:noFill/>
                </a:ln>
                <a:solidFill>
                  <a:srgbClr val="0064B7"/>
                </a:solidFill>
                <a:effectLst/>
                <a:uLnTx/>
                <a:uFillTx/>
                <a:latin typeface="Arial Narrow" panose="020B0606020202030204" pitchFamily="34" charset="0"/>
              </a:rPr>
              <a:t>rischio</a:t>
            </a:r>
            <a:r>
              <a:rPr kumimoji="0" lang="en-US" sz="2600" b="1" i="0" u="none" strike="noStrike" kern="1200" cap="none" spc="0" normalizeH="0" baseline="0" noProof="0">
                <a:ln>
                  <a:noFill/>
                </a:ln>
                <a:solidFill>
                  <a:srgbClr val="0064B7"/>
                </a:solidFill>
                <a:effectLst/>
                <a:uLnTx/>
                <a:uFillTx/>
                <a:latin typeface="Arial Narrow" panose="020B0606020202030204" pitchFamily="34" charset="0"/>
              </a:rPr>
              <a:t> e scenario per </a:t>
            </a:r>
            <a:r>
              <a:rPr kumimoji="0" lang="en-US" sz="2600" b="1" i="0" u="none" strike="noStrike" kern="1200" cap="none" spc="0" normalizeH="0" baseline="0" noProof="0" err="1">
                <a:ln>
                  <a:noFill/>
                </a:ln>
                <a:solidFill>
                  <a:srgbClr val="0064B7"/>
                </a:solidFill>
                <a:effectLst/>
                <a:uLnTx/>
                <a:uFillTx/>
                <a:latin typeface="Arial Narrow" panose="020B0606020202030204" pitchFamily="34" charset="0"/>
              </a:rPr>
              <a:t>Regione</a:t>
            </a:r>
            <a:r>
              <a:rPr kumimoji="0" lang="en-US" sz="2600" b="1" i="0" u="none" strike="noStrike" kern="1200" cap="none" spc="0" normalizeH="0" baseline="0" noProof="0">
                <a:ln>
                  <a:noFill/>
                </a:ln>
                <a:solidFill>
                  <a:srgbClr val="0064B7"/>
                </a:solidFill>
                <a:effectLst/>
                <a:uLnTx/>
                <a:uFillTx/>
                <a:latin typeface="Arial Narrow" panose="020B0606020202030204" pitchFamily="34" charset="0"/>
              </a:rPr>
              <a:t>/PA</a:t>
            </a:r>
          </a:p>
        </p:txBody>
      </p:sp>
      <p:pic>
        <p:nvPicPr>
          <p:cNvPr id="3" name="Immagine 2">
            <a:extLst>
              <a:ext uri="{FF2B5EF4-FFF2-40B4-BE49-F238E27FC236}">
                <a16:creationId xmlns:a16="http://schemas.microsoft.com/office/drawing/2014/main" id="{40BD49FD-6CAC-43E6-81E3-63E4E6529E56}"/>
              </a:ext>
            </a:extLst>
          </p:cNvPr>
          <p:cNvPicPr>
            <a:picLocks noChangeAspect="1"/>
          </p:cNvPicPr>
          <p:nvPr/>
        </p:nvPicPr>
        <p:blipFill>
          <a:blip r:embed="rId2"/>
          <a:stretch>
            <a:fillRect/>
          </a:stretch>
        </p:blipFill>
        <p:spPr>
          <a:xfrm>
            <a:off x="2266224" y="695135"/>
            <a:ext cx="8068401" cy="5221488"/>
          </a:xfrm>
          <a:prstGeom prst="rect">
            <a:avLst/>
          </a:prstGeom>
        </p:spPr>
      </p:pic>
    </p:spTree>
    <p:extLst>
      <p:ext uri="{BB962C8B-B14F-4D97-AF65-F5344CB8AC3E}">
        <p14:creationId xmlns:p14="http://schemas.microsoft.com/office/powerpoint/2010/main" val="4045303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828134" y="315902"/>
            <a:ext cx="1057327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0064B7"/>
                </a:solidFill>
                <a:effectLst/>
                <a:uLnTx/>
                <a:uFillTx/>
                <a:latin typeface="Calibri" panose="020F0502020204030204"/>
                <a:ea typeface="+mn-ea"/>
                <a:cs typeface="+mn-cs"/>
              </a:rPr>
              <a:t>Headline della Cabina di Regia (2 dicembre 2021)</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6070600" algn="l"/>
              </a:tabLst>
              <a:defRPr/>
            </a:pPr>
            <a:endParaRPr kumimoji="0" lang="it-IT" sz="2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6070600" algn="l"/>
              </a:tabLst>
              <a:defRPr/>
            </a:pPr>
            <a:endParaRPr kumimoji="0" lang="it-IT"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14680" y="1555242"/>
            <a:ext cx="108421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6070600" algn="l"/>
              </a:tabLst>
              <a:defRPr/>
            </a:pPr>
            <a:r>
              <a:rPr kumimoji="0" lang="it-IT" sz="16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mn-cs"/>
              </a:rPr>
              <a:t/>
            </a:r>
            <a:br>
              <a:rPr kumimoji="0" lang="it-IT" sz="16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mn-cs"/>
              </a:rPr>
            </a:br>
            <a:r>
              <a:rPr kumimoji="0" lang="it-IT" sz="1600" b="1" i="0" u="none" strike="noStrike" kern="1200" cap="none" spc="0" normalizeH="0" baseline="0" noProof="0">
                <a:ln>
                  <a:noFill/>
                </a:ln>
                <a:solidFill>
                  <a:prstClr val="black"/>
                </a:solidFill>
                <a:effectLst/>
                <a:uLnTx/>
                <a:uFillTx/>
                <a:latin typeface="Tahoma" panose="020B0604030504040204" pitchFamily="34" charset="0"/>
                <a:ea typeface="MS Gothic" panose="020B0609070205080204" pitchFamily="49" charset="-128"/>
                <a:cs typeface="Tahoma" panose="020B0604030504040204" pitchFamily="34" charset="0"/>
              </a:rPr>
              <a:t> </a:t>
            </a:r>
            <a:endParaRPr kumimoji="0" lang="it-IT"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14F8DD3E-3C7F-449C-8EA4-B6197E502BE0}"/>
              </a:ext>
            </a:extLst>
          </p:cNvPr>
          <p:cNvSpPr txBox="1"/>
          <p:nvPr/>
        </p:nvSpPr>
        <p:spPr>
          <a:xfrm>
            <a:off x="803196" y="1725696"/>
            <a:ext cx="10623142" cy="2862322"/>
          </a:xfrm>
          <a:prstGeom prst="rect">
            <a:avLst/>
          </a:prstGeom>
          <a:noFill/>
        </p:spPr>
        <p:txBody>
          <a:bodyPr wrap="square">
            <a:spAutoFit/>
          </a:bodyPr>
          <a:lstStyle/>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Continua per la sesta settimana consecutiva l’aumento generalizzato del numero di nuovi casi di infezione, in particolare sotto i 20 anni ma anche nella fascia di età 30-49 anni. A livello nazionale l’incidenza settimanale ha raggiunto la soglia dei 150 casi per 100,000 abitanti.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È stabile, a livello nazionale, la velocità di trasmissione nella settimana di monitoraggio corrente con un Rt elevato nella maggior parte delle regioni Italiane, sempre al di sopra della soglia epidemica.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L’Rt calcolato sui soli casi ospedalizzati si mantiene oltre la soglia epidemica con conseguente aumento nei tassi di occupazione sia in area medica che in terapia intensiva.</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6070600" algn="l"/>
              </a:tabLst>
              <a:defRPr/>
            </a:pPr>
            <a:endParaRPr kumimoji="0" lang="it-IT"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93109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34630E-15F0-4078-A1A7-7BE06BFBE1A5}"/>
              </a:ext>
            </a:extLst>
          </p:cNvPr>
          <p:cNvSpPr txBox="1"/>
          <p:nvPr/>
        </p:nvSpPr>
        <p:spPr>
          <a:xfrm>
            <a:off x="628367" y="1691022"/>
            <a:ext cx="109728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6070600" algn="l"/>
              </a:tabLst>
              <a:defRPr/>
            </a:pPr>
            <a:r>
              <a:rPr kumimoji="0" lang="it-IT" sz="1600" b="0" i="1"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it-IT" sz="16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55E10C29-25E3-42CE-A3E2-C6122F011EE6}"/>
              </a:ext>
            </a:extLst>
          </p:cNvPr>
          <p:cNvSpPr txBox="1"/>
          <p:nvPr/>
        </p:nvSpPr>
        <p:spPr>
          <a:xfrm>
            <a:off x="734007" y="1582340"/>
            <a:ext cx="104689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6070600" algn="l"/>
              </a:tabLst>
              <a:defRPr/>
            </a:pPr>
            <a:r>
              <a:rPr kumimoji="0" lang="it-IT" sz="1800" b="0" i="1"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it-IT"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E3C88FBE-F240-4FEB-B3FD-3BAA27A01FB0}"/>
              </a:ext>
            </a:extLst>
          </p:cNvPr>
          <p:cNvSpPr txBox="1"/>
          <p:nvPr/>
        </p:nvSpPr>
        <p:spPr>
          <a:xfrm>
            <a:off x="800817" y="1667290"/>
            <a:ext cx="10468947" cy="3139321"/>
          </a:xfrm>
          <a:prstGeom prst="rect">
            <a:avLst/>
          </a:prstGeom>
          <a:noFill/>
        </p:spPr>
        <p:txBody>
          <a:bodyPr wrap="square">
            <a:spAutoFit/>
          </a:bodyPr>
          <a:lstStyle/>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Nell’attuale contesto, una più completa copertura vaccinale in tutte le fasce di età raccomandate, il mantenimento di una elevata risposta immunitaria attraverso la dose di richiamo nelle categorie indicate dalle disposizioni ministeriali vigenti, in particolare gli ultraottantenni e le persone più fragili, rappresentano gli strumenti principali per prevenire significativi aumenti di casi clinicamente gravi di COVID-19 e favorire un rallentamento della velocità di circolazione del virus SARS-CoV-2.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In considerazione dell’attuale trend epidemiologico e della contemporanea circolazione di altri virus respiratori come l’influenza, si sottolinea l’importanza di rispettare rigorosamente le misure raccomandate sull’uso delle mascherine, del distanziamento fisico - prevenendo le aggregazioni - e dell’igiene delle mani.</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6070600" algn="l"/>
              </a:tabLst>
              <a:defRPr/>
            </a:pPr>
            <a:endParaRPr kumimoji="0" lang="it-IT"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4EF4BFAA-6F0D-4AEE-81AE-5391D6A45ACA}"/>
              </a:ext>
            </a:extLst>
          </p:cNvPr>
          <p:cNvSpPr txBox="1"/>
          <p:nvPr/>
        </p:nvSpPr>
        <p:spPr>
          <a:xfrm>
            <a:off x="828133" y="315902"/>
            <a:ext cx="1057327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0064B7"/>
                </a:solidFill>
                <a:effectLst/>
                <a:uLnTx/>
                <a:uFillTx/>
                <a:latin typeface="Calibri" panose="020F0502020204030204"/>
                <a:ea typeface="+mn-ea"/>
                <a:cs typeface="+mn-cs"/>
              </a:rPr>
              <a:t>Headline della Cabina di Regia (2 dicembre 2021)</a:t>
            </a:r>
          </a:p>
        </p:txBody>
      </p:sp>
    </p:spTree>
    <p:extLst>
      <p:ext uri="{BB962C8B-B14F-4D97-AF65-F5344CB8AC3E}">
        <p14:creationId xmlns:p14="http://schemas.microsoft.com/office/powerpoint/2010/main" val="74848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79A093-0A87-B444-A991-F604A20A9A93}"/>
              </a:ext>
            </a:extLst>
          </p:cNvPr>
          <p:cNvSpPr>
            <a:spLocks noGrp="1"/>
          </p:cNvSpPr>
          <p:nvPr>
            <p:ph type="ctrTitle"/>
          </p:nvPr>
        </p:nvSpPr>
        <p:spPr/>
        <p:txBody>
          <a:bodyPr/>
          <a:lstStyle/>
          <a:p>
            <a:r>
              <a:rPr lang="it-IT" dirty="0"/>
              <a:t>grazie</a:t>
            </a:r>
          </a:p>
        </p:txBody>
      </p:sp>
      <p:sp>
        <p:nvSpPr>
          <p:cNvPr id="3" name="Sottotitolo 2">
            <a:extLst>
              <a:ext uri="{FF2B5EF4-FFF2-40B4-BE49-F238E27FC236}">
                <a16:creationId xmlns:a16="http://schemas.microsoft.com/office/drawing/2014/main" id="{558D071D-8FFC-5D44-ACDD-4A41DA7092A4}"/>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91413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dirty="0">
                <a:latin typeface="Arial Narrow" panose="020B0606020202030204" pitchFamily="34" charset="0"/>
                <a:ea typeface="+mn-ea"/>
                <a:cs typeface="+mn-cs"/>
              </a:rPr>
              <a:t>Casi notificati al sistema di Sorveglianza integrata COVID-19 in Italia</a:t>
            </a:r>
            <a:endParaRPr lang="it-CH" sz="3300" dirty="0">
              <a:latin typeface="Arial Narrow" panose="020B0606020202030204" pitchFamily="34" charset="0"/>
              <a:ea typeface="+mn-ea"/>
              <a:cs typeface="+mn-cs"/>
            </a:endParaRPr>
          </a:p>
        </p:txBody>
      </p:sp>
      <p:sp>
        <p:nvSpPr>
          <p:cNvPr id="4" name="Rettangolo 3"/>
          <p:cNvSpPr/>
          <p:nvPr/>
        </p:nvSpPr>
        <p:spPr>
          <a:xfrm>
            <a:off x="7201837" y="6604084"/>
            <a:ext cx="30075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t>
            </a:r>
            <a:r>
              <a:rPr kumimoji="0" lang="it-IT" sz="1050" b="1" i="0" u="none" strike="noStrike" kern="1200" cap="none" spc="0" normalizeH="0" baseline="0" noProof="0" dirty="0">
                <a:ln>
                  <a:noFill/>
                </a:ln>
                <a:solidFill>
                  <a:srgbClr val="333333"/>
                </a:solidFill>
                <a:effectLst/>
                <a:uLnTx/>
                <a:uFillTx/>
                <a:latin typeface="Calibri" panose="020F0502020204030204"/>
                <a:ea typeface="+mn-ea"/>
                <a:cs typeface="+mn-cs"/>
              </a:rPr>
              <a:t>aggiornamento</a:t>
            </a:r>
            <a:r>
              <a:rPr kumimoji="0" lang="it-IT" sz="1050" b="0" i="0" u="none" strike="noStrike" kern="1200" cap="none" spc="0" normalizeH="0" baseline="0" noProof="0" dirty="0">
                <a:ln>
                  <a:noFill/>
                </a:ln>
                <a:solidFill>
                  <a:srgbClr val="333333"/>
                </a:solidFill>
                <a:effectLst/>
                <a:uLnTx/>
                <a:uFillTx/>
                <a:latin typeface="Source Sans Pro"/>
                <a:ea typeface="+mn-ea"/>
                <a:cs typeface="+mn-cs"/>
              </a:rPr>
              <a:t>: 1 dicembre </a:t>
            </a:r>
            <a:r>
              <a:rPr kumimoji="0" lang="it-IT" sz="105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alpha val="100000"/>
                </a:srgbClr>
              </a:solidFill>
              <a:effectLst/>
              <a:uLnTx/>
              <a:uFillTx/>
              <a:latin typeface="Arial"/>
              <a:ea typeface="+mn-ea"/>
              <a:cs typeface="Arial"/>
            </a:endParaRPr>
          </a:p>
        </p:txBody>
      </p:sp>
      <p:pic>
        <p:nvPicPr>
          <p:cNvPr id="7" name="Immagine 6">
            <a:extLst>
              <a:ext uri="{FF2B5EF4-FFF2-40B4-BE49-F238E27FC236}">
                <a16:creationId xmlns:a16="http://schemas.microsoft.com/office/drawing/2014/main" id="{EE790D3F-C9A2-4593-B880-317C56BD1187}"/>
              </a:ext>
            </a:extLst>
          </p:cNvPr>
          <p:cNvPicPr>
            <a:picLocks noChangeAspect="1"/>
          </p:cNvPicPr>
          <p:nvPr/>
        </p:nvPicPr>
        <p:blipFill rotWithShape="1">
          <a:blip r:embed="rId2">
            <a:extLst>
              <a:ext uri="{28A0092B-C50C-407E-A947-70E740481C1C}">
                <a14:useLocalDpi xmlns:a14="http://schemas.microsoft.com/office/drawing/2010/main" val="0"/>
              </a:ext>
            </a:extLst>
          </a:blip>
          <a:srcRect l="541"/>
          <a:stretch/>
        </p:blipFill>
        <p:spPr>
          <a:xfrm>
            <a:off x="42801" y="898525"/>
            <a:ext cx="12192000" cy="4963601"/>
          </a:xfrm>
          <a:prstGeom prst="rect">
            <a:avLst/>
          </a:prstGeom>
        </p:spPr>
      </p:pic>
      <p:sp>
        <p:nvSpPr>
          <p:cNvPr id="5" name="CasellaDiTesto 4">
            <a:extLst>
              <a:ext uri="{FF2B5EF4-FFF2-40B4-BE49-F238E27FC236}">
                <a16:creationId xmlns:a16="http://schemas.microsoft.com/office/drawing/2014/main" id="{E6B12D5D-B671-674A-8690-CD8EC97341B8}"/>
              </a:ext>
            </a:extLst>
          </p:cNvPr>
          <p:cNvSpPr txBox="1"/>
          <p:nvPr/>
        </p:nvSpPr>
        <p:spPr>
          <a:xfrm>
            <a:off x="8168867" y="2170825"/>
            <a:ext cx="3311912" cy="1862561"/>
          </a:xfrm>
          <a:prstGeom prst="rect">
            <a:avLst/>
          </a:prstGeom>
          <a:noFill/>
          <a:ln>
            <a:solidFill>
              <a:schemeClr val="accent1"/>
            </a:solidFill>
          </a:ln>
        </p:spPr>
        <p:txBody>
          <a:bodyPr wrap="square" rtlCol="0">
            <a:spAutoFit/>
          </a:bodyPr>
          <a:lstStyle/>
          <a:p>
            <a:pPr algn="ctr">
              <a:lnSpc>
                <a:spcPct val="107000"/>
              </a:lnSpc>
              <a:spcAft>
                <a:spcPts val="800"/>
              </a:spcAft>
            </a:pP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155 </a:t>
            </a:r>
          </a:p>
          <a:p>
            <a:pPr algn="ctr">
              <a:lnSpc>
                <a:spcPct val="107000"/>
              </a:lnSpc>
              <a:spcAft>
                <a:spcPts val="800"/>
              </a:spcAft>
            </a:pP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b="1" dirty="0">
                <a:solidFill>
                  <a:srgbClr val="FF0000"/>
                </a:solidFill>
                <a:latin typeface="Calibri" panose="020F0502020204030204" pitchFamily="34" charset="0"/>
                <a:ea typeface="Calibri" panose="020F0502020204030204" pitchFamily="34" charset="0"/>
                <a:cs typeface="Calibri" panose="020F0502020204030204" pitchFamily="34" charset="0"/>
              </a:rPr>
              <a:t>26 novembre-2 dicembre</a:t>
            </a:r>
            <a:endPar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17594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529541" y="-17344"/>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064B7"/>
                </a:solidFill>
                <a:effectLst/>
                <a:uLnTx/>
                <a:uFillTx/>
                <a:latin typeface="Arial Narrow" panose="020B0606020202030204" pitchFamily="34" charset="0"/>
                <a:ea typeface="+mj-ea"/>
                <a:cs typeface="+mj-cs"/>
              </a:rPr>
              <a:t>Casi notificati al Centro Europeo per la Prevenzione ed il Controllo delle Malattie (ECDC)</a:t>
            </a:r>
            <a:endParaRPr kumimoji="0" lang="it-CH" sz="2400" b="1" i="0" u="none" strike="noStrike" kern="1200" cap="none" spc="0" normalizeH="0" baseline="0" noProof="0" dirty="0">
              <a:ln>
                <a:noFill/>
              </a:ln>
              <a:solidFill>
                <a:srgbClr val="0064B7"/>
              </a:solidFill>
              <a:effectLst/>
              <a:uLnTx/>
              <a:uFillTx/>
              <a:latin typeface="Arial Narrow" panose="020B0606020202030204" pitchFamily="34" charset="0"/>
              <a:ea typeface="+mj-ea"/>
              <a:cs typeface="+mj-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710310" y="794068"/>
            <a:ext cx="66928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La situazione italiana riflette l’epidemiologia di altri paesi UE/SEE</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4111146" y="6218059"/>
            <a:ext cx="6019644" cy="430887"/>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https://www.ecdc.europa.eu/en/covid-19/situation-updates/weekly-maps-coordinated-restriction-free-movement</a:t>
            </a:r>
          </a:p>
        </p:txBody>
      </p:sp>
      <p:pic>
        <p:nvPicPr>
          <p:cNvPr id="4" name="Immagine 3">
            <a:extLst>
              <a:ext uri="{FF2B5EF4-FFF2-40B4-BE49-F238E27FC236}">
                <a16:creationId xmlns:a16="http://schemas.microsoft.com/office/drawing/2014/main" id="{DADB4368-6666-4829-85A3-55EC317AA4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20" b="4120"/>
          <a:stretch/>
        </p:blipFill>
        <p:spPr>
          <a:xfrm>
            <a:off x="6258730" y="1830415"/>
            <a:ext cx="5836516" cy="4140000"/>
          </a:xfrm>
          <a:prstGeom prst="rect">
            <a:avLst/>
          </a:prstGeom>
        </p:spPr>
      </p:pic>
      <p:pic>
        <p:nvPicPr>
          <p:cNvPr id="8" name="Immagine 7">
            <a:extLst>
              <a:ext uri="{FF2B5EF4-FFF2-40B4-BE49-F238E27FC236}">
                <a16:creationId xmlns:a16="http://schemas.microsoft.com/office/drawing/2014/main" id="{C0FA7910-3843-4D3D-B684-11CF2066F3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66" b="3994"/>
          <a:stretch/>
        </p:blipFill>
        <p:spPr>
          <a:xfrm>
            <a:off x="0" y="1796099"/>
            <a:ext cx="5933272" cy="4208632"/>
          </a:xfrm>
          <a:prstGeom prst="rect">
            <a:avLst/>
          </a:prstGeom>
        </p:spPr>
      </p:pic>
      <p:sp>
        <p:nvSpPr>
          <p:cNvPr id="11" name="CasellaDiTesto 10">
            <a:extLst>
              <a:ext uri="{FF2B5EF4-FFF2-40B4-BE49-F238E27FC236}">
                <a16:creationId xmlns:a16="http://schemas.microsoft.com/office/drawing/2014/main" id="{120BB09A-9807-40CC-9D2F-2B1EBAD190C9}"/>
              </a:ext>
            </a:extLst>
          </p:cNvPr>
          <p:cNvSpPr txBox="1"/>
          <p:nvPr/>
        </p:nvSpPr>
        <p:spPr>
          <a:xfrm>
            <a:off x="8677776" y="1398105"/>
            <a:ext cx="1512971" cy="369332"/>
          </a:xfrm>
          <a:prstGeom prst="rect">
            <a:avLst/>
          </a:prstGeom>
          <a:noFill/>
        </p:spPr>
        <p:txBody>
          <a:bodyPr wrap="square">
            <a:spAutoFit/>
          </a:bodyPr>
          <a:lstStyle/>
          <a:p>
            <a:r>
              <a:rPr kumimoji="0" lang="it-IT"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(2 dicembre)</a:t>
            </a:r>
            <a:endParaRPr lang="it-IT" dirty="0">
              <a:solidFill>
                <a:srgbClr val="FF0000"/>
              </a:solidFill>
            </a:endParaRPr>
          </a:p>
        </p:txBody>
      </p:sp>
      <p:sp>
        <p:nvSpPr>
          <p:cNvPr id="12" name="CasellaDiTesto 11">
            <a:extLst>
              <a:ext uri="{FF2B5EF4-FFF2-40B4-BE49-F238E27FC236}">
                <a16:creationId xmlns:a16="http://schemas.microsoft.com/office/drawing/2014/main" id="{B71AE0C3-5BC7-4C9D-9632-95E59ED5CC01}"/>
              </a:ext>
            </a:extLst>
          </p:cNvPr>
          <p:cNvSpPr txBox="1"/>
          <p:nvPr/>
        </p:nvSpPr>
        <p:spPr>
          <a:xfrm>
            <a:off x="2148639" y="1305720"/>
            <a:ext cx="1512971" cy="369332"/>
          </a:xfrm>
          <a:prstGeom prst="rect">
            <a:avLst/>
          </a:prstGeom>
          <a:noFill/>
        </p:spPr>
        <p:txBody>
          <a:bodyPr wrap="square">
            <a:spAutoFit/>
          </a:bodyPr>
          <a:lstStyle/>
          <a:p>
            <a:r>
              <a:rPr kumimoji="0" lang="it-IT"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(25 novembre)</a:t>
            </a:r>
            <a:endParaRPr lang="it-IT" dirty="0">
              <a:solidFill>
                <a:srgbClr val="FF0000"/>
              </a:solidFill>
            </a:endParaRPr>
          </a:p>
        </p:txBody>
      </p:sp>
    </p:spTree>
    <p:extLst>
      <p:ext uri="{BB962C8B-B14F-4D97-AF65-F5344CB8AC3E}">
        <p14:creationId xmlns:p14="http://schemas.microsoft.com/office/powerpoint/2010/main" val="69231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AEC6BB40-894F-49A6-9E3F-6B3F46916377}"/>
              </a:ext>
            </a:extLst>
          </p:cNvPr>
          <p:cNvSpPr/>
          <p:nvPr/>
        </p:nvSpPr>
        <p:spPr>
          <a:xfrm>
            <a:off x="7201837" y="6604084"/>
            <a:ext cx="285366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Calibri" panose="020F0502020204030204"/>
                <a:ea typeface="+mn-ea"/>
                <a:cs typeface="+mn-cs"/>
              </a:rPr>
              <a:t>Data di ultimo aggiornamento</a:t>
            </a:r>
            <a:r>
              <a:rPr kumimoji="0" lang="it-IT" sz="1050" b="0" i="0" u="none" strike="noStrike" kern="1200" cap="none" spc="0" normalizeH="0" baseline="0" noProof="0" dirty="0">
                <a:ln>
                  <a:noFill/>
                </a:ln>
                <a:solidFill>
                  <a:srgbClr val="333333"/>
                </a:solidFill>
                <a:effectLst/>
                <a:uLnTx/>
                <a:uFillTx/>
                <a:latin typeface="Calibri" panose="020F0502020204030204"/>
                <a:ea typeface="+mn-ea"/>
                <a:cs typeface="+mn-cs"/>
              </a:rPr>
              <a:t>: 2 dicembre 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olo 1">
            <a:extLst>
              <a:ext uri="{FF2B5EF4-FFF2-40B4-BE49-F238E27FC236}">
                <a16:creationId xmlns:a16="http://schemas.microsoft.com/office/drawing/2014/main" id="{120FA03F-51ED-409D-B36B-F721E225D251}"/>
              </a:ext>
            </a:extLst>
          </p:cNvPr>
          <p:cNvSpPr txBox="1">
            <a:spLocks/>
          </p:cNvSpPr>
          <p:nvPr/>
        </p:nvSpPr>
        <p:spPr>
          <a:xfrm>
            <a:off x="428873" y="6247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400" b="1" dirty="0">
                <a:solidFill>
                  <a:srgbClr val="0064B7"/>
                </a:solidFill>
                <a:latin typeface="Arial Narrow" panose="020B0606020202030204" pitchFamily="34" charset="0"/>
              </a:rPr>
              <a:t>Andamento incidenza (14 gg) in quasi tutti i paesi europei (ECDC) fino al 2 dicembre</a:t>
            </a:r>
          </a:p>
        </p:txBody>
      </p:sp>
      <p:pic>
        <p:nvPicPr>
          <p:cNvPr id="3" name="Immagine 2">
            <a:extLst>
              <a:ext uri="{FF2B5EF4-FFF2-40B4-BE49-F238E27FC236}">
                <a16:creationId xmlns:a16="http://schemas.microsoft.com/office/drawing/2014/main" id="{9F15050C-16C4-4443-83EF-6B388D6CF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12" y="1245865"/>
            <a:ext cx="11503175" cy="4366269"/>
          </a:xfrm>
          <a:prstGeom prst="rect">
            <a:avLst/>
          </a:prstGeom>
        </p:spPr>
      </p:pic>
    </p:spTree>
    <p:extLst>
      <p:ext uri="{BB962C8B-B14F-4D97-AF65-F5344CB8AC3E}">
        <p14:creationId xmlns:p14="http://schemas.microsoft.com/office/powerpoint/2010/main" val="93701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650A4B6F-6EA9-4E81-80D3-073D838A9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6525" y="976257"/>
            <a:ext cx="5966638" cy="4402369"/>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2B6C12EE-C20D-466C-B63F-DDCEB6DD84EC}"/>
              </a:ext>
            </a:extLst>
          </p:cNvPr>
          <p:cNvPicPr>
            <a:picLocks noChangeAspect="1"/>
          </p:cNvPicPr>
          <p:nvPr/>
        </p:nvPicPr>
        <p:blipFill rotWithShape="1">
          <a:blip r:embed="rId3"/>
          <a:srcRect l="37348" t="43258" r="2630" b="47869"/>
          <a:stretch/>
        </p:blipFill>
        <p:spPr>
          <a:xfrm>
            <a:off x="41932" y="118845"/>
            <a:ext cx="12095475" cy="700718"/>
          </a:xfrm>
          <a:prstGeom prst="rect">
            <a:avLst/>
          </a:prstGeom>
        </p:spPr>
      </p:pic>
      <p:sp>
        <p:nvSpPr>
          <p:cNvPr id="16" name="CasellaDiTesto 15">
            <a:extLst>
              <a:ext uri="{FF2B5EF4-FFF2-40B4-BE49-F238E27FC236}">
                <a16:creationId xmlns:a16="http://schemas.microsoft.com/office/drawing/2014/main" id="{9AAAB8FB-18B2-4010-8B19-390F6A5A5F0A}"/>
              </a:ext>
            </a:extLst>
          </p:cNvPr>
          <p:cNvSpPr txBox="1"/>
          <p:nvPr/>
        </p:nvSpPr>
        <p:spPr>
          <a:xfrm>
            <a:off x="21449" y="53705"/>
            <a:ext cx="12184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Casi </a:t>
            </a:r>
            <a:r>
              <a:rPr kumimoji="0" lang="it-IT" sz="24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mn-cs"/>
              </a:rPr>
              <a:t>in aumento </a:t>
            </a:r>
            <a:r>
              <a:rPr kumimoji="0" lang="it-IT"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in quasi tutte le Regioni/PPAA, nuovi casi presenti su tutto il territorio nazionale </a:t>
            </a:r>
            <a:r>
              <a:rPr kumimoji="0" lang="it-IT" sz="24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mn-cs"/>
              </a:rPr>
              <a:t>negli ultimi 14 giorni</a:t>
            </a:r>
            <a:endPar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7" name="Rettangolo 16">
            <a:extLst>
              <a:ext uri="{FF2B5EF4-FFF2-40B4-BE49-F238E27FC236}">
                <a16:creationId xmlns:a16="http://schemas.microsoft.com/office/drawing/2014/main" id="{462B6211-349A-4E55-9BA6-1003FB842C0A}"/>
              </a:ext>
            </a:extLst>
          </p:cNvPr>
          <p:cNvSpPr/>
          <p:nvPr/>
        </p:nvSpPr>
        <p:spPr>
          <a:xfrm>
            <a:off x="7201837" y="6604084"/>
            <a:ext cx="30075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t>
            </a:r>
            <a:r>
              <a:rPr kumimoji="0" lang="it-IT" sz="1050" b="1" i="0" u="none" strike="noStrike" kern="1200" cap="none" spc="0" normalizeH="0" baseline="0" noProof="0" dirty="0">
                <a:ln>
                  <a:noFill/>
                </a:ln>
                <a:solidFill>
                  <a:srgbClr val="333333"/>
                </a:solidFill>
                <a:effectLst/>
                <a:uLnTx/>
                <a:uFillTx/>
                <a:latin typeface="Calibri" panose="020F0502020204030204"/>
                <a:ea typeface="+mn-ea"/>
                <a:cs typeface="+mn-cs"/>
              </a:rPr>
              <a:t>aggiornamento</a:t>
            </a:r>
            <a:r>
              <a:rPr kumimoji="0" lang="it-IT" sz="1050" b="0" i="0" u="none" strike="noStrike" kern="1200" cap="none" spc="0" normalizeH="0" baseline="0" noProof="0" dirty="0">
                <a:ln>
                  <a:noFill/>
                </a:ln>
                <a:solidFill>
                  <a:srgbClr val="333333"/>
                </a:solidFill>
                <a:effectLst/>
                <a:uLnTx/>
                <a:uFillTx/>
                <a:latin typeface="Source Sans Pro"/>
                <a:ea typeface="+mn-ea"/>
                <a:cs typeface="+mn-cs"/>
              </a:rPr>
              <a:t>: 1 dicembre </a:t>
            </a:r>
            <a:r>
              <a:rPr kumimoji="0" lang="it-IT" sz="105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descr="Immagine che contiene mappa&#10;&#10;Descrizione generata automaticamente">
            <a:extLst>
              <a:ext uri="{FF2B5EF4-FFF2-40B4-BE49-F238E27FC236}">
                <a16:creationId xmlns:a16="http://schemas.microsoft.com/office/drawing/2014/main" id="{BFAB5F95-3396-40C0-B227-C032A035C1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86" b="11089"/>
          <a:stretch/>
        </p:blipFill>
        <p:spPr>
          <a:xfrm>
            <a:off x="5741609" y="1186921"/>
            <a:ext cx="6699424" cy="4191705"/>
          </a:xfrm>
          <a:prstGeom prst="rect">
            <a:avLst/>
          </a:prstGeom>
        </p:spPr>
      </p:pic>
      <p:sp>
        <p:nvSpPr>
          <p:cNvPr id="18" name="CasellaDiTesto 17">
            <a:extLst>
              <a:ext uri="{FF2B5EF4-FFF2-40B4-BE49-F238E27FC236}">
                <a16:creationId xmlns:a16="http://schemas.microsoft.com/office/drawing/2014/main" id="{E637B85A-8364-414B-BC59-4549A5AD2796}"/>
              </a:ext>
            </a:extLst>
          </p:cNvPr>
          <p:cNvSpPr txBox="1"/>
          <p:nvPr/>
        </p:nvSpPr>
        <p:spPr>
          <a:xfrm>
            <a:off x="7201837" y="5450347"/>
            <a:ext cx="4617670" cy="500650"/>
          </a:xfrm>
          <a:prstGeom prst="rect">
            <a:avLst/>
          </a:prstGeom>
          <a:noFill/>
        </p:spPr>
        <p:txBody>
          <a:bodyPr wrap="square">
            <a:spAutoFit/>
          </a:bodyPr>
          <a:lstStyle/>
          <a:p>
            <a:pPr algn="ctr">
              <a:lnSpc>
                <a:spcPct val="115000"/>
              </a:lnSpc>
            </a:pPr>
            <a:r>
              <a:rPr lang="it-IT" sz="1200" b="1" cap="small" dirty="0">
                <a:solidFill>
                  <a:srgbClr val="44546A"/>
                </a:solidFill>
                <a:effectLst/>
                <a:latin typeface="Raleway" pitchFamily="2" charset="0"/>
                <a:ea typeface="Times New Roman" panose="02020603050405020304" pitchFamily="18" charset="0"/>
              </a:rPr>
              <a:t>incidenza per 100.000 casi di COVID-19 diagnosticati in Italia per provincia domicilio/residenza </a:t>
            </a:r>
            <a:endParaRPr lang="it-IT" sz="1400" dirty="0">
              <a:effectLst/>
              <a:latin typeface="Times New Roman" panose="02020603050405020304" pitchFamily="18" charset="0"/>
              <a:ea typeface="Times New Roman" panose="02020603050405020304" pitchFamily="18" charset="0"/>
            </a:endParaRPr>
          </a:p>
        </p:txBody>
      </p:sp>
      <p:sp>
        <p:nvSpPr>
          <p:cNvPr id="10" name="CasellaDiTesto 9">
            <a:extLst>
              <a:ext uri="{FF2B5EF4-FFF2-40B4-BE49-F238E27FC236}">
                <a16:creationId xmlns:a16="http://schemas.microsoft.com/office/drawing/2014/main" id="{B2437D18-A83B-9246-B064-129CB9C29A64}"/>
              </a:ext>
            </a:extLst>
          </p:cNvPr>
          <p:cNvSpPr txBox="1"/>
          <p:nvPr/>
        </p:nvSpPr>
        <p:spPr>
          <a:xfrm>
            <a:off x="579950" y="5314796"/>
            <a:ext cx="587968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dirty="0">
                <a:ln>
                  <a:noFill/>
                </a:ln>
                <a:solidFill>
                  <a:srgbClr val="404040"/>
                </a:solidFill>
                <a:effectLst/>
                <a:uLnTx/>
                <a:uFillTx/>
                <a:latin typeface="Calibri" panose="020F0502020204030204"/>
                <a:ea typeface="+mn-ea"/>
                <a:cs typeface="+mn-cs"/>
              </a:rPr>
              <a:t>CONFRONTO TRA IL </a:t>
            </a:r>
            <a:r>
              <a:rPr kumimoji="0" lang="it-IT" sz="1100" b="1" i="1" u="none" strike="noStrike" kern="1200" cap="none" spc="0" normalizeH="0" baseline="0" noProof="0" dirty="0">
                <a:ln>
                  <a:noFill/>
                </a:ln>
                <a:solidFill>
                  <a:srgbClr val="404040"/>
                </a:solidFill>
                <a:effectLst/>
                <a:uLnTx/>
                <a:uFillTx/>
                <a:latin typeface="Calibri" panose="020F0502020204030204"/>
                <a:ea typeface="+mn-ea"/>
                <a:cs typeface="+mn-cs"/>
              </a:rPr>
              <a:t>NUMERO CASI DI COVID-19 (PER 100.000 AB) </a:t>
            </a:r>
            <a:r>
              <a:rPr kumimoji="0" lang="it-IT" sz="1100" b="0" i="1" u="none" strike="noStrike" kern="1200" cap="none" spc="0" normalizeH="0" baseline="0" noProof="0" dirty="0">
                <a:ln>
                  <a:noFill/>
                </a:ln>
                <a:solidFill>
                  <a:srgbClr val="404040"/>
                </a:solidFill>
                <a:effectLst/>
                <a:uLnTx/>
                <a:uFillTx/>
                <a:latin typeface="Calibri" panose="020F0502020204030204"/>
                <a:ea typeface="+mn-ea"/>
                <a:cs typeface="+mn-cs"/>
              </a:rPr>
              <a:t>DIAGNOSTICATI IN ITALIA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dirty="0">
                <a:ln>
                  <a:noFill/>
                </a:ln>
                <a:solidFill>
                  <a:srgbClr val="404040"/>
                </a:solidFill>
                <a:effectLst/>
                <a:uLnTx/>
                <a:uFillTx/>
                <a:latin typeface="Calibri" panose="020F0502020204030204"/>
                <a:ea typeface="+mn-ea"/>
                <a:cs typeface="+mn-cs"/>
              </a:rPr>
              <a:t>PER REGIONE NEL PERIODO 15-28/11/2021 E </a:t>
            </a:r>
            <a:r>
              <a:rPr lang="it-IT" sz="1100" i="1" dirty="0">
                <a:solidFill>
                  <a:srgbClr val="404040"/>
                </a:solidFill>
                <a:latin typeface="Calibri" panose="020F0502020204030204"/>
              </a:rPr>
              <a:t>1</a:t>
            </a:r>
            <a:r>
              <a:rPr kumimoji="0" lang="it-IT" sz="1100" b="0" i="1" u="none" strike="noStrike" kern="1200" cap="none" spc="0" normalizeH="0" baseline="0" noProof="0" dirty="0">
                <a:ln>
                  <a:noFill/>
                </a:ln>
                <a:solidFill>
                  <a:srgbClr val="404040"/>
                </a:solidFill>
                <a:effectLst/>
                <a:uLnTx/>
                <a:uFillTx/>
                <a:latin typeface="Calibri" panose="020F0502020204030204"/>
                <a:ea typeface="+mn-ea"/>
                <a:cs typeface="+mn-cs"/>
              </a:rPr>
              <a:t>-14/11/2021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50" i="1" dirty="0">
                <a:solidFill>
                  <a:srgbClr val="404040"/>
                </a:solidFill>
                <a:latin typeface="Calibri" panose="020F0502020204030204"/>
              </a:rPr>
              <a:t>*la regione Calabria e la </a:t>
            </a:r>
            <a:r>
              <a:rPr lang="it-IT" sz="1050" i="1" dirty="0" err="1">
                <a:solidFill>
                  <a:srgbClr val="404040"/>
                </a:solidFill>
                <a:latin typeface="Calibri" panose="020F0502020204030204"/>
              </a:rPr>
              <a:t>Pa</a:t>
            </a:r>
            <a:r>
              <a:rPr lang="it-IT" sz="1050" i="1" dirty="0">
                <a:solidFill>
                  <a:srgbClr val="404040"/>
                </a:solidFill>
                <a:latin typeface="Calibri" panose="020F0502020204030204"/>
              </a:rPr>
              <a:t> Bolzano hanno notificato nell’ultima settimana  un numero inferiore di casi per problemi tecnici</a:t>
            </a:r>
            <a:endParaRPr kumimoji="0" lang="it-IT" sz="1050" b="0" i="1"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98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2217820" y="168975"/>
            <a:ext cx="121846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Casi in </a:t>
            </a:r>
            <a:r>
              <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rPr>
              <a:t>aumento</a:t>
            </a: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 casi in tutte le fasce d’età </a:t>
            </a:r>
            <a:r>
              <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rPr>
              <a:t>negli ultimi 7 gg</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1450496" y="5575621"/>
            <a:ext cx="1053833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dirty="0">
                <a:ln>
                  <a:noFill/>
                </a:ln>
                <a:solidFill>
                  <a:srgbClr val="404040"/>
                </a:solidFill>
                <a:effectLst/>
                <a:uLnTx/>
                <a:uFillTx/>
                <a:latin typeface="Calibri" panose="020F0502020204030204"/>
                <a:ea typeface="+mn-ea"/>
                <a:cs typeface="+mn-cs"/>
              </a:rPr>
              <a:t>CONFRONTO TRA IL </a:t>
            </a:r>
            <a:r>
              <a:rPr kumimoji="0" lang="it-IT" sz="1100" b="1" i="1" u="none" strike="noStrike" kern="1200" cap="none" spc="0" normalizeH="0" baseline="0" noProof="0" dirty="0">
                <a:ln>
                  <a:noFill/>
                </a:ln>
                <a:solidFill>
                  <a:srgbClr val="404040"/>
                </a:solidFill>
                <a:effectLst/>
                <a:uLnTx/>
                <a:uFillTx/>
                <a:latin typeface="Calibri" panose="020F0502020204030204"/>
                <a:ea typeface="+mn-ea"/>
                <a:cs typeface="+mn-cs"/>
              </a:rPr>
              <a:t>NUMERO CASI DI COVID-19 (PER 100.000 AB) </a:t>
            </a:r>
            <a:r>
              <a:rPr kumimoji="0" lang="it-IT" sz="1100" b="0" i="1" u="none" strike="noStrike" kern="1200" cap="none" spc="0" normalizeH="0" baseline="0" noProof="0" dirty="0">
                <a:ln>
                  <a:noFill/>
                </a:ln>
                <a:solidFill>
                  <a:srgbClr val="404040"/>
                </a:solidFill>
                <a:effectLst/>
                <a:uLnTx/>
                <a:uFillTx/>
                <a:latin typeface="Calibri" panose="020F0502020204030204"/>
                <a:ea typeface="+mn-ea"/>
                <a:cs typeface="+mn-cs"/>
              </a:rPr>
              <a:t>DIAGNOSTICATI IN ITALIA PER FASCIA D’ETA’ NEL PERIODO  </a:t>
            </a:r>
            <a:r>
              <a:rPr lang="it-IT" sz="1100" i="1" dirty="0">
                <a:solidFill>
                  <a:srgbClr val="404040"/>
                </a:solidFill>
                <a:latin typeface="Calibri" panose="020F0502020204030204"/>
              </a:rPr>
              <a:t>22</a:t>
            </a:r>
            <a:r>
              <a:rPr kumimoji="0" lang="it-IT" sz="1100" b="0" i="1" u="none" strike="noStrike" kern="1200" cap="none" spc="0" normalizeH="0" baseline="0" noProof="0" dirty="0">
                <a:ln>
                  <a:noFill/>
                </a:ln>
                <a:solidFill>
                  <a:srgbClr val="404040"/>
                </a:solidFill>
                <a:effectLst/>
                <a:uLnTx/>
                <a:uFillTx/>
                <a:latin typeface="Calibri" panose="020F0502020204030204"/>
                <a:ea typeface="+mn-ea"/>
                <a:cs typeface="+mn-cs"/>
              </a:rPr>
              <a:t>-28/11/2021 E </a:t>
            </a:r>
            <a:r>
              <a:rPr lang="it-IT" sz="1100" i="1" dirty="0">
                <a:solidFill>
                  <a:srgbClr val="404040"/>
                </a:solidFill>
                <a:latin typeface="Calibri" panose="020F0502020204030204"/>
              </a:rPr>
              <a:t>15-21</a:t>
            </a:r>
            <a:r>
              <a:rPr kumimoji="0" lang="it-IT" sz="1100" b="0" i="1" u="none" strike="noStrike" kern="1200" cap="none" spc="0" normalizeH="0" baseline="0" noProof="0" dirty="0">
                <a:ln>
                  <a:noFill/>
                </a:ln>
                <a:solidFill>
                  <a:srgbClr val="404040"/>
                </a:solidFill>
                <a:effectLst/>
                <a:uLnTx/>
                <a:uFillTx/>
                <a:latin typeface="Calibri" panose="020F0502020204030204"/>
                <a:ea typeface="+mn-ea"/>
                <a:cs typeface="+mn-cs"/>
              </a:rPr>
              <a:t>/11/2021</a:t>
            </a: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0075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t>
            </a:r>
            <a:r>
              <a:rPr kumimoji="0" lang="it-IT" sz="1050" b="1" i="0" u="none" strike="noStrike" kern="1200" cap="none" spc="0" normalizeH="0" baseline="0" noProof="0" dirty="0">
                <a:ln>
                  <a:noFill/>
                </a:ln>
                <a:solidFill>
                  <a:srgbClr val="333333"/>
                </a:solidFill>
                <a:effectLst/>
                <a:uLnTx/>
                <a:uFillTx/>
                <a:latin typeface="Calibri" panose="020F0502020204030204"/>
                <a:ea typeface="+mn-ea"/>
                <a:cs typeface="+mn-cs"/>
              </a:rPr>
              <a:t>aggiornamento</a:t>
            </a:r>
            <a:r>
              <a:rPr kumimoji="0" lang="it-IT" sz="1050" b="0" i="0" u="none" strike="noStrike" kern="1200" cap="none" spc="0" normalizeH="0" baseline="0" noProof="0" dirty="0">
                <a:ln>
                  <a:noFill/>
                </a:ln>
                <a:solidFill>
                  <a:srgbClr val="333333"/>
                </a:solidFill>
                <a:effectLst/>
                <a:uLnTx/>
                <a:uFillTx/>
                <a:latin typeface="Source Sans Pro"/>
                <a:ea typeface="+mn-ea"/>
                <a:cs typeface="+mn-cs"/>
              </a:rPr>
              <a:t>: 1 dicembre </a:t>
            </a:r>
            <a:r>
              <a:rPr kumimoji="0" lang="it-IT" sz="105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2021</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BBE19B82-FEF8-4F1D-89B4-0FD1C9A74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486526" y="893391"/>
            <a:ext cx="6259417" cy="461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7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a:solidFill>
                  <a:srgbClr val="0064B7"/>
                </a:solidFill>
              </a:rPr>
              <a:t>INCIDENZA PER 100.000 SETTIMANALE CASI CON ETÀ MINORE DI 12 ANNI, CON ETÀ COMPRESA TRA 12 E 19 ANNI  E CON ETÀ MAGGIORE O UGUALE A 20 ANNI</a:t>
            </a:r>
          </a:p>
        </p:txBody>
      </p:sp>
      <p:pic>
        <p:nvPicPr>
          <p:cNvPr id="2" name="Immagine 1">
            <a:extLst>
              <a:ext uri="{FF2B5EF4-FFF2-40B4-BE49-F238E27FC236}">
                <a16:creationId xmlns:a16="http://schemas.microsoft.com/office/drawing/2014/main" id="{AB2B3AE4-0B4F-42EB-8250-3A6937CB60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36823" y="1119509"/>
            <a:ext cx="7872868" cy="4498781"/>
          </a:xfrm>
          <a:prstGeom prst="rect">
            <a:avLst/>
          </a:prstGeom>
        </p:spPr>
      </p:pic>
      <p:sp>
        <p:nvSpPr>
          <p:cNvPr id="6" name="Rettangolo 5">
            <a:extLst>
              <a:ext uri="{FF2B5EF4-FFF2-40B4-BE49-F238E27FC236}">
                <a16:creationId xmlns:a16="http://schemas.microsoft.com/office/drawing/2014/main" id="{377DD524-A054-4AD5-82A7-D17EF5D7D724}"/>
              </a:ext>
            </a:extLst>
          </p:cNvPr>
          <p:cNvSpPr/>
          <p:nvPr/>
        </p:nvSpPr>
        <p:spPr>
          <a:xfrm>
            <a:off x="7201837" y="6604084"/>
            <a:ext cx="2893741"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 dicembre </a:t>
            </a:r>
            <a:r>
              <a:rPr lang="it-IT" sz="1050" dirty="0">
                <a:solidFill>
                  <a:srgbClr val="333333"/>
                </a:solidFill>
                <a:latin typeface="Source Sans Pro" panose="020B0503030403020204" pitchFamily="34" charset="0"/>
              </a:rPr>
              <a:t>2021</a:t>
            </a:r>
            <a:endParaRPr lang="it-IT" sz="1050" dirty="0"/>
          </a:p>
        </p:txBody>
      </p:sp>
    </p:spTree>
    <p:extLst>
      <p:ext uri="{BB962C8B-B14F-4D97-AF65-F5344CB8AC3E}">
        <p14:creationId xmlns:p14="http://schemas.microsoft.com/office/powerpoint/2010/main" val="300374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A4366C4-7BAD-4B58-A5AE-DBB3BA9C3631}"/>
              </a:ext>
            </a:extLst>
          </p:cNvPr>
          <p:cNvPicPr/>
          <p:nvPr/>
        </p:nvPicPr>
        <p:blipFill>
          <a:blip r:embed="rId2">
            <a:extLst>
              <a:ext uri="{28A0092B-C50C-407E-A947-70E740481C1C}">
                <a14:useLocalDpi xmlns:a14="http://schemas.microsoft.com/office/drawing/2010/main" val="0"/>
              </a:ext>
            </a:extLst>
          </a:blip>
          <a:srcRect/>
          <a:stretch/>
        </p:blipFill>
        <p:spPr bwMode="auto">
          <a:xfrm>
            <a:off x="1880940" y="1327054"/>
            <a:ext cx="7732287" cy="4418450"/>
          </a:xfrm>
          <a:prstGeom prst="rect">
            <a:avLst/>
          </a:prstGeom>
          <a:noFill/>
        </p:spPr>
      </p:pic>
      <p:sp>
        <p:nvSpPr>
          <p:cNvPr id="4" name="CasellaDiTesto 3">
            <a:extLst>
              <a:ext uri="{FF2B5EF4-FFF2-40B4-BE49-F238E27FC236}">
                <a16:creationId xmlns:a16="http://schemas.microsoft.com/office/drawing/2014/main" id="{D8240E34-B309-4C8D-BE8A-B38C777BAFB7}"/>
              </a:ext>
            </a:extLst>
          </p:cNvPr>
          <p:cNvSpPr txBox="1"/>
          <p:nvPr/>
        </p:nvSpPr>
        <p:spPr>
          <a:xfrm>
            <a:off x="1285374" y="287939"/>
            <a:ext cx="9621252" cy="830997"/>
          </a:xfrm>
          <a:prstGeom prst="rect">
            <a:avLst/>
          </a:prstGeom>
          <a:noFill/>
        </p:spPr>
        <p:txBody>
          <a:bodyPr wrap="square">
            <a:spAutoFit/>
          </a:bodyPr>
          <a:lstStyle/>
          <a:p>
            <a:r>
              <a:rPr lang="it-IT" sz="2400" b="1">
                <a:solidFill>
                  <a:srgbClr val="0064B7"/>
                </a:solidFill>
              </a:rPr>
              <a:t>INCIDENZA RICOVERI PER 100.000 GIORNALIERA PER FASCIA D’ETA’ NELLA POPOLAZIONE 0-19 ANNI</a:t>
            </a:r>
          </a:p>
        </p:txBody>
      </p:sp>
      <p:sp>
        <p:nvSpPr>
          <p:cNvPr id="5" name="Rettangolo 4">
            <a:extLst>
              <a:ext uri="{FF2B5EF4-FFF2-40B4-BE49-F238E27FC236}">
                <a16:creationId xmlns:a16="http://schemas.microsoft.com/office/drawing/2014/main" id="{B6EC2D5E-D138-4ADE-BA42-5636B5CCC698}"/>
              </a:ext>
            </a:extLst>
          </p:cNvPr>
          <p:cNvSpPr/>
          <p:nvPr/>
        </p:nvSpPr>
        <p:spPr>
          <a:xfrm>
            <a:off x="7201837" y="6604084"/>
            <a:ext cx="2893741"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 dicembre </a:t>
            </a:r>
            <a:r>
              <a:rPr lang="it-IT" sz="1050" dirty="0">
                <a:solidFill>
                  <a:srgbClr val="333333"/>
                </a:solidFill>
                <a:latin typeface="Source Sans Pro" panose="020B0503030403020204" pitchFamily="34" charset="0"/>
              </a:rPr>
              <a:t>2021</a:t>
            </a:r>
            <a:endParaRPr lang="it-IT" sz="1050" dirty="0"/>
          </a:p>
        </p:txBody>
      </p:sp>
    </p:spTree>
    <p:extLst>
      <p:ext uri="{BB962C8B-B14F-4D97-AF65-F5344CB8AC3E}">
        <p14:creationId xmlns:p14="http://schemas.microsoft.com/office/powerpoint/2010/main" val="1771034633"/>
      </p:ext>
    </p:extLst>
  </p:cSld>
  <p:clrMapOvr>
    <a:masterClrMapping/>
  </p:clrMapOvr>
</p:sld>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4" ma:contentTypeDescription="Creare un nuovo documento." ma:contentTypeScope="" ma:versionID="9d3c919990654082d909781a2c02d3fb">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54e9748e58e4db3cb62675a12a402278"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A7507-7C85-41C6-B66A-70CB816B152C}">
  <ds:schemaRefs>
    <ds:schemaRef ds:uri="http://schemas.microsoft.com/sharepoint/v3/contenttype/forms"/>
  </ds:schemaRefs>
</ds:datastoreItem>
</file>

<file path=customXml/itemProps2.xml><?xml version="1.0" encoding="utf-8"?>
<ds:datastoreItem xmlns:ds="http://schemas.openxmlformats.org/officeDocument/2006/customXml" ds:itemID="{F32B4E2D-016A-4828-BD40-B1E9053E7861}">
  <ds:schemaRefs>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 ds:uri="http://schemas.microsoft.com/office/2006/metadata/properties"/>
    <ds:schemaRef ds:uri="3ec210cc-1385-4d77-bddf-45fa57c2a2bb"/>
    <ds:schemaRef ds:uri="http://schemas.openxmlformats.org/package/2006/metadata/core-properties"/>
    <ds:schemaRef ds:uri="57d7c0e4-8645-47b2-9061-8f723220d9b7"/>
    <ds:schemaRef ds:uri="http://purl.org/dc/elements/1.1/"/>
  </ds:schemaRefs>
</ds:datastoreItem>
</file>

<file path=customXml/itemProps3.xml><?xml version="1.0" encoding="utf-8"?>
<ds:datastoreItem xmlns:ds="http://schemas.openxmlformats.org/officeDocument/2006/customXml" ds:itemID="{BA573021-6237-435C-BB96-994387345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TotalTime>
  <Words>1648</Words>
  <Application>Microsoft Office PowerPoint</Application>
  <PresentationFormat>Widescreen</PresentationFormat>
  <Paragraphs>299</Paragraphs>
  <Slides>26</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26</vt:i4>
      </vt:variant>
    </vt:vector>
  </HeadingPairs>
  <TitlesOfParts>
    <vt:vector size="37" baseType="lpstr">
      <vt:lpstr>MS Gothic</vt:lpstr>
      <vt:lpstr>Arial</vt:lpstr>
      <vt:lpstr>Arial Narrow</vt:lpstr>
      <vt:lpstr>Calibri</vt:lpstr>
      <vt:lpstr>Calibri Light</vt:lpstr>
      <vt:lpstr>Raleway</vt:lpstr>
      <vt:lpstr>Source Sans Pro</vt:lpstr>
      <vt:lpstr>Tahoma</vt:lpstr>
      <vt:lpstr>Times New Roman</vt:lpstr>
      <vt:lpstr>Titillium Web</vt:lpstr>
      <vt:lpstr>presidenza</vt:lpstr>
      <vt:lpstr>Epidemia COVID-19  Monitoraggio del rischio </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Malloni Pier David</dc:creator>
  <cp:lastModifiedBy>De Vecchis Daniela</cp:lastModifiedBy>
  <cp:revision>10</cp:revision>
  <cp:lastPrinted>2021-12-03T10:41:53Z</cp:lastPrinted>
  <dcterms:created xsi:type="dcterms:W3CDTF">2021-11-29T14:06:14Z</dcterms:created>
  <dcterms:modified xsi:type="dcterms:W3CDTF">2021-12-03T13:51:24Z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ies>
</file>