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244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9847E7-1DBB-4A94-384D-E5C9209C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2A8EB95-4F01-464A-95C3-9BCE8CB72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691DA9-0EDE-04F6-778E-85859324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E3D8CC-57EA-3083-0D6E-13547903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0E1B9C-86F4-8ADE-D8D9-E77F6013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15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2A2A52-CE68-EE14-0C3A-95744B207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96AC03-FCCD-0A49-9AC6-09345F051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6DF356-FD92-ECAF-D931-BA667469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3AAD68-39E7-1A43-02DE-0F120041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1A2B00-F07E-F7B0-A686-4899E37C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12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248CB06-1A8F-D75D-AE76-004B38A91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CF2ECC-6B10-BB5D-DC56-52CE91477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CF5C05-AFDD-AC30-F685-7B46113A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BB9897-5325-7F4F-608E-39659ED8B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182D2C-C56B-2FFC-6889-317AFBF1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189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DD32B-CC29-8F64-4FE5-D58031448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285A5E-9DAB-B400-A2B8-B7C9DD94C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71F7DB-033F-04EA-0564-A0F33831D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085E8-DEB1-B9D1-7F14-4BEB4B8D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AA5B86-5CA1-44C5-AB54-F69395861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0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442AF-3059-A99C-EF03-146FAFE9F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9B74F8-E381-565E-1DEA-C2861B1B7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988B91-9A5B-6D81-F6EC-FB98772F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455411-8A2F-F670-C9A6-3292BC16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62B696-CD0C-1DEA-4192-28FB1A87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37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0E9AFE-B88E-44C1-1594-81B826C14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67E5A1-388E-15CA-9B4D-261FD86FE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CDC8C2C-E17E-BFE5-9E72-6B3FB97E5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B6A90D-0423-A260-D44A-7875E1EFB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37024A-F710-C701-AB1E-EE8AC050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A5633ED-B0D4-2990-7DA6-A3D544257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65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1C3958-E331-1FEC-D769-8F5474C5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C00F0C9-C85A-6C34-4AFE-0E4C49F97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3897DD-27A5-567A-4FDA-F0113C2C2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45429E6-5E99-DD16-E631-64B8DF0C6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6C46922-1865-A5A9-E34D-5F506E1F2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84C8840-85FA-B046-CDAA-FAECCF6C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4CBB84B-8312-6B27-BF8D-3A84DBC15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676456-0CBB-BD63-8C96-270CD542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29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740773-0BBB-DD10-DCA8-1B0FE045A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53CBA13-45E5-BEA7-9F21-F5F921092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5E178B9-C266-4B83-9AFC-0D9CC4EFF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73F826A-A087-8C7D-7CE7-CF915990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13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D6E2D01-F1C3-2DEF-8B72-D8F818330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05FB060-014B-9404-5723-F33C25D26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973CA5-AB1E-E6F1-B75C-BC8C58BA9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58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19D91C-C69D-588D-BDAB-72A3DA69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DE19A-7C46-BE9C-F2F3-5532755D5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67A7DF-4CB6-0A5B-CAA1-404BA3ACF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4AAFC75-01BE-38B2-50DE-CC86BCEF7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D03D962-B3F3-0EEF-022B-99BD6BE2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27F82C-3A52-CC60-B8A8-EAA70455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321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8A032E-75CD-CC2C-3626-3AC6541C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AF5EBD0-A260-1147-CF3F-420B587F4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B53796A-E489-F461-770E-1E50BDF6C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D0EC9D-CFE6-E54B-095B-75E951C6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470F0B8-44F2-36FC-607D-C042A329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0D9D37F-8F97-1402-15A5-A9778646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CE07079-69A2-BAD0-1674-F20B92674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83E74BC-2794-86BC-F2B5-6B45BB8CD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390C30-B504-0CEF-C7B5-1272835CE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632F52-0029-AF30-BEE8-5E67483BE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6359A0-EFFB-D53F-FEF7-40879C3B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12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152A786-D166-F592-45CC-DC97E3D87DB2}"/>
              </a:ext>
            </a:extLst>
          </p:cNvPr>
          <p:cNvSpPr txBox="1"/>
          <p:nvPr/>
        </p:nvSpPr>
        <p:spPr>
          <a:xfrm>
            <a:off x="8559567" y="6487436"/>
            <a:ext cx="36324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I-Co-</a:t>
            </a:r>
            <a:r>
              <a:rPr lang="it-IT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Gen</a:t>
            </a:r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, aggiornamento al 2 luglio 2023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700CA6A-6A7F-2CED-E682-D712D1AC2CAE}"/>
              </a:ext>
            </a:extLst>
          </p:cNvPr>
          <p:cNvSpPr txBox="1"/>
          <p:nvPr/>
        </p:nvSpPr>
        <p:spPr>
          <a:xfrm>
            <a:off x="8726648" y="6128301"/>
            <a:ext cx="3227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200" dirty="0">
                <a:latin typeface="Arial Narrow" panose="020B0606020202030204" pitchFamily="34" charset="0"/>
              </a:rPr>
              <a:t>Dati provvisori dopo linea tratteggiata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46B03B1-7243-34E8-B421-37B1517A8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7483"/>
            <a:ext cx="8797316" cy="4583033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27529CD4-D33C-47A9-8D5B-600C6FA394FC}"/>
              </a:ext>
            </a:extLst>
          </p:cNvPr>
          <p:cNvSpPr txBox="1"/>
          <p:nvPr/>
        </p:nvSpPr>
        <p:spPr>
          <a:xfrm>
            <a:off x="761558" y="186063"/>
            <a:ext cx="10668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Proporzione (%) dei principali lignaggi di SARS-CoV-2 per settimana di campionamento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57440117-0739-D84D-CF8B-24BF38500316}"/>
              </a:ext>
            </a:extLst>
          </p:cNvPr>
          <p:cNvSpPr/>
          <p:nvPr/>
        </p:nvSpPr>
        <p:spPr>
          <a:xfrm>
            <a:off x="8797316" y="1289565"/>
            <a:ext cx="28433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>
                <a:latin typeface="Arial Narrow" panose="020B0606020202030204" pitchFamily="34" charset="0"/>
              </a:rPr>
              <a:t>Nella settimana di campionamento 12/06/2023 – 18/06/2023 si evidenzia la  seguente distribuzione:</a:t>
            </a:r>
          </a:p>
          <a:p>
            <a:pPr algn="just"/>
            <a:endParaRPr lang="it-IT" sz="1000" dirty="0">
              <a:latin typeface="Arial Narrow" panose="020B0606020202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CH.1.1		  7,4%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</a:t>
            </a:r>
            <a:r>
              <a:rPr lang="it-IT" dirty="0"/>
              <a:t>		</a:t>
            </a:r>
            <a:r>
              <a:rPr lang="it-IT" b="1" dirty="0">
                <a:latin typeface="Arial Narrow" panose="020B0606020202030204" pitchFamily="34" charset="0"/>
              </a:rPr>
              <a:t>14,8%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XBB.1.5</a:t>
            </a:r>
            <a:r>
              <a:rPr lang="it-IT" dirty="0"/>
              <a:t>	</a:t>
            </a:r>
            <a:r>
              <a:rPr lang="it-IT" b="1" dirty="0">
                <a:latin typeface="Arial Narrow" panose="020B0606020202030204" pitchFamily="34" charset="0"/>
              </a:rPr>
              <a:t>25,9%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XBB.1.9</a:t>
            </a:r>
            <a:r>
              <a:rPr lang="it-IT" dirty="0"/>
              <a:t>	</a:t>
            </a:r>
            <a:r>
              <a:rPr lang="it-IT" b="1" dirty="0">
                <a:latin typeface="Arial Narrow" panose="020B0606020202030204" pitchFamily="34" charset="0"/>
              </a:rPr>
              <a:t>37,0%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XBB.1.16</a:t>
            </a:r>
            <a:r>
              <a:rPr lang="it-IT" dirty="0"/>
              <a:t>	</a:t>
            </a:r>
            <a:r>
              <a:rPr lang="it-IT" b="1" dirty="0">
                <a:latin typeface="Arial Narrow" panose="020B0606020202030204" pitchFamily="34" charset="0"/>
              </a:rPr>
              <a:t>  7,4%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XBB.2.3</a:t>
            </a:r>
            <a:r>
              <a:rPr lang="it-IT" dirty="0"/>
              <a:t>	</a:t>
            </a:r>
            <a:r>
              <a:rPr lang="it-IT" b="1" dirty="0">
                <a:latin typeface="Arial Narrow" panose="020B0606020202030204" pitchFamily="34" charset="0"/>
              </a:rPr>
              <a:t>  7,4%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b="1" dirty="0">
              <a:latin typeface="Arial Narrow" panose="020B060602020203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873E856C-50E4-2845-669B-5815E190CC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4232" y="5558837"/>
            <a:ext cx="6853084" cy="53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4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824D527-0386-CDD8-6CD7-8D9B9595A488}"/>
              </a:ext>
            </a:extLst>
          </p:cNvPr>
          <p:cNvSpPr txBox="1"/>
          <p:nvPr/>
        </p:nvSpPr>
        <p:spPr>
          <a:xfrm>
            <a:off x="8964336" y="6242447"/>
            <a:ext cx="3227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200" dirty="0">
                <a:latin typeface="Arial Narrow" panose="020B0606020202030204" pitchFamily="34" charset="0"/>
              </a:rPr>
              <a:t>Dati provvisori dopo linea tratteggiata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4BDBFDF-3415-29BE-4B2E-897A03C1FE95}"/>
              </a:ext>
            </a:extLst>
          </p:cNvPr>
          <p:cNvSpPr txBox="1"/>
          <p:nvPr/>
        </p:nvSpPr>
        <p:spPr>
          <a:xfrm>
            <a:off x="8559567" y="6487436"/>
            <a:ext cx="36324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I-Co-</a:t>
            </a:r>
            <a:r>
              <a:rPr lang="it-IT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Gen</a:t>
            </a:r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, aggiornamento al 2 luglio 2023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ADD6A96-406D-E10F-DE06-9ED1739EC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8" y="695645"/>
            <a:ext cx="11216179" cy="5466709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362A58CC-CFAE-F2FE-1D98-5297DB415C43}"/>
              </a:ext>
            </a:extLst>
          </p:cNvPr>
          <p:cNvSpPr txBox="1"/>
          <p:nvPr/>
        </p:nvSpPr>
        <p:spPr>
          <a:xfrm>
            <a:off x="412101" y="107721"/>
            <a:ext cx="11367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>
                <a:solidFill>
                  <a:srgbClr val="FF0000"/>
                </a:solidFill>
                <a:latin typeface="Arial Narrow" panose="020B0606020202030204" pitchFamily="34" charset="0"/>
              </a:rPr>
              <a:t>Proporzione (%) dei principali sotto-lignaggi di SARS-CoV-2 per settimana di campionamento</a:t>
            </a:r>
            <a:endParaRPr lang="it-IT" sz="2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AC3784C-9FFC-4F1F-30D0-0EB8D67ED948}"/>
              </a:ext>
            </a:extLst>
          </p:cNvPr>
          <p:cNvSpPr txBox="1"/>
          <p:nvPr/>
        </p:nvSpPr>
        <p:spPr>
          <a:xfrm>
            <a:off x="487908" y="6396335"/>
            <a:ext cx="718738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Sono riportati i sotto-lignaggi con una distribuzione percentuale superiore all’1% nel periodo di osservazione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38468212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113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Ambrosio Luigina</dc:creator>
  <cp:lastModifiedBy>Ambrosio Luigina</cp:lastModifiedBy>
  <cp:revision>9</cp:revision>
  <dcterms:created xsi:type="dcterms:W3CDTF">2023-06-16T08:10:44Z</dcterms:created>
  <dcterms:modified xsi:type="dcterms:W3CDTF">2023-07-13T10:03:33Z</dcterms:modified>
</cp:coreProperties>
</file>