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70" d="100"/>
          <a:sy n="70" d="100"/>
        </p:scale>
        <p:origin x="500" y="-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39847E7-1DBB-4A94-384D-E5C9209CBB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2A8EB95-4F01-464A-95C3-9BCE8CB72D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2691DA9-0EDE-04F6-778E-858593245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28633-07CB-4207-A18B-6FDBCF989174}" type="datetimeFigureOut">
              <a:rPr lang="it-IT" smtClean="0"/>
              <a:t>13/07/2023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0E3D8CC-57EA-3083-0D6E-1354790376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80E1B9C-86F4-8ADE-D8D9-E77F601319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EFDFA-8950-4996-B3C0-A542EE0F21B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85156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2A2A52-CE68-EE14-0C3A-95744B207B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C096AC03-FCCD-0A49-9AC6-09345F0510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E6DF356-FD92-ECAF-D931-BA6674698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28633-07CB-4207-A18B-6FDBCF989174}" type="datetimeFigureOut">
              <a:rPr lang="it-IT" smtClean="0"/>
              <a:t>13/07/2023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F3AAD68-39E7-1A43-02DE-0F1200411C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41A2B00-F07E-F7B0-A686-4899E37C21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EFDFA-8950-4996-B3C0-A542EE0F21B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41121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8248CB06-1A8F-D75D-AE76-004B38A916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D3CF2ECC-6B10-BB5D-DC56-52CE914775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BCF5C05-AFDD-AC30-F685-7B46113A6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28633-07CB-4207-A18B-6FDBCF989174}" type="datetimeFigureOut">
              <a:rPr lang="it-IT" smtClean="0"/>
              <a:t>13/07/2023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ABB9897-5325-7F4F-608E-39659ED8B3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8182D2C-C56B-2FFC-6889-317AFBF1A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EFDFA-8950-4996-B3C0-A542EE0F21B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01894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E9DD32B-CC29-8F64-4FE5-D580314487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1285A5E-9DAB-B400-A2B8-B7C9DD94C2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C71F7DB-033F-04EA-0564-A0F33831D9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28633-07CB-4207-A18B-6FDBCF989174}" type="datetimeFigureOut">
              <a:rPr lang="it-IT" smtClean="0"/>
              <a:t>13/07/2023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8C085E8-DEB1-B9D1-7F14-4BEB4B8D7D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BAA5B86-5CA1-44C5-AB54-F69395861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EFDFA-8950-4996-B3C0-A542EE0F21B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6009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97442AF-3059-A99C-EF03-146FAFE9FD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B9B74F8-E381-565E-1DEA-C2861B1B7B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3988B91-9A5B-6D81-F6EC-FB98772F2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28633-07CB-4207-A18B-6FDBCF989174}" type="datetimeFigureOut">
              <a:rPr lang="it-IT" smtClean="0"/>
              <a:t>13/07/2023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1455411-8A2F-F670-C9A6-3292BC160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B62B696-CD0C-1DEA-4192-28FB1A87A7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EFDFA-8950-4996-B3C0-A542EE0F21B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5379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20E9AFE-B88E-44C1-1594-81B826C147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B67E5A1-388E-15CA-9B4D-261FD86FED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CDC8C2C-E17E-BFE5-9E72-6B3FB97E5B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EB6A90D-0423-A260-D44A-7875E1EFB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28633-07CB-4207-A18B-6FDBCF989174}" type="datetimeFigureOut">
              <a:rPr lang="it-IT" smtClean="0"/>
              <a:t>13/07/2023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037024A-F710-C701-AB1E-EE8AC050CF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A5633ED-B0D4-2990-7DA6-A3D544257E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EFDFA-8950-4996-B3C0-A542EE0F21B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89655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A1C3958-E331-1FEC-D769-8F5474C55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C00F0C9-C85A-6C34-4AFE-0E4C49F971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E3897DD-27A5-567A-4FDA-F0113C2C20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645429E6-5E99-DD16-E631-64B8DF0C61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36C46922-1865-A5A9-E34D-5F506E1F20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A84C8840-85FA-B046-CDAA-FAECCF6CC0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28633-07CB-4207-A18B-6FDBCF989174}" type="datetimeFigureOut">
              <a:rPr lang="it-IT" smtClean="0"/>
              <a:t>13/07/2023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F4CBB84B-8312-6B27-BF8D-3A84DBC153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4A676456-0CBB-BD63-8C96-270CD5429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EFDFA-8950-4996-B3C0-A542EE0F21B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52292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B740773-0BBB-DD10-DCA8-1B0FE045A4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B53CBA13-45E5-BEA7-9F21-F5F921092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28633-07CB-4207-A18B-6FDBCF989174}" type="datetimeFigureOut">
              <a:rPr lang="it-IT" smtClean="0"/>
              <a:t>13/07/2023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85E178B9-C266-4B83-9AFC-0D9CC4EFF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73F826A-A087-8C7D-7CE7-CF9159902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EFDFA-8950-4996-B3C0-A542EE0F21B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4131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ED6E2D01-F1C3-2DEF-8B72-D8F8183303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28633-07CB-4207-A18B-6FDBCF989174}" type="datetimeFigureOut">
              <a:rPr lang="it-IT" smtClean="0"/>
              <a:t>13/07/2023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C05FB060-014B-9404-5723-F33C25D26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7973CA5-AB1E-E6F1-B75C-BC8C58BA9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EFDFA-8950-4996-B3C0-A542EE0F21B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34587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919D91C-C69D-588D-BDAB-72A3DA69E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17DE19A-7C46-BE9C-F2F3-5532755D58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267A7DF-4CB6-0A5B-CAA1-404BA3ACFB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4AAFC75-01BE-38B2-50DE-CC86BCEF7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28633-07CB-4207-A18B-6FDBCF989174}" type="datetimeFigureOut">
              <a:rPr lang="it-IT" smtClean="0"/>
              <a:t>13/07/2023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D03D962-B3F3-0EEF-022B-99BD6BE263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227F82C-3A52-CC60-B8A8-EAA704555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EFDFA-8950-4996-B3C0-A542EE0F21B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33215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B8A032E-75CD-CC2C-3626-3AC6541C06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DAF5EBD0-A260-1147-CF3F-420B587F45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3B53796A-E489-F461-770E-1E50BDF6CC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2D0EC9D-CFE6-E54B-095B-75E951C6F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28633-07CB-4207-A18B-6FDBCF989174}" type="datetimeFigureOut">
              <a:rPr lang="it-IT" smtClean="0"/>
              <a:t>13/07/2023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470F0B8-44F2-36FC-607D-C042A329B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0D9D37F-8F97-1402-15A5-A97786462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EFDFA-8950-4996-B3C0-A542EE0F21B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689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FCE07079-69A2-BAD0-1674-F20B926740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83E74BC-2794-86BC-F2B5-6B45BB8CD3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C390C30-B504-0CEF-C7B5-1272835CE2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728633-07CB-4207-A18B-6FDBCF989174}" type="datetimeFigureOut">
              <a:rPr lang="it-IT" smtClean="0"/>
              <a:t>13/07/2023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9632F52-0029-AF30-BEE8-5E67483BEE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C6359A0-EFFB-D53F-FEF7-40879C3BE8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DEFDFA-8950-4996-B3C0-A542EE0F21B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02128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1152A786-D166-F592-45CC-DC97E3D87DB2}"/>
              </a:ext>
            </a:extLst>
          </p:cNvPr>
          <p:cNvSpPr txBox="1"/>
          <p:nvPr/>
        </p:nvSpPr>
        <p:spPr>
          <a:xfrm>
            <a:off x="8559567" y="6487436"/>
            <a:ext cx="363243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it-IT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I-Co-</a:t>
            </a:r>
            <a:r>
              <a:rPr lang="it-IT" sz="1600" dirty="0" err="1">
                <a:solidFill>
                  <a:srgbClr val="FF0000"/>
                </a:solidFill>
                <a:latin typeface="Arial Narrow" panose="020B0606020202030204" pitchFamily="34" charset="0"/>
              </a:rPr>
              <a:t>Gen</a:t>
            </a:r>
            <a:r>
              <a:rPr lang="it-IT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, aggiornamento al 9 luglio 2023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1700CA6A-6A7F-2CED-E682-D712D1AC2CAE}"/>
              </a:ext>
            </a:extLst>
          </p:cNvPr>
          <p:cNvSpPr txBox="1"/>
          <p:nvPr/>
        </p:nvSpPr>
        <p:spPr>
          <a:xfrm>
            <a:off x="8726648" y="6128301"/>
            <a:ext cx="322766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it-IT" sz="1200" dirty="0">
                <a:latin typeface="Arial Narrow" panose="020B0606020202030204" pitchFamily="34" charset="0"/>
              </a:rPr>
              <a:t>Dati provvisori dopo linea tratteggiata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27529CD4-D33C-47A9-8D5B-600C6FA394FC}"/>
              </a:ext>
            </a:extLst>
          </p:cNvPr>
          <p:cNvSpPr txBox="1"/>
          <p:nvPr/>
        </p:nvSpPr>
        <p:spPr>
          <a:xfrm>
            <a:off x="761558" y="186063"/>
            <a:ext cx="106688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>
                <a:solidFill>
                  <a:srgbClr val="FF0000"/>
                </a:solidFill>
                <a:latin typeface="Arial Narrow" panose="020B0606020202030204" pitchFamily="34" charset="0"/>
              </a:rPr>
              <a:t>Proporzione (%) dei principali lignaggi di SARS-CoV-2 per settimana di campionamento</a:t>
            </a:r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57440117-0739-D84D-CF8B-24BF38500316}"/>
              </a:ext>
            </a:extLst>
          </p:cNvPr>
          <p:cNvSpPr/>
          <p:nvPr/>
        </p:nvSpPr>
        <p:spPr>
          <a:xfrm>
            <a:off x="8797316" y="1289565"/>
            <a:ext cx="2843299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dirty="0">
                <a:latin typeface="Arial Narrow" panose="020B0606020202030204" pitchFamily="34" charset="0"/>
              </a:rPr>
              <a:t>Nella settimana di campionamento 19/06/2023 – 25/06/2023 si evidenzia la  seguente distribuzione:</a:t>
            </a:r>
          </a:p>
          <a:p>
            <a:pPr algn="just"/>
            <a:endParaRPr lang="it-IT" sz="1000" dirty="0">
              <a:latin typeface="Arial Narrow" panose="020B060602020203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b="1" dirty="0">
                <a:latin typeface="Arial Narrow" panose="020B0606020202030204" pitchFamily="34" charset="0"/>
              </a:rPr>
              <a:t>CH.1.1		10,6%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b="1" dirty="0">
                <a:latin typeface="Arial Narrow" panose="020B0606020202030204" pitchFamily="34" charset="0"/>
              </a:rPr>
              <a:t>XBB</a:t>
            </a:r>
            <a:r>
              <a:rPr lang="it-IT" dirty="0"/>
              <a:t>		</a:t>
            </a:r>
            <a:r>
              <a:rPr lang="it-IT" b="1" dirty="0">
                <a:latin typeface="Arial Narrow" panose="020B0606020202030204" pitchFamily="34" charset="0"/>
              </a:rPr>
              <a:t>17,0%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b="1" dirty="0">
                <a:latin typeface="Arial Narrow" panose="020B0606020202030204" pitchFamily="34" charset="0"/>
              </a:rPr>
              <a:t>XBB.1.5</a:t>
            </a:r>
            <a:r>
              <a:rPr lang="it-IT" dirty="0"/>
              <a:t>	</a:t>
            </a:r>
            <a:r>
              <a:rPr lang="it-IT" b="1" dirty="0">
                <a:latin typeface="Arial Narrow" panose="020B0606020202030204" pitchFamily="34" charset="0"/>
              </a:rPr>
              <a:t>21,3%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b="1" dirty="0">
                <a:latin typeface="Arial Narrow" panose="020B0606020202030204" pitchFamily="34" charset="0"/>
              </a:rPr>
              <a:t>XBB.1.9</a:t>
            </a:r>
            <a:r>
              <a:rPr lang="it-IT" dirty="0"/>
              <a:t>	</a:t>
            </a:r>
            <a:r>
              <a:rPr lang="it-IT" b="1" dirty="0">
                <a:latin typeface="Arial Narrow" panose="020B0606020202030204" pitchFamily="34" charset="0"/>
              </a:rPr>
              <a:t>40,4%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b="1" dirty="0">
                <a:latin typeface="Arial Narrow" panose="020B0606020202030204" pitchFamily="34" charset="0"/>
              </a:rPr>
              <a:t>XBB.1.16</a:t>
            </a:r>
            <a:r>
              <a:rPr lang="it-IT" dirty="0"/>
              <a:t>	</a:t>
            </a:r>
            <a:r>
              <a:rPr lang="it-IT" b="1" dirty="0">
                <a:latin typeface="Arial Narrow" panose="020B0606020202030204" pitchFamily="34" charset="0"/>
              </a:rPr>
              <a:t>  6,4%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b="1" dirty="0">
                <a:latin typeface="Arial Narrow" panose="020B0606020202030204" pitchFamily="34" charset="0"/>
              </a:rPr>
              <a:t>XBB.2.3</a:t>
            </a:r>
            <a:r>
              <a:rPr lang="it-IT" dirty="0"/>
              <a:t>	</a:t>
            </a:r>
            <a:r>
              <a:rPr lang="it-IT" b="1" dirty="0">
                <a:latin typeface="Arial Narrow" panose="020B0606020202030204" pitchFamily="34" charset="0"/>
              </a:rPr>
              <a:t>  4,3%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it-IT" b="1" dirty="0">
              <a:latin typeface="Arial Narrow" panose="020B0606020202030204" pitchFamily="34" charset="0"/>
            </a:endParaRPr>
          </a:p>
        </p:txBody>
      </p:sp>
      <p:grpSp>
        <p:nvGrpSpPr>
          <p:cNvPr id="17" name="Gruppo 16">
            <a:extLst>
              <a:ext uri="{FF2B5EF4-FFF2-40B4-BE49-F238E27FC236}">
                <a16:creationId xmlns:a16="http://schemas.microsoft.com/office/drawing/2014/main" id="{5DC4F707-4CB5-7D37-E1D8-FA5143783321}"/>
              </a:ext>
            </a:extLst>
          </p:cNvPr>
          <p:cNvGrpSpPr/>
          <p:nvPr/>
        </p:nvGrpSpPr>
        <p:grpSpPr>
          <a:xfrm>
            <a:off x="70668" y="1038328"/>
            <a:ext cx="8726648" cy="4829047"/>
            <a:chOff x="70668" y="1038328"/>
            <a:chExt cx="8726648" cy="4829047"/>
          </a:xfrm>
        </p:grpSpPr>
        <p:pic>
          <p:nvPicPr>
            <p:cNvPr id="14" name="Immagine 13">
              <a:extLst>
                <a:ext uri="{FF2B5EF4-FFF2-40B4-BE49-F238E27FC236}">
                  <a16:creationId xmlns:a16="http://schemas.microsoft.com/office/drawing/2014/main" id="{C364BD74-7C25-964F-326F-C35438F000A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0668" y="1038328"/>
              <a:ext cx="8726648" cy="4011620"/>
            </a:xfrm>
            <a:prstGeom prst="rect">
              <a:avLst/>
            </a:prstGeom>
          </p:spPr>
        </p:pic>
        <p:pic>
          <p:nvPicPr>
            <p:cNvPr id="16" name="Immagine 15">
              <a:extLst>
                <a:ext uri="{FF2B5EF4-FFF2-40B4-BE49-F238E27FC236}">
                  <a16:creationId xmlns:a16="http://schemas.microsoft.com/office/drawing/2014/main" id="{36D5D708-6052-ADF7-CD92-404D4FD659D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73052" y="5013721"/>
              <a:ext cx="8321879" cy="85365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454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1824D527-0386-CDD8-6CD7-8D9B9595A488}"/>
              </a:ext>
            </a:extLst>
          </p:cNvPr>
          <p:cNvSpPr txBox="1"/>
          <p:nvPr/>
        </p:nvSpPr>
        <p:spPr>
          <a:xfrm>
            <a:off x="8964336" y="6242447"/>
            <a:ext cx="322766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it-IT" sz="1200" dirty="0">
                <a:latin typeface="Arial Narrow" panose="020B0606020202030204" pitchFamily="34" charset="0"/>
              </a:rPr>
              <a:t>Dati provvisori dopo linea tratteggiata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B4BDBFDF-3415-29BE-4B2E-897A03C1FE95}"/>
              </a:ext>
            </a:extLst>
          </p:cNvPr>
          <p:cNvSpPr txBox="1"/>
          <p:nvPr/>
        </p:nvSpPr>
        <p:spPr>
          <a:xfrm>
            <a:off x="8559567" y="6487436"/>
            <a:ext cx="363243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it-IT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I-Co-</a:t>
            </a:r>
            <a:r>
              <a:rPr lang="it-IT" sz="1600" dirty="0" err="1">
                <a:solidFill>
                  <a:srgbClr val="FF0000"/>
                </a:solidFill>
                <a:latin typeface="Arial Narrow" panose="020B0606020202030204" pitchFamily="34" charset="0"/>
              </a:rPr>
              <a:t>Gen</a:t>
            </a:r>
            <a:r>
              <a:rPr lang="it-IT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, aggiornamento al 9 luglio 2023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362A58CC-CFAE-F2FE-1D98-5297DB415C43}"/>
              </a:ext>
            </a:extLst>
          </p:cNvPr>
          <p:cNvSpPr txBox="1"/>
          <p:nvPr/>
        </p:nvSpPr>
        <p:spPr>
          <a:xfrm>
            <a:off x="412101" y="107721"/>
            <a:ext cx="113677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>
                <a:solidFill>
                  <a:srgbClr val="FF0000"/>
                </a:solidFill>
                <a:latin typeface="Arial Narrow" panose="020B0606020202030204" pitchFamily="34" charset="0"/>
              </a:rPr>
              <a:t>Proporzione (%) dei principali sotto-lignaggi di SARS-CoV-2 per settimana di campionamento</a:t>
            </a:r>
            <a:endParaRPr lang="it-IT" sz="2400" b="1" dirty="0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  <p:pic>
        <p:nvPicPr>
          <p:cNvPr id="11" name="Immagine 10">
            <a:extLst>
              <a:ext uri="{FF2B5EF4-FFF2-40B4-BE49-F238E27FC236}">
                <a16:creationId xmlns:a16="http://schemas.microsoft.com/office/drawing/2014/main" id="{C7CC1A64-AEBA-D485-C7E1-40DD209B99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7447" y="658930"/>
            <a:ext cx="9817100" cy="5493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682128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97</Words>
  <Application>Microsoft Office PowerPoint</Application>
  <PresentationFormat>Widescreen</PresentationFormat>
  <Paragraphs>14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7" baseType="lpstr">
      <vt:lpstr>Arial</vt:lpstr>
      <vt:lpstr>Arial Narrow</vt:lpstr>
      <vt:lpstr>Calibri</vt:lpstr>
      <vt:lpstr>Calibri Light</vt:lpstr>
      <vt:lpstr>Tema di Office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Ambrosio Luigina</dc:creator>
  <cp:lastModifiedBy>Ambrosio Luigina</cp:lastModifiedBy>
  <cp:revision>12</cp:revision>
  <dcterms:created xsi:type="dcterms:W3CDTF">2023-06-16T08:10:44Z</dcterms:created>
  <dcterms:modified xsi:type="dcterms:W3CDTF">2023-07-13T10:13:29Z</dcterms:modified>
</cp:coreProperties>
</file>