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847E7-1DBB-4A94-384D-E5C9209C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2A8EB95-4F01-464A-95C3-9BCE8CB72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691DA9-0EDE-04F6-778E-85859324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E3D8CC-57EA-3083-0D6E-13547903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0E1B9C-86F4-8ADE-D8D9-E77F6013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15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A2A52-CE68-EE14-0C3A-95744B207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96AC03-FCCD-0A49-9AC6-09345F051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6DF356-FD92-ECAF-D931-BA667469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3AAD68-39E7-1A43-02DE-0F120041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1A2B00-F07E-F7B0-A686-4899E37C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12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248CB06-1A8F-D75D-AE76-004B38A91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CF2ECC-6B10-BB5D-DC56-52CE91477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CF5C05-AFDD-AC30-F685-7B46113A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BB9897-5325-7F4F-608E-39659ED8B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182D2C-C56B-2FFC-6889-317AFBF1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89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DD32B-CC29-8F64-4FE5-D5803144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285A5E-9DAB-B400-A2B8-B7C9DD94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71F7DB-033F-04EA-0564-A0F33831D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085E8-DEB1-B9D1-7F14-4BEB4B8D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AA5B86-5CA1-44C5-AB54-F69395861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0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442AF-3059-A99C-EF03-146FAFE9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9B74F8-E381-565E-1DEA-C2861B1B7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988B91-9A5B-6D81-F6EC-FB98772F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455411-8A2F-F670-C9A6-3292BC16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62B696-CD0C-1DEA-4192-28FB1A87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7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0E9AFE-B88E-44C1-1594-81B826C1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67E5A1-388E-15CA-9B4D-261FD86FE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DC8C2C-E17E-BFE5-9E72-6B3FB97E5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B6A90D-0423-A260-D44A-7875E1EF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37024A-F710-C701-AB1E-EE8AC050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5633ED-B0D4-2990-7DA6-A3D54425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65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C3958-E331-1FEC-D769-8F5474C5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00F0C9-C85A-6C34-4AFE-0E4C49F97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3897DD-27A5-567A-4FDA-F0113C2C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45429E6-5E99-DD16-E631-64B8DF0C6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C46922-1865-A5A9-E34D-5F506E1F2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4C8840-85FA-B046-CDAA-FAECCF6C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4CBB84B-8312-6B27-BF8D-3A84DBC15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676456-0CBB-BD63-8C96-270CD542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29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740773-0BBB-DD10-DCA8-1B0FE045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3CBA13-45E5-BEA7-9F21-F5F92109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5E178B9-C266-4B83-9AFC-0D9CC4EF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3F826A-A087-8C7D-7CE7-CF915990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13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D6E2D01-F1C3-2DEF-8B72-D8F81833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5FB060-014B-9404-5723-F33C25D2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973CA5-AB1E-E6F1-B75C-BC8C58BA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58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9D91C-C69D-588D-BDAB-72A3DA69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DE19A-7C46-BE9C-F2F3-5532755D5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67A7DF-4CB6-0A5B-CAA1-404BA3ACF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AAFC75-01BE-38B2-50DE-CC86BCEF7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03D962-B3F3-0EEF-022B-99BD6BE2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27F82C-3A52-CC60-B8A8-EAA70455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321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A032E-75CD-CC2C-3626-3AC6541C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AF5EBD0-A260-1147-CF3F-420B587F4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B53796A-E489-F461-770E-1E50BDF6C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D0EC9D-CFE6-E54B-095B-75E951C6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70F0B8-44F2-36FC-607D-C042A329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D9D37F-8F97-1402-15A5-A9778646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CE07079-69A2-BAD0-1674-F20B9267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83E74BC-2794-86BC-F2B5-6B45BB8CD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90C30-B504-0CEF-C7B5-1272835CE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8633-07CB-4207-A18B-6FDBCF989174}" type="datetimeFigureOut">
              <a:rPr lang="it-IT" smtClean="0"/>
              <a:t>16/06/2023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632F52-0029-AF30-BEE8-5E67483BE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6359A0-EFFB-D53F-FEF7-40879C3B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12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o 8">
            <a:extLst>
              <a:ext uri="{FF2B5EF4-FFF2-40B4-BE49-F238E27FC236}">
                <a16:creationId xmlns:a16="http://schemas.microsoft.com/office/drawing/2014/main" id="{88618476-A472-9924-BB53-2C6047D89E86}"/>
              </a:ext>
            </a:extLst>
          </p:cNvPr>
          <p:cNvGrpSpPr/>
          <p:nvPr/>
        </p:nvGrpSpPr>
        <p:grpSpPr>
          <a:xfrm>
            <a:off x="1065400" y="83368"/>
            <a:ext cx="9516827" cy="4839252"/>
            <a:chOff x="1065400" y="83368"/>
            <a:chExt cx="9516827" cy="4839252"/>
          </a:xfrm>
        </p:grpSpPr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8FBFD1AA-FF22-0A38-2DA4-7BD718FD1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5400" y="83368"/>
              <a:ext cx="9516827" cy="4615166"/>
            </a:xfrm>
            <a:prstGeom prst="rect">
              <a:avLst/>
            </a:prstGeom>
          </p:spPr>
        </p:pic>
        <p:pic>
          <p:nvPicPr>
            <p:cNvPr id="7" name="Immagine 6">
              <a:extLst>
                <a:ext uri="{FF2B5EF4-FFF2-40B4-BE49-F238E27FC236}">
                  <a16:creationId xmlns:a16="http://schemas.microsoft.com/office/drawing/2014/main" id="{05A0F5D8-5895-25A3-15FF-892296B075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30871" y="4758283"/>
              <a:ext cx="6003779" cy="164337"/>
            </a:xfrm>
            <a:prstGeom prst="rect">
              <a:avLst/>
            </a:prstGeom>
          </p:spPr>
        </p:pic>
      </p:grpSp>
      <p:sp>
        <p:nvSpPr>
          <p:cNvPr id="8" name="Rettangolo 7">
            <a:extLst>
              <a:ext uri="{FF2B5EF4-FFF2-40B4-BE49-F238E27FC236}">
                <a16:creationId xmlns:a16="http://schemas.microsoft.com/office/drawing/2014/main" id="{E0AA5BE0-E7B0-8034-794D-2E647329BB00}"/>
              </a:ext>
            </a:extLst>
          </p:cNvPr>
          <p:cNvSpPr/>
          <p:nvPr/>
        </p:nvSpPr>
        <p:spPr>
          <a:xfrm>
            <a:off x="714919" y="5042118"/>
            <a:ext cx="1021779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latin typeface="Arial Narrow" panose="020B0606020202030204" pitchFamily="34" charset="0"/>
              </a:rPr>
              <a:t>Sebbene i dati siano ancora in fase di consolidamento, nell’ultima settimana di campionamento disponibile (29/05/2023 – 04/06/2023) si evidenzia la  seguente distribuzione dei lignaggi SARS-CoV-2 circolanti:</a:t>
            </a:r>
          </a:p>
          <a:p>
            <a:pPr algn="just"/>
            <a:endParaRPr lang="it-IT" sz="1600" dirty="0">
              <a:latin typeface="Arial Narrow" panose="020B0606020202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dirty="0">
                <a:latin typeface="Arial Narrow" panose="020B0606020202030204" pitchFamily="34" charset="0"/>
              </a:rPr>
              <a:t>XBB</a:t>
            </a:r>
            <a:r>
              <a:rPr lang="it-IT" sz="1600" dirty="0">
                <a:latin typeface="Arial Narrow" panose="020B0606020202030204" pitchFamily="34" charset="0"/>
              </a:rPr>
              <a:t>	                     </a:t>
            </a:r>
            <a:r>
              <a:rPr lang="it-IT" sz="1600" b="1" dirty="0">
                <a:latin typeface="Arial Narrow" panose="020B0606020202030204" pitchFamily="34" charset="0"/>
              </a:rPr>
              <a:t>54,3%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dirty="0">
                <a:latin typeface="Arial Narrow" panose="020B0606020202030204" pitchFamily="34" charset="0"/>
              </a:rPr>
              <a:t>XBB.1.5</a:t>
            </a:r>
            <a:r>
              <a:rPr lang="it-IT" sz="1600" dirty="0">
                <a:latin typeface="Arial Narrow" panose="020B0606020202030204" pitchFamily="34" charset="0"/>
              </a:rPr>
              <a:t>	 </a:t>
            </a:r>
            <a:r>
              <a:rPr lang="it-IT" sz="1600" b="1" dirty="0">
                <a:latin typeface="Arial Narrow" panose="020B0606020202030204" pitchFamily="34" charset="0"/>
              </a:rPr>
              <a:t>31,4%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dirty="0">
                <a:latin typeface="Arial Narrow" panose="020B0606020202030204" pitchFamily="34" charset="0"/>
              </a:rPr>
              <a:t>BA.2.75		   8,6%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b="1" dirty="0">
                <a:latin typeface="Arial Narrow" panose="020B0606020202030204" pitchFamily="34" charset="0"/>
              </a:rPr>
              <a:t>BQ.1	                       2,9%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152A786-D166-F592-45CC-DC97E3D87DB2}"/>
              </a:ext>
            </a:extLst>
          </p:cNvPr>
          <p:cNvSpPr txBox="1"/>
          <p:nvPr/>
        </p:nvSpPr>
        <p:spPr>
          <a:xfrm>
            <a:off x="8726648" y="6405300"/>
            <a:ext cx="32276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dati aggiornati al 12 giugno 2023</a:t>
            </a:r>
          </a:p>
        </p:txBody>
      </p:sp>
    </p:spTree>
    <p:extLst>
      <p:ext uri="{BB962C8B-B14F-4D97-AF65-F5344CB8AC3E}">
        <p14:creationId xmlns:p14="http://schemas.microsoft.com/office/powerpoint/2010/main" val="1345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A984893-8A19-8947-C4BB-68E53E4B6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0519"/>
            <a:ext cx="12192000" cy="589696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6D7D7154-60D0-EAE6-9478-FFFDD7295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463" y="6500022"/>
            <a:ext cx="6962514" cy="177615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D7214F8C-4E43-3349-C47E-0AB0CDF0E1D0}"/>
              </a:ext>
            </a:extLst>
          </p:cNvPr>
          <p:cNvSpPr txBox="1"/>
          <p:nvPr/>
        </p:nvSpPr>
        <p:spPr>
          <a:xfrm>
            <a:off x="8726648" y="6405300"/>
            <a:ext cx="32276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dati aggiornati al 12 giugno 2023</a:t>
            </a:r>
          </a:p>
        </p:txBody>
      </p:sp>
    </p:spTree>
    <p:extLst>
      <p:ext uri="{BB962C8B-B14F-4D97-AF65-F5344CB8AC3E}">
        <p14:creationId xmlns:p14="http://schemas.microsoft.com/office/powerpoint/2010/main" val="3846821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69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Ambrosio Luigina</dc:creator>
  <cp:lastModifiedBy>Ambrosio Luigina</cp:lastModifiedBy>
  <cp:revision>3</cp:revision>
  <dcterms:created xsi:type="dcterms:W3CDTF">2023-06-16T08:10:44Z</dcterms:created>
  <dcterms:modified xsi:type="dcterms:W3CDTF">2023-06-16T08:40:30Z</dcterms:modified>
</cp:coreProperties>
</file>