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9" r:id="rId2"/>
    <p:sldId id="283" r:id="rId3"/>
    <p:sldId id="284" r:id="rId4"/>
  </p:sldIdLst>
  <p:sldSz cx="12192000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gina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0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35BEBAE8-466A-44E5-9D84-D252104387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6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5BEBAE8-466A-44E5-9D84-D252104387E4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0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144463"/>
            <a:ext cx="2741613" cy="5435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44463"/>
            <a:ext cx="8077200" cy="5435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 flipH="1">
            <a:off x="0" y="5999163"/>
            <a:ext cx="12192000" cy="857250"/>
          </a:xfrm>
          <a:custGeom>
            <a:avLst/>
            <a:gdLst>
              <a:gd name="G0" fmla="+- 32767 0 0"/>
              <a:gd name="G1" fmla="+- 238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204716"/>
                </a:moveTo>
                <a:lnTo>
                  <a:pt x="12192000" y="0"/>
                </a:lnTo>
                <a:lnTo>
                  <a:pt x="12192000" y="858416"/>
                </a:lnTo>
                <a:lnTo>
                  <a:pt x="0" y="858416"/>
                </a:lnTo>
                <a:lnTo>
                  <a:pt x="0" y="204716"/>
                </a:lnTo>
                <a:close/>
              </a:path>
            </a:pathLst>
          </a:custGeom>
          <a:solidFill>
            <a:srgbClr val="0064B7"/>
          </a:solidFill>
          <a:ln w="255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0" y="5999163"/>
            <a:ext cx="12192000" cy="857250"/>
          </a:xfrm>
          <a:custGeom>
            <a:avLst/>
            <a:gdLst>
              <a:gd name="G0" fmla="+- 32767 0 0"/>
              <a:gd name="G1" fmla="+- 238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204716"/>
                </a:moveTo>
                <a:lnTo>
                  <a:pt x="12192000" y="0"/>
                </a:lnTo>
                <a:lnTo>
                  <a:pt x="12192000" y="858416"/>
                </a:lnTo>
                <a:lnTo>
                  <a:pt x="0" y="858416"/>
                </a:lnTo>
                <a:lnTo>
                  <a:pt x="0" y="204716"/>
                </a:lnTo>
                <a:close/>
              </a:path>
            </a:pathLst>
          </a:custGeom>
          <a:solidFill>
            <a:srgbClr val="F7F7F7"/>
          </a:solidFill>
          <a:ln w="255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4175" y="6351588"/>
            <a:ext cx="1035050" cy="153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14463" y="6259513"/>
            <a:ext cx="2608262" cy="333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/>
            </a:pPr>
            <a:r>
              <a:rPr lang="it-IT" sz="1600" b="1">
                <a:solidFill>
                  <a:srgbClr val="404040"/>
                </a:solidFill>
                <a:latin typeface="Titillium Web" charset="0"/>
              </a:rPr>
              <a:t>www.iss.it/presidenza</a:t>
            </a: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328275" y="6149975"/>
            <a:ext cx="1477963" cy="55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44463"/>
            <a:ext cx="10514013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Fai clic per modificare il formato del testo del titolo</a:t>
            </a: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Fai clic per modificare il formato del testo della struttura</a:t>
            </a:r>
          </a:p>
          <a:p>
            <a:pPr lvl="1"/>
            <a:r>
              <a:rPr lang="en-GB"/>
              <a:t>Secondo livello struttura</a:t>
            </a:r>
          </a:p>
          <a:p>
            <a:pPr lvl="2"/>
            <a:r>
              <a:rPr lang="en-GB"/>
              <a:t>Terzo livello struttura</a:t>
            </a:r>
          </a:p>
          <a:p>
            <a:pPr lvl="3"/>
            <a:r>
              <a:rPr lang="en-GB"/>
              <a:t>Quarto livello struttura</a:t>
            </a:r>
          </a:p>
          <a:p>
            <a:pPr lvl="4"/>
            <a:r>
              <a:rPr lang="en-GB"/>
              <a:t>Quinto livello struttura</a:t>
            </a:r>
          </a:p>
          <a:p>
            <a:pPr lvl="4"/>
            <a:r>
              <a:rPr lang="en-GB"/>
              <a:t>Sesto livello struttura</a:t>
            </a:r>
          </a:p>
          <a:p>
            <a:pPr lvl="4"/>
            <a:r>
              <a:rPr lang="en-GB"/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1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DE0F5A75-5FBE-DB58-5B7C-C4655E6B239F}"/>
              </a:ext>
            </a:extLst>
          </p:cNvPr>
          <p:cNvSpPr/>
          <p:nvPr/>
        </p:nvSpPr>
        <p:spPr>
          <a:xfrm>
            <a:off x="8273833" y="1190433"/>
            <a:ext cx="3849423" cy="2554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Arial Narrow" panose="020B0606020202030204" pitchFamily="34" charset="0"/>
              </a:rPr>
              <a:t>Sebbene i dati siano ancora in fase di consolidamento, nell’ultima settimana di campionamento disponibile (15/05/2023 – 21/05/2023) si evidenzia la  seguente distribuzione dei lignaggi SARS-CoV-2 circolanti:</a:t>
            </a:r>
          </a:p>
          <a:p>
            <a:pPr algn="just"/>
            <a:endParaRPr lang="it-IT" sz="10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BA.2.75		  7%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</a:t>
            </a:r>
            <a:r>
              <a:rPr lang="it-IT" dirty="0"/>
              <a:t>			</a:t>
            </a:r>
            <a:r>
              <a:rPr lang="it-IT" b="1" dirty="0">
                <a:latin typeface="Arial Narrow" panose="020B0606020202030204" pitchFamily="34" charset="0"/>
              </a:rPr>
              <a:t>53%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XBB.1.5</a:t>
            </a:r>
            <a:r>
              <a:rPr lang="it-IT" dirty="0"/>
              <a:t>		</a:t>
            </a:r>
            <a:r>
              <a:rPr lang="it-IT" b="1" dirty="0">
                <a:latin typeface="Arial Narrow" panose="020B0606020202030204" pitchFamily="34" charset="0"/>
              </a:rPr>
              <a:t>40%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E661DEED-FC1E-7A08-3EC4-2541953D5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453" y="-128811"/>
            <a:ext cx="12200709" cy="1325563"/>
          </a:xfrm>
        </p:spPr>
        <p:txBody>
          <a:bodyPr>
            <a:noAutofit/>
          </a:bodyPr>
          <a:lstStyle/>
          <a:p>
            <a:r>
              <a:rPr lang="it-IT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Distribuzione percentuale dei principali lignaggi di SARS-CoV-2 per settimana di campionamento, Italia</a:t>
            </a:r>
            <a:br>
              <a:rPr lang="it-IT" sz="22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it-IT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(</a:t>
            </a:r>
            <a:r>
              <a:rPr lang="it-IT" sz="2200" b="1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22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, dati aggiornati al 21 maggio 2023)</a:t>
            </a:r>
            <a:endParaRPr lang="en-GB" sz="2400" dirty="0"/>
          </a:p>
        </p:txBody>
      </p:sp>
      <p:sp>
        <p:nvSpPr>
          <p:cNvPr id="3" name="Rettangolo 2"/>
          <p:cNvSpPr/>
          <p:nvPr/>
        </p:nvSpPr>
        <p:spPr>
          <a:xfrm>
            <a:off x="1974427" y="5063838"/>
            <a:ext cx="10229420" cy="103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latin typeface="Arial Narrow" panose="020B0606020202030204" pitchFamily="34" charset="0"/>
              </a:rPr>
              <a:t>I risultati illustrati sono stati sviluppati in accordo con le più recenti indicazioni fornite dagli organismi internazionali, ECDC e WHO, sulla classificazione delle varianti, in relazione all'attuale circolazione del virus SARS-CoV-2, caratterizzata da lignaggi discendenti di Omicron.</a:t>
            </a:r>
          </a:p>
          <a:p>
            <a:pPr algn="just"/>
            <a:endParaRPr lang="it-IT" dirty="0">
              <a:latin typeface="Arial Narrow" panose="020B0606020202030204" pitchFamily="34" charset="0"/>
            </a:endParaRPr>
          </a:p>
          <a:p>
            <a:pPr algn="just"/>
            <a:r>
              <a:rPr lang="it-IT" sz="1000" dirty="0">
                <a:latin typeface="Arial Narrow" panose="020B0606020202030204" pitchFamily="34" charset="0"/>
              </a:rPr>
              <a:t>https://www.ecdc.europa.eu/en/news-events/ecdc-de-escalates-ba2-ba4-and-ba5-its-list-variants-concern; </a:t>
            </a:r>
          </a:p>
          <a:p>
            <a:pPr algn="just"/>
            <a:r>
              <a:rPr lang="it-IT" sz="1000" dirty="0">
                <a:latin typeface="Arial Narrow" panose="020B0606020202030204" pitchFamily="34" charset="0"/>
              </a:rPr>
              <a:t>https://www.who.int/news/item/16-03-2023-statement-on-the-update-of-who-s-working-definitions-and-tracking-system-for-sars-cov-2-variants-of-concern-and-variants-of-interest.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79376" y="4511324"/>
            <a:ext cx="6130385" cy="56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chemeClr val="accent4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Il dato relativo alle ultime due settimane di campionamento disponibili (linea tratteggiata) è da considerarsi non ancora consolidato</a:t>
            </a:r>
          </a:p>
          <a:p>
            <a:endParaRPr lang="it-IT" sz="1100" dirty="0">
              <a:solidFill>
                <a:schemeClr val="accent4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CC677B5-918F-9906-F18A-E7FB653DAE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3685"/>
            <a:ext cx="8303250" cy="340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C408E8AE-100E-E6E5-069D-691A95BACC32}"/>
              </a:ext>
            </a:extLst>
          </p:cNvPr>
          <p:cNvSpPr txBox="1">
            <a:spLocks/>
          </p:cNvSpPr>
          <p:nvPr/>
        </p:nvSpPr>
        <p:spPr bwMode="auto">
          <a:xfrm>
            <a:off x="-8709" y="0"/>
            <a:ext cx="12200709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Distribuzione percentuale dei sotto-lignaggi </a:t>
            </a:r>
            <a:r>
              <a:rPr lang="it-IT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di SARS-CoV-2</a:t>
            </a:r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 per settimana di campionamento, Italia</a:t>
            </a:r>
            <a:b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(</a:t>
            </a:r>
            <a:r>
              <a:rPr lang="it-IT" sz="2200" b="1" kern="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2200" b="1" kern="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, dati aggiornati al 21 maggio 2023)</a:t>
            </a:r>
            <a:br>
              <a:rPr lang="it-IT" sz="24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en-GB" sz="2400" kern="0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8CEFA88-E06F-A780-ED26-742C8B44FBAF}"/>
              </a:ext>
            </a:extLst>
          </p:cNvPr>
          <p:cNvSpPr/>
          <p:nvPr/>
        </p:nvSpPr>
        <p:spPr>
          <a:xfrm>
            <a:off x="5663952" y="5733256"/>
            <a:ext cx="6422615" cy="2068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Il dato relativo alle ultime due settimane di campionamento disponibili (linea tratteggiata) è da considerarsi non ancora consolidato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E186FB7-6350-31FC-9166-13D85F7D8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792" y="1109630"/>
            <a:ext cx="9840416" cy="45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2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CF3E702-1FA2-4C0D-0821-42ADC0182436}"/>
              </a:ext>
            </a:extLst>
          </p:cNvPr>
          <p:cNvSpPr txBox="1">
            <a:spLocks/>
          </p:cNvSpPr>
          <p:nvPr/>
        </p:nvSpPr>
        <p:spPr bwMode="auto">
          <a:xfrm>
            <a:off x="-8709" y="0"/>
            <a:ext cx="12200709" cy="1325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Focus: XBB.1.33, Italia</a:t>
            </a:r>
            <a:b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(</a:t>
            </a:r>
            <a:r>
              <a:rPr lang="it-IT" sz="2200" b="1" kern="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2200" b="1" kern="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22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  <a:t>, dati aggiornati al 21 maggio 2023)</a:t>
            </a:r>
            <a:br>
              <a:rPr lang="it-IT" sz="2400" b="1" kern="0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en-GB" sz="2400" kern="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9390CD8-37DE-6C95-8748-1B9CBDB97361}"/>
              </a:ext>
            </a:extLst>
          </p:cNvPr>
          <p:cNvSpPr txBox="1"/>
          <p:nvPr/>
        </p:nvSpPr>
        <p:spPr>
          <a:xfrm>
            <a:off x="8842009" y="1412776"/>
            <a:ext cx="3096344" cy="163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Times New Roman" panose="02020603050405020304" pitchFamily="18" charset="0"/>
              </a:rPr>
              <a:t>Al 21 maggio 2023, in I-Co-</a:t>
            </a:r>
            <a:r>
              <a:rPr lang="it-IT" sz="1800" dirty="0" err="1"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Times New Roman" panose="02020603050405020304" pitchFamily="18" charset="0"/>
              </a:rPr>
              <a:t>Gen</a:t>
            </a:r>
            <a:r>
              <a:rPr lang="it-IT" sz="1800" dirty="0">
                <a:effectLst/>
                <a:latin typeface="Arial Narrow" panose="020B0606020202030204" pitchFamily="34" charset="0"/>
                <a:ea typeface="Arial Narrow" panose="020B0606020202030204" pitchFamily="34" charset="0"/>
                <a:cs typeface="Times New Roman" panose="02020603050405020304" pitchFamily="18" charset="0"/>
              </a:rPr>
              <a:t>, un totale di 158 sequenziamenti di buona qualità risulta presumibilmente associato al lignaggio XBB.1.33 (Query: NS8_Q72H, Spike_K964E).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7349CED-AF4C-0283-5C18-335067147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052736"/>
            <a:ext cx="855126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3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266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Times New Roman</vt:lpstr>
      <vt:lpstr>Titillium Web</vt:lpstr>
      <vt:lpstr>Tema di Office</vt:lpstr>
      <vt:lpstr>Distribuzione percentuale dei principali lignaggi di SARS-CoV-2 per settimana di campionamento, Italia (I-Co-Gen, dati aggiornati al 21 maggio 2023)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Malloni Pier David</dc:creator>
  <cp:lastModifiedBy>Ambrosio Luigina</cp:lastModifiedBy>
  <cp:revision>195</cp:revision>
  <cp:lastPrinted>1601-01-01T00:00:00Z</cp:lastPrinted>
  <dcterms:created xsi:type="dcterms:W3CDTF">2021-07-30T07:39:36Z</dcterms:created>
  <dcterms:modified xsi:type="dcterms:W3CDTF">2023-05-25T13:55:01Z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PresentationFormat">
    <vt:lpwstr>Widescreen</vt:lpwstr>
  </property>
  <property fmtid="{D5CDD505-2E9C-101B-9397-08002B2CF9AE}" pid="4" name="Slides">
    <vt:i4>16</vt:i4>
  </property>
</Properties>
</file>