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8" r:id="rId5"/>
    <p:sldId id="259" r:id="rId6"/>
    <p:sldId id="260" r:id="rId7"/>
    <p:sldId id="261" r:id="rId8"/>
    <p:sldId id="257" r:id="rId9"/>
    <p:sldId id="267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39FF6-4720-42B8-801C-A56E609EE379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3C77E-999A-4F8D-AEBF-58841130EA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4513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F7156-A120-454B-9053-21F40E46DA7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980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F7156-A120-454B-9053-21F40E46DA7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167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A2CFE6-00F9-4B87-B6AC-0B6B304B0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BFF5089-31DC-4A9A-9333-A64F22E1FF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BDBD57-278D-49F7-BB0D-833362F1C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030B29-7080-46BA-981A-2EAAE4D9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288484-56D0-46C5-BF28-1135A4E0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153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2EB451-8425-4F74-8E34-E9E0EBB58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FB9EE54-EFA9-4539-9182-2E4428665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C4FC7B-8FE7-42EE-9131-66CD4C351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54FC9B-B763-4200-8E24-1C7D1E129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57AEE4B-75FE-43A4-ACC6-BA87785E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070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3024CC2-EF13-432A-9CA7-3DD0595AA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2308F-C39B-420E-AC6E-53B577B52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D40640-5AFD-4805-804D-39993402C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61F550-6142-45B4-9C7B-7C34D5C5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A006B1-BAAE-4CD7-8DC4-5F94BECF6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319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4C763B-E727-444F-864B-45778A561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08A4F1-A3C4-43FC-8FB0-44E84B5AE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168EFF-A6EF-41F5-98FC-52C6CDF36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ADD12A-0F4B-4208-866D-63C5BC6ED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3ABBD7-D45A-4EC8-A83A-8F9DF05AB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47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986F22-9C93-44CD-8E38-334F254D7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47241BA-7DBA-469B-BD29-E67F5F157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FD2035-A10C-4624-880E-0BF3756FB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5C8E98-A4CD-45F5-827E-41EE5C565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3AAC69-6488-477D-867A-D7D951F67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898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971157-A135-4060-9EE8-07D7EEF8F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3906F5-7DDB-45B6-9E1B-202B5FADE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6F30F90-49E9-4280-9B57-24B64CC0D0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6EBF05F-044A-4390-8F4D-87AE21E53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AD3675C-EF8F-44B9-9745-FBF815275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A94DFA-91BA-4ACE-945D-46EA5F1F9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407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27C154-165D-400B-8536-CF8E7595E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993AB9-A00E-40A5-BB55-CF1F950DE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479F7AF-21B5-4259-9DE0-995A25159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12B7B68-5160-436E-A5AF-86AE286048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AE6A938-6876-46BB-B8A9-E600FBE9C4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E9AE16E-ABC3-4719-9C0E-ADA3BDA36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6C1C305-BFF1-462D-B0D3-5D06CD22C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1B72A77-8EA9-496F-BE27-41A9486E1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726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E85C92-2523-4D79-AF67-236EB00FE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F2CA34-3403-4B71-A06F-99DB1C332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3819339-7F0F-4B4F-8152-613660625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FF7811E-373A-4142-93BD-0A88C3473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963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871B168-9191-4D3C-B39C-35235E246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102DD7-C014-461F-B440-B821AC6B5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E5541C-D6B2-418A-B155-D57C7221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923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B02E93-A786-421A-82B5-07C9961C1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C9C662-9117-4CB8-9270-59B14835B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631481C-DF46-4D7B-BB5B-653AE5CA0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10BF2A-CEE3-4506-8EAC-D9630C6D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D996C4D-25A4-4EEC-A586-FA566AB95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60E1BB6-53C5-49DA-8CCC-6AF2789A8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308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71D116-2531-49C0-9274-936E3B5D8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AB1FA79-885D-4321-B3B8-6F32BEAFAF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85D3205-3CA1-424A-B0F9-EDCBFB7D1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B72D0C0-DE6B-432A-A2AE-BEBA9EC07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665E164-BD39-46A9-A581-87EBF08C0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3A4410-BC3A-49B5-90C3-12AECFB2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345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D16FA4F-0F9E-451C-A6FF-E56DA48AD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8A6FBE-5EA7-4B07-88FD-54A0DF56E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C68EB2-424C-4ACF-BF05-1C83A56C61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69EEF-48CC-4DB0-91A2-179F4A6C1D16}" type="datetimeFigureOut">
              <a:rPr lang="it-IT" smtClean="0"/>
              <a:t>28/05/2021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41E50F-049B-4CC4-B1A6-8FAF178031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7B0500-61CE-4C1C-948A-78B1E7A56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0AB86-ACA2-4A69-8DEB-A9D83374E0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516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776969"/>
            <a:ext cx="10515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it-IT" sz="4400" b="1" dirty="0">
                <a:solidFill>
                  <a:prstClr val="black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Varianti SARS-CoV-2</a:t>
            </a:r>
          </a:p>
          <a:p>
            <a:pPr marL="0" lvl="0" indent="0" algn="ctr">
              <a:buNone/>
            </a:pPr>
            <a:r>
              <a:rPr lang="it-IT" sz="4400" b="1" dirty="0">
                <a:solidFill>
                  <a:prstClr val="black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Flash </a:t>
            </a:r>
            <a:r>
              <a:rPr lang="it-IT" sz="4400" b="1" dirty="0" err="1">
                <a:solidFill>
                  <a:prstClr val="black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Survey</a:t>
            </a:r>
            <a:r>
              <a:rPr lang="it-IT" sz="4400" b="1" dirty="0">
                <a:solidFill>
                  <a:prstClr val="black"/>
                </a:solidFill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 18 maggio 2021</a:t>
            </a:r>
            <a:endParaRPr lang="it-IT" dirty="0"/>
          </a:p>
        </p:txBody>
      </p:sp>
      <p:pic>
        <p:nvPicPr>
          <p:cNvPr id="4" name="Immagine 3" descr="Image result for logo istituto superiore di sanità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999" y="434109"/>
            <a:ext cx="1874983" cy="15609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9391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it-IT" sz="3200" b="1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Ringraziamenti</a:t>
            </a:r>
            <a:endParaRPr lang="it-IT" dirty="0">
              <a:latin typeface="+mj-lt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it-IT" dirty="0">
                <a:latin typeface="+mj-lt"/>
                <a:ea typeface="Times New Roman" panose="02020603050405020304" pitchFamily="18" charset="0"/>
              </a:rPr>
              <a:t>Si ringraziano tutte le Regioni/PPAA e tutti i laboratori che hanno partecipato a questa indagine.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dirty="0">
                <a:latin typeface="+mj-lt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dirty="0"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4" name="Immagine 3" descr="Image result for logo ministero della salut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844" y="5981844"/>
            <a:ext cx="676275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4" descr="Image result for logo fbk"/>
          <p:cNvPicPr/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08" t="22597" r="19706" b="21199"/>
          <a:stretch/>
        </p:blipFill>
        <p:spPr bwMode="auto">
          <a:xfrm>
            <a:off x="5690870" y="6051058"/>
            <a:ext cx="607060" cy="5378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magine 5" descr="Image result for logo istituto superiore di sanità"/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5368" y="5981844"/>
            <a:ext cx="681990" cy="681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265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/>
              <a:t>Nuova indagine rapida varianti VOC e VOI riferita ai casi COVID-19 notificati il 18 Maggio 2021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200"/>
              </a:spcBef>
              <a:spcAft>
                <a:spcPts val="200"/>
              </a:spcAft>
              <a:buNone/>
            </a:pPr>
            <a:r>
              <a:rPr lang="it-IT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Prevalenza delle varianti:    </a:t>
            </a:r>
            <a:endParaRPr lang="it-IT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B.1.1.7  (VOC UK)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P.1  (VOC </a:t>
            </a:r>
            <a:r>
              <a:rPr lang="en-US" dirty="0" err="1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Brasile</a:t>
            </a: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B.1.351 ( VOC </a:t>
            </a:r>
            <a:r>
              <a:rPr lang="en-US" dirty="0" err="1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</a:t>
            </a: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-Africa)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B.1.617.2 ( VOC Indiana)</a:t>
            </a:r>
          </a:p>
          <a:p>
            <a:pPr marL="0" indent="0" algn="ctr">
              <a:spcBef>
                <a:spcPts val="200"/>
              </a:spcBef>
              <a:spcAft>
                <a:spcPts val="200"/>
              </a:spcAft>
              <a:buNone/>
            </a:pPr>
            <a:endParaRPr lang="en-US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P.2  (VOI </a:t>
            </a:r>
            <a:r>
              <a:rPr lang="en-US" dirty="0" err="1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Brasile</a:t>
            </a: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</a:pP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B.1.525 (VOI </a:t>
            </a:r>
            <a:r>
              <a:rPr lang="en-US" dirty="0" err="1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Nigeriana</a:t>
            </a:r>
            <a:r>
              <a:rPr lang="en-US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it-IT" dirty="0"/>
          </a:p>
        </p:txBody>
      </p:sp>
      <p:pic>
        <p:nvPicPr>
          <p:cNvPr id="4" name="Immagine 3" descr="Image result for logo istituto superiore di sanità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2" y="6090837"/>
            <a:ext cx="920115" cy="8475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magine 4" descr="Image result for logo ministero della salut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244" y="6176458"/>
            <a:ext cx="676275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5" descr="Image result for logo fbk"/>
          <p:cNvPicPr/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08" t="22597" r="19706" b="21199"/>
          <a:stretch/>
        </p:blipFill>
        <p:spPr bwMode="auto">
          <a:xfrm>
            <a:off x="1825220" y="6288737"/>
            <a:ext cx="607060" cy="5378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2699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-253707"/>
            <a:ext cx="10515600" cy="1325563"/>
          </a:xfrm>
        </p:spPr>
        <p:txBody>
          <a:bodyPr/>
          <a:lstStyle/>
          <a:p>
            <a:r>
              <a:rPr lang="it-IT" b="1" dirty="0"/>
              <a:t>Metodologia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91491"/>
            <a:ext cx="3971636" cy="3997182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it-IT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Campioni positivi notificati il 18 Maggio 2021 (prime infezioni non follow-up) da analizzare tramite sequenziamento genomico.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it-IT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Tabella la dimensione campionaria per REGIONE/PA.</a:t>
            </a:r>
          </a:p>
          <a:p>
            <a:pPr marL="0" indent="0" algn="just">
              <a:spcAft>
                <a:spcPts val="0"/>
              </a:spcAft>
              <a:buNone/>
            </a:pP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magine 4" descr="Image result for logo istituto superiore di sanità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4" y="5922746"/>
            <a:ext cx="920115" cy="847519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el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61222721"/>
                  </p:ext>
                </p:extLst>
              </p:nvPr>
            </p:nvGraphicFramePr>
            <p:xfrm>
              <a:off x="4275909" y="139302"/>
              <a:ext cx="3335491" cy="647224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02724">
                      <a:extLst>
                        <a:ext uri="{9D8B030D-6E8A-4147-A177-3AD203B41FA5}">
                          <a16:colId xmlns:a16="http://schemas.microsoft.com/office/drawing/2014/main" val="2940454741"/>
                        </a:ext>
                      </a:extLst>
                    </a:gridCol>
                    <a:gridCol w="1532767">
                      <a:extLst>
                        <a:ext uri="{9D8B030D-6E8A-4147-A177-3AD203B41FA5}">
                          <a16:colId xmlns:a16="http://schemas.microsoft.com/office/drawing/2014/main" val="1169569866"/>
                        </a:ext>
                      </a:extLst>
                    </a:gridCol>
                  </a:tblGrid>
                  <a:tr h="943478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Regione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Ampiezza</a:t>
                          </a:r>
                          <a:r>
                            <a:rPr lang="en-US" sz="1600" dirty="0">
                              <a:effectLst/>
                            </a:rPr>
                            <a:t> </a:t>
                          </a:r>
                          <a:r>
                            <a:rPr lang="en-US" sz="1600" dirty="0" err="1">
                              <a:effectLst/>
                            </a:rPr>
                            <a:t>campionaria</a:t>
                          </a:r>
                          <a:endParaRPr lang="it-IT" sz="1600" dirty="0">
                            <a:effectLst/>
                          </a:endParaRPr>
                        </a:p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(p=5%, </a:t>
                          </a:r>
                          <a14:m>
                            <m:oMath xmlns:m="http://schemas.openxmlformats.org/officeDocument/2006/math">
                              <m:r>
                                <a:rPr lang="it-IT" sz="1600">
                                  <a:effectLst/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oMath>
                          </a14:m>
                          <a:r>
                            <a:rPr lang="it-IT" sz="1600" dirty="0">
                              <a:effectLst/>
                            </a:rPr>
                            <a:t>=2%)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140538927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Abruzzo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13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221027594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Basilicata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13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288917803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Calabria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46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26153214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Campania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154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2370225891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Emilia-Romagna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161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672244485"/>
                      </a:ext>
                    </a:extLst>
                  </a:tr>
                  <a:tr h="408128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Friuli Venezia Giulia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26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545479677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Lazio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141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629800152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Liguria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20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440863493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Lombardia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237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691256980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Marche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50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140685301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Molise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2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718565990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P.A. Bolzano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17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2123527090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P.A. Trento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14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640400975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Piemonte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120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790541864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Puglia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77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065224544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Sardegna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206049343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Sicilia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84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910664430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Toscana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140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017090178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Umbria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30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2841347222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Valle d'Aosta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5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263680582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Veneto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122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2952057318"/>
                      </a:ext>
                    </a:extLst>
                  </a:tr>
                  <a:tr h="221953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Italia</a:t>
                          </a: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1482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401164194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ella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61222721"/>
                  </p:ext>
                </p:extLst>
              </p:nvPr>
            </p:nvGraphicFramePr>
            <p:xfrm>
              <a:off x="4275909" y="139302"/>
              <a:ext cx="3335491" cy="647224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802724">
                      <a:extLst>
                        <a:ext uri="{9D8B030D-6E8A-4147-A177-3AD203B41FA5}">
                          <a16:colId xmlns:a16="http://schemas.microsoft.com/office/drawing/2014/main" val="2940454741"/>
                        </a:ext>
                      </a:extLst>
                    </a:gridCol>
                    <a:gridCol w="1532767">
                      <a:extLst>
                        <a:ext uri="{9D8B030D-6E8A-4147-A177-3AD203B41FA5}">
                          <a16:colId xmlns:a16="http://schemas.microsoft.com/office/drawing/2014/main" val="1169569866"/>
                        </a:ext>
                      </a:extLst>
                    </a:gridCol>
                  </a:tblGrid>
                  <a:tr h="943478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en-US" sz="1600" dirty="0" err="1">
                              <a:effectLst/>
                            </a:rPr>
                            <a:t>Regione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endParaRPr lang="it-IT"/>
                        </a:p>
                      </a:txBody>
                      <a:tcPr marL="56832" marR="56832" marT="0" marB="0" anchor="ctr">
                        <a:blipFill>
                          <a:blip r:embed="rId4"/>
                          <a:stretch>
                            <a:fillRect l="-117857" t="-645" r="-1587" b="-5987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40538927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Abruzzo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13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221027594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Basilicata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13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288917803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Calabria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46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26153214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Campania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154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2370225891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Emilia-Romagna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161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672244485"/>
                      </a:ext>
                    </a:extLst>
                  </a:tr>
                  <a:tr h="408128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Friuli Venezia Giulia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26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545479677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Lazio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141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629800152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Liguria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20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440863493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Lombardia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237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691256980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Marche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50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140685301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Molise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2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718565990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P.A. Bolzano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17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2123527090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P.A. Trento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14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640400975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Piemonte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120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790541864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Puglia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77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065224544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Sardegna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3206049343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Sicilia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84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910664430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Toscana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140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017090178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Umbria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30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2841347222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Valle d'Aosta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5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1263680582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>
                              <a:effectLst/>
                            </a:rPr>
                            <a:t>Veneto</a:t>
                          </a:r>
                          <a:endParaRPr lang="it-IT" sz="16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>
                              <a:effectLst/>
                            </a:rPr>
                            <a:t>122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2952057318"/>
                      </a:ext>
                    </a:extLst>
                  </a:tr>
                  <a:tr h="243840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it-IT" sz="1600" dirty="0" smtClean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Italia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1482</a:t>
                          </a:r>
                          <a:endParaRPr lang="it-IT" sz="16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56832" marR="56832" marT="0" marB="0" anchor="ctr"/>
                    </a:tc>
                    <a:extLst>
                      <a:ext uri="{0D108BD9-81ED-4DB2-BD59-A6C34878D82A}">
                        <a16:rowId xmlns:a16="http://schemas.microsoft.com/office/drawing/2014/main" val="401164194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22833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-452578"/>
            <a:ext cx="10515600" cy="1690688"/>
          </a:xfrm>
        </p:spPr>
        <p:txBody>
          <a:bodyPr/>
          <a:lstStyle/>
          <a:p>
            <a:r>
              <a:rPr lang="it-IT" b="1" dirty="0"/>
              <a:t>RISULTATI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4109" y="1080655"/>
            <a:ext cx="10919691" cy="50963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dirty="0"/>
              <a:t>In totale hanno partecipato all’indagine le 21 Regioni/PPAA e complessivamente </a:t>
            </a:r>
            <a:r>
              <a:rPr lang="it-IT" sz="2000" dirty="0">
                <a:solidFill>
                  <a:srgbClr val="FF0000"/>
                </a:solidFill>
              </a:rPr>
              <a:t>116</a:t>
            </a:r>
            <a:r>
              <a:rPr lang="it-IT" sz="2000" dirty="0"/>
              <a:t> laboratori. 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Sono stati sequenziati </a:t>
            </a:r>
            <a:r>
              <a:rPr lang="it-IT" sz="2000" dirty="0">
                <a:solidFill>
                  <a:srgbClr val="FF0000"/>
                </a:solidFill>
              </a:rPr>
              <a:t>1663 </a:t>
            </a:r>
            <a:r>
              <a:rPr lang="it-IT" sz="2000" dirty="0"/>
              <a:t>campioni.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Le stime di prevalenza a livello nazionale ottenute come la media delle prevalenze nelle diverse regioni pesate per il numero di casi regionali notificati il 13 Maggio 2021 sono:</a:t>
            </a:r>
          </a:p>
          <a:p>
            <a:pPr marL="0" indent="0">
              <a:buNone/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B.1.1.7                              88.1% (</a:t>
            </a:r>
            <a:r>
              <a:rPr lang="it-IT" sz="20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range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: 40%-100%)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P.1                                       7.3% (</a:t>
            </a:r>
            <a:r>
              <a:rPr lang="it-IT" sz="20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range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: 0%-60%)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B.1.351                               0.3% (</a:t>
            </a:r>
            <a:r>
              <a:rPr lang="it-IT" sz="20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range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: 0%-2.1%)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B.1.617.1 e B.1. 617.2      1.0% (</a:t>
            </a:r>
            <a:r>
              <a:rPr lang="it-IT" sz="20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range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: 0%-3.4%)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B.1.525                                0.8% (</a:t>
            </a:r>
            <a:r>
              <a:rPr lang="it-IT" sz="20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range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: 0%-16.7%)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spcAft>
                <a:spcPts val="0"/>
              </a:spcAft>
              <a:buNone/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P. 2                                        0%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b="1" dirty="0"/>
          </a:p>
          <a:p>
            <a:pPr marL="0" indent="0">
              <a:buNone/>
            </a:pPr>
            <a:endParaRPr lang="it-IT" sz="1800" b="1" dirty="0"/>
          </a:p>
          <a:p>
            <a:pPr marL="0" indent="0">
              <a:buNone/>
            </a:pPr>
            <a:endParaRPr lang="it-IT" sz="1400" b="1" dirty="0"/>
          </a:p>
        </p:txBody>
      </p:sp>
      <p:pic>
        <p:nvPicPr>
          <p:cNvPr id="4" name="Immagine 3" descr="Image result for logo istituto superiore di sanità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63" y="6072460"/>
            <a:ext cx="920115" cy="8475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4452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D6362950-6977-4108-8C3F-F0BB4DDE9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671355"/>
              </p:ext>
            </p:extLst>
          </p:nvPr>
        </p:nvGraphicFramePr>
        <p:xfrm>
          <a:off x="736846" y="905523"/>
          <a:ext cx="9108490" cy="5486386"/>
        </p:xfrm>
        <a:graphic>
          <a:graphicData uri="http://schemas.openxmlformats.org/drawingml/2006/table">
            <a:tbl>
              <a:tblPr/>
              <a:tblGrid>
                <a:gridCol w="2405411">
                  <a:extLst>
                    <a:ext uri="{9D8B030D-6E8A-4147-A177-3AD203B41FA5}">
                      <a16:colId xmlns:a16="http://schemas.microsoft.com/office/drawing/2014/main" val="942085475"/>
                    </a:ext>
                  </a:extLst>
                </a:gridCol>
                <a:gridCol w="1062390">
                  <a:extLst>
                    <a:ext uri="{9D8B030D-6E8A-4147-A177-3AD203B41FA5}">
                      <a16:colId xmlns:a16="http://schemas.microsoft.com/office/drawing/2014/main" val="4003433304"/>
                    </a:ext>
                  </a:extLst>
                </a:gridCol>
                <a:gridCol w="1062390">
                  <a:extLst>
                    <a:ext uri="{9D8B030D-6E8A-4147-A177-3AD203B41FA5}">
                      <a16:colId xmlns:a16="http://schemas.microsoft.com/office/drawing/2014/main" val="1041045811"/>
                    </a:ext>
                  </a:extLst>
                </a:gridCol>
                <a:gridCol w="1087974">
                  <a:extLst>
                    <a:ext uri="{9D8B030D-6E8A-4147-A177-3AD203B41FA5}">
                      <a16:colId xmlns:a16="http://schemas.microsoft.com/office/drawing/2014/main" val="2525209517"/>
                    </a:ext>
                  </a:extLst>
                </a:gridCol>
                <a:gridCol w="1345668">
                  <a:extLst>
                    <a:ext uri="{9D8B030D-6E8A-4147-A177-3AD203B41FA5}">
                      <a16:colId xmlns:a16="http://schemas.microsoft.com/office/drawing/2014/main" val="243046409"/>
                    </a:ext>
                  </a:extLst>
                </a:gridCol>
                <a:gridCol w="1302762">
                  <a:extLst>
                    <a:ext uri="{9D8B030D-6E8A-4147-A177-3AD203B41FA5}">
                      <a16:colId xmlns:a16="http://schemas.microsoft.com/office/drawing/2014/main" val="1046203825"/>
                    </a:ext>
                  </a:extLst>
                </a:gridCol>
                <a:gridCol w="841895">
                  <a:extLst>
                    <a:ext uri="{9D8B030D-6E8A-4147-A177-3AD203B41FA5}">
                      <a16:colId xmlns:a16="http://schemas.microsoft.com/office/drawing/2014/main" val="3318607739"/>
                    </a:ext>
                  </a:extLst>
                </a:gridCol>
              </a:tblGrid>
              <a:tr h="2187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REGIONE/PA </a:t>
                      </a:r>
                    </a:p>
                  </a:txBody>
                  <a:tcPr marL="6437" marR="6437" marT="64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Prevalenza (%)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153690"/>
                  </a:ext>
                </a:extLst>
              </a:tr>
              <a:tr h="43105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B.1.1.7</a:t>
                      </a:r>
                    </a:p>
                  </a:txBody>
                  <a:tcPr marL="6437" marR="6437" marT="64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P.1</a:t>
                      </a:r>
                    </a:p>
                  </a:txBody>
                  <a:tcPr marL="6437" marR="6437" marT="64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B.1.351</a:t>
                      </a:r>
                    </a:p>
                  </a:txBody>
                  <a:tcPr marL="6437" marR="6437" marT="64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B.1.617.1 o</a:t>
                      </a:r>
                      <a:r>
                        <a:rPr lang="it-IT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37" marR="6437" marT="64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P.2</a:t>
                      </a:r>
                    </a:p>
                  </a:txBody>
                  <a:tcPr marL="6437" marR="6437" marT="64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B.1.525</a:t>
                      </a:r>
                    </a:p>
                  </a:txBody>
                  <a:tcPr marL="6437" marR="6437" marT="64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509330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ABRUZZO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68,8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16,7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89833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BASILICATA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92,3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3234243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CALABRIA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91,3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5050947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CAMPANIA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89,6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620718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EMILIA ROMAGNA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89,0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953924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FRIULI VENEZIA GIULIA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96,3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881370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LAZIO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64,2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28,4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719020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LIGURIA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85,0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640489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LOMBARDIA</a:t>
                      </a:r>
                    </a:p>
                  </a:txBody>
                  <a:tcPr marL="6437" marR="6437" marT="64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89,1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9538550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MARCHE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91,9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657626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MOLISE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416356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 BOLZANO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64,7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35,3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9398764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 TRENTO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90,9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735020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PIEMONTE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93,7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728066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PUGLIA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98,9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822943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SARDEGNA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97,1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6303784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SICILIA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87,6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991077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TOSCANA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86,0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3558907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UMBRIA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82,4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1799660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VALLE D'AOSTA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350848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VENETO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94,2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812780"/>
                  </a:ext>
                </a:extLst>
              </a:tr>
              <a:tr h="218730"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ITALIA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88,1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</a:t>
                      </a:r>
                    </a:p>
                  </a:txBody>
                  <a:tcPr marL="6437" marR="6437" marT="64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7084058"/>
                  </a:ext>
                </a:extLst>
              </a:tr>
            </a:tbl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1715589" y="278674"/>
            <a:ext cx="7889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Prevalenza delle varianti oggetto dell’indagine </a:t>
            </a:r>
          </a:p>
        </p:txBody>
      </p:sp>
      <p:pic>
        <p:nvPicPr>
          <p:cNvPr id="4" name="Immagine 3" descr="Image result for logo istituto superiore di sanità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0209" y="6010481"/>
            <a:ext cx="920115" cy="8475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7836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055359"/>
              </p:ext>
            </p:extLst>
          </p:nvPr>
        </p:nvGraphicFramePr>
        <p:xfrm>
          <a:off x="896981" y="1367246"/>
          <a:ext cx="9744894" cy="4589414"/>
        </p:xfrm>
        <a:graphic>
          <a:graphicData uri="http://schemas.openxmlformats.org/drawingml/2006/table">
            <a:tbl>
              <a:tblPr firstRow="1" firstCol="1" bandRow="1"/>
              <a:tblGrid>
                <a:gridCol w="1602879">
                  <a:extLst>
                    <a:ext uri="{9D8B030D-6E8A-4147-A177-3AD203B41FA5}">
                      <a16:colId xmlns:a16="http://schemas.microsoft.com/office/drawing/2014/main" val="28639171"/>
                    </a:ext>
                  </a:extLst>
                </a:gridCol>
                <a:gridCol w="1596113">
                  <a:extLst>
                    <a:ext uri="{9D8B030D-6E8A-4147-A177-3AD203B41FA5}">
                      <a16:colId xmlns:a16="http://schemas.microsoft.com/office/drawing/2014/main" val="599416170"/>
                    </a:ext>
                  </a:extLst>
                </a:gridCol>
                <a:gridCol w="1596113">
                  <a:extLst>
                    <a:ext uri="{9D8B030D-6E8A-4147-A177-3AD203B41FA5}">
                      <a16:colId xmlns:a16="http://schemas.microsoft.com/office/drawing/2014/main" val="3840468370"/>
                    </a:ext>
                  </a:extLst>
                </a:gridCol>
                <a:gridCol w="1536175">
                  <a:extLst>
                    <a:ext uri="{9D8B030D-6E8A-4147-A177-3AD203B41FA5}">
                      <a16:colId xmlns:a16="http://schemas.microsoft.com/office/drawing/2014/main" val="1389194483"/>
                    </a:ext>
                  </a:extLst>
                </a:gridCol>
                <a:gridCol w="1106934">
                  <a:extLst>
                    <a:ext uri="{9D8B030D-6E8A-4147-A177-3AD203B41FA5}">
                      <a16:colId xmlns:a16="http://schemas.microsoft.com/office/drawing/2014/main" val="4261552408"/>
                    </a:ext>
                  </a:extLst>
                </a:gridCol>
                <a:gridCol w="1287776">
                  <a:extLst>
                    <a:ext uri="{9D8B030D-6E8A-4147-A177-3AD203B41FA5}">
                      <a16:colId xmlns:a16="http://schemas.microsoft.com/office/drawing/2014/main" val="1244722748"/>
                    </a:ext>
                  </a:extLst>
                </a:gridCol>
                <a:gridCol w="1018904">
                  <a:extLst>
                    <a:ext uri="{9D8B030D-6E8A-4147-A177-3AD203B41FA5}">
                      <a16:colId xmlns:a16="http://schemas.microsoft.com/office/drawing/2014/main" val="3452795820"/>
                    </a:ext>
                  </a:extLst>
                </a:gridCol>
              </a:tblGrid>
              <a:tr h="57367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REGIONE/PA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VARIANT OF INTEREST (VOI)</a:t>
                      </a:r>
                      <a:endParaRPr lang="it-IT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i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VARIANTS UNDER MONITORING (VUM)</a:t>
                      </a:r>
                      <a:endParaRPr lang="it-IT" sz="18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983943"/>
                  </a:ext>
                </a:extLst>
              </a:tr>
              <a:tr h="57367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B.1.620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B.1.1.318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B.1.1.519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B.1.214.2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C.36+L452R</a:t>
                      </a:r>
                      <a:endParaRPr lang="it-IT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C.37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146686"/>
                  </a:ext>
                </a:extLst>
              </a:tr>
              <a:tr h="5736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EMILIA ROMAGNA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50739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FRIULI VG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067389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LAZIO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2*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1**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442519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LIGURIA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72351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LOMBARDIA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4935300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PIEMONTE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031786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SICILIA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286241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TOSCANA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4509524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UMBRIA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3120424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VENETO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249869"/>
                  </a:ext>
                </a:extLst>
              </a:tr>
              <a:tr h="2868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Totale</a:t>
                      </a: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2465845"/>
                  </a:ext>
                </a:extLst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156754" y="287383"/>
            <a:ext cx="10981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Tra i 44 genomi appartenenti ad altri lignaggi non oggetto dell’indagine, 30 sono riconducibili a VOI o VUM, in riferimento al documento ECDC del 24 maggio 2021</a:t>
            </a:r>
          </a:p>
        </p:txBody>
      </p:sp>
      <p:pic>
        <p:nvPicPr>
          <p:cNvPr id="5" name="Immagine 4" descr="Image result for logo istituto superiore di sanità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7" y="6010481"/>
            <a:ext cx="920115" cy="8475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9457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LIMITI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Tra i possibili limiti dell’indagine vanno menzionati i seguenti punti:</a:t>
            </a:r>
          </a:p>
          <a:p>
            <a:pPr lvl="0"/>
            <a:r>
              <a:rPr lang="it-IT" dirty="0"/>
              <a:t>Il metodo di campionamento potrebbe essere disomogeneo e non random in alcune Regioni/PPAA.</a:t>
            </a:r>
          </a:p>
          <a:p>
            <a:pPr lvl="0"/>
            <a:r>
              <a:rPr lang="it-IT" dirty="0"/>
              <a:t>Per alcune Regioni, essendo bassa la numerosità della popolazione, il numero di sequenze è esiguo, per cui la presenza di varianti virali circolanti potrebbe non essere individuata. </a:t>
            </a:r>
          </a:p>
          <a:p>
            <a:pPr lvl="0"/>
            <a:r>
              <a:rPr lang="it-IT" dirty="0"/>
              <a:t>Non sono al momento disponibili dati relativi alle fasce di età dei casi selezionati per l’indagine, alla possibile appartenenza a focolai, e alla geo-localizzazione (potenzialmente utili per valutare con maggiore accuratezza la rappresentatività geografica).</a:t>
            </a:r>
          </a:p>
          <a:p>
            <a:pPr marL="0" indent="0" algn="just">
              <a:spcAft>
                <a:spcPts val="0"/>
              </a:spcAft>
              <a:buNone/>
            </a:pP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magine 3" descr="Image result for logo istituto superiore di sanità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4" y="6090837"/>
            <a:ext cx="920115" cy="8475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8256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-4325"/>
            <a:ext cx="10515600" cy="1325563"/>
          </a:xfrm>
        </p:spPr>
        <p:txBody>
          <a:bodyPr/>
          <a:lstStyle/>
          <a:p>
            <a:r>
              <a:rPr lang="it-IT" b="1" dirty="0"/>
              <a:t>CONCLUSIONI (1)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11200" y="1717964"/>
            <a:ext cx="10642600" cy="5087076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VOC B.1.1.7  ha una prevalenza pari a 88,1%.  Un caso riconducibile a VOC B.1.1.7+E484K è stato riportato dalla Regione Lombardia.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VOC P.1 ha una prevalenza pari al 7.3% (nella precedente era 4.5%). In termini assoluti appare in diminuzione in Toscana (5 </a:t>
            </a:r>
            <a:r>
              <a:rPr lang="it-IT" sz="2000" i="1" dirty="0">
                <a:latin typeface="Calibri" panose="020F0502020204030204" pitchFamily="34" charset="0"/>
                <a:ea typeface="Times New Roman" panose="02020603050405020304" pitchFamily="18" charset="0"/>
              </a:rPr>
              <a:t>vs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16 dell’indagine precedente) e in aumento in Campania, Molise, PA Bolzano, Sicilia.  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VOC B.1.351 è stata segnalata in questa indagine in 7 casi </a:t>
            </a:r>
            <a:r>
              <a:rPr lang="it-IT" sz="2000" i="1" dirty="0">
                <a:latin typeface="Calibri" panose="020F0502020204030204" pitchFamily="34" charset="0"/>
                <a:ea typeface="Times New Roman" panose="02020603050405020304" pitchFamily="18" charset="0"/>
              </a:rPr>
              <a:t>vs 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i 4 dell’indagine precedente.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VOC B.1.617 (di cui 16 </a:t>
            </a:r>
            <a:r>
              <a:rPr lang="it-IT" sz="20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sottolignaggio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2 e 2 </a:t>
            </a:r>
            <a:r>
              <a:rPr lang="it-IT" sz="20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sottolignaggio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1) ha una prevalenza pari a 1%.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VOI B.1.525 è riportata in 17 casi </a:t>
            </a:r>
            <a:r>
              <a:rPr lang="it-IT" sz="2000" i="1" dirty="0">
                <a:latin typeface="Calibri" panose="020F0502020204030204" pitchFamily="34" charset="0"/>
                <a:ea typeface="Times New Roman" panose="02020603050405020304" pitchFamily="18" charset="0"/>
              </a:rPr>
              <a:t>vs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gli 11 dell’indagine precedente, e in questa indagine come numero assoluto in aumento in particolare in Abruzzo e in Sicilia.</a:t>
            </a:r>
          </a:p>
          <a:p>
            <a:pPr algn="just">
              <a:spcAft>
                <a:spcPts val="0"/>
              </a:spcAft>
            </a:pP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VUM</a:t>
            </a:r>
            <a:r>
              <a:rPr lang="it-IT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C.36+L452R  in 19 casi  e in 8 Regioni ed, in particolare, in Lombardia. 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Immagine 3" descr="Image result for logo istituto superiore di sanità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97" y="6010481"/>
            <a:ext cx="920115" cy="8475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4976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-226000"/>
            <a:ext cx="10515600" cy="1325563"/>
          </a:xfrm>
        </p:spPr>
        <p:txBody>
          <a:bodyPr/>
          <a:lstStyle/>
          <a:p>
            <a:r>
              <a:rPr lang="it-IT" b="1" dirty="0"/>
              <a:t>CONCLUSIONI (2)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228435"/>
            <a:ext cx="10515600" cy="481921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t-IT" dirty="0"/>
          </a:p>
          <a:p>
            <a:endParaRPr lang="it-IT" dirty="0"/>
          </a:p>
          <a:p>
            <a:pPr marL="0" lvl="0" indent="0" algn="just">
              <a:buNone/>
            </a:pPr>
            <a:endParaRPr lang="it-IT" sz="20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Immagine 3" descr="Image result for logo istituto superiore di sanità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669" y="5924582"/>
            <a:ext cx="920115" cy="8475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ttangolo 4"/>
          <p:cNvSpPr/>
          <p:nvPr/>
        </p:nvSpPr>
        <p:spPr>
          <a:xfrm>
            <a:off x="775063" y="1679083"/>
            <a:ext cx="103370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libri Light" panose="020F0302020204030204" pitchFamily="34" charset="0"/>
              <a:buChar char="-"/>
            </a:pPr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</a:rPr>
              <a:t>Nel contesto italiano, in cui la campagna di vaccinazione sta accelerando anche se non ha ancora raggiunto coperture sufficienti, la diffusione di varianti a maggiore trasmissibilità può avere un impatto rilevante. Mentre la variante B.1.1.7 è ancora predominante, particolare attenzione va riservata alla variante P.1, la cui prevalenza è in leggero aumento rispetto alla precedente indagine. La variante B.1.167.2 è stata identificata in 16 casi totali di cui diversi autoctoni.</a:t>
            </a:r>
          </a:p>
          <a:p>
            <a:pPr marL="342900" lvl="0" indent="-342900" algn="just">
              <a:spcAft>
                <a:spcPts val="0"/>
              </a:spcAft>
              <a:buFont typeface="Calibri Light" panose="020F0302020204030204" pitchFamily="34" charset="0"/>
              <a:buChar char="-"/>
            </a:pPr>
            <a:endParaRPr lang="it-IT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Calibri Light" panose="020F0302020204030204" pitchFamily="34" charset="0"/>
              <a:buChar char="-"/>
            </a:pPr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</a:rPr>
              <a:t>Al fine di contenerne ed attenuarne l’impatto, è importante mantenere l’incidenza a valori che permettano il sistematico tracciamento della maggior parte dei casi.</a:t>
            </a:r>
            <a:endParaRPr lang="it-IT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it-IT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187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B63E7C816413449BE19C5D0687882B0" ma:contentTypeVersion="13" ma:contentTypeDescription="Creare un nuovo documento." ma:contentTypeScope="" ma:versionID="c84c7b62d9cfa117315bbab115dd4ab4">
  <xsd:schema xmlns:xsd="http://www.w3.org/2001/XMLSchema" xmlns:xs="http://www.w3.org/2001/XMLSchema" xmlns:p="http://schemas.microsoft.com/office/2006/metadata/properties" xmlns:ns3="3ec210cc-1385-4d77-bddf-45fa57c2a2bb" xmlns:ns4="57d7c0e4-8645-47b2-9061-8f723220d9b7" targetNamespace="http://schemas.microsoft.com/office/2006/metadata/properties" ma:root="true" ma:fieldsID="45be081a5d6e2fc930f6969d185cf4c2" ns3:_="" ns4:_="">
    <xsd:import namespace="3ec210cc-1385-4d77-bddf-45fa57c2a2bb"/>
    <xsd:import namespace="57d7c0e4-8645-47b2-9061-8f723220d9b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210cc-1385-4d77-bddf-45fa57c2a2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d7c0e4-8645-47b2-9061-8f723220d9b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B288F6D-623F-430D-AF76-2B98CD6C4C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c210cc-1385-4d77-bddf-45fa57c2a2bb"/>
    <ds:schemaRef ds:uri="57d7c0e4-8645-47b2-9061-8f723220d9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B1F7BE-D9FC-4A13-B04C-CEC0DF852D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B2E296-3D2E-45EC-8920-038E5B51F4D6}">
  <ds:schemaRefs>
    <ds:schemaRef ds:uri="http://schemas.microsoft.com/office/2006/documentManagement/types"/>
    <ds:schemaRef ds:uri="http://schemas.microsoft.com/office/2006/metadata/properties"/>
    <ds:schemaRef ds:uri="57d7c0e4-8645-47b2-9061-8f723220d9b7"/>
    <ds:schemaRef ds:uri="http://purl.org/dc/elements/1.1/"/>
    <ds:schemaRef ds:uri="http://purl.org/dc/dcmitype/"/>
    <ds:schemaRef ds:uri="http://schemas.microsoft.com/office/infopath/2007/PartnerControls"/>
    <ds:schemaRef ds:uri="3ec210cc-1385-4d77-bddf-45fa57c2a2bb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941</Words>
  <Application>Microsoft Office PowerPoint</Application>
  <PresentationFormat>Widescreen</PresentationFormat>
  <Paragraphs>351</Paragraphs>
  <Slides>10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Cambria Math</vt:lpstr>
      <vt:lpstr>Times New Roman</vt:lpstr>
      <vt:lpstr>Verdana</vt:lpstr>
      <vt:lpstr>Tema di Office</vt:lpstr>
      <vt:lpstr>Presentazione standard di PowerPoint</vt:lpstr>
      <vt:lpstr>Nuova indagine rapida varianti VOC e VOI riferita ai casi COVID-19 notificati il 18 Maggio 2021</vt:lpstr>
      <vt:lpstr>Metodologia</vt:lpstr>
      <vt:lpstr>RISULTATI </vt:lpstr>
      <vt:lpstr>Presentazione standard di PowerPoint</vt:lpstr>
      <vt:lpstr>Presentazione standard di PowerPoint</vt:lpstr>
      <vt:lpstr>LIMITI</vt:lpstr>
      <vt:lpstr>CONCLUSIONI (1)</vt:lpstr>
      <vt:lpstr>CONCLUSIONI (2)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Mammone Alessia</dc:creator>
  <cp:lastModifiedBy>De Vecchis Daniela</cp:lastModifiedBy>
  <cp:revision>16</cp:revision>
  <dcterms:created xsi:type="dcterms:W3CDTF">2021-05-27T15:23:42Z</dcterms:created>
  <dcterms:modified xsi:type="dcterms:W3CDTF">2021-05-28T13:54:41Z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0x0101005B63E7C816413449BE19C5D0687882B0</vt:lpwstr>
  </property>
</Properties>
</file>