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4"/>
    <p:sldMasterId id="2147483806" r:id="rId5"/>
    <p:sldMasterId id="2147483822" r:id="rId6"/>
  </p:sldMasterIdLst>
  <p:notesMasterIdLst>
    <p:notesMasterId r:id="rId40"/>
  </p:notesMasterIdLst>
  <p:handoutMasterIdLst>
    <p:handoutMasterId r:id="rId41"/>
  </p:handoutMasterIdLst>
  <p:sldIdLst>
    <p:sldId id="362" r:id="rId7"/>
    <p:sldId id="1107" r:id="rId8"/>
    <p:sldId id="1268" r:id="rId9"/>
    <p:sldId id="272" r:id="rId10"/>
    <p:sldId id="1143" r:id="rId11"/>
    <p:sldId id="1142" r:id="rId12"/>
    <p:sldId id="1265" r:id="rId13"/>
    <p:sldId id="1087" r:id="rId14"/>
    <p:sldId id="1112" r:id="rId15"/>
    <p:sldId id="1141" r:id="rId16"/>
    <p:sldId id="257" r:id="rId17"/>
    <p:sldId id="1150" r:id="rId18"/>
    <p:sldId id="1151" r:id="rId19"/>
    <p:sldId id="1260" r:id="rId20"/>
    <p:sldId id="1261" r:id="rId21"/>
    <p:sldId id="1263" r:id="rId22"/>
    <p:sldId id="259" r:id="rId23"/>
    <p:sldId id="1270" r:id="rId24"/>
    <p:sldId id="1237" r:id="rId25"/>
    <p:sldId id="1235" r:id="rId26"/>
    <p:sldId id="1236" r:id="rId27"/>
    <p:sldId id="1171" r:id="rId28"/>
    <p:sldId id="1104" r:id="rId29"/>
    <p:sldId id="338" r:id="rId30"/>
    <p:sldId id="1247" r:id="rId31"/>
    <p:sldId id="345" r:id="rId32"/>
    <p:sldId id="1248" r:id="rId33"/>
    <p:sldId id="340" r:id="rId34"/>
    <p:sldId id="1251" r:id="rId35"/>
    <p:sldId id="1252" r:id="rId36"/>
    <p:sldId id="1269" r:id="rId37"/>
    <p:sldId id="1253" r:id="rId38"/>
    <p:sldId id="1152" r:id="rId3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ccardo Flavia" initials="RF" lastIdx="1" clrIdx="1">
    <p:extLst>
      <p:ext uri="{19B8F6BF-5375-455C-9EA6-DF929625EA0E}">
        <p15:presenceInfo xmlns:p15="http://schemas.microsoft.com/office/powerpoint/2012/main" userId="S::flavia.riccardo@iss.it::d0c948b9-3a67-4bac-a22a-6b0fce5525eb" providerId="AD"/>
      </p:ext>
    </p:extLst>
  </p:cmAuthor>
  <p:cmAuthor id="6" name="mauro grigioni" initials="m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C4B798"/>
    <a:srgbClr val="AF5200"/>
    <a:srgbClr val="AC770D"/>
    <a:srgbClr val="4BAFC8"/>
    <a:srgbClr val="EFF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F00995-E679-451C-85D3-C1A903FA7106}" v="6" dt="2021-02-12T13:14:16.909"/>
    <p1510:client id="{9596296E-7F85-4C02-9DDD-92704C6A82E2}" v="63" dt="2021-02-12T11:09:32.795"/>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14" autoAdjust="0"/>
    <p:restoredTop sz="87468" autoAdjust="0"/>
  </p:normalViewPr>
  <p:slideViewPr>
    <p:cSldViewPr snapToGrid="0">
      <p:cViewPr varScale="1">
        <p:scale>
          <a:sx n="115" d="100"/>
          <a:sy n="115" d="100"/>
        </p:scale>
        <p:origin x="336" y="19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F66BABC8-47F7-4639-A93D-A8ACD59762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3FC3CE24-8D1C-4D32-AE48-6E232E5B8E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4BDF6-2651-4222-9C28-24E3485A60C1}" type="datetimeFigureOut">
              <a:rPr lang="it-IT" smtClean="0"/>
              <a:t>12/02/2021</a:t>
            </a:fld>
            <a:endParaRPr lang="it-IT"/>
          </a:p>
        </p:txBody>
      </p:sp>
      <p:sp>
        <p:nvSpPr>
          <p:cNvPr id="4" name="Segnaposto piè di pagina 3">
            <a:extLst>
              <a:ext uri="{FF2B5EF4-FFF2-40B4-BE49-F238E27FC236}">
                <a16:creationId xmlns:a16="http://schemas.microsoft.com/office/drawing/2014/main" id="{83F97532-CDB3-4E7F-8588-18C2F39808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5D53DE6F-5CD5-4D15-ABD4-42F0D24615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0EB888-8D6B-4A28-BA1B-9A58A027C8BE}" type="slidenum">
              <a:rPr lang="it-IT" smtClean="0"/>
              <a:t>‹N›</a:t>
            </a:fld>
            <a:endParaRPr lang="it-IT"/>
          </a:p>
        </p:txBody>
      </p:sp>
    </p:spTree>
    <p:extLst>
      <p:ext uri="{BB962C8B-B14F-4D97-AF65-F5344CB8AC3E}">
        <p14:creationId xmlns:p14="http://schemas.microsoft.com/office/powerpoint/2010/main" val="4144063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6AB73-289D-47A5-85F5-1FF1FABF91A6}" type="datetimeFigureOut">
              <a:rPr lang="it-IT" smtClean="0"/>
              <a:t>12/02/2021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D8A56-AA01-4C8A-8637-C672DAE39F2E}" type="slidenum">
              <a:rPr lang="it-IT" smtClean="0"/>
              <a:t>‹N›</a:t>
            </a:fld>
            <a:endParaRPr lang="it-IT"/>
          </a:p>
        </p:txBody>
      </p:sp>
    </p:spTree>
    <p:extLst>
      <p:ext uri="{BB962C8B-B14F-4D97-AF65-F5344CB8AC3E}">
        <p14:creationId xmlns:p14="http://schemas.microsoft.com/office/powerpoint/2010/main" val="161067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AD8A56-AA01-4C8A-8637-C672DAE39F2E}" type="slidenum">
              <a:rPr lang="it-IT" smtClean="0"/>
              <a:t>8</a:t>
            </a:fld>
            <a:endParaRPr lang="it-IT"/>
          </a:p>
        </p:txBody>
      </p:sp>
    </p:spTree>
    <p:extLst>
      <p:ext uri="{BB962C8B-B14F-4D97-AF65-F5344CB8AC3E}">
        <p14:creationId xmlns:p14="http://schemas.microsoft.com/office/powerpoint/2010/main" val="2151101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AD8A56-AA01-4C8A-8637-C672DAE39F2E}" type="slidenum">
              <a:rPr lang="it-IT" smtClean="0"/>
              <a:t>14</a:t>
            </a:fld>
            <a:endParaRPr lang="it-IT"/>
          </a:p>
        </p:txBody>
      </p:sp>
    </p:spTree>
    <p:extLst>
      <p:ext uri="{BB962C8B-B14F-4D97-AF65-F5344CB8AC3E}">
        <p14:creationId xmlns:p14="http://schemas.microsoft.com/office/powerpoint/2010/main" val="3469987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AD8A56-AA01-4C8A-8637-C672DAE39F2E}" type="slidenum">
              <a:rPr lang="it-IT" smtClean="0"/>
              <a:t>16</a:t>
            </a:fld>
            <a:endParaRPr lang="it-IT"/>
          </a:p>
        </p:txBody>
      </p:sp>
    </p:spTree>
    <p:extLst>
      <p:ext uri="{BB962C8B-B14F-4D97-AF65-F5344CB8AC3E}">
        <p14:creationId xmlns:p14="http://schemas.microsoft.com/office/powerpoint/2010/main" val="3585880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29</a:t>
            </a:fld>
            <a:endParaRPr lang="it-IT"/>
          </a:p>
        </p:txBody>
      </p:sp>
    </p:spTree>
    <p:extLst>
      <p:ext uri="{BB962C8B-B14F-4D97-AF65-F5344CB8AC3E}">
        <p14:creationId xmlns:p14="http://schemas.microsoft.com/office/powerpoint/2010/main" val="2409416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32</a:t>
            </a:fld>
            <a:endParaRPr lang="it-IT"/>
          </a:p>
        </p:txBody>
      </p:sp>
    </p:spTree>
    <p:extLst>
      <p:ext uri="{BB962C8B-B14F-4D97-AF65-F5344CB8AC3E}">
        <p14:creationId xmlns:p14="http://schemas.microsoft.com/office/powerpoint/2010/main" val="698307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5" name="Figura a mano libera 10"/>
          <p:cNvSpPr/>
          <p:nvPr userDrawn="1"/>
        </p:nvSpPr>
        <p:spPr>
          <a:xfrm>
            <a:off x="-8466" y="5528734"/>
            <a:ext cx="12213166" cy="1348317"/>
          </a:xfrm>
          <a:custGeom>
            <a:avLst/>
            <a:gdLst>
              <a:gd name="connsiteX0" fmla="*/ 0 w 9160329"/>
              <a:gd name="connsiteY0" fmla="*/ 1033813 h 1050142"/>
              <a:gd name="connsiteX1" fmla="*/ 6188529 w 9160329"/>
              <a:gd name="connsiteY1" fmla="*/ 666421 h 1050142"/>
              <a:gd name="connsiteX2" fmla="*/ 9160329 w 9160329"/>
              <a:gd name="connsiteY2" fmla="*/ 5113 h 1050142"/>
              <a:gd name="connsiteX3" fmla="*/ 9152165 w 9160329"/>
              <a:gd name="connsiteY3" fmla="*/ 1050142 h 1050142"/>
              <a:gd name="connsiteX4" fmla="*/ 0 w 9160329"/>
              <a:gd name="connsiteY4" fmla="*/ 1033813 h 105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329" h="1050142">
                <a:moveTo>
                  <a:pt x="0" y="1033813"/>
                </a:moveTo>
                <a:cubicBezTo>
                  <a:pt x="2330904" y="935842"/>
                  <a:pt x="4661808" y="837871"/>
                  <a:pt x="6188529" y="666421"/>
                </a:cubicBezTo>
                <a:cubicBezTo>
                  <a:pt x="7715250" y="494971"/>
                  <a:pt x="8666390" y="-58840"/>
                  <a:pt x="9160329" y="5113"/>
                </a:cubicBezTo>
                <a:cubicBezTo>
                  <a:pt x="9157608" y="353456"/>
                  <a:pt x="9154886" y="701799"/>
                  <a:pt x="9152165" y="1050142"/>
                </a:cubicBezTo>
                <a:lnTo>
                  <a:pt x="0" y="10338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sz="2400"/>
          </a:p>
        </p:txBody>
      </p:sp>
      <p:pic>
        <p:nvPicPr>
          <p:cNvPr id="6" name="Immagine 11"/>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5453" y="5753100"/>
            <a:ext cx="768348"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1 14"/>
          <p:cNvCxnSpPr/>
          <p:nvPr userDrawn="1"/>
        </p:nvCxnSpPr>
        <p:spPr>
          <a:xfrm>
            <a:off x="1102785" y="3901017"/>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nettore 1 15"/>
          <p:cNvCxnSpPr/>
          <p:nvPr userDrawn="1"/>
        </p:nvCxnSpPr>
        <p:spPr>
          <a:xfrm>
            <a:off x="1102785" y="2565400"/>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Segnaposto testo 2"/>
          <p:cNvSpPr>
            <a:spLocks noGrp="1"/>
          </p:cNvSpPr>
          <p:nvPr>
            <p:ph type="body" idx="1"/>
          </p:nvPr>
        </p:nvSpPr>
        <p:spPr>
          <a:xfrm>
            <a:off x="962405" y="4245092"/>
            <a:ext cx="10363200" cy="960107"/>
          </a:xfrm>
        </p:spPr>
        <p:txBody>
          <a:bodyPr>
            <a:normAutofit/>
          </a:bodyPr>
          <a:lstStyle>
            <a:lvl1pPr marL="0" indent="0" algn="l">
              <a:lnSpc>
                <a:spcPct val="150000"/>
              </a:lnSpc>
              <a:spcBef>
                <a:spcPts val="0"/>
              </a:spcBef>
              <a:buNone/>
              <a:defRPr sz="2133" baseline="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7" name="Segnaposto testo 2"/>
          <p:cNvSpPr>
            <a:spLocks noGrp="1"/>
          </p:cNvSpPr>
          <p:nvPr>
            <p:ph type="body" idx="10"/>
          </p:nvPr>
        </p:nvSpPr>
        <p:spPr>
          <a:xfrm>
            <a:off x="1136399" y="2555670"/>
            <a:ext cx="10048169" cy="594681"/>
          </a:xfrm>
        </p:spPr>
        <p:txBody>
          <a:bodyPr>
            <a:normAutofit/>
          </a:bodyPr>
          <a:lstStyle>
            <a:lvl1pPr marL="0" indent="0" algn="l">
              <a:buNone/>
              <a:defRPr sz="2400">
                <a:solidFill>
                  <a:srgbClr val="C00000"/>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8" name="Segnaposto testo 2"/>
          <p:cNvSpPr>
            <a:spLocks noGrp="1"/>
          </p:cNvSpPr>
          <p:nvPr>
            <p:ph type="body" idx="11"/>
          </p:nvPr>
        </p:nvSpPr>
        <p:spPr>
          <a:xfrm>
            <a:off x="597245" y="191592"/>
            <a:ext cx="11067374" cy="1944216"/>
          </a:xfrm>
        </p:spPr>
        <p:txBody>
          <a:bodyPr>
            <a:normAutofit/>
          </a:bodyPr>
          <a:lstStyle>
            <a:lvl1pPr marL="0" indent="0" algn="ctr">
              <a:lnSpc>
                <a:spcPct val="150000"/>
              </a:lnSpc>
              <a:spcBef>
                <a:spcPts val="800"/>
              </a:spcBef>
              <a:buNone/>
              <a:defRPr sz="2667">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Tree>
    <p:extLst>
      <p:ext uri="{BB962C8B-B14F-4D97-AF65-F5344CB8AC3E}">
        <p14:creationId xmlns:p14="http://schemas.microsoft.com/office/powerpoint/2010/main" val="407358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86E8161-8C76-4B39-AD5C-B7F791CD38D7}" type="datetimeFigureOut">
              <a:rPr lang="it-IT" smtClean="0"/>
              <a:t>12/02/2021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8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1097279" y="1845734"/>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386E8161-8C76-4B39-AD5C-B7F791CD38D7}" type="datetimeFigureOut">
              <a:rPr lang="it-IT" smtClean="0"/>
              <a:t>12/02/2021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289491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386E8161-8C76-4B39-AD5C-B7F791CD38D7}" type="datetimeFigureOut">
              <a:rPr lang="it-IT" smtClean="0"/>
              <a:t>12/02/2021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420337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386E8161-8C76-4B39-AD5C-B7F791CD38D7}" type="datetimeFigureOut">
              <a:rPr lang="it-IT" smtClean="0"/>
              <a:t>12/02/2021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186803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86E8161-8C76-4B39-AD5C-B7F791CD38D7}" type="datetimeFigureOut">
              <a:rPr lang="it-IT" smtClean="0"/>
              <a:t>12/02/2021</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4217546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86E8161-8C76-4B39-AD5C-B7F791CD38D7}" type="datetimeFigureOut">
              <a:rPr lang="it-IT" smtClean="0"/>
              <a:t>12/02/2021</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2146225-B19B-4014-BC77-DF4B52B9E005}" type="slidenum">
              <a:rPr lang="it-IT" smtClean="0"/>
              <a:t>‹N›</a:t>
            </a:fld>
            <a:endParaRPr lang="it-IT"/>
          </a:p>
        </p:txBody>
      </p:sp>
    </p:spTree>
    <p:extLst>
      <p:ext uri="{BB962C8B-B14F-4D97-AF65-F5344CB8AC3E}">
        <p14:creationId xmlns:p14="http://schemas.microsoft.com/office/powerpoint/2010/main" val="241853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86E8161-8C76-4B39-AD5C-B7F791CD38D7}" type="datetimeFigureOut">
              <a:rPr lang="it-IT" smtClean="0"/>
              <a:t>12/02/2021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295084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12/02/2021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442727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12/02/2021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412711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5273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cxnSp>
        <p:nvCxnSpPr>
          <p:cNvPr id="4" name="Connettore 1 7"/>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576000" y="1364771"/>
            <a:ext cx="10972800" cy="4872541"/>
          </a:xfrm>
        </p:spPr>
        <p:txBody>
          <a:bodyPr>
            <a:normAutofit/>
          </a:bodyPr>
          <a:lstStyle>
            <a:lvl1pPr marL="0" indent="0">
              <a:spcBef>
                <a:spcPts val="400"/>
              </a:spcBef>
              <a:spcAft>
                <a:spcPts val="400"/>
              </a:spcAft>
              <a:buNone/>
              <a:defRPr sz="2667">
                <a:latin typeface="Arial" panose="020B0604020202020204" pitchFamily="34" charset="0"/>
                <a:ea typeface="Verdana" panose="020B0604030504040204" pitchFamily="34" charset="0"/>
                <a:cs typeface="Arial" panose="020B0604020202020204" pitchFamily="34" charset="0"/>
              </a:defRPr>
            </a:lvl1pPr>
            <a:lvl2pPr marL="359828" indent="-243415">
              <a:spcBef>
                <a:spcPts val="400"/>
              </a:spcBef>
              <a:spcAft>
                <a:spcPts val="400"/>
              </a:spcAft>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spcBef>
                <a:spcPts val="400"/>
              </a:spcBef>
              <a:spcAft>
                <a:spcPts val="400"/>
              </a:spcAft>
              <a:buFont typeface="Arial" panose="020B0604020202020204" pitchFamily="34" charset="0"/>
              <a:buChar char="-"/>
              <a:defRPr sz="2133" baseline="0">
                <a:latin typeface="Arial" panose="020B0604020202020204" pitchFamily="34" charset="0"/>
                <a:ea typeface="Verdana" panose="020B0604030504040204" pitchFamily="34" charset="0"/>
                <a:cs typeface="Arial" panose="020B0604020202020204" pitchFamily="34" charset="0"/>
              </a:defRPr>
            </a:lvl3pPr>
            <a:lvl4pPr marL="960954" indent="-351363">
              <a:spcBef>
                <a:spcPts val="400"/>
              </a:spcBef>
              <a:spcAft>
                <a:spcPts val="400"/>
              </a:spcAft>
              <a:buFont typeface="Wingdings" panose="05000000000000000000" pitchFamily="2" charset="2"/>
              <a:buChar char="ü"/>
              <a:defRPr sz="1867">
                <a:latin typeface="Arial" panose="020B0604020202020204" pitchFamily="34" charset="0"/>
                <a:ea typeface="Verdana" panose="020B0604030504040204" pitchFamily="34" charset="0"/>
                <a:cs typeface="Arial" panose="020B060402020202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308759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715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12/02/2021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237389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12/02/2021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17865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386E8161-8C76-4B39-AD5C-B7F791CD38D7}" type="datetimeFigureOut">
              <a:rPr lang="it-IT" smtClean="0"/>
              <a:t>12/02/2021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096640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386E8161-8C76-4B39-AD5C-B7F791CD38D7}" type="datetimeFigureOut">
              <a:rPr lang="it-IT" smtClean="0"/>
              <a:t>12/02/2021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029264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386E8161-8C76-4B39-AD5C-B7F791CD38D7}" type="datetimeFigureOut">
              <a:rPr lang="it-IT" smtClean="0"/>
              <a:t>12/02/2021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502846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386E8161-8C76-4B39-AD5C-B7F791CD38D7}" type="datetimeFigureOut">
              <a:rPr lang="it-IT" smtClean="0"/>
              <a:t>12/02/2021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950199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6E8161-8C76-4B39-AD5C-B7F791CD38D7}" type="datetimeFigureOut">
              <a:rPr lang="it-IT" smtClean="0"/>
              <a:t>12/02/2021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407140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86E8161-8C76-4B39-AD5C-B7F791CD38D7}" type="datetimeFigureOut">
              <a:rPr lang="it-IT" smtClean="0"/>
              <a:t>12/02/2021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537670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86E8161-8C76-4B39-AD5C-B7F791CD38D7}" type="datetimeFigureOut">
              <a:rPr lang="it-IT" smtClean="0"/>
              <a:t>12/02/2021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5826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4"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
        <p:nvSpPr>
          <p:cNvPr id="5" name="Segnaposto contenuto 2"/>
          <p:cNvSpPr>
            <a:spLocks noGrp="1"/>
          </p:cNvSpPr>
          <p:nvPr>
            <p:ph idx="1"/>
          </p:nvPr>
        </p:nvSpPr>
        <p:spPr>
          <a:xfrm>
            <a:off x="576000" y="1364771"/>
            <a:ext cx="10972800" cy="4872541"/>
          </a:xfrm>
        </p:spPr>
        <p:txBody>
          <a:bodyPr>
            <a:normAutofit/>
          </a:bodyPr>
          <a:lstStyle>
            <a:lvl1pPr marL="0" indent="0">
              <a:buNone/>
              <a:defRPr sz="2667">
                <a:latin typeface="Arial" panose="020B0604020202020204" pitchFamily="34" charset="0"/>
                <a:ea typeface="Verdana" panose="020B0604030504040204" pitchFamily="34" charset="0"/>
                <a:cs typeface="Arial" panose="020B0604020202020204" pitchFamily="34" charset="0"/>
              </a:defRPr>
            </a:lvl1pPr>
            <a:lvl2pPr marL="476244" indent="-359828">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baseline="0" dirty="0" smtClean="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90587" indent="-380995">
              <a:defRPr lang="it-IT" sz="1867"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Tree>
    <p:extLst>
      <p:ext uri="{BB962C8B-B14F-4D97-AF65-F5344CB8AC3E}">
        <p14:creationId xmlns:p14="http://schemas.microsoft.com/office/powerpoint/2010/main" val="680410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12/02/2021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928080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12/02/2021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525062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98174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cxnSp>
        <p:nvCxnSpPr>
          <p:cNvPr id="7"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testo 2"/>
          <p:cNvSpPr>
            <a:spLocks noGrp="1"/>
          </p:cNvSpPr>
          <p:nvPr>
            <p:ph type="body" idx="1"/>
          </p:nvPr>
        </p:nvSpPr>
        <p:spPr>
          <a:xfrm>
            <a:off x="609601" y="1340769"/>
            <a:ext cx="5386917"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4" name="Segnaposto contenuto 3"/>
          <p:cNvSpPr>
            <a:spLocks noGrp="1"/>
          </p:cNvSpPr>
          <p:nvPr>
            <p:ph sz="half" idx="2"/>
          </p:nvPr>
        </p:nvSpPr>
        <p:spPr>
          <a:xfrm>
            <a:off x="609601" y="2174875"/>
            <a:ext cx="5386917"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5" name="Segnaposto testo 4"/>
          <p:cNvSpPr>
            <a:spLocks noGrp="1"/>
          </p:cNvSpPr>
          <p:nvPr>
            <p:ph type="body" sz="quarter" idx="3"/>
          </p:nvPr>
        </p:nvSpPr>
        <p:spPr>
          <a:xfrm>
            <a:off x="6193370" y="1340769"/>
            <a:ext cx="5389033"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6" name="Segnaposto contenuto 5"/>
          <p:cNvSpPr>
            <a:spLocks noGrp="1"/>
          </p:cNvSpPr>
          <p:nvPr>
            <p:ph sz="quarter" idx="4"/>
          </p:nvPr>
        </p:nvSpPr>
        <p:spPr>
          <a:xfrm>
            <a:off x="6193370" y="2174875"/>
            <a:ext cx="5389033"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243879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fronto">
    <p:spTree>
      <p:nvGrpSpPr>
        <p:cNvPr id="1" name=""/>
        <p:cNvGrpSpPr/>
        <p:nvPr/>
      </p:nvGrpSpPr>
      <p:grpSpPr>
        <a:xfrm>
          <a:off x="0" y="0"/>
          <a:ext cx="0" cy="0"/>
          <a:chOff x="0" y="0"/>
          <a:chExt cx="0" cy="0"/>
        </a:xfrm>
      </p:grpSpPr>
      <p:cxnSp>
        <p:nvCxnSpPr>
          <p:cNvPr id="5"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contenuto 3"/>
          <p:cNvSpPr>
            <a:spLocks noGrp="1"/>
          </p:cNvSpPr>
          <p:nvPr>
            <p:ph sz="half" idx="2"/>
          </p:nvPr>
        </p:nvSpPr>
        <p:spPr>
          <a:xfrm>
            <a:off x="609601" y="1316767"/>
            <a:ext cx="5386917"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6" name="Segnaposto contenuto 5"/>
          <p:cNvSpPr>
            <a:spLocks noGrp="1"/>
          </p:cNvSpPr>
          <p:nvPr>
            <p:ph sz="quarter" idx="4"/>
          </p:nvPr>
        </p:nvSpPr>
        <p:spPr>
          <a:xfrm>
            <a:off x="6193370" y="1316767"/>
            <a:ext cx="5389033"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374675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094940A-E648-0744-AA3B-B3119C2D86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7487"/>
            <a:ext cx="9144000" cy="849180"/>
          </a:xfrm>
          <a:prstGeom prst="rect">
            <a:avLst/>
          </a:prstGeom>
        </p:spPr>
      </p:pic>
      <p:pic>
        <p:nvPicPr>
          <p:cNvPr id="4" name="Immagine" descr="Immagine">
            <a:extLst>
              <a:ext uri="{FF2B5EF4-FFF2-40B4-BE49-F238E27FC236}">
                <a16:creationId xmlns:a16="http://schemas.microsoft.com/office/drawing/2014/main" id="{C0F31F71-86D5-164C-B4CF-E61C1AE2E171}"/>
              </a:ext>
            </a:extLst>
          </p:cNvPr>
          <p:cNvPicPr>
            <a:picLocks noChangeAspect="1"/>
          </p:cNvPicPr>
          <p:nvPr userDrawn="1"/>
        </p:nvPicPr>
        <p:blipFill>
          <a:blip r:embed="rId3"/>
          <a:stretch>
            <a:fillRect/>
          </a:stretch>
        </p:blipFill>
        <p:spPr>
          <a:xfrm>
            <a:off x="10622421" y="5968991"/>
            <a:ext cx="821865" cy="774199"/>
          </a:xfrm>
          <a:prstGeom prst="rect">
            <a:avLst/>
          </a:prstGeom>
          <a:ln w="12700">
            <a:miter lim="400000"/>
          </a:ln>
        </p:spPr>
      </p:pic>
    </p:spTree>
    <p:extLst>
      <p:ext uri="{BB962C8B-B14F-4D97-AF65-F5344CB8AC3E}">
        <p14:creationId xmlns:p14="http://schemas.microsoft.com/office/powerpoint/2010/main" val="376604368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nfographics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8737-D49C-4148-8ECF-403717F82795}"/>
              </a:ext>
            </a:extLst>
          </p:cNvPr>
          <p:cNvSpPr>
            <a:spLocks noGrp="1"/>
          </p:cNvSpPr>
          <p:nvPr>
            <p:ph type="title"/>
          </p:nvPr>
        </p:nvSpPr>
        <p:spPr>
          <a:xfrm>
            <a:off x="452730" y="503097"/>
            <a:ext cx="11292073" cy="837432"/>
          </a:xfrm>
        </p:spPr>
        <p:style>
          <a:lnRef idx="3">
            <a:schemeClr val="lt1"/>
          </a:lnRef>
          <a:fillRef idx="1">
            <a:schemeClr val="accent1"/>
          </a:fillRef>
          <a:effectRef idx="1">
            <a:schemeClr val="accent1"/>
          </a:effectRef>
          <a:fontRef idx="minor">
            <a:schemeClr val="lt1"/>
          </a:fontRef>
        </p:style>
        <p:txBody>
          <a:bodyPr/>
          <a:lstStyle/>
          <a:p>
            <a:r>
              <a:rPr lang="en-US"/>
              <a:t>Click to edit Master title style</a:t>
            </a:r>
          </a:p>
        </p:txBody>
      </p:sp>
      <p:sp>
        <p:nvSpPr>
          <p:cNvPr id="3" name="Date Placeholder 2">
            <a:extLst>
              <a:ext uri="{FF2B5EF4-FFF2-40B4-BE49-F238E27FC236}">
                <a16:creationId xmlns:a16="http://schemas.microsoft.com/office/drawing/2014/main" id="{1BCE6036-BFCF-4DEC-9848-0BA80662A5A1}"/>
              </a:ext>
            </a:extLst>
          </p:cNvPr>
          <p:cNvSpPr>
            <a:spLocks noGrp="1"/>
          </p:cNvSpPr>
          <p:nvPr>
            <p:ph type="dt" sz="half" idx="10"/>
          </p:nvPr>
        </p:nvSpPr>
        <p:spPr/>
        <p:txBody>
          <a:bodyPr/>
          <a:lstStyle/>
          <a:p>
            <a:fld id="{E2AB35E2-F186-4C4C-A33C-9F40F1D9DFA5}" type="datetimeFigureOut">
              <a:rPr lang="en-US" smtClean="0"/>
              <a:t>2/12/2021</a:t>
            </a:fld>
            <a:endParaRPr lang="en-US"/>
          </a:p>
        </p:txBody>
      </p:sp>
      <p:sp>
        <p:nvSpPr>
          <p:cNvPr id="4" name="Footer Placeholder 3">
            <a:extLst>
              <a:ext uri="{FF2B5EF4-FFF2-40B4-BE49-F238E27FC236}">
                <a16:creationId xmlns:a16="http://schemas.microsoft.com/office/drawing/2014/main" id="{51856A01-CD0E-4B46-B2FD-C76B589E41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1C75F-E24F-46F5-A5CA-B8DB687752DD}"/>
              </a:ext>
            </a:extLst>
          </p:cNvPr>
          <p:cNvSpPr>
            <a:spLocks noGrp="1"/>
          </p:cNvSpPr>
          <p:nvPr>
            <p:ph type="sldNum" sz="quarter" idx="12"/>
          </p:nvPr>
        </p:nvSpPr>
        <p:spPr/>
        <p:txBody>
          <a:bodyPr/>
          <a:lstStyle/>
          <a:p>
            <a:fld id="{87B513E7-4515-4082-A960-D4704025B30C}" type="slidenum">
              <a:rPr lang="en-US" smtClean="0"/>
              <a:t>‹N›</a:t>
            </a:fld>
            <a:endParaRPr lang="en-US"/>
          </a:p>
        </p:txBody>
      </p:sp>
      <p:sp>
        <p:nvSpPr>
          <p:cNvPr id="8" name="Chart Placeholder 6">
            <a:extLst>
              <a:ext uri="{FF2B5EF4-FFF2-40B4-BE49-F238E27FC236}">
                <a16:creationId xmlns:a16="http://schemas.microsoft.com/office/drawing/2014/main" id="{91AE1877-C3FE-4C35-A87E-D739D87E54EA}"/>
              </a:ext>
            </a:extLst>
          </p:cNvPr>
          <p:cNvSpPr>
            <a:spLocks noGrp="1"/>
          </p:cNvSpPr>
          <p:nvPr>
            <p:ph type="chart" sz="quarter" idx="14"/>
          </p:nvPr>
        </p:nvSpPr>
        <p:spPr>
          <a:xfrm>
            <a:off x="452730" y="1632858"/>
            <a:ext cx="11292073" cy="4201297"/>
          </a:xfrm>
        </p:spPr>
        <p:txBody>
          <a:bodyPr/>
          <a:lstStyle/>
          <a:p>
            <a:endParaRPr lang="en-US"/>
          </a:p>
        </p:txBody>
      </p:sp>
    </p:spTree>
    <p:extLst>
      <p:ext uri="{BB962C8B-B14F-4D97-AF65-F5344CB8AC3E}">
        <p14:creationId xmlns:p14="http://schemas.microsoft.com/office/powerpoint/2010/main" val="88635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12/02/2021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43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12/02/2021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87893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609600" y="1600202"/>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p:txBody>
      </p:sp>
      <p:sp>
        <p:nvSpPr>
          <p:cNvPr id="4" name="Segnaposto data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fld id="{1ED0E8A1-491B-4E4A-ABD6-CB3956071AD3}" type="datetime1">
              <a:rPr lang="it-IT"/>
              <a:pPr>
                <a:defRPr/>
              </a:pPr>
              <a:t>12/02/2021</a:t>
            </a:fld>
            <a:endParaRPr lang="it-IT"/>
          </a:p>
        </p:txBody>
      </p:sp>
      <p:sp>
        <p:nvSpPr>
          <p:cNvPr id="5" name="Segnaposto piè di pagina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endParaRPr lang="it-IT"/>
          </a:p>
        </p:txBody>
      </p:sp>
      <p:sp>
        <p:nvSpPr>
          <p:cNvPr id="6" name="Segnaposto numero diapositiva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898989"/>
                </a:solidFill>
                <a:cs typeface="Arial" panose="020B0604020202020204" pitchFamily="34" charset="0"/>
              </a:defRPr>
            </a:lvl1pPr>
          </a:lstStyle>
          <a:p>
            <a:pPr>
              <a:defRPr/>
            </a:pPr>
            <a:fld id="{D30DA2B5-E2F8-42AE-BCAE-7525DE44EE77}" type="slidenum">
              <a:rPr lang="it-IT" altLang="it-IT"/>
              <a:pPr>
                <a:defRPr/>
              </a:pPr>
              <a:t>‹N›</a:t>
            </a:fld>
            <a:endParaRPr lang="it-IT" altLang="it-IT"/>
          </a:p>
        </p:txBody>
      </p:sp>
    </p:spTree>
    <p:custDataLst>
      <p:tags r:id="rId9"/>
    </p:custDataLst>
    <p:extLst>
      <p:ext uri="{BB962C8B-B14F-4D97-AF65-F5344CB8AC3E}">
        <p14:creationId xmlns:p14="http://schemas.microsoft.com/office/powerpoint/2010/main" val="266358787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820" r:id="rId6"/>
    <p:sldLayoutId id="2147483821" r:id="rId7"/>
  </p:sldLayoutIdLst>
  <p:hf hdr="0" ftr="0" dt="0"/>
  <p:txStyles>
    <p:titleStyle>
      <a:lvl1pPr algn="ctr" rtl="0" eaLnBrk="0" fontAlgn="base" hangingPunct="0">
        <a:spcBef>
          <a:spcPct val="0"/>
        </a:spcBef>
        <a:spcAft>
          <a:spcPct val="0"/>
        </a:spcAft>
        <a:defRPr sz="2933"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5pPr>
      <a:lvl6pPr marL="609593"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6pPr>
      <a:lvl7pPr marL="1219185"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7pPr>
      <a:lvl8pPr marL="1828777"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8pPr>
      <a:lvl9pPr marL="2438370"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9pPr>
    </p:titleStyle>
    <p:bodyStyle>
      <a:lvl1pPr algn="l" rtl="0" eaLnBrk="0" fontAlgn="base" hangingPunct="0">
        <a:spcBef>
          <a:spcPct val="20000"/>
        </a:spcBef>
        <a:spcAft>
          <a:spcPct val="0"/>
        </a:spcAft>
        <a:buFont typeface="Arial" panose="020B0604020202020204" pitchFamily="34" charset="0"/>
        <a:defRPr sz="2667" kern="1200">
          <a:solidFill>
            <a:schemeClr val="tx1"/>
          </a:solidFill>
          <a:latin typeface="Arial" panose="020B0604020202020204" pitchFamily="34" charset="0"/>
          <a:ea typeface="+mn-ea"/>
          <a:cs typeface="Arial" panose="020B0604020202020204" pitchFamily="34" charset="0"/>
        </a:defRPr>
      </a:lvl1pPr>
      <a:lvl2pPr marL="990587" indent="-380995" algn="l"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1523982" indent="-304797" algn="l" rtl="0" eaLnBrk="0" fontAlgn="base" hangingPunct="0">
        <a:spcBef>
          <a:spcPct val="20000"/>
        </a:spcBef>
        <a:spcAft>
          <a:spcPct val="0"/>
        </a:spcAft>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3pPr>
      <a:lvl4pPr marL="2133573" indent="-304797" algn="l" rtl="0" eaLnBrk="0" fontAlgn="base" hangingPunct="0">
        <a:spcBef>
          <a:spcPct val="20000"/>
        </a:spcBef>
        <a:spcAft>
          <a:spcPct val="0"/>
        </a:spcAft>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4pPr>
      <a:lvl5pPr marL="2743165" indent="-304797" algn="l" rtl="0" eaLnBrk="0" fontAlgn="base" hangingPunct="0">
        <a:spcBef>
          <a:spcPct val="20000"/>
        </a:spcBef>
        <a:spcAft>
          <a:spcPct val="0"/>
        </a:spcAft>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58"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50"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943"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535"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it-IT"/>
      </a:defPPr>
      <a:lvl1pPr marL="0" algn="l" defTabSz="1219185" rtl="0" eaLnBrk="1" latinLnBrk="0" hangingPunct="1">
        <a:defRPr sz="2400" kern="1200">
          <a:solidFill>
            <a:schemeClr val="tx1"/>
          </a:solidFill>
          <a:latin typeface="+mn-lt"/>
          <a:ea typeface="+mn-ea"/>
          <a:cs typeface="+mn-cs"/>
        </a:defRPr>
      </a:lvl1pPr>
      <a:lvl2pPr marL="609593" algn="l" defTabSz="1219185" rtl="0" eaLnBrk="1" latinLnBrk="0" hangingPunct="1">
        <a:defRPr sz="2400" kern="1200">
          <a:solidFill>
            <a:schemeClr val="tx1"/>
          </a:solidFill>
          <a:latin typeface="+mn-lt"/>
          <a:ea typeface="+mn-ea"/>
          <a:cs typeface="+mn-cs"/>
        </a:defRPr>
      </a:lvl2pPr>
      <a:lvl3pPr marL="1219185" algn="l" defTabSz="1219185" rtl="0" eaLnBrk="1" latinLnBrk="0" hangingPunct="1">
        <a:defRPr sz="2400" kern="1200">
          <a:solidFill>
            <a:schemeClr val="tx1"/>
          </a:solidFill>
          <a:latin typeface="+mn-lt"/>
          <a:ea typeface="+mn-ea"/>
          <a:cs typeface="+mn-cs"/>
        </a:defRPr>
      </a:lvl3pPr>
      <a:lvl4pPr marL="1828777" algn="l" defTabSz="1219185" rtl="0" eaLnBrk="1" latinLnBrk="0" hangingPunct="1">
        <a:defRPr sz="2400" kern="1200">
          <a:solidFill>
            <a:schemeClr val="tx1"/>
          </a:solidFill>
          <a:latin typeface="+mn-lt"/>
          <a:ea typeface="+mn-ea"/>
          <a:cs typeface="+mn-cs"/>
        </a:defRPr>
      </a:lvl4pPr>
      <a:lvl5pPr marL="2438370" algn="l" defTabSz="1219185" rtl="0" eaLnBrk="1" latinLnBrk="0" hangingPunct="1">
        <a:defRPr sz="2400" kern="1200">
          <a:solidFill>
            <a:schemeClr val="tx1"/>
          </a:solidFill>
          <a:latin typeface="+mn-lt"/>
          <a:ea typeface="+mn-ea"/>
          <a:cs typeface="+mn-cs"/>
        </a:defRPr>
      </a:lvl5pPr>
      <a:lvl6pPr marL="3047962" algn="l" defTabSz="1219185" rtl="0" eaLnBrk="1" latinLnBrk="0" hangingPunct="1">
        <a:defRPr sz="2400" kern="1200">
          <a:solidFill>
            <a:schemeClr val="tx1"/>
          </a:solidFill>
          <a:latin typeface="+mn-lt"/>
          <a:ea typeface="+mn-ea"/>
          <a:cs typeface="+mn-cs"/>
        </a:defRPr>
      </a:lvl6pPr>
      <a:lvl7pPr marL="3657555" algn="l" defTabSz="1219185" rtl="0" eaLnBrk="1" latinLnBrk="0" hangingPunct="1">
        <a:defRPr sz="2400" kern="1200">
          <a:solidFill>
            <a:schemeClr val="tx1"/>
          </a:solidFill>
          <a:latin typeface="+mn-lt"/>
          <a:ea typeface="+mn-ea"/>
          <a:cs typeface="+mn-cs"/>
        </a:defRPr>
      </a:lvl7pPr>
      <a:lvl8pPr marL="4267147" algn="l" defTabSz="1219185" rtl="0" eaLnBrk="1" latinLnBrk="0" hangingPunct="1">
        <a:defRPr sz="2400" kern="1200">
          <a:solidFill>
            <a:schemeClr val="tx1"/>
          </a:solidFill>
          <a:latin typeface="+mn-lt"/>
          <a:ea typeface="+mn-ea"/>
          <a:cs typeface="+mn-cs"/>
        </a:defRPr>
      </a:lvl8pPr>
      <a:lvl9pPr marL="4876738" algn="l" defTabSz="12191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1ED0E8A1-491B-4E4A-ABD6-CB3956071AD3}" type="datetime1">
              <a:rPr lang="it-IT" smtClean="0"/>
              <a:pPr>
                <a:defRPr/>
              </a:pPr>
              <a:t>12/02/2021</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D30DA2B5-E2F8-42AE-BCAE-7525DE44EE77}" type="slidenum">
              <a:rPr lang="it-IT" altLang="it-IT" smtClean="0"/>
              <a:pPr>
                <a:defRPr/>
              </a:pPr>
              <a:t>‹N›</a:t>
            </a:fld>
            <a:endParaRPr lang="it-IT" alt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77090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ED0E8A1-491B-4E4A-ABD6-CB3956071AD3}" type="datetime1">
              <a:rPr lang="it-IT" smtClean="0"/>
              <a:pPr>
                <a:defRPr/>
              </a:pPr>
              <a:t>12/02/2021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0DA2B5-E2F8-42AE-BCAE-7525DE44EE77}" type="slidenum">
              <a:rPr lang="it-IT" altLang="it-IT" smtClean="0"/>
              <a:pPr>
                <a:defRPr/>
              </a:pPr>
              <a:t>‹N›</a:t>
            </a:fld>
            <a:endParaRPr lang="it-IT" altLang="it-IT"/>
          </a:p>
        </p:txBody>
      </p:sp>
    </p:spTree>
    <p:extLst>
      <p:ext uri="{BB962C8B-B14F-4D97-AF65-F5344CB8AC3E}">
        <p14:creationId xmlns:p14="http://schemas.microsoft.com/office/powerpoint/2010/main" val="229411500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re">
            <a:extLst>
              <a:ext uri="{FF2B5EF4-FFF2-40B4-BE49-F238E27FC236}">
                <a16:creationId xmlns:a16="http://schemas.microsoft.com/office/drawing/2014/main" id="{BA0951CB-1588-E34E-AB4B-6F760B7B4E7E}"/>
              </a:ext>
            </a:extLst>
          </p:cNvPr>
          <p:cNvSpPr txBox="1"/>
          <p:nvPr/>
        </p:nvSpPr>
        <p:spPr>
          <a:xfrm>
            <a:off x="1431742" y="2937263"/>
            <a:ext cx="9630286" cy="503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2700">
                <a:solidFill>
                  <a:srgbClr val="2A3284"/>
                </a:solidFill>
              </a:defRPr>
            </a:lvl1pPr>
          </a:lstStyle>
          <a:p>
            <a:pPr lvl="0" algn="ctr">
              <a:defRPr/>
            </a:pPr>
            <a:r>
              <a:rPr lang="it-IT" sz="2800" i="1"/>
              <a:t> </a:t>
            </a:r>
          </a:p>
        </p:txBody>
      </p:sp>
      <p:sp>
        <p:nvSpPr>
          <p:cNvPr id="3" name="Dipartimento">
            <a:extLst>
              <a:ext uri="{FF2B5EF4-FFF2-40B4-BE49-F238E27FC236}">
                <a16:creationId xmlns:a16="http://schemas.microsoft.com/office/drawing/2014/main" id="{9E62D831-0033-944A-8634-E7FD0182C7CB}"/>
              </a:ext>
            </a:extLst>
          </p:cNvPr>
          <p:cNvSpPr txBox="1"/>
          <p:nvPr/>
        </p:nvSpPr>
        <p:spPr>
          <a:xfrm>
            <a:off x="5131725" y="6161640"/>
            <a:ext cx="4671753" cy="379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b="0">
                <a:solidFill>
                  <a:srgbClr val="2A3284"/>
                </a:solidFill>
              </a:defRPr>
            </a:lvl1pPr>
          </a:lstStyle>
          <a:p>
            <a:pPr defTabSz="914411">
              <a:defRPr/>
            </a:pPr>
            <a:endParaRPr sz="2000">
              <a:latin typeface="Calibri" panose="020F0502020204030204"/>
            </a:endParaRPr>
          </a:p>
        </p:txBody>
      </p:sp>
      <p:sp>
        <p:nvSpPr>
          <p:cNvPr id="6" name="CasellaDiTesto 5">
            <a:extLst>
              <a:ext uri="{FF2B5EF4-FFF2-40B4-BE49-F238E27FC236}">
                <a16:creationId xmlns:a16="http://schemas.microsoft.com/office/drawing/2014/main" id="{E5C02518-57D0-4BF1-A30E-80849D8758C5}"/>
              </a:ext>
            </a:extLst>
          </p:cNvPr>
          <p:cNvSpPr txBox="1"/>
          <p:nvPr/>
        </p:nvSpPr>
        <p:spPr>
          <a:xfrm>
            <a:off x="3731657" y="5312971"/>
            <a:ext cx="5205685"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914411">
              <a:defRPr/>
            </a:pPr>
            <a:r>
              <a:rPr lang="en-GB" sz="1600" i="1">
                <a:solidFill>
                  <a:srgbClr val="E7E6E6">
                    <a:lumMod val="50000"/>
                  </a:srgbClr>
                </a:solidFill>
                <a:latin typeface="Raleway" panose="020B0003030101060003" pitchFamily="34" charset="0"/>
              </a:rPr>
              <a:t>Silvio Brusaferro</a:t>
            </a:r>
          </a:p>
          <a:p>
            <a:pPr algn="ctr" defTabSz="914411">
              <a:defRPr/>
            </a:pPr>
            <a:r>
              <a:rPr lang="en-GB" sz="1600" i="1">
                <a:solidFill>
                  <a:srgbClr val="E7E6E6">
                    <a:lumMod val="50000"/>
                  </a:srgbClr>
                </a:solidFill>
                <a:latin typeface="Raleway" panose="020B0003030101060003" pitchFamily="34" charset="0"/>
              </a:rPr>
              <a:t>Istituto Superiore di Sanità</a:t>
            </a:r>
          </a:p>
        </p:txBody>
      </p:sp>
      <p:sp>
        <p:nvSpPr>
          <p:cNvPr id="7" name="Segnaposto testo 6">
            <a:extLst>
              <a:ext uri="{FF2B5EF4-FFF2-40B4-BE49-F238E27FC236}">
                <a16:creationId xmlns:a16="http://schemas.microsoft.com/office/drawing/2014/main" id="{A6C3CFB3-5F0E-4D9A-9CA6-789D4CFD7CD8}"/>
              </a:ext>
            </a:extLst>
          </p:cNvPr>
          <p:cNvSpPr>
            <a:spLocks noGrp="1"/>
          </p:cNvSpPr>
          <p:nvPr>
            <p:ph type="body" idx="10"/>
          </p:nvPr>
        </p:nvSpPr>
        <p:spPr/>
        <p:txBody>
          <a:bodyPr>
            <a:noAutofit/>
          </a:bodyPr>
          <a:lstStyle/>
          <a:p>
            <a:pPr algn="ctr"/>
            <a:r>
              <a:rPr lang="it-IT" sz="2000"/>
              <a:t>Epidemia COVID-19</a:t>
            </a:r>
          </a:p>
          <a:p>
            <a:pPr algn="ctr"/>
            <a:endParaRPr lang="it-IT" sz="2000"/>
          </a:p>
          <a:p>
            <a:pPr algn="ctr"/>
            <a:r>
              <a:rPr lang="it-IT" sz="2000"/>
              <a:t>Monitoraggio del rischio </a:t>
            </a:r>
          </a:p>
        </p:txBody>
      </p:sp>
      <p:sp>
        <p:nvSpPr>
          <p:cNvPr id="8" name="Segnaposto testo 7">
            <a:extLst>
              <a:ext uri="{FF2B5EF4-FFF2-40B4-BE49-F238E27FC236}">
                <a16:creationId xmlns:a16="http://schemas.microsoft.com/office/drawing/2014/main" id="{DB69548B-E780-46C2-8F27-1EF0022F7071}"/>
              </a:ext>
            </a:extLst>
          </p:cNvPr>
          <p:cNvSpPr>
            <a:spLocks noGrp="1"/>
          </p:cNvSpPr>
          <p:nvPr>
            <p:ph type="body" idx="11"/>
          </p:nvPr>
        </p:nvSpPr>
        <p:spPr>
          <a:xfrm>
            <a:off x="562313" y="242417"/>
            <a:ext cx="11067374" cy="1944216"/>
          </a:xfrm>
        </p:spPr>
        <p:txBody>
          <a:bodyPr/>
          <a:lstStyle/>
          <a:p>
            <a:r>
              <a:rPr lang="it-IT" dirty="0"/>
              <a:t>12 febbraio 2021</a:t>
            </a:r>
          </a:p>
        </p:txBody>
      </p:sp>
    </p:spTree>
    <p:extLst>
      <p:ext uri="{BB962C8B-B14F-4D97-AF65-F5344CB8AC3E}">
        <p14:creationId xmlns:p14="http://schemas.microsoft.com/office/powerpoint/2010/main" val="3174706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2"/>
          <a:srcRect l="37348" t="43258" r="1018" b="47061"/>
          <a:stretch/>
        </p:blipFill>
        <p:spPr>
          <a:xfrm>
            <a:off x="107156" y="734441"/>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dirty="0">
                <a:solidFill>
                  <a:schemeClr val="accent2">
                    <a:lumMod val="50000"/>
                  </a:schemeClr>
                </a:solidFill>
              </a:rPr>
              <a:t>Stato clinico al momento della diagnosi</a:t>
            </a:r>
            <a:endParaRPr lang="it-CH" sz="3600" b="1" dirty="0">
              <a:solidFill>
                <a:schemeClr val="accent2">
                  <a:lumMod val="50000"/>
                </a:schemeClr>
              </a:solidFill>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32770"/>
            <a:ext cx="11977687" cy="646331"/>
          </a:xfrm>
          <a:prstGeom prst="rect">
            <a:avLst/>
          </a:prstGeom>
          <a:noFill/>
        </p:spPr>
        <p:txBody>
          <a:bodyPr wrap="square" rtlCol="0">
            <a:spAutoFit/>
          </a:bodyPr>
          <a:lstStyle/>
          <a:p>
            <a:r>
              <a:rPr lang="it-IT" b="1" dirty="0">
                <a:solidFill>
                  <a:schemeClr val="bg1"/>
                </a:solidFill>
              </a:rPr>
              <a:t>% asintomatici rispetto al totale dei casi diagnosticati in leggero aumento nelle ultime settimana, in leggera diminuzione i casi con stato clinico lieve</a:t>
            </a:r>
          </a:p>
        </p:txBody>
      </p:sp>
      <p:sp>
        <p:nvSpPr>
          <p:cNvPr id="5" name="Rettangolo 4">
            <a:extLst>
              <a:ext uri="{FF2B5EF4-FFF2-40B4-BE49-F238E27FC236}">
                <a16:creationId xmlns:a16="http://schemas.microsoft.com/office/drawing/2014/main" id="{20C1A428-2901-464D-985A-7659936BC2EA}"/>
              </a:ext>
            </a:extLst>
          </p:cNvPr>
          <p:cNvSpPr/>
          <p:nvPr/>
        </p:nvSpPr>
        <p:spPr>
          <a:xfrm>
            <a:off x="2833256" y="572045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475494F8-5271-4B03-9BC5-2076D1106F28}"/>
              </a:ext>
            </a:extLst>
          </p:cNvPr>
          <p:cNvSpPr/>
          <p:nvPr/>
        </p:nvSpPr>
        <p:spPr>
          <a:xfrm>
            <a:off x="7542078" y="6604084"/>
            <a:ext cx="289694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3 febbraio </a:t>
            </a:r>
            <a:r>
              <a:rPr lang="it-IT" sz="1050" b="0" i="0" dirty="0">
                <a:solidFill>
                  <a:srgbClr val="333333"/>
                </a:solidFill>
                <a:effectLst/>
                <a:latin typeface="Source Sans Pro" panose="020B0503030403020204" pitchFamily="34" charset="0"/>
              </a:rPr>
              <a:t>2021</a:t>
            </a:r>
            <a:endParaRPr lang="it-IT" sz="1050" dirty="0"/>
          </a:p>
        </p:txBody>
      </p:sp>
      <p:pic>
        <p:nvPicPr>
          <p:cNvPr id="4098" name="Picture 2">
            <a:extLst>
              <a:ext uri="{FF2B5EF4-FFF2-40B4-BE49-F238E27FC236}">
                <a16:creationId xmlns:a16="http://schemas.microsoft.com/office/drawing/2014/main" id="{DA2BFF22-4B91-4E3B-B051-216E16D7A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476" y="1459784"/>
            <a:ext cx="7720447" cy="482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58693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954107"/>
          </a:xfrm>
          <a:prstGeom prst="rect">
            <a:avLst/>
          </a:prstGeom>
          <a:noFill/>
        </p:spPr>
        <p:txBody>
          <a:bodyPr wrap="square">
            <a:spAutoFit/>
          </a:bodyPr>
          <a:lstStyle/>
          <a:p>
            <a:pPr algn="ctr"/>
            <a:r>
              <a:rPr lang="it-IT" sz="2800" b="1" dirty="0">
                <a:solidFill>
                  <a:schemeClr val="accent2">
                    <a:lumMod val="50000"/>
                  </a:schemeClr>
                </a:solidFill>
                <a:latin typeface="+mj-lt"/>
                <a:ea typeface="+mj-ea"/>
                <a:cs typeface="+mj-cs"/>
              </a:rPr>
              <a:t>Stima riepilogativa dell’Rtmedio14gg per regione basato su inizio sintomi </a:t>
            </a:r>
          </a:p>
          <a:p>
            <a:pPr algn="ctr"/>
            <a:r>
              <a:rPr lang="it-IT" sz="2800" b="1" dirty="0">
                <a:solidFill>
                  <a:schemeClr val="accent2">
                    <a:lumMod val="50000"/>
                  </a:schemeClr>
                </a:solidFill>
                <a:latin typeface="+mj-lt"/>
                <a:ea typeface="+mj-ea"/>
                <a:cs typeface="+mj-cs"/>
              </a:rPr>
              <a:t>dal 20/1 – 2/2, calcolato il 10/2/2021</a:t>
            </a:r>
          </a:p>
        </p:txBody>
      </p:sp>
      <p:pic>
        <p:nvPicPr>
          <p:cNvPr id="4" name="Immagine 3">
            <a:extLst>
              <a:ext uri="{FF2B5EF4-FFF2-40B4-BE49-F238E27FC236}">
                <a16:creationId xmlns:a16="http://schemas.microsoft.com/office/drawing/2014/main" id="{7FDEDD34-5389-4DF6-986B-1480F84B794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8524" y="1055798"/>
            <a:ext cx="8151668" cy="56827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2"/>
          <a:srcRect l="37348" t="43258" r="1018" b="47061"/>
          <a:stretch/>
        </p:blipFill>
        <p:spPr>
          <a:xfrm>
            <a:off x="14796" y="734441"/>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Occupazione posti letto</a:t>
            </a:r>
            <a:endParaRPr lang="it-CH" sz="3600" b="1">
              <a:solidFill>
                <a:schemeClr val="accent2">
                  <a:lumMod val="50000"/>
                </a:schemeClr>
              </a:solidFill>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32770"/>
            <a:ext cx="11977687" cy="369332"/>
          </a:xfrm>
          <a:prstGeom prst="rect">
            <a:avLst/>
          </a:prstGeom>
          <a:noFill/>
        </p:spPr>
        <p:txBody>
          <a:bodyPr wrap="square" rtlCol="0">
            <a:spAutoFit/>
          </a:bodyPr>
          <a:lstStyle/>
          <a:p>
            <a:r>
              <a:rPr lang="it-IT" b="1" dirty="0">
                <a:solidFill>
                  <a:schemeClr val="bg1"/>
                </a:solidFill>
              </a:rPr>
              <a:t>Numero di posti letto occupati al giorno in area medica e in terapia in leggera diminuzione</a:t>
            </a:r>
          </a:p>
        </p:txBody>
      </p:sp>
      <p:sp>
        <p:nvSpPr>
          <p:cNvPr id="5" name="Rettangolo 4">
            <a:extLst>
              <a:ext uri="{FF2B5EF4-FFF2-40B4-BE49-F238E27FC236}">
                <a16:creationId xmlns:a16="http://schemas.microsoft.com/office/drawing/2014/main" id="{20C1A428-2901-464D-985A-7659936BC2EA}"/>
              </a:ext>
            </a:extLst>
          </p:cNvPr>
          <p:cNvSpPr/>
          <p:nvPr/>
        </p:nvSpPr>
        <p:spPr>
          <a:xfrm>
            <a:off x="2833256" y="572045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C6E35582-C4C9-4905-9921-1CC529395BEB}"/>
              </a:ext>
            </a:extLst>
          </p:cNvPr>
          <p:cNvSpPr txBox="1"/>
          <p:nvPr/>
        </p:nvSpPr>
        <p:spPr>
          <a:xfrm>
            <a:off x="671360" y="4901338"/>
            <a:ext cx="5629591" cy="307777"/>
          </a:xfrm>
          <a:prstGeom prst="rect">
            <a:avLst/>
          </a:prstGeom>
          <a:noFill/>
        </p:spPr>
        <p:txBody>
          <a:bodyPr wrap="square" rtlCol="0">
            <a:spAutoFit/>
          </a:bodyPr>
          <a:lstStyle/>
          <a:p>
            <a:r>
              <a:rPr lang="it-IT" sz="1400"/>
              <a:t>*</a:t>
            </a:r>
            <a:r>
              <a:rPr lang="it-IT" sz="1200"/>
              <a:t>PL occupati 2-3-4 Novembre : dati non disponibili</a:t>
            </a:r>
            <a:endParaRPr lang="it-IT" sz="1400"/>
          </a:p>
        </p:txBody>
      </p:sp>
      <p:sp>
        <p:nvSpPr>
          <p:cNvPr id="17" name="Rettangolo 16">
            <a:extLst>
              <a:ext uri="{FF2B5EF4-FFF2-40B4-BE49-F238E27FC236}">
                <a16:creationId xmlns:a16="http://schemas.microsoft.com/office/drawing/2014/main" id="{7E776644-5876-467A-AB9F-11F217135AFC}"/>
              </a:ext>
            </a:extLst>
          </p:cNvPr>
          <p:cNvSpPr/>
          <p:nvPr/>
        </p:nvSpPr>
        <p:spPr>
          <a:xfrm>
            <a:off x="7542078" y="6604084"/>
            <a:ext cx="289694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9 febbraio </a:t>
            </a:r>
            <a:r>
              <a:rPr lang="it-IT" sz="1050" b="0" i="0" dirty="0">
                <a:solidFill>
                  <a:srgbClr val="333333"/>
                </a:solidFill>
                <a:effectLst/>
                <a:latin typeface="Source Sans Pro" panose="020B0503030403020204" pitchFamily="34" charset="0"/>
              </a:rPr>
              <a:t>2021</a:t>
            </a:r>
            <a:endParaRPr lang="it-IT" sz="1050" dirty="0"/>
          </a:p>
        </p:txBody>
      </p:sp>
      <p:pic>
        <p:nvPicPr>
          <p:cNvPr id="12" name="Picture 109">
            <a:extLst>
              <a:ext uri="{FF2B5EF4-FFF2-40B4-BE49-F238E27FC236}">
                <a16:creationId xmlns:a16="http://schemas.microsoft.com/office/drawing/2014/main" id="{3E173B11-973E-44D1-8DC1-9706D8AA43E7}"/>
              </a:ext>
            </a:extLst>
          </p:cNvPr>
          <p:cNvPicPr/>
          <p:nvPr/>
        </p:nvPicPr>
        <p:blipFill>
          <a:blip r:embed="rId3"/>
          <a:srcRect/>
          <a:stretch>
            <a:fillRect/>
          </a:stretch>
        </p:blipFill>
        <p:spPr bwMode="auto">
          <a:xfrm>
            <a:off x="287482" y="2207591"/>
            <a:ext cx="5889913" cy="2583153"/>
          </a:xfrm>
          <a:prstGeom prst="rect">
            <a:avLst/>
          </a:prstGeom>
          <a:noFill/>
        </p:spPr>
      </p:pic>
      <p:pic>
        <p:nvPicPr>
          <p:cNvPr id="14" name="Picture 95">
            <a:extLst>
              <a:ext uri="{FF2B5EF4-FFF2-40B4-BE49-F238E27FC236}">
                <a16:creationId xmlns:a16="http://schemas.microsoft.com/office/drawing/2014/main" id="{4FFA19FD-2114-4A5A-8DC8-0A868DEED38C}"/>
              </a:ext>
            </a:extLst>
          </p:cNvPr>
          <p:cNvPicPr/>
          <p:nvPr/>
        </p:nvPicPr>
        <p:blipFill>
          <a:blip r:embed="rId4"/>
          <a:srcRect/>
          <a:stretch>
            <a:fillRect/>
          </a:stretch>
        </p:blipFill>
        <p:spPr bwMode="auto">
          <a:xfrm>
            <a:off x="6038167" y="2139744"/>
            <a:ext cx="6153833" cy="2706297"/>
          </a:xfrm>
          <a:prstGeom prst="rect">
            <a:avLst/>
          </a:prstGeom>
          <a:noFill/>
        </p:spPr>
      </p:pic>
    </p:spTree>
    <p:extLst>
      <p:ext uri="{BB962C8B-B14F-4D97-AF65-F5344CB8AC3E}">
        <p14:creationId xmlns:p14="http://schemas.microsoft.com/office/powerpoint/2010/main" val="10242079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2"/>
          <a:srcRect l="37348" t="43258" r="1018" b="47061"/>
          <a:stretch/>
        </p:blipFill>
        <p:spPr>
          <a:xfrm>
            <a:off x="5560" y="734441"/>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Occupazione posti letto</a:t>
            </a:r>
            <a:endParaRPr lang="it-CH" sz="3600" b="1">
              <a:solidFill>
                <a:schemeClr val="accent2">
                  <a:lumMod val="50000"/>
                </a:schemeClr>
              </a:solidFill>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32770"/>
            <a:ext cx="11977687" cy="646331"/>
          </a:xfrm>
          <a:prstGeom prst="rect">
            <a:avLst/>
          </a:prstGeom>
          <a:noFill/>
        </p:spPr>
        <p:txBody>
          <a:bodyPr wrap="square" rtlCol="0">
            <a:spAutoFit/>
          </a:bodyPr>
          <a:lstStyle/>
          <a:p>
            <a:r>
              <a:rPr lang="it-IT" b="1" dirty="0">
                <a:solidFill>
                  <a:schemeClr val="bg1"/>
                </a:solidFill>
              </a:rPr>
              <a:t>Tasso di occupazione dei posti letto in area medica e terapia intensiva sotto la soglia di allerta</a:t>
            </a:r>
          </a:p>
          <a:p>
            <a:endParaRPr lang="it-IT" b="1" dirty="0">
              <a:solidFill>
                <a:schemeClr val="bg1"/>
              </a:solidFill>
            </a:endParaRPr>
          </a:p>
        </p:txBody>
      </p:sp>
      <p:sp>
        <p:nvSpPr>
          <p:cNvPr id="5" name="Rettangolo 4">
            <a:extLst>
              <a:ext uri="{FF2B5EF4-FFF2-40B4-BE49-F238E27FC236}">
                <a16:creationId xmlns:a16="http://schemas.microsoft.com/office/drawing/2014/main" id="{20C1A428-2901-464D-985A-7659936BC2EA}"/>
              </a:ext>
            </a:extLst>
          </p:cNvPr>
          <p:cNvSpPr/>
          <p:nvPr/>
        </p:nvSpPr>
        <p:spPr>
          <a:xfrm>
            <a:off x="2833256" y="572045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650C312D-DE3C-457C-8893-609F2163EE59}"/>
              </a:ext>
            </a:extLst>
          </p:cNvPr>
          <p:cNvSpPr txBox="1"/>
          <p:nvPr/>
        </p:nvSpPr>
        <p:spPr>
          <a:xfrm>
            <a:off x="492684" y="5316496"/>
            <a:ext cx="5629591" cy="307777"/>
          </a:xfrm>
          <a:prstGeom prst="rect">
            <a:avLst/>
          </a:prstGeom>
          <a:noFill/>
        </p:spPr>
        <p:txBody>
          <a:bodyPr wrap="square" rtlCol="0">
            <a:spAutoFit/>
          </a:bodyPr>
          <a:lstStyle/>
          <a:p>
            <a:r>
              <a:rPr lang="it-IT" sz="1400"/>
              <a:t>*</a:t>
            </a:r>
            <a:r>
              <a:rPr lang="it-IT" sz="1200"/>
              <a:t>PL occupati 2-3-4 Novembre : dati non disponibili</a:t>
            </a:r>
            <a:endParaRPr lang="it-IT" sz="1400"/>
          </a:p>
        </p:txBody>
      </p:sp>
      <p:sp>
        <p:nvSpPr>
          <p:cNvPr id="15" name="Rettangolo 14">
            <a:extLst>
              <a:ext uri="{FF2B5EF4-FFF2-40B4-BE49-F238E27FC236}">
                <a16:creationId xmlns:a16="http://schemas.microsoft.com/office/drawing/2014/main" id="{6DC1FC9E-5599-4BFD-9834-8C812169665C}"/>
              </a:ext>
            </a:extLst>
          </p:cNvPr>
          <p:cNvSpPr/>
          <p:nvPr/>
        </p:nvSpPr>
        <p:spPr>
          <a:xfrm>
            <a:off x="7542078" y="6604084"/>
            <a:ext cx="289694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9 febbraio </a:t>
            </a:r>
            <a:r>
              <a:rPr lang="it-IT" sz="1050" b="0" i="0" dirty="0">
                <a:solidFill>
                  <a:srgbClr val="333333"/>
                </a:solidFill>
                <a:effectLst/>
                <a:latin typeface="Source Sans Pro" panose="020B0503030403020204" pitchFamily="34" charset="0"/>
              </a:rPr>
              <a:t>2021</a:t>
            </a:r>
            <a:endParaRPr lang="it-IT" sz="1050" dirty="0"/>
          </a:p>
        </p:txBody>
      </p:sp>
      <p:pic>
        <p:nvPicPr>
          <p:cNvPr id="12" name="Picture 107">
            <a:extLst>
              <a:ext uri="{FF2B5EF4-FFF2-40B4-BE49-F238E27FC236}">
                <a16:creationId xmlns:a16="http://schemas.microsoft.com/office/drawing/2014/main" id="{96ECC4CF-C85C-436D-B2C4-24B501CE8D15}"/>
              </a:ext>
            </a:extLst>
          </p:cNvPr>
          <p:cNvPicPr/>
          <p:nvPr/>
        </p:nvPicPr>
        <p:blipFill>
          <a:blip r:embed="rId3"/>
          <a:srcRect/>
          <a:stretch>
            <a:fillRect/>
          </a:stretch>
        </p:blipFill>
        <p:spPr bwMode="auto">
          <a:xfrm>
            <a:off x="-26842" y="1871763"/>
            <a:ext cx="5720195" cy="3425416"/>
          </a:xfrm>
          <a:prstGeom prst="rect">
            <a:avLst/>
          </a:prstGeom>
          <a:noFill/>
        </p:spPr>
      </p:pic>
      <p:pic>
        <p:nvPicPr>
          <p:cNvPr id="13" name="Picture 93">
            <a:extLst>
              <a:ext uri="{FF2B5EF4-FFF2-40B4-BE49-F238E27FC236}">
                <a16:creationId xmlns:a16="http://schemas.microsoft.com/office/drawing/2014/main" id="{7715FF0E-83E0-4D26-A128-3BC94D790B3A}"/>
              </a:ext>
            </a:extLst>
          </p:cNvPr>
          <p:cNvPicPr/>
          <p:nvPr/>
        </p:nvPicPr>
        <p:blipFill>
          <a:blip r:embed="rId4"/>
          <a:srcRect/>
          <a:stretch>
            <a:fillRect/>
          </a:stretch>
        </p:blipFill>
        <p:spPr bwMode="auto">
          <a:xfrm>
            <a:off x="5790151" y="2057400"/>
            <a:ext cx="6400800" cy="2743200"/>
          </a:xfrm>
          <a:prstGeom prst="rect">
            <a:avLst/>
          </a:prstGeom>
          <a:noFill/>
        </p:spPr>
      </p:pic>
    </p:spTree>
    <p:extLst>
      <p:ext uri="{BB962C8B-B14F-4D97-AF65-F5344CB8AC3E}">
        <p14:creationId xmlns:p14="http://schemas.microsoft.com/office/powerpoint/2010/main" val="190475369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69707B18-F129-4E02-8F54-3FB9490B2A73}"/>
              </a:ext>
            </a:extLst>
          </p:cNvPr>
          <p:cNvPicPr>
            <a:picLocks noChangeAspect="1"/>
          </p:cNvPicPr>
          <p:nvPr/>
        </p:nvPicPr>
        <p:blipFill rotWithShape="1">
          <a:blip r:embed="rId3"/>
          <a:srcRect t="4470" b="51477"/>
          <a:stretch/>
        </p:blipFill>
        <p:spPr>
          <a:xfrm>
            <a:off x="6188445" y="2415886"/>
            <a:ext cx="5892934" cy="3021168"/>
          </a:xfrm>
          <a:prstGeom prst="rect">
            <a:avLst/>
          </a:prstGeom>
        </p:spPr>
      </p:pic>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4"/>
          <a:srcRect l="37349" t="44135" r="2101" b="47061"/>
          <a:stretch/>
        </p:blipFill>
        <p:spPr>
          <a:xfrm>
            <a:off x="107156" y="800112"/>
            <a:ext cx="11977687" cy="659672"/>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Proiezioni dell’occupazione dei posti letto a 30 giorni </a:t>
            </a:r>
            <a:endParaRPr lang="it-CH" sz="3600" b="1">
              <a:solidFill>
                <a:schemeClr val="accent2">
                  <a:lumMod val="50000"/>
                </a:schemeClr>
              </a:solidFill>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00112"/>
            <a:ext cx="11977687" cy="646331"/>
          </a:xfrm>
          <a:prstGeom prst="rect">
            <a:avLst/>
          </a:prstGeom>
          <a:noFill/>
        </p:spPr>
        <p:txBody>
          <a:bodyPr wrap="square" rtlCol="0">
            <a:spAutoFit/>
          </a:bodyPr>
          <a:lstStyle/>
          <a:p>
            <a:r>
              <a:rPr lang="it-IT" b="1" dirty="0">
                <a:solidFill>
                  <a:schemeClr val="bg1"/>
                </a:solidFill>
              </a:rPr>
              <a:t>% di probabilità di superamento delle soglie critiche di occupazione in area medica e terapia intensiva al 12/3/2021  se si mantiene invariata la trasmissibilità (tenendo conto dei PL attivabili nel periodo della stima)</a:t>
            </a:r>
          </a:p>
        </p:txBody>
      </p:sp>
      <p:sp>
        <p:nvSpPr>
          <p:cNvPr id="14" name="Rettangolo 13">
            <a:extLst>
              <a:ext uri="{FF2B5EF4-FFF2-40B4-BE49-F238E27FC236}">
                <a16:creationId xmlns:a16="http://schemas.microsoft.com/office/drawing/2014/main" id="{964D423E-4B6E-4F48-9827-052DFB8A4BD6}"/>
              </a:ext>
            </a:extLst>
          </p:cNvPr>
          <p:cNvSpPr/>
          <p:nvPr/>
        </p:nvSpPr>
        <p:spPr>
          <a:xfrm>
            <a:off x="2672779" y="1643192"/>
            <a:ext cx="1573957" cy="307777"/>
          </a:xfrm>
          <a:prstGeom prst="rect">
            <a:avLst/>
          </a:prstGeom>
        </p:spPr>
        <p:txBody>
          <a:bodyPr wrap="none">
            <a:spAutoFit/>
          </a:bodyPr>
          <a:lstStyle/>
          <a:p>
            <a:r>
              <a:rPr lang="it-IT" sz="1400" b="1">
                <a:latin typeface="Arial Narrow" panose="020B0606020202030204" pitchFamily="34" charset="0"/>
              </a:rPr>
              <a:t>Soglie Area Medica </a:t>
            </a:r>
          </a:p>
        </p:txBody>
      </p:sp>
      <p:sp>
        <p:nvSpPr>
          <p:cNvPr id="17" name="Rettangolo 16">
            <a:extLst>
              <a:ext uri="{FF2B5EF4-FFF2-40B4-BE49-F238E27FC236}">
                <a16:creationId xmlns:a16="http://schemas.microsoft.com/office/drawing/2014/main" id="{174A3826-DE09-4D6B-A4E1-FB510620A7AD}"/>
              </a:ext>
            </a:extLst>
          </p:cNvPr>
          <p:cNvSpPr/>
          <p:nvPr/>
        </p:nvSpPr>
        <p:spPr>
          <a:xfrm>
            <a:off x="8410053" y="1625367"/>
            <a:ext cx="1863459" cy="307777"/>
          </a:xfrm>
          <a:prstGeom prst="rect">
            <a:avLst/>
          </a:prstGeom>
        </p:spPr>
        <p:txBody>
          <a:bodyPr wrap="none">
            <a:spAutoFit/>
          </a:bodyPr>
          <a:lstStyle/>
          <a:p>
            <a:r>
              <a:rPr lang="it-IT" sz="1400" b="1" dirty="0">
                <a:latin typeface="Arial Narrow" panose="020B0606020202030204" pitchFamily="34" charset="0"/>
              </a:rPr>
              <a:t>Soglie Terapia intensiva</a:t>
            </a:r>
          </a:p>
        </p:txBody>
      </p:sp>
      <p:cxnSp>
        <p:nvCxnSpPr>
          <p:cNvPr id="16" name="Connettore diritto 15">
            <a:extLst>
              <a:ext uri="{FF2B5EF4-FFF2-40B4-BE49-F238E27FC236}">
                <a16:creationId xmlns:a16="http://schemas.microsoft.com/office/drawing/2014/main" id="{0D6CBB47-DED3-4DD8-8F7C-E2DFE07C14E0}"/>
              </a:ext>
            </a:extLst>
          </p:cNvPr>
          <p:cNvCxnSpPr>
            <a:cxnSpLocks/>
          </p:cNvCxnSpPr>
          <p:nvPr/>
        </p:nvCxnSpPr>
        <p:spPr>
          <a:xfrm flipV="1">
            <a:off x="8928191" y="2355925"/>
            <a:ext cx="0" cy="2916795"/>
          </a:xfrm>
          <a:prstGeom prst="line">
            <a:avLst/>
          </a:prstGeom>
        </p:spPr>
        <p:style>
          <a:lnRef idx="3">
            <a:schemeClr val="dk1"/>
          </a:lnRef>
          <a:fillRef idx="0">
            <a:schemeClr val="dk1"/>
          </a:fillRef>
          <a:effectRef idx="2">
            <a:schemeClr val="dk1"/>
          </a:effectRef>
          <a:fontRef idx="minor">
            <a:schemeClr val="tx1"/>
          </a:fontRef>
        </p:style>
      </p:cxnSp>
      <p:sp>
        <p:nvSpPr>
          <p:cNvPr id="18" name="Rettangolo 17">
            <a:extLst>
              <a:ext uri="{FF2B5EF4-FFF2-40B4-BE49-F238E27FC236}">
                <a16:creationId xmlns:a16="http://schemas.microsoft.com/office/drawing/2014/main" id="{84433E84-F9B3-455D-A19F-D6C7A00B422B}"/>
              </a:ext>
            </a:extLst>
          </p:cNvPr>
          <p:cNvSpPr/>
          <p:nvPr/>
        </p:nvSpPr>
        <p:spPr>
          <a:xfrm>
            <a:off x="7542078" y="6604084"/>
            <a:ext cx="2964273"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10 febbraio </a:t>
            </a:r>
            <a:r>
              <a:rPr lang="it-IT" sz="1050" b="0" i="0" dirty="0">
                <a:solidFill>
                  <a:srgbClr val="333333"/>
                </a:solidFill>
                <a:effectLst/>
                <a:latin typeface="Source Sans Pro" panose="020B0503030403020204" pitchFamily="34" charset="0"/>
              </a:rPr>
              <a:t>2021</a:t>
            </a:r>
            <a:endParaRPr lang="it-IT" sz="1050" dirty="0"/>
          </a:p>
        </p:txBody>
      </p:sp>
      <p:pic>
        <p:nvPicPr>
          <p:cNvPr id="4" name="Immagine 3">
            <a:extLst>
              <a:ext uri="{FF2B5EF4-FFF2-40B4-BE49-F238E27FC236}">
                <a16:creationId xmlns:a16="http://schemas.microsoft.com/office/drawing/2014/main" id="{6A9B34D1-1319-4E65-BA4A-A1B84F9F4FC6}"/>
              </a:ext>
            </a:extLst>
          </p:cNvPr>
          <p:cNvPicPr>
            <a:picLocks noChangeAspect="1"/>
          </p:cNvPicPr>
          <p:nvPr/>
        </p:nvPicPr>
        <p:blipFill rotWithShape="1">
          <a:blip r:embed="rId3"/>
          <a:srcRect t="53257" b="2689"/>
          <a:stretch/>
        </p:blipFill>
        <p:spPr>
          <a:xfrm>
            <a:off x="260210" y="2425994"/>
            <a:ext cx="5892934" cy="3021169"/>
          </a:xfrm>
          <a:prstGeom prst="rect">
            <a:avLst/>
          </a:prstGeom>
        </p:spPr>
      </p:pic>
      <p:cxnSp>
        <p:nvCxnSpPr>
          <p:cNvPr id="19" name="Connettore diritto 18">
            <a:extLst>
              <a:ext uri="{FF2B5EF4-FFF2-40B4-BE49-F238E27FC236}">
                <a16:creationId xmlns:a16="http://schemas.microsoft.com/office/drawing/2014/main" id="{6A9C42C8-054F-44BD-9EA1-135631E3659A}"/>
              </a:ext>
            </a:extLst>
          </p:cNvPr>
          <p:cNvCxnSpPr>
            <a:cxnSpLocks/>
          </p:cNvCxnSpPr>
          <p:nvPr/>
        </p:nvCxnSpPr>
        <p:spPr>
          <a:xfrm flipV="1">
            <a:off x="3437494" y="2355925"/>
            <a:ext cx="0" cy="291679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718994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CFF6864B-142E-485C-B90C-5E6C20CFFADB}"/>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Focus – Terapia intensiva</a:t>
            </a:r>
            <a:endParaRPr lang="it-CH" sz="3600" b="1">
              <a:solidFill>
                <a:schemeClr val="accent2">
                  <a:lumMod val="50000"/>
                </a:schemeClr>
              </a:solidFill>
            </a:endParaRPr>
          </a:p>
        </p:txBody>
      </p:sp>
      <p:sp>
        <p:nvSpPr>
          <p:cNvPr id="8" name="Rettangolo 7">
            <a:extLst>
              <a:ext uri="{FF2B5EF4-FFF2-40B4-BE49-F238E27FC236}">
                <a16:creationId xmlns:a16="http://schemas.microsoft.com/office/drawing/2014/main" id="{292D194F-2D74-4317-A78F-CD3B9AAF2698}"/>
              </a:ext>
            </a:extLst>
          </p:cNvPr>
          <p:cNvSpPr/>
          <p:nvPr/>
        </p:nvSpPr>
        <p:spPr>
          <a:xfrm>
            <a:off x="3126329" y="6617451"/>
            <a:ext cx="2964273"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10 febbraio </a:t>
            </a:r>
            <a:r>
              <a:rPr lang="it-IT" sz="1050" b="0" i="0" dirty="0">
                <a:solidFill>
                  <a:srgbClr val="333333"/>
                </a:solidFill>
                <a:effectLst/>
                <a:latin typeface="Source Sans Pro" panose="020B0503030403020204" pitchFamily="34" charset="0"/>
              </a:rPr>
              <a:t>2021</a:t>
            </a:r>
            <a:endParaRPr lang="it-IT" sz="1050" dirty="0"/>
          </a:p>
        </p:txBody>
      </p:sp>
      <p:pic>
        <p:nvPicPr>
          <p:cNvPr id="3" name="Immagine 2">
            <a:extLst>
              <a:ext uri="{FF2B5EF4-FFF2-40B4-BE49-F238E27FC236}">
                <a16:creationId xmlns:a16="http://schemas.microsoft.com/office/drawing/2014/main" id="{F5D2EE61-7138-4F3D-8F41-29C43FFDBC3E}"/>
              </a:ext>
            </a:extLst>
          </p:cNvPr>
          <p:cNvPicPr>
            <a:picLocks noChangeAspect="1"/>
          </p:cNvPicPr>
          <p:nvPr/>
        </p:nvPicPr>
        <p:blipFill>
          <a:blip r:embed="rId2"/>
          <a:stretch>
            <a:fillRect/>
          </a:stretch>
        </p:blipFill>
        <p:spPr>
          <a:xfrm>
            <a:off x="6053043" y="0"/>
            <a:ext cx="6031800" cy="6858000"/>
          </a:xfrm>
          <a:prstGeom prst="rect">
            <a:avLst/>
          </a:prstGeom>
        </p:spPr>
      </p:pic>
      <p:pic>
        <p:nvPicPr>
          <p:cNvPr id="7" name="Immagine 6">
            <a:extLst>
              <a:ext uri="{FF2B5EF4-FFF2-40B4-BE49-F238E27FC236}">
                <a16:creationId xmlns:a16="http://schemas.microsoft.com/office/drawing/2014/main" id="{DAA5FD78-9D7A-4F58-B073-7DC974DD9F93}"/>
              </a:ext>
            </a:extLst>
          </p:cNvPr>
          <p:cNvPicPr>
            <a:picLocks noChangeAspect="1"/>
          </p:cNvPicPr>
          <p:nvPr/>
        </p:nvPicPr>
        <p:blipFill>
          <a:blip r:embed="rId3"/>
          <a:stretch>
            <a:fillRect/>
          </a:stretch>
        </p:blipFill>
        <p:spPr>
          <a:xfrm>
            <a:off x="444846" y="634596"/>
            <a:ext cx="5240379" cy="5588808"/>
          </a:xfrm>
          <a:prstGeom prst="rect">
            <a:avLst/>
          </a:prstGeom>
        </p:spPr>
      </p:pic>
    </p:spTree>
    <p:extLst>
      <p:ext uri="{BB962C8B-B14F-4D97-AF65-F5344CB8AC3E}">
        <p14:creationId xmlns:p14="http://schemas.microsoft.com/office/powerpoint/2010/main" val="305092066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CFF6864B-142E-485C-B90C-5E6C20CFFADB}"/>
              </a:ext>
            </a:extLst>
          </p:cNvPr>
          <p:cNvSpPr txBox="1">
            <a:spLocks/>
          </p:cNvSpPr>
          <p:nvPr/>
        </p:nvSpPr>
        <p:spPr>
          <a:xfrm>
            <a:off x="107156" y="0"/>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accent2">
                    <a:lumMod val="50000"/>
                  </a:schemeClr>
                </a:solidFill>
              </a:rPr>
              <a:t>Età mediana dei casi deceduti riportati al sistema di sorveglianza integrato</a:t>
            </a:r>
            <a:endParaRPr lang="it-CH" sz="2800" b="1" dirty="0">
              <a:solidFill>
                <a:schemeClr val="accent2">
                  <a:lumMod val="50000"/>
                </a:schemeClr>
              </a:solidFill>
            </a:endParaRPr>
          </a:p>
        </p:txBody>
      </p:sp>
      <p:sp>
        <p:nvSpPr>
          <p:cNvPr id="7" name="Rettangolo 6">
            <a:extLst>
              <a:ext uri="{FF2B5EF4-FFF2-40B4-BE49-F238E27FC236}">
                <a16:creationId xmlns:a16="http://schemas.microsoft.com/office/drawing/2014/main" id="{9E2E0D86-56A8-4F22-A0D6-25DED3CEB6A4}"/>
              </a:ext>
            </a:extLst>
          </p:cNvPr>
          <p:cNvSpPr/>
          <p:nvPr/>
        </p:nvSpPr>
        <p:spPr>
          <a:xfrm>
            <a:off x="7691276" y="6604084"/>
            <a:ext cx="289694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3 febbraio 2021</a:t>
            </a:r>
            <a:endParaRPr lang="it-IT" sz="1050" dirty="0"/>
          </a:p>
        </p:txBody>
      </p:sp>
      <p:pic>
        <p:nvPicPr>
          <p:cNvPr id="3" name="Immagine 2">
            <a:extLst>
              <a:ext uri="{FF2B5EF4-FFF2-40B4-BE49-F238E27FC236}">
                <a16:creationId xmlns:a16="http://schemas.microsoft.com/office/drawing/2014/main" id="{627153A7-6B8E-43C8-B8EE-24DEED92503E}"/>
              </a:ext>
            </a:extLst>
          </p:cNvPr>
          <p:cNvPicPr>
            <a:picLocks noChangeAspect="1"/>
          </p:cNvPicPr>
          <p:nvPr/>
        </p:nvPicPr>
        <p:blipFill>
          <a:blip r:embed="rId3"/>
          <a:stretch>
            <a:fillRect/>
          </a:stretch>
        </p:blipFill>
        <p:spPr>
          <a:xfrm>
            <a:off x="133350" y="923925"/>
            <a:ext cx="11925300" cy="5010150"/>
          </a:xfrm>
          <a:prstGeom prst="rect">
            <a:avLst/>
          </a:prstGeom>
        </p:spPr>
      </p:pic>
    </p:spTree>
    <p:extLst>
      <p:ext uri="{BB962C8B-B14F-4D97-AF65-F5344CB8AC3E}">
        <p14:creationId xmlns:p14="http://schemas.microsoft.com/office/powerpoint/2010/main" val="385679664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C5D57F5-9D10-4F0B-B0AB-75E591537B7B}"/>
              </a:ext>
            </a:extLst>
          </p:cNvPr>
          <p:cNvPicPr>
            <a:picLocks noChangeAspect="1"/>
          </p:cNvPicPr>
          <p:nvPr/>
        </p:nvPicPr>
        <p:blipFill>
          <a:blip r:embed="rId2"/>
          <a:stretch>
            <a:fillRect/>
          </a:stretch>
        </p:blipFill>
        <p:spPr>
          <a:xfrm>
            <a:off x="1849580" y="672912"/>
            <a:ext cx="7855447" cy="5893921"/>
          </a:xfrm>
          <a:prstGeom prst="rect">
            <a:avLst/>
          </a:prstGeom>
        </p:spPr>
      </p:pic>
      <p:sp>
        <p:nvSpPr>
          <p:cNvPr id="725" name="Titolo 1">
            <a:extLst>
              <a:ext uri="{FF2B5EF4-FFF2-40B4-BE49-F238E27FC236}">
                <a16:creationId xmlns:a16="http://schemas.microsoft.com/office/drawing/2014/main" id="{BC8565EB-D836-4657-834C-1DAF773A1DA8}"/>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a:solidFill>
                  <a:schemeClr val="accent2">
                    <a:lumMod val="50000"/>
                  </a:schemeClr>
                </a:solidFill>
              </a:rPr>
              <a:t>Confronto casi deceduti riportati alla Sorveglianza COVID-19 e Protezione Civile/Ministero della salute per data di decesso</a:t>
            </a:r>
            <a:endParaRPr lang="it-CH" sz="2400" b="1" dirty="0">
              <a:solidFill>
                <a:schemeClr val="accent2">
                  <a:lumMod val="50000"/>
                </a:schemeClr>
              </a:solidFill>
            </a:endParaRPr>
          </a:p>
        </p:txBody>
      </p:sp>
      <p:cxnSp>
        <p:nvCxnSpPr>
          <p:cNvPr id="728" name="Connettore 2 727">
            <a:extLst>
              <a:ext uri="{FF2B5EF4-FFF2-40B4-BE49-F238E27FC236}">
                <a16:creationId xmlns:a16="http://schemas.microsoft.com/office/drawing/2014/main" id="{2FF512AB-C53B-484E-B766-5170DB81FF67}"/>
              </a:ext>
            </a:extLst>
          </p:cNvPr>
          <p:cNvCxnSpPr/>
          <p:nvPr/>
        </p:nvCxnSpPr>
        <p:spPr>
          <a:xfrm>
            <a:off x="8852705" y="792408"/>
            <a:ext cx="28135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32" name="CasellaDiTesto 831">
            <a:extLst>
              <a:ext uri="{FF2B5EF4-FFF2-40B4-BE49-F238E27FC236}">
                <a16:creationId xmlns:a16="http://schemas.microsoft.com/office/drawing/2014/main" id="{BFD5E656-5E8F-4260-B1F0-3E82FC6FABBE}"/>
              </a:ext>
            </a:extLst>
          </p:cNvPr>
          <p:cNvSpPr txBox="1"/>
          <p:nvPr/>
        </p:nvSpPr>
        <p:spPr>
          <a:xfrm>
            <a:off x="8608405" y="423076"/>
            <a:ext cx="1052057" cy="369332"/>
          </a:xfrm>
          <a:prstGeom prst="rect">
            <a:avLst/>
          </a:prstGeom>
          <a:noFill/>
        </p:spPr>
        <p:txBody>
          <a:bodyPr wrap="square" rtlCol="0">
            <a:spAutoFit/>
          </a:bodyPr>
          <a:lstStyle/>
          <a:p>
            <a:r>
              <a:rPr lang="it-IT" sz="900" dirty="0"/>
              <a:t>Dato in fase di consolidamento</a:t>
            </a:r>
          </a:p>
        </p:txBody>
      </p:sp>
      <p:sp>
        <p:nvSpPr>
          <p:cNvPr id="794" name="Rettangolo 793">
            <a:extLst>
              <a:ext uri="{FF2B5EF4-FFF2-40B4-BE49-F238E27FC236}">
                <a16:creationId xmlns:a16="http://schemas.microsoft.com/office/drawing/2014/main" id="{ECCF68A1-8079-43B5-AB40-DCA44D06F55B}"/>
              </a:ext>
            </a:extLst>
          </p:cNvPr>
          <p:cNvSpPr/>
          <p:nvPr/>
        </p:nvSpPr>
        <p:spPr>
          <a:xfrm>
            <a:off x="8754859" y="850914"/>
            <a:ext cx="534562" cy="2125830"/>
          </a:xfrm>
          <a:prstGeom prst="rect">
            <a:avLst/>
          </a:prstGeom>
          <a:solidFill>
            <a:schemeClr val="bg1">
              <a:lumMod val="75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2"/>
          <a:srcRect l="37348" t="43258" r="1018" b="47061"/>
          <a:stretch/>
        </p:blipFill>
        <p:spPr>
          <a:xfrm>
            <a:off x="5560" y="734441"/>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dirty="0">
                <a:solidFill>
                  <a:schemeClr val="accent2">
                    <a:lumMod val="50000"/>
                  </a:schemeClr>
                </a:solidFill>
              </a:rPr>
              <a:t>Operatori sanitari</a:t>
            </a:r>
            <a:endParaRPr lang="it-CH" sz="3600" b="1" dirty="0">
              <a:solidFill>
                <a:schemeClr val="accent2">
                  <a:lumMod val="50000"/>
                </a:schemeClr>
              </a:solidFill>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32770"/>
            <a:ext cx="11977687" cy="646331"/>
          </a:xfrm>
          <a:prstGeom prst="rect">
            <a:avLst/>
          </a:prstGeom>
          <a:noFill/>
        </p:spPr>
        <p:txBody>
          <a:bodyPr wrap="square" rtlCol="0">
            <a:spAutoFit/>
          </a:bodyPr>
          <a:lstStyle/>
          <a:p>
            <a:r>
              <a:rPr lang="it-IT" b="1" dirty="0">
                <a:solidFill>
                  <a:schemeClr val="bg1"/>
                </a:solidFill>
              </a:rPr>
              <a:t>Nelle ultime 2 settimane si osserva una riduzione della % di casi </a:t>
            </a:r>
            <a:r>
              <a:rPr lang="it-IT" b="1">
                <a:solidFill>
                  <a:schemeClr val="bg1"/>
                </a:solidFill>
              </a:rPr>
              <a:t>tra operatori </a:t>
            </a:r>
            <a:r>
              <a:rPr lang="it-IT" b="1" dirty="0">
                <a:solidFill>
                  <a:schemeClr val="bg1"/>
                </a:solidFill>
              </a:rPr>
              <a:t>sanitari il dato però è ancora in fase in consolidamento</a:t>
            </a:r>
          </a:p>
        </p:txBody>
      </p:sp>
      <p:sp>
        <p:nvSpPr>
          <p:cNvPr id="5" name="Rettangolo 4">
            <a:extLst>
              <a:ext uri="{FF2B5EF4-FFF2-40B4-BE49-F238E27FC236}">
                <a16:creationId xmlns:a16="http://schemas.microsoft.com/office/drawing/2014/main" id="{20C1A428-2901-464D-985A-7659936BC2EA}"/>
              </a:ext>
            </a:extLst>
          </p:cNvPr>
          <p:cNvSpPr/>
          <p:nvPr/>
        </p:nvSpPr>
        <p:spPr>
          <a:xfrm>
            <a:off x="2833256" y="572045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6DC1FC9E-5599-4BFD-9834-8C812169665C}"/>
              </a:ext>
            </a:extLst>
          </p:cNvPr>
          <p:cNvSpPr/>
          <p:nvPr/>
        </p:nvSpPr>
        <p:spPr>
          <a:xfrm>
            <a:off x="7542078" y="6604084"/>
            <a:ext cx="2964273"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10 febbraio </a:t>
            </a:r>
            <a:r>
              <a:rPr lang="it-IT" sz="1050" b="0" i="0" dirty="0">
                <a:solidFill>
                  <a:srgbClr val="333333"/>
                </a:solidFill>
                <a:effectLst/>
                <a:latin typeface="Source Sans Pro" panose="020B0503030403020204" pitchFamily="34" charset="0"/>
              </a:rPr>
              <a:t>2021</a:t>
            </a:r>
            <a:endParaRPr lang="it-IT" sz="1050" dirty="0"/>
          </a:p>
        </p:txBody>
      </p:sp>
      <p:pic>
        <p:nvPicPr>
          <p:cNvPr id="2" name="Immagine 1">
            <a:extLst>
              <a:ext uri="{FF2B5EF4-FFF2-40B4-BE49-F238E27FC236}">
                <a16:creationId xmlns:a16="http://schemas.microsoft.com/office/drawing/2014/main" id="{0B498606-1E2C-458A-8091-403CE2E5ABB6}"/>
              </a:ext>
            </a:extLst>
          </p:cNvPr>
          <p:cNvPicPr>
            <a:picLocks noChangeAspect="1"/>
          </p:cNvPicPr>
          <p:nvPr/>
        </p:nvPicPr>
        <p:blipFill rotWithShape="1">
          <a:blip r:embed="rId3"/>
          <a:srcRect t="5445"/>
          <a:stretch/>
        </p:blipFill>
        <p:spPr>
          <a:xfrm>
            <a:off x="2082800" y="1459784"/>
            <a:ext cx="7035069" cy="4954426"/>
          </a:xfrm>
          <a:prstGeom prst="rect">
            <a:avLst/>
          </a:prstGeom>
        </p:spPr>
      </p:pic>
      <p:sp>
        <p:nvSpPr>
          <p:cNvPr id="317" name="CasellaDiTesto 316">
            <a:extLst>
              <a:ext uri="{FF2B5EF4-FFF2-40B4-BE49-F238E27FC236}">
                <a16:creationId xmlns:a16="http://schemas.microsoft.com/office/drawing/2014/main" id="{6282E21E-A888-4ADF-B4D9-FED14B32EAF5}"/>
              </a:ext>
            </a:extLst>
          </p:cNvPr>
          <p:cNvSpPr txBox="1"/>
          <p:nvPr/>
        </p:nvSpPr>
        <p:spPr>
          <a:xfrm>
            <a:off x="8230784" y="3185536"/>
            <a:ext cx="1316465" cy="369332"/>
          </a:xfrm>
          <a:prstGeom prst="rect">
            <a:avLst/>
          </a:prstGeom>
          <a:noFill/>
        </p:spPr>
        <p:txBody>
          <a:bodyPr wrap="square" rtlCol="0">
            <a:spAutoFit/>
          </a:bodyPr>
          <a:lstStyle/>
          <a:p>
            <a:r>
              <a:rPr lang="it-IT" sz="900" dirty="0"/>
              <a:t>Dato in fase di consolidamento</a:t>
            </a:r>
          </a:p>
        </p:txBody>
      </p:sp>
      <p:cxnSp>
        <p:nvCxnSpPr>
          <p:cNvPr id="318" name="Connettore 2 317">
            <a:extLst>
              <a:ext uri="{FF2B5EF4-FFF2-40B4-BE49-F238E27FC236}">
                <a16:creationId xmlns:a16="http://schemas.microsoft.com/office/drawing/2014/main" id="{54F40527-07A0-471B-8B66-EE687415AFF9}"/>
              </a:ext>
            </a:extLst>
          </p:cNvPr>
          <p:cNvCxnSpPr>
            <a:cxnSpLocks/>
          </p:cNvCxnSpPr>
          <p:nvPr/>
        </p:nvCxnSpPr>
        <p:spPr>
          <a:xfrm>
            <a:off x="8350491" y="3625784"/>
            <a:ext cx="58415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19" name="Rettangolo 318">
            <a:extLst>
              <a:ext uri="{FF2B5EF4-FFF2-40B4-BE49-F238E27FC236}">
                <a16:creationId xmlns:a16="http://schemas.microsoft.com/office/drawing/2014/main" id="{F3A0DA81-B389-4D1A-B2D2-D6DCA243EAF2}"/>
              </a:ext>
            </a:extLst>
          </p:cNvPr>
          <p:cNvSpPr/>
          <p:nvPr/>
        </p:nvSpPr>
        <p:spPr>
          <a:xfrm>
            <a:off x="8527143" y="3788228"/>
            <a:ext cx="232229" cy="1809949"/>
          </a:xfrm>
          <a:prstGeom prst="rect">
            <a:avLst/>
          </a:prstGeom>
          <a:solidFill>
            <a:schemeClr val="bg1">
              <a:lumMod val="75000"/>
              <a:alpha val="41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63313998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15A41F-E1BA-4FB6-A968-2E192A7E6D50}"/>
              </a:ext>
            </a:extLst>
          </p:cNvPr>
          <p:cNvPicPr>
            <a:picLocks noChangeAspect="1"/>
          </p:cNvPicPr>
          <p:nvPr/>
        </p:nvPicPr>
        <p:blipFill rotWithShape="1">
          <a:blip r:embed="rId2"/>
          <a:srcRect t="7865" b="7865"/>
          <a:stretch/>
        </p:blipFill>
        <p:spPr>
          <a:xfrm>
            <a:off x="-1" y="10"/>
            <a:ext cx="12192000" cy="6857990"/>
          </a:xfrm>
          <a:prstGeom prst="rect">
            <a:avLst/>
          </a:prstGeom>
        </p:spPr>
      </p:pic>
      <p:sp>
        <p:nvSpPr>
          <p:cNvPr id="5" name="CasellaDiTesto 4">
            <a:extLst>
              <a:ext uri="{FF2B5EF4-FFF2-40B4-BE49-F238E27FC236}">
                <a16:creationId xmlns:a16="http://schemas.microsoft.com/office/drawing/2014/main" id="{CD35BDF0-9204-4692-A1A0-8FC9F560F5E1}"/>
              </a:ext>
            </a:extLst>
          </p:cNvPr>
          <p:cNvSpPr txBox="1"/>
          <p:nvPr/>
        </p:nvSpPr>
        <p:spPr>
          <a:xfrm>
            <a:off x="709450" y="1913950"/>
            <a:ext cx="4204137" cy="1342754"/>
          </a:xfrm>
          <a:prstGeom prst="rect">
            <a:avLst/>
          </a:prstGeom>
        </p:spPr>
        <p:txBody>
          <a:bodyPr vert="horz" lIns="91440" tIns="45721" rIns="91440" bIns="45721" rtlCol="0" anchor="ctr">
            <a:normAutofit/>
          </a:bodyPr>
          <a:lstStyle/>
          <a:p>
            <a:pPr algn="ctr">
              <a:lnSpc>
                <a:spcPct val="90000"/>
              </a:lnSpc>
              <a:spcBef>
                <a:spcPct val="0"/>
              </a:spcBef>
              <a:spcAft>
                <a:spcPts val="601"/>
              </a:spcAft>
            </a:pPr>
            <a:r>
              <a:rPr lang="en-US" sz="3600" b="1">
                <a:latin typeface="+mj-lt"/>
                <a:ea typeface="+mj-ea"/>
                <a:cs typeface="+mj-cs"/>
              </a:rPr>
              <a:t>Valutazione del rischio</a:t>
            </a:r>
          </a:p>
        </p:txBody>
      </p:sp>
      <p:sp>
        <p:nvSpPr>
          <p:cNvPr id="3" name="Rettangolo 2">
            <a:extLst>
              <a:ext uri="{FF2B5EF4-FFF2-40B4-BE49-F238E27FC236}">
                <a16:creationId xmlns:a16="http://schemas.microsoft.com/office/drawing/2014/main" id="{2BBD1C2E-7F36-4123-A64E-715604368F11}"/>
              </a:ext>
            </a:extLst>
          </p:cNvPr>
          <p:cNvSpPr/>
          <p:nvPr/>
        </p:nvSpPr>
        <p:spPr>
          <a:xfrm>
            <a:off x="525517" y="3417575"/>
            <a:ext cx="4593020" cy="261983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1" rIns="91440" bIns="45721" rtlCol="0" anchor="ctr">
            <a:normAutofit/>
          </a:bodyPr>
          <a:lstStyle/>
          <a:p>
            <a:pPr algn="just">
              <a:lnSpc>
                <a:spcPct val="90000"/>
              </a:lnSpc>
              <a:spcAft>
                <a:spcPts val="601"/>
              </a:spcAft>
            </a:pPr>
            <a:r>
              <a:rPr lang="en-US" sz="2000" err="1">
                <a:solidFill>
                  <a:schemeClr val="tx1"/>
                </a:solidFill>
              </a:rPr>
              <a:t>Processo</a:t>
            </a:r>
            <a:r>
              <a:rPr lang="en-US" sz="2000">
                <a:solidFill>
                  <a:schemeClr val="tx1"/>
                </a:solidFill>
              </a:rPr>
              <a:t> </a:t>
            </a:r>
            <a:r>
              <a:rPr lang="en-US" sz="2000" err="1">
                <a:solidFill>
                  <a:schemeClr val="tx1"/>
                </a:solidFill>
              </a:rPr>
              <a:t>strutturato</a:t>
            </a:r>
            <a:r>
              <a:rPr lang="en-US" sz="2000">
                <a:solidFill>
                  <a:schemeClr val="tx1"/>
                </a:solidFill>
              </a:rPr>
              <a:t> </a:t>
            </a:r>
            <a:r>
              <a:rPr lang="en-US" sz="2000" err="1">
                <a:solidFill>
                  <a:schemeClr val="tx1"/>
                </a:solidFill>
              </a:rPr>
              <a:t>volto</a:t>
            </a:r>
            <a:r>
              <a:rPr lang="en-US" sz="2000">
                <a:solidFill>
                  <a:schemeClr val="tx1"/>
                </a:solidFill>
              </a:rPr>
              <a:t> a </a:t>
            </a:r>
            <a:r>
              <a:rPr lang="en-US" sz="2000" err="1">
                <a:solidFill>
                  <a:schemeClr val="tx1"/>
                </a:solidFill>
              </a:rPr>
              <a:t>quantificare</a:t>
            </a:r>
            <a:r>
              <a:rPr lang="en-US" sz="2000">
                <a:solidFill>
                  <a:schemeClr val="tx1"/>
                </a:solidFill>
              </a:rPr>
              <a:t> la </a:t>
            </a:r>
            <a:r>
              <a:rPr lang="en-US" sz="2000" err="1">
                <a:solidFill>
                  <a:schemeClr val="tx1"/>
                </a:solidFill>
              </a:rPr>
              <a:t>probabilità</a:t>
            </a:r>
            <a:r>
              <a:rPr lang="en-US" sz="2000">
                <a:solidFill>
                  <a:schemeClr val="tx1"/>
                </a:solidFill>
              </a:rPr>
              <a:t> </a:t>
            </a:r>
            <a:r>
              <a:rPr lang="en-US" sz="2000" err="1">
                <a:solidFill>
                  <a:schemeClr val="tx1"/>
                </a:solidFill>
              </a:rPr>
              <a:t>che</a:t>
            </a:r>
            <a:r>
              <a:rPr lang="en-US" sz="2000">
                <a:solidFill>
                  <a:schemeClr val="tx1"/>
                </a:solidFill>
              </a:rPr>
              <a:t> un </a:t>
            </a:r>
            <a:r>
              <a:rPr lang="en-US" sz="2000" err="1">
                <a:solidFill>
                  <a:schemeClr val="tx1"/>
                </a:solidFill>
              </a:rPr>
              <a:t>agente</a:t>
            </a:r>
            <a:r>
              <a:rPr lang="en-US" sz="2000">
                <a:solidFill>
                  <a:schemeClr val="tx1"/>
                </a:solidFill>
              </a:rPr>
              <a:t> </a:t>
            </a:r>
            <a:r>
              <a:rPr lang="en-US" sz="2000" err="1">
                <a:solidFill>
                  <a:schemeClr val="tx1"/>
                </a:solidFill>
              </a:rPr>
              <a:t>patogeno</a:t>
            </a:r>
            <a:r>
              <a:rPr lang="en-US" sz="2000">
                <a:solidFill>
                  <a:schemeClr val="tx1"/>
                </a:solidFill>
              </a:rPr>
              <a:t> o una </a:t>
            </a:r>
            <a:r>
              <a:rPr lang="en-US" sz="2000" err="1">
                <a:solidFill>
                  <a:schemeClr val="tx1"/>
                </a:solidFill>
              </a:rPr>
              <a:t>minaccia</a:t>
            </a:r>
            <a:r>
              <a:rPr lang="en-US" sz="2000">
                <a:solidFill>
                  <a:schemeClr val="tx1"/>
                </a:solidFill>
              </a:rPr>
              <a:t> </a:t>
            </a:r>
            <a:r>
              <a:rPr lang="en-US" sz="2000" err="1">
                <a:solidFill>
                  <a:schemeClr val="tx1"/>
                </a:solidFill>
              </a:rPr>
              <a:t>sconosciuta</a:t>
            </a:r>
            <a:r>
              <a:rPr lang="en-US" sz="2000">
                <a:solidFill>
                  <a:schemeClr val="tx1"/>
                </a:solidFill>
              </a:rPr>
              <a:t> </a:t>
            </a:r>
            <a:r>
              <a:rPr lang="en-US" sz="2000" err="1">
                <a:solidFill>
                  <a:schemeClr val="tx1"/>
                </a:solidFill>
              </a:rPr>
              <a:t>abbiano</a:t>
            </a:r>
            <a:r>
              <a:rPr lang="en-US" sz="2000">
                <a:solidFill>
                  <a:schemeClr val="tx1"/>
                </a:solidFill>
              </a:rPr>
              <a:t> un </a:t>
            </a:r>
            <a:r>
              <a:rPr lang="en-US" sz="2000" err="1">
                <a:solidFill>
                  <a:schemeClr val="tx1"/>
                </a:solidFill>
              </a:rPr>
              <a:t>effetto</a:t>
            </a:r>
            <a:r>
              <a:rPr lang="en-US" sz="2000">
                <a:solidFill>
                  <a:schemeClr val="tx1"/>
                </a:solidFill>
              </a:rPr>
              <a:t> </a:t>
            </a:r>
            <a:r>
              <a:rPr lang="en-US" sz="2000" err="1">
                <a:solidFill>
                  <a:schemeClr val="tx1"/>
                </a:solidFill>
              </a:rPr>
              <a:t>negativo</a:t>
            </a:r>
            <a:r>
              <a:rPr lang="en-US" sz="2000">
                <a:solidFill>
                  <a:schemeClr val="tx1"/>
                </a:solidFill>
              </a:rPr>
              <a:t> </a:t>
            </a:r>
            <a:r>
              <a:rPr lang="en-US" sz="2000" err="1">
                <a:solidFill>
                  <a:schemeClr val="tx1"/>
                </a:solidFill>
              </a:rPr>
              <a:t>su</a:t>
            </a:r>
            <a:r>
              <a:rPr lang="en-US" sz="2000">
                <a:solidFill>
                  <a:schemeClr val="tx1"/>
                </a:solidFill>
              </a:rPr>
              <a:t> </a:t>
            </a:r>
            <a:r>
              <a:rPr lang="en-US" sz="2000" err="1">
                <a:solidFill>
                  <a:schemeClr val="tx1"/>
                </a:solidFill>
              </a:rPr>
              <a:t>individui</a:t>
            </a:r>
            <a:r>
              <a:rPr lang="en-US" sz="2000">
                <a:solidFill>
                  <a:schemeClr val="tx1"/>
                </a:solidFill>
              </a:rPr>
              <a:t> o </a:t>
            </a:r>
            <a:r>
              <a:rPr lang="en-US" sz="2000" err="1">
                <a:solidFill>
                  <a:schemeClr val="tx1"/>
                </a:solidFill>
              </a:rPr>
              <a:t>sulla</a:t>
            </a:r>
            <a:r>
              <a:rPr lang="en-US" sz="2000">
                <a:solidFill>
                  <a:schemeClr val="tx1"/>
                </a:solidFill>
              </a:rPr>
              <a:t> </a:t>
            </a:r>
            <a:r>
              <a:rPr lang="en-US" sz="2000" err="1">
                <a:solidFill>
                  <a:schemeClr val="tx1"/>
                </a:solidFill>
              </a:rPr>
              <a:t>popolazione</a:t>
            </a:r>
            <a:endParaRPr lang="en-US" sz="2000">
              <a:solidFill>
                <a:schemeClr val="tx1"/>
              </a:solidFill>
            </a:endParaRPr>
          </a:p>
        </p:txBody>
      </p:sp>
    </p:spTree>
    <p:extLst>
      <p:ext uri="{BB962C8B-B14F-4D97-AF65-F5344CB8AC3E}">
        <p14:creationId xmlns:p14="http://schemas.microsoft.com/office/powerpoint/2010/main" val="106688058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2086AF7A-48E4-4090-AC1D-CAAD9F5F999E}"/>
              </a:ext>
            </a:extLst>
          </p:cNvPr>
          <p:cNvSpPr txBox="1">
            <a:spLocks/>
          </p:cNvSpPr>
          <p:nvPr/>
        </p:nvSpPr>
        <p:spPr>
          <a:xfrm>
            <a:off x="379851" y="143572"/>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a:solidFill>
                  <a:schemeClr val="accent2">
                    <a:lumMod val="50000"/>
                  </a:schemeClr>
                </a:solidFill>
              </a:rPr>
              <a:t>Casi notificati al Centro Europeo per la Prevenzione ed il Controllo delle Malattie (ECDC)</a:t>
            </a:r>
            <a:br>
              <a:rPr lang="it-IT" sz="2400" b="1">
                <a:solidFill>
                  <a:schemeClr val="accent2">
                    <a:lumMod val="50000"/>
                  </a:schemeClr>
                </a:solidFill>
              </a:rPr>
            </a:br>
            <a:endParaRPr lang="it-CH" sz="2400" b="1">
              <a:solidFill>
                <a:schemeClr val="accent2">
                  <a:lumMod val="50000"/>
                </a:schemeClr>
              </a:solidFill>
            </a:endParaRPr>
          </a:p>
        </p:txBody>
      </p:sp>
      <p:pic>
        <p:nvPicPr>
          <p:cNvPr id="7" name="Immagine 6">
            <a:extLst>
              <a:ext uri="{FF2B5EF4-FFF2-40B4-BE49-F238E27FC236}">
                <a16:creationId xmlns:a16="http://schemas.microsoft.com/office/drawing/2014/main" id="{FADB1E51-29FF-4281-9309-EFCFCE19377C}"/>
              </a:ext>
            </a:extLst>
          </p:cNvPr>
          <p:cNvPicPr>
            <a:picLocks noChangeAspect="1"/>
          </p:cNvPicPr>
          <p:nvPr/>
        </p:nvPicPr>
        <p:blipFill rotWithShape="1">
          <a:blip r:embed="rId2"/>
          <a:srcRect l="37348" t="43288" r="1943" b="47061"/>
          <a:stretch/>
        </p:blipFill>
        <p:spPr>
          <a:xfrm>
            <a:off x="117353" y="933476"/>
            <a:ext cx="12009119" cy="625042"/>
          </a:xfrm>
          <a:prstGeom prst="rect">
            <a:avLst/>
          </a:prstGeom>
        </p:spPr>
      </p:pic>
      <p:sp>
        <p:nvSpPr>
          <p:cNvPr id="9" name="CasellaDiTesto 8">
            <a:extLst>
              <a:ext uri="{FF2B5EF4-FFF2-40B4-BE49-F238E27FC236}">
                <a16:creationId xmlns:a16="http://schemas.microsoft.com/office/drawing/2014/main" id="{3942B89D-9766-4FB3-B6BB-08F1974FEE46}"/>
              </a:ext>
            </a:extLst>
          </p:cNvPr>
          <p:cNvSpPr txBox="1"/>
          <p:nvPr/>
        </p:nvSpPr>
        <p:spPr>
          <a:xfrm>
            <a:off x="142767" y="1045942"/>
            <a:ext cx="7396384" cy="400110"/>
          </a:xfrm>
          <a:prstGeom prst="rect">
            <a:avLst/>
          </a:prstGeom>
          <a:noFill/>
        </p:spPr>
        <p:txBody>
          <a:bodyPr wrap="none" rtlCol="0">
            <a:spAutoFit/>
          </a:bodyPr>
          <a:lstStyle/>
          <a:p>
            <a:r>
              <a:rPr lang="it-IT" sz="2000" b="1">
                <a:solidFill>
                  <a:schemeClr val="bg1"/>
                </a:solidFill>
              </a:rPr>
              <a:t>La situazione italiana riflette l’epidemiologia degli altri paesi UE/SEE</a:t>
            </a:r>
          </a:p>
        </p:txBody>
      </p:sp>
      <p:sp>
        <p:nvSpPr>
          <p:cNvPr id="8" name="CasellaDiTesto 7">
            <a:extLst>
              <a:ext uri="{FF2B5EF4-FFF2-40B4-BE49-F238E27FC236}">
                <a16:creationId xmlns:a16="http://schemas.microsoft.com/office/drawing/2014/main" id="{93997B94-9FB5-4C3C-BD69-4744B269E094}"/>
              </a:ext>
            </a:extLst>
          </p:cNvPr>
          <p:cNvSpPr txBox="1"/>
          <p:nvPr/>
        </p:nvSpPr>
        <p:spPr>
          <a:xfrm>
            <a:off x="4961999" y="6580703"/>
            <a:ext cx="6096000" cy="307777"/>
          </a:xfrm>
          <a:prstGeom prst="rect">
            <a:avLst/>
          </a:prstGeom>
          <a:noFill/>
        </p:spPr>
        <p:txBody>
          <a:bodyPr wrap="square">
            <a:spAutoFit/>
          </a:bodyPr>
          <a:lstStyle/>
          <a:p>
            <a:r>
              <a:rPr lang="it-IT" sz="1400" dirty="0"/>
              <a:t>https://www.ecdc.europa.eu/en/cases-2019-ncov-eueea</a:t>
            </a:r>
          </a:p>
        </p:txBody>
      </p:sp>
      <p:pic>
        <p:nvPicPr>
          <p:cNvPr id="3" name="Immagine 2">
            <a:extLst>
              <a:ext uri="{FF2B5EF4-FFF2-40B4-BE49-F238E27FC236}">
                <a16:creationId xmlns:a16="http://schemas.microsoft.com/office/drawing/2014/main" id="{2434ED75-1621-49D0-8843-94A31C071994}"/>
              </a:ext>
            </a:extLst>
          </p:cNvPr>
          <p:cNvPicPr>
            <a:picLocks noChangeAspect="1"/>
          </p:cNvPicPr>
          <p:nvPr/>
        </p:nvPicPr>
        <p:blipFill>
          <a:blip r:embed="rId3"/>
          <a:stretch>
            <a:fillRect/>
          </a:stretch>
        </p:blipFill>
        <p:spPr>
          <a:xfrm>
            <a:off x="3200399" y="1725690"/>
            <a:ext cx="5293605" cy="4436217"/>
          </a:xfrm>
          <a:prstGeom prst="rect">
            <a:avLst/>
          </a:prstGeom>
        </p:spPr>
      </p:pic>
    </p:spTree>
    <p:extLst>
      <p:ext uri="{BB962C8B-B14F-4D97-AF65-F5344CB8AC3E}">
        <p14:creationId xmlns:p14="http://schemas.microsoft.com/office/powerpoint/2010/main" val="161930476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contenuto 10">
            <a:extLst>
              <a:ext uri="{FF2B5EF4-FFF2-40B4-BE49-F238E27FC236}">
                <a16:creationId xmlns:a16="http://schemas.microsoft.com/office/drawing/2014/main" id="{565D027C-EA6C-4C23-9B5D-58227B6FCA98}"/>
              </a:ext>
            </a:extLst>
          </p:cNvPr>
          <p:cNvSpPr>
            <a:spLocks noGrp="1"/>
          </p:cNvSpPr>
          <p:nvPr>
            <p:ph idx="1"/>
          </p:nvPr>
        </p:nvSpPr>
        <p:spPr/>
        <p:txBody>
          <a:bodyPr/>
          <a:lstStyle/>
          <a:p>
            <a:endParaRPr lang="it-IT"/>
          </a:p>
        </p:txBody>
      </p:sp>
      <p:sp>
        <p:nvSpPr>
          <p:cNvPr id="2" name="Titolo 1">
            <a:extLst>
              <a:ext uri="{FF2B5EF4-FFF2-40B4-BE49-F238E27FC236}">
                <a16:creationId xmlns:a16="http://schemas.microsoft.com/office/drawing/2014/main" id="{05BFA734-DCFF-4560-ABB6-64FA2258A066}"/>
              </a:ext>
            </a:extLst>
          </p:cNvPr>
          <p:cNvSpPr>
            <a:spLocks noGrp="1"/>
          </p:cNvSpPr>
          <p:nvPr>
            <p:ph type="ctrTitle"/>
          </p:nvPr>
        </p:nvSpPr>
        <p:spPr/>
        <p:txBody>
          <a:bodyPr>
            <a:normAutofit/>
          </a:bodyPr>
          <a:lstStyle/>
          <a:p>
            <a:r>
              <a:rPr lang="it-IT" sz="2000" b="1"/>
              <a:t>Classificazione del rischio di una epidemia non controllata e non gestibile da SARS-CoV-2</a:t>
            </a:r>
            <a:endParaRPr lang="en-GB" sz="2000" b="1"/>
          </a:p>
        </p:txBody>
      </p:sp>
      <p:sp>
        <p:nvSpPr>
          <p:cNvPr id="5" name="CasellaDiTesto 4">
            <a:extLst>
              <a:ext uri="{FF2B5EF4-FFF2-40B4-BE49-F238E27FC236}">
                <a16:creationId xmlns:a16="http://schemas.microsoft.com/office/drawing/2014/main" id="{352CB3B2-973E-4F36-B3FD-66767F65664F}"/>
              </a:ext>
            </a:extLst>
          </p:cNvPr>
          <p:cNvSpPr txBox="1"/>
          <p:nvPr/>
        </p:nvSpPr>
        <p:spPr>
          <a:xfrm>
            <a:off x="4854194" y="6469765"/>
            <a:ext cx="3043077" cy="400110"/>
          </a:xfrm>
          <a:prstGeom prst="rect">
            <a:avLst/>
          </a:prstGeom>
          <a:noFill/>
        </p:spPr>
        <p:txBody>
          <a:bodyPr wrap="none" rtlCol="0">
            <a:spAutoFit/>
          </a:bodyPr>
          <a:lstStyle/>
          <a:p>
            <a:r>
              <a:rPr lang="it-IT" sz="2000" b="1">
                <a:solidFill>
                  <a:schemeClr val="accent2"/>
                </a:solidFill>
              </a:rPr>
              <a:t>Livello di analisi: Regionale</a:t>
            </a:r>
          </a:p>
        </p:txBody>
      </p:sp>
      <p:pic>
        <p:nvPicPr>
          <p:cNvPr id="1025" name="Immagine 8">
            <a:extLst>
              <a:ext uri="{FF2B5EF4-FFF2-40B4-BE49-F238E27FC236}">
                <a16:creationId xmlns:a16="http://schemas.microsoft.com/office/drawing/2014/main" id="{B5F7760D-C6C5-44C7-B845-D60377817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312" y="1980202"/>
            <a:ext cx="9937376" cy="33094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E6A47AA6-D4DF-4261-A133-87ABE419C007}"/>
              </a:ext>
            </a:extLst>
          </p:cNvPr>
          <p:cNvSpPr>
            <a:spLocks noChangeArrowheads="1"/>
          </p:cNvSpPr>
          <p:nvPr/>
        </p:nvSpPr>
        <p:spPr bwMode="auto">
          <a:xfrm>
            <a:off x="0" y="2800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2" name="CasellaDiTesto 11">
            <a:extLst>
              <a:ext uri="{FF2B5EF4-FFF2-40B4-BE49-F238E27FC236}">
                <a16:creationId xmlns:a16="http://schemas.microsoft.com/office/drawing/2014/main" id="{30A38856-48E7-4947-980C-AB895E489272}"/>
              </a:ext>
            </a:extLst>
          </p:cNvPr>
          <p:cNvSpPr txBox="1"/>
          <p:nvPr/>
        </p:nvSpPr>
        <p:spPr>
          <a:xfrm>
            <a:off x="419608" y="5090916"/>
            <a:ext cx="11285583" cy="1600438"/>
          </a:xfrm>
          <a:prstGeom prst="rect">
            <a:avLst/>
          </a:prstGeom>
          <a:noFill/>
        </p:spPr>
        <p:txBody>
          <a:bodyPr wrap="square">
            <a:spAutoFit/>
          </a:bodyPr>
          <a:lstStyle/>
          <a:p>
            <a:r>
              <a:rPr lang="it-IT" sz="1200">
                <a:effectLst/>
                <a:latin typeface="Tahoma" panose="020B0604030504040204" pitchFamily="34" charset="0"/>
                <a:ea typeface="Tahoma" panose="020B0604030504040204" pitchFamily="34" charset="0"/>
                <a:cs typeface="Tahoma" panose="020B0604030504040204" pitchFamily="34" charset="0"/>
              </a:rPr>
              <a:t>Come segnalato nel DM Salute 30 aprile 2020: ”</a:t>
            </a:r>
            <a:r>
              <a:rPr lang="it-IT" sz="1200" i="1">
                <a:effectLst/>
                <a:latin typeface="Tahoma" panose="020B0604030504040204" pitchFamily="34" charset="0"/>
                <a:ea typeface="Tahoma" panose="020B0604030504040204" pitchFamily="34" charset="0"/>
                <a:cs typeface="Tahoma" panose="020B0604030504040204" pitchFamily="34" charset="0"/>
              </a:rPr>
              <a:t>Qualora gli indicatori non opzionali di processo sulla capacità di accertamento diagnostico, indagine e di gestione </a:t>
            </a:r>
            <a:r>
              <a:rPr lang="it-IT" sz="1200">
                <a:effectLst/>
                <a:latin typeface="Tahoma" panose="020B0604030504040204" pitchFamily="34" charset="0"/>
                <a:ea typeface="Tahoma" panose="020B0604030504040204" pitchFamily="34" charset="0"/>
                <a:cs typeface="Tahoma" panose="020B0604030504040204" pitchFamily="34" charset="0"/>
              </a:rPr>
              <a:t>[Tabella 3]</a:t>
            </a:r>
            <a:r>
              <a:rPr lang="it-IT" sz="1200" i="1">
                <a:effectLst/>
                <a:latin typeface="Tahoma" panose="020B0604030504040204" pitchFamily="34" charset="0"/>
                <a:ea typeface="Tahoma" panose="020B0604030504040204" pitchFamily="34" charset="0"/>
                <a:cs typeface="Tahoma" panose="020B0604030504040204" pitchFamily="34" charset="0"/>
              </a:rPr>
              <a:t> dei contatti non siano valutabili o diano molteplici segnali di allerta, il rischio così calcolato dovrà essere rivalutato al livello di rischio immediatamente superiore.”</a:t>
            </a:r>
            <a:r>
              <a:rPr lang="it-IT" sz="1200">
                <a:effectLst/>
                <a:latin typeface="Tahoma" panose="020B0604030504040204" pitchFamily="34" charset="0"/>
                <a:ea typeface="Tahoma" panose="020B0604030504040204" pitchFamily="34" charset="0"/>
                <a:cs typeface="Tahoma" panose="020B0604030504040204" pitchFamily="34" charset="0"/>
              </a:rPr>
              <a:t> </a:t>
            </a:r>
          </a:p>
          <a:p>
            <a:endParaRPr lang="it-IT" sz="1200">
              <a:latin typeface="Tahoma" panose="020B0604030504040204" pitchFamily="34" charset="0"/>
              <a:ea typeface="Tahoma" panose="020B0604030504040204" pitchFamily="34" charset="0"/>
              <a:cs typeface="Tahoma" panose="020B0604030504040204" pitchFamily="34" charset="0"/>
            </a:endParaRPr>
          </a:p>
          <a:p>
            <a:r>
              <a:rPr lang="it-IT" sz="1200">
                <a:effectLst/>
                <a:latin typeface="Tahoma" panose="020B0604030504040204" pitchFamily="34" charset="0"/>
                <a:ea typeface="Tahoma" panose="020B0604030504040204" pitchFamily="34" charset="0"/>
                <a:cs typeface="Times New Roman" panose="02020603050405020304" pitchFamily="18" charset="0"/>
              </a:rPr>
              <a:t>Poiché ai sensi del documento “Prevenzione e risposta a COVID-19: evoluzione della strategia e pianificazione nella fase di transizione per il periodo autunno-invernale” e della legislazione corrente, le misure di risposta non differiscono per la classificazione di rischio “bassa” e “molto bassa” e per la classificazione di rischio “alta” e “molto alta”, tale distinzione non viene riportata in questa relazione.  </a:t>
            </a:r>
          </a:p>
          <a:p>
            <a:r>
              <a:rPr lang="it-IT" sz="1400">
                <a:effectLst/>
                <a:latin typeface="Tahoma" panose="020B0604030504040204" pitchFamily="34" charset="0"/>
                <a:ea typeface="Tahoma" panose="020B0604030504040204" pitchFamily="34" charset="0"/>
                <a:cs typeface="Tahoma" panose="020B0604030504040204" pitchFamily="34" charset="0"/>
              </a:rPr>
              <a:t> </a:t>
            </a:r>
            <a:endParaRPr lang="it-IT" sz="1400">
              <a:effectLst/>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45563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3AE028-F630-4B72-8848-1226C2630469}"/>
              </a:ext>
            </a:extLst>
          </p:cNvPr>
          <p:cNvSpPr txBox="1">
            <a:spLocks/>
          </p:cNvSpPr>
          <p:nvPr/>
        </p:nvSpPr>
        <p:spPr>
          <a:xfrm>
            <a:off x="117353" y="363958"/>
            <a:ext cx="8229600" cy="11430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a:solidFill>
                  <a:schemeClr val="accent2">
                    <a:lumMod val="50000"/>
                  </a:schemeClr>
                </a:solidFill>
              </a:rPr>
              <a:t>Elementi che influiscono sulla classificazione</a:t>
            </a:r>
            <a:endParaRPr lang="en-GB" sz="2400" b="1">
              <a:solidFill>
                <a:schemeClr val="accent2">
                  <a:lumMod val="50000"/>
                </a:schemeClr>
              </a:solidFill>
            </a:endParaRPr>
          </a:p>
        </p:txBody>
      </p:sp>
      <p:sp>
        <p:nvSpPr>
          <p:cNvPr id="8" name="CasellaDiTesto 7">
            <a:extLst>
              <a:ext uri="{FF2B5EF4-FFF2-40B4-BE49-F238E27FC236}">
                <a16:creationId xmlns:a16="http://schemas.microsoft.com/office/drawing/2014/main" id="{4E2ACA2E-F917-42E8-AD1C-04E9D62E4FC5}"/>
              </a:ext>
            </a:extLst>
          </p:cNvPr>
          <p:cNvSpPr txBox="1"/>
          <p:nvPr/>
        </p:nvSpPr>
        <p:spPr>
          <a:xfrm>
            <a:off x="3228691" y="1236412"/>
            <a:ext cx="5550237" cy="461665"/>
          </a:xfrm>
          <a:prstGeom prst="rect">
            <a:avLst/>
          </a:prstGeom>
          <a:noFill/>
        </p:spPr>
        <p:txBody>
          <a:bodyPr wrap="none" rtlCol="0">
            <a:spAutoFit/>
          </a:bodyPr>
          <a:lstStyle/>
          <a:p>
            <a:r>
              <a:rPr lang="it-IT" sz="2400" b="1">
                <a:solidFill>
                  <a:schemeClr val="accent2"/>
                </a:solidFill>
              </a:rPr>
              <a:t>probabilità, impatto, resilienza territoriale</a:t>
            </a:r>
          </a:p>
        </p:txBody>
      </p:sp>
      <p:sp>
        <p:nvSpPr>
          <p:cNvPr id="5" name="Rettangolo 4">
            <a:extLst>
              <a:ext uri="{FF2B5EF4-FFF2-40B4-BE49-F238E27FC236}">
                <a16:creationId xmlns:a16="http://schemas.microsoft.com/office/drawing/2014/main" id="{1E304D67-7E56-4062-BAF7-CD9FB8A0D04D}"/>
              </a:ext>
            </a:extLst>
          </p:cNvPr>
          <p:cNvSpPr/>
          <p:nvPr/>
        </p:nvSpPr>
        <p:spPr>
          <a:xfrm>
            <a:off x="208792" y="2350861"/>
            <a:ext cx="12155927" cy="2938625"/>
          </a:xfrm>
          <a:prstGeom prst="rect">
            <a:avLst/>
          </a:prstGeom>
        </p:spPr>
        <p:txBody>
          <a:bodyPr wrap="square">
            <a:spAutoFit/>
          </a:bodyPr>
          <a:lstStyle/>
          <a:p>
            <a:pPr marL="457200" indent="-457200">
              <a:lnSpc>
                <a:spcPct val="120000"/>
              </a:lnSpc>
              <a:buFont typeface="Arial" panose="020B0604020202020204" pitchFamily="34" charset="0"/>
              <a:buChar char="•"/>
            </a:pPr>
            <a:r>
              <a:rPr lang="it-IT" sz="2800" b="1">
                <a:solidFill>
                  <a:schemeClr val="accent2"/>
                </a:solidFill>
                <a:latin typeface="Calibri Light" panose="020F0302020204030204" pitchFamily="34" charset="0"/>
                <a:ea typeface="SimSun" panose="02010600030101010101" pitchFamily="2" charset="-122"/>
                <a:cs typeface="Times New Roman" panose="02020603050405020304" pitchFamily="18" charset="0"/>
              </a:rPr>
              <a:t>Probabilità</a:t>
            </a:r>
            <a:r>
              <a:rPr lang="it-IT" sz="2400" b="1">
                <a:latin typeface="Calibri Light" panose="020F0302020204030204" pitchFamily="34" charset="0"/>
                <a:ea typeface="SimSun" panose="02010600030101010101" pitchFamily="2" charset="-122"/>
                <a:cs typeface="Times New Roman" panose="02020603050405020304" pitchFamily="18" charset="0"/>
              </a:rPr>
              <a:t>= elevata circolazione del virus sul territorio </a:t>
            </a:r>
          </a:p>
          <a:p>
            <a:pPr>
              <a:lnSpc>
                <a:spcPct val="120000"/>
              </a:lnSpc>
            </a:pPr>
            <a:endParaRPr lang="it-IT" sz="2400" b="1">
              <a:latin typeface="Calibri Light" panose="020F0302020204030204" pitchFamily="34" charset="0"/>
              <a:ea typeface="SimSun" panose="02010600030101010101" pitchFamily="2" charset="-122"/>
              <a:cs typeface="Times New Roman" panose="02020603050405020304" pitchFamily="18" charset="0"/>
            </a:endParaRPr>
          </a:p>
          <a:p>
            <a:pPr marL="457200" indent="-457200">
              <a:lnSpc>
                <a:spcPct val="120000"/>
              </a:lnSpc>
              <a:buFont typeface="Arial" panose="020B0604020202020204" pitchFamily="34" charset="0"/>
              <a:buChar char="•"/>
            </a:pPr>
            <a:r>
              <a:rPr lang="it-IT" sz="2800" b="1">
                <a:solidFill>
                  <a:srgbClr val="C00000"/>
                </a:solidFill>
                <a:latin typeface="Calibri Light" panose="020F0302020204030204" pitchFamily="34" charset="0"/>
                <a:ea typeface="SimSun" panose="02010600030101010101" pitchFamily="2" charset="-122"/>
                <a:cs typeface="Times New Roman" panose="02020603050405020304" pitchFamily="18" charset="0"/>
              </a:rPr>
              <a:t>Impatto</a:t>
            </a:r>
            <a:r>
              <a:rPr lang="it-IT" sz="2400" b="1">
                <a:latin typeface="Calibri Light" panose="020F0302020204030204" pitchFamily="34" charset="0"/>
                <a:ea typeface="SimSun" panose="02010600030101010101" pitchFamily="2" charset="-122"/>
                <a:cs typeface="Times New Roman" panose="02020603050405020304" pitchFamily="18" charset="0"/>
              </a:rPr>
              <a:t>= sovraccarico dei servizi ospedalieri e aumento della domanda di assistenza (popolazioni vulnerabili)</a:t>
            </a:r>
          </a:p>
          <a:p>
            <a:pPr>
              <a:lnSpc>
                <a:spcPct val="120000"/>
              </a:lnSpc>
            </a:pPr>
            <a:endParaRPr lang="it-IT" sz="2400" b="1">
              <a:latin typeface="Calibri Light" panose="020F0302020204030204" pitchFamily="34" charset="0"/>
              <a:ea typeface="SimSun" panose="02010600030101010101" pitchFamily="2" charset="-122"/>
              <a:cs typeface="Times New Roman" panose="02020603050405020304" pitchFamily="18" charset="0"/>
            </a:endParaRPr>
          </a:p>
          <a:p>
            <a:pPr marL="457200" indent="-457200">
              <a:lnSpc>
                <a:spcPct val="120000"/>
              </a:lnSpc>
              <a:buFont typeface="Arial" panose="020B0604020202020204" pitchFamily="34" charset="0"/>
              <a:buChar char="•"/>
            </a:pPr>
            <a:r>
              <a:rPr lang="it-IT" sz="2800" b="1">
                <a:solidFill>
                  <a:schemeClr val="accent5">
                    <a:lumMod val="50000"/>
                  </a:schemeClr>
                </a:solidFill>
                <a:latin typeface="Calibri Light" panose="020F0302020204030204" pitchFamily="34" charset="0"/>
                <a:ea typeface="SimSun" panose="02010600030101010101" pitchFamily="2" charset="-122"/>
                <a:cs typeface="Times New Roman" panose="02020603050405020304" pitchFamily="18" charset="0"/>
              </a:rPr>
              <a:t>Resilienza territoriale</a:t>
            </a:r>
            <a:r>
              <a:rPr lang="it-IT" sz="2400" b="1">
                <a:latin typeface="Calibri Light" panose="020F0302020204030204" pitchFamily="34" charset="0"/>
                <a:ea typeface="SimSun" panose="02010600030101010101" pitchFamily="2" charset="-122"/>
                <a:cs typeface="Times New Roman" panose="02020603050405020304" pitchFamily="18" charset="0"/>
              </a:rPr>
              <a:t>= capacità di testare-tracciare-isolare (prima linea)</a:t>
            </a:r>
          </a:p>
        </p:txBody>
      </p:sp>
    </p:spTree>
    <p:extLst>
      <p:ext uri="{BB962C8B-B14F-4D97-AF65-F5344CB8AC3E}">
        <p14:creationId xmlns:p14="http://schemas.microsoft.com/office/powerpoint/2010/main" val="407832572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Left black arrow - Free arrows icons">
            <a:extLst>
              <a:ext uri="{FF2B5EF4-FFF2-40B4-BE49-F238E27FC236}">
                <a16:creationId xmlns:a16="http://schemas.microsoft.com/office/drawing/2014/main" id="{494FDEA9-4390-4841-BC9D-67DD8A8AB0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987201" y="4897052"/>
            <a:ext cx="1754712" cy="921224"/>
          </a:xfrm>
          <a:prstGeom prst="rect">
            <a:avLst/>
          </a:prstGeom>
          <a:noFill/>
          <a:extLst>
            <a:ext uri="{909E8E84-426E-40DD-AFC4-6F175D3DCCD1}">
              <a14:hiddenFill xmlns:a14="http://schemas.microsoft.com/office/drawing/2010/main">
                <a:solidFill>
                  <a:srgbClr val="FFFFFF"/>
                </a:solidFill>
              </a14:hiddenFill>
            </a:ext>
          </a:extLst>
        </p:spPr>
      </p:pic>
      <p:sp>
        <p:nvSpPr>
          <p:cNvPr id="2" name="Dipartimenti">
            <a:extLst>
              <a:ext uri="{FF2B5EF4-FFF2-40B4-BE49-F238E27FC236}">
                <a16:creationId xmlns:a16="http://schemas.microsoft.com/office/drawing/2014/main" id="{0779FFE5-63DB-4C71-AE70-7ACEA7A828C0}"/>
              </a:ext>
            </a:extLst>
          </p:cNvPr>
          <p:cNvSpPr txBox="1"/>
          <p:nvPr/>
        </p:nvSpPr>
        <p:spPr>
          <a:xfrm>
            <a:off x="12465270" y="3463738"/>
            <a:ext cx="72199" cy="50302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35719" tIns="35719" rIns="35719" bIns="35719" anchor="ctr">
            <a:spAutoFit/>
          </a:bodyPr>
          <a:lstStyle>
            <a:lvl1pPr algn="l" defTabSz="457200">
              <a:lnSpc>
                <a:spcPts val="8100"/>
              </a:lnSpc>
              <a:spcBef>
                <a:spcPts val="1200"/>
              </a:spcBef>
              <a:defRPr sz="4000" b="0">
                <a:latin typeface="Raleway"/>
                <a:ea typeface="Raleway"/>
                <a:cs typeface="Raleway"/>
                <a:sym typeface="Raleway"/>
              </a:defRPr>
            </a:lvl1pPr>
          </a:lstStyle>
          <a:p>
            <a:pPr algn="ctr" defTabSz="457206">
              <a:lnSpc>
                <a:spcPct val="100000"/>
              </a:lnSpc>
              <a:defRPr/>
            </a:pPr>
            <a:endParaRPr lang="en-GB" sz="2800">
              <a:solidFill>
                <a:srgbClr val="0070C0"/>
              </a:solidFill>
            </a:endParaRPr>
          </a:p>
        </p:txBody>
      </p:sp>
      <p:pic>
        <p:nvPicPr>
          <p:cNvPr id="3" name="Immagine 2">
            <a:extLst>
              <a:ext uri="{FF2B5EF4-FFF2-40B4-BE49-F238E27FC236}">
                <a16:creationId xmlns:a16="http://schemas.microsoft.com/office/drawing/2014/main" id="{3729047B-7045-498F-B612-C4758D0A0E90}"/>
              </a:ext>
            </a:extLst>
          </p:cNvPr>
          <p:cNvPicPr>
            <a:picLocks noChangeAspect="1"/>
          </p:cNvPicPr>
          <p:nvPr/>
        </p:nvPicPr>
        <p:blipFill rotWithShape="1">
          <a:blip r:embed="rId3"/>
          <a:srcRect l="859" t="27552" r="1484" b="5886"/>
          <a:stretch/>
        </p:blipFill>
        <p:spPr>
          <a:xfrm>
            <a:off x="266724" y="1866344"/>
            <a:ext cx="4027892" cy="1174834"/>
          </a:xfrm>
          <a:prstGeom prst="rect">
            <a:avLst/>
          </a:prstGeom>
          <a:ln>
            <a:noFill/>
          </a:ln>
          <a:effectLst>
            <a:outerShdw blurRad="292100" dist="139700" dir="2700000" algn="tl" rotWithShape="0">
              <a:srgbClr val="333333">
                <a:alpha val="65000"/>
              </a:srgbClr>
            </a:outerShdw>
          </a:effectLst>
        </p:spPr>
      </p:pic>
      <p:sp>
        <p:nvSpPr>
          <p:cNvPr id="4" name="CasellaDiTesto 3">
            <a:extLst>
              <a:ext uri="{FF2B5EF4-FFF2-40B4-BE49-F238E27FC236}">
                <a16:creationId xmlns:a16="http://schemas.microsoft.com/office/drawing/2014/main" id="{CE48BD3A-C713-491F-97AB-CB80AC6FD0B5}"/>
              </a:ext>
            </a:extLst>
          </p:cNvPr>
          <p:cNvSpPr txBox="1"/>
          <p:nvPr/>
        </p:nvSpPr>
        <p:spPr>
          <a:xfrm>
            <a:off x="1528570" y="2995463"/>
            <a:ext cx="14491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914411">
              <a:lnSpc>
                <a:spcPct val="200000"/>
              </a:lnSpc>
              <a:defRPr/>
            </a:pPr>
            <a:r>
              <a:rPr lang="it-IT" sz="1200">
                <a:solidFill>
                  <a:prstClr val="black"/>
                </a:solidFill>
                <a:latin typeface="Raleway" panose="020B0003030101060003" pitchFamily="34" charset="0"/>
              </a:rPr>
              <a:t>Dati di sorveglianza</a:t>
            </a:r>
          </a:p>
        </p:txBody>
      </p:sp>
      <p:pic>
        <p:nvPicPr>
          <p:cNvPr id="1026" name="Picture 2" descr="9 Best Data Mining and Data Collection tools | AirTract">
            <a:extLst>
              <a:ext uri="{FF2B5EF4-FFF2-40B4-BE49-F238E27FC236}">
                <a16:creationId xmlns:a16="http://schemas.microsoft.com/office/drawing/2014/main" id="{B7D6AD1B-26F0-4779-B892-30DFC460A8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1370" y="1010663"/>
            <a:ext cx="3274756" cy="1390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3B4F5E88-0426-4793-93AB-B77965EEA20E}"/>
              </a:ext>
            </a:extLst>
          </p:cNvPr>
          <p:cNvSpPr txBox="1"/>
          <p:nvPr/>
        </p:nvSpPr>
        <p:spPr>
          <a:xfrm>
            <a:off x="7976911" y="2325115"/>
            <a:ext cx="3150377"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914411">
              <a:lnSpc>
                <a:spcPct val="200000"/>
              </a:lnSpc>
              <a:defRPr/>
            </a:pPr>
            <a:r>
              <a:rPr lang="it-IT" sz="1200">
                <a:solidFill>
                  <a:prstClr val="black"/>
                </a:solidFill>
                <a:latin typeface="Raleway" panose="020B0003030101060003" pitchFamily="34" charset="0"/>
              </a:rPr>
              <a:t>Raccolta settimanale/mensile di dati dalle Regioni/PPAA e dal Ministero della Salute</a:t>
            </a:r>
          </a:p>
        </p:txBody>
      </p:sp>
      <p:pic>
        <p:nvPicPr>
          <p:cNvPr id="1028" name="Picture 4" descr="Combine Icon #277411 - Free Icons Library">
            <a:extLst>
              <a:ext uri="{FF2B5EF4-FFF2-40B4-BE49-F238E27FC236}">
                <a16:creationId xmlns:a16="http://schemas.microsoft.com/office/drawing/2014/main" id="{DA42A3E6-0662-4A55-8FF8-F1917E81C8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5252186" y="1267678"/>
            <a:ext cx="1620400" cy="162040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D7B698C9-FDE5-4B59-8874-785184DC2DAE}"/>
              </a:ext>
            </a:extLst>
          </p:cNvPr>
          <p:cNvSpPr txBox="1"/>
          <p:nvPr/>
        </p:nvSpPr>
        <p:spPr>
          <a:xfrm>
            <a:off x="3058182" y="3105560"/>
            <a:ext cx="8315440" cy="18271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914411">
              <a:lnSpc>
                <a:spcPct val="200000"/>
              </a:lnSpc>
              <a:defRPr/>
            </a:pPr>
            <a:r>
              <a:rPr lang="it-IT" sz="1401" b="1">
                <a:solidFill>
                  <a:prstClr val="black"/>
                </a:solidFill>
                <a:latin typeface="Raleway" panose="020B0003030101060003" pitchFamily="34" charset="0"/>
              </a:rPr>
              <a:t>Consolidamento strutturato (Regioni/PA</a:t>
            </a:r>
            <a:r>
              <a:rPr lang="it-IT" sz="1401" b="1">
                <a:solidFill>
                  <a:prstClr val="black"/>
                </a:solidFill>
                <a:latin typeface="Raleway" panose="020B0003030101060003" pitchFamily="34" charset="0"/>
                <a:sym typeface="Wingdings" panose="05000000000000000000" pitchFamily="2" charset="2"/>
              </a:rPr>
              <a:t> ISS </a:t>
            </a:r>
            <a:r>
              <a:rPr lang="it-IT" sz="1401" b="1">
                <a:solidFill>
                  <a:prstClr val="black"/>
                </a:solidFill>
                <a:latin typeface="Raleway" panose="020B0003030101060003" pitchFamily="34" charset="0"/>
              </a:rPr>
              <a:t>22 report a settimana a </a:t>
            </a:r>
            <a:r>
              <a:rPr lang="it-IT" sz="1401" b="1">
                <a:solidFill>
                  <a:prstClr val="black"/>
                </a:solidFill>
                <a:latin typeface="Raleway" panose="020B0003030101060003" pitchFamily="34" charset="0"/>
                <a:sym typeface="Wingdings" panose="05000000000000000000" pitchFamily="2" charset="2"/>
              </a:rPr>
              <a:t>Regioni/PA)</a:t>
            </a:r>
          </a:p>
          <a:p>
            <a:pPr defTabSz="914411">
              <a:lnSpc>
                <a:spcPct val="200000"/>
              </a:lnSpc>
              <a:defRPr/>
            </a:pPr>
            <a:r>
              <a:rPr lang="it-IT" sz="1401" b="1">
                <a:solidFill>
                  <a:prstClr val="black"/>
                </a:solidFill>
                <a:latin typeface="Raleway" panose="020B0003030101060003" pitchFamily="34" charset="0"/>
              </a:rPr>
              <a:t>Validazione con referenti regionali</a:t>
            </a:r>
          </a:p>
          <a:p>
            <a:pPr defTabSz="914411">
              <a:lnSpc>
                <a:spcPct val="200000"/>
              </a:lnSpc>
              <a:defRPr/>
            </a:pPr>
            <a:r>
              <a:rPr lang="it-IT" sz="1401" b="1">
                <a:solidFill>
                  <a:prstClr val="black"/>
                </a:solidFill>
                <a:latin typeface="Raleway" panose="020B0003030101060003" pitchFamily="34" charset="0"/>
              </a:rPr>
              <a:t>Calcolo settimanale degli indicatori (DM Salute 30 Aprile 2020) </a:t>
            </a:r>
          </a:p>
          <a:p>
            <a:pPr defTabSz="914411">
              <a:lnSpc>
                <a:spcPct val="200000"/>
              </a:lnSpc>
              <a:defRPr/>
            </a:pPr>
            <a:r>
              <a:rPr lang="it-IT" sz="1401" b="1">
                <a:solidFill>
                  <a:prstClr val="black"/>
                </a:solidFill>
                <a:latin typeface="Raleway" panose="020B0003030101060003" pitchFamily="34" charset="0"/>
              </a:rPr>
              <a:t>Valutazione della «Cabina di Regia»</a:t>
            </a:r>
            <a:r>
              <a:rPr lang="it-IT" sz="1401" b="1">
                <a:solidFill>
                  <a:prstClr val="black"/>
                </a:solidFill>
                <a:latin typeface="Raleway" panose="020B0003030101060003" pitchFamily="34" charset="0"/>
                <a:sym typeface="Wingdings" panose="05000000000000000000" pitchFamily="2" charset="2"/>
              </a:rPr>
              <a:t> Ministero della salute  CTS e Regioni/PA</a:t>
            </a:r>
            <a:endParaRPr lang="it-IT" sz="1401" b="1">
              <a:solidFill>
                <a:prstClr val="black"/>
              </a:solidFill>
              <a:latin typeface="Raleway" panose="020B0003030101060003" pitchFamily="34" charset="0"/>
            </a:endParaRPr>
          </a:p>
        </p:txBody>
      </p:sp>
      <p:sp>
        <p:nvSpPr>
          <p:cNvPr id="11" name="CasellaDiTesto 10">
            <a:extLst>
              <a:ext uri="{FF2B5EF4-FFF2-40B4-BE49-F238E27FC236}">
                <a16:creationId xmlns:a16="http://schemas.microsoft.com/office/drawing/2014/main" id="{9AA6EC20-DC11-49BF-A091-BAC94463C9CF}"/>
              </a:ext>
            </a:extLst>
          </p:cNvPr>
          <p:cNvSpPr txBox="1"/>
          <p:nvPr/>
        </p:nvSpPr>
        <p:spPr>
          <a:xfrm>
            <a:off x="5330347" y="5482495"/>
            <a:ext cx="253421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914411">
              <a:lnSpc>
                <a:spcPct val="200000"/>
              </a:lnSpc>
              <a:defRPr/>
            </a:pPr>
            <a:r>
              <a:rPr lang="it-IT" sz="1400">
                <a:solidFill>
                  <a:prstClr val="black"/>
                </a:solidFill>
                <a:latin typeface="Raleway" panose="020B0003030101060003" pitchFamily="34" charset="0"/>
              </a:rPr>
              <a:t>Pubblicazione dei risultati (Ministero della Salute)</a:t>
            </a:r>
          </a:p>
        </p:txBody>
      </p:sp>
      <p:pic>
        <p:nvPicPr>
          <p:cNvPr id="5" name="Immagine 4">
            <a:extLst>
              <a:ext uri="{FF2B5EF4-FFF2-40B4-BE49-F238E27FC236}">
                <a16:creationId xmlns:a16="http://schemas.microsoft.com/office/drawing/2014/main" id="{3EBD01A3-0166-42E3-ACA4-154F24B0E09D}"/>
              </a:ext>
            </a:extLst>
          </p:cNvPr>
          <p:cNvPicPr>
            <a:picLocks noChangeAspect="1"/>
          </p:cNvPicPr>
          <p:nvPr/>
        </p:nvPicPr>
        <p:blipFill rotWithShape="1">
          <a:blip r:embed="rId6"/>
          <a:srcRect l="703" t="35883" r="1250" b="7795"/>
          <a:stretch/>
        </p:blipFill>
        <p:spPr>
          <a:xfrm>
            <a:off x="132220" y="5038208"/>
            <a:ext cx="5119966" cy="1562508"/>
          </a:xfrm>
          <a:prstGeom prst="rect">
            <a:avLst/>
          </a:prstGeom>
        </p:spPr>
      </p:pic>
      <p:pic>
        <p:nvPicPr>
          <p:cNvPr id="7" name="Immagine 6">
            <a:extLst>
              <a:ext uri="{FF2B5EF4-FFF2-40B4-BE49-F238E27FC236}">
                <a16:creationId xmlns:a16="http://schemas.microsoft.com/office/drawing/2014/main" id="{53E89946-8D57-4CF5-8BB8-D4EE8A18AFBE}"/>
              </a:ext>
            </a:extLst>
          </p:cNvPr>
          <p:cNvPicPr>
            <a:picLocks noChangeAspect="1"/>
          </p:cNvPicPr>
          <p:nvPr/>
        </p:nvPicPr>
        <p:blipFill>
          <a:blip r:embed="rId7"/>
          <a:stretch>
            <a:fillRect/>
          </a:stretch>
        </p:blipFill>
        <p:spPr>
          <a:xfrm>
            <a:off x="7849464" y="4800287"/>
            <a:ext cx="4756944" cy="2038350"/>
          </a:xfrm>
          <a:prstGeom prst="rect">
            <a:avLst/>
          </a:prstGeom>
        </p:spPr>
      </p:pic>
      <p:pic>
        <p:nvPicPr>
          <p:cNvPr id="15" name="Immagine 14">
            <a:extLst>
              <a:ext uri="{FF2B5EF4-FFF2-40B4-BE49-F238E27FC236}">
                <a16:creationId xmlns:a16="http://schemas.microsoft.com/office/drawing/2014/main" id="{2D494AC5-6626-4C6B-9F9B-6F8FB17F8FB8}"/>
              </a:ext>
            </a:extLst>
          </p:cNvPr>
          <p:cNvPicPr>
            <a:picLocks noChangeAspect="1"/>
          </p:cNvPicPr>
          <p:nvPr/>
        </p:nvPicPr>
        <p:blipFill rotWithShape="1">
          <a:blip r:embed="rId8"/>
          <a:srcRect t="15883" r="1196" b="7255"/>
          <a:stretch/>
        </p:blipFill>
        <p:spPr>
          <a:xfrm>
            <a:off x="286959" y="692955"/>
            <a:ext cx="4007657" cy="1098668"/>
          </a:xfrm>
          <a:prstGeom prst="rect">
            <a:avLst/>
          </a:prstGeom>
          <a:ln>
            <a:noFill/>
          </a:ln>
          <a:effectLst>
            <a:outerShdw blurRad="292100" dist="139700" dir="2700000" algn="tl" rotWithShape="0">
              <a:srgbClr val="333333">
                <a:alpha val="65000"/>
              </a:srgbClr>
            </a:outerShdw>
          </a:effectLst>
        </p:spPr>
      </p:pic>
      <p:sp>
        <p:nvSpPr>
          <p:cNvPr id="9" name="Titolo 8">
            <a:extLst>
              <a:ext uri="{FF2B5EF4-FFF2-40B4-BE49-F238E27FC236}">
                <a16:creationId xmlns:a16="http://schemas.microsoft.com/office/drawing/2014/main" id="{10A2A6D9-9CB9-4302-A27E-6DA9F8097C9E}"/>
              </a:ext>
            </a:extLst>
          </p:cNvPr>
          <p:cNvSpPr>
            <a:spLocks noGrp="1"/>
          </p:cNvSpPr>
          <p:nvPr>
            <p:ph type="ctrTitle"/>
          </p:nvPr>
        </p:nvSpPr>
        <p:spPr>
          <a:xfrm>
            <a:off x="112960" y="-120853"/>
            <a:ext cx="12079040" cy="705307"/>
          </a:xfrm>
        </p:spPr>
        <p:txBody>
          <a:bodyPr>
            <a:normAutofit/>
          </a:bodyPr>
          <a:lstStyle/>
          <a:p>
            <a:r>
              <a:rPr lang="it-IT"/>
              <a:t>Monitoraggio : disegnato per avere una molteplicità di fonti</a:t>
            </a:r>
          </a:p>
        </p:txBody>
      </p:sp>
    </p:spTree>
    <p:extLst>
      <p:ext uri="{BB962C8B-B14F-4D97-AF65-F5344CB8AC3E}">
        <p14:creationId xmlns:p14="http://schemas.microsoft.com/office/powerpoint/2010/main" val="3499255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itolo 3">
            <a:extLst>
              <a:ext uri="{FF2B5EF4-FFF2-40B4-BE49-F238E27FC236}">
                <a16:creationId xmlns:a16="http://schemas.microsoft.com/office/drawing/2014/main" id="{15F5E56C-8A46-4E65-887D-0869EACBE9A3}"/>
              </a:ext>
            </a:extLst>
          </p:cNvPr>
          <p:cNvSpPr txBox="1">
            <a:spLocks/>
          </p:cNvSpPr>
          <p:nvPr/>
        </p:nvSpPr>
        <p:spPr>
          <a:xfrm>
            <a:off x="399804" y="1204557"/>
            <a:ext cx="11792196" cy="2976345"/>
          </a:xfrm>
          <a:prstGeom prst="rect">
            <a:avLst/>
          </a:prstGeom>
        </p:spPr>
        <p:txBody>
          <a:bodyPr vert="horz" lIns="91440" tIns="45721" rIns="91440" bIns="45721"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1" dirty="0">
                <a:solidFill>
                  <a:schemeClr val="accent2"/>
                </a:solidFill>
              </a:rPr>
              <a:t>Analisi del </a:t>
            </a:r>
            <a:r>
              <a:rPr lang="en-US" sz="6601" dirty="0" err="1">
                <a:solidFill>
                  <a:schemeClr val="accent2"/>
                </a:solidFill>
              </a:rPr>
              <a:t>rischio</a:t>
            </a:r>
            <a:r>
              <a:rPr lang="en-US" sz="6601" dirty="0">
                <a:solidFill>
                  <a:schemeClr val="accent2"/>
                </a:solidFill>
              </a:rPr>
              <a:t> e scenario per Regione/PA</a:t>
            </a:r>
          </a:p>
          <a:p>
            <a:endParaRPr lang="en-US" sz="6601" dirty="0">
              <a:solidFill>
                <a:schemeClr val="accent2"/>
              </a:solidFill>
            </a:endParaRPr>
          </a:p>
          <a:p>
            <a:endParaRPr lang="en-US" sz="3200" dirty="0"/>
          </a:p>
          <a:p>
            <a:endParaRPr lang="en-US" sz="3200" dirty="0"/>
          </a:p>
          <a:p>
            <a:r>
              <a:rPr lang="en-US" sz="3200" dirty="0"/>
              <a:t>1 – 7 </a:t>
            </a:r>
            <a:r>
              <a:rPr lang="en-US" sz="3200" dirty="0" err="1"/>
              <a:t>febbraio</a:t>
            </a:r>
            <a:r>
              <a:rPr lang="en-US" sz="3200" dirty="0"/>
              <a:t> 2021(10 </a:t>
            </a:r>
            <a:r>
              <a:rPr lang="en-US" sz="3200" dirty="0" err="1"/>
              <a:t>febbraio</a:t>
            </a:r>
            <a:r>
              <a:rPr lang="en-US" sz="3200" dirty="0"/>
              <a:t> 2021), </a:t>
            </a:r>
          </a:p>
          <a:p>
            <a:r>
              <a:rPr lang="en-US" sz="3200" dirty="0" err="1"/>
              <a:t>analisi</a:t>
            </a:r>
            <a:r>
              <a:rPr lang="en-US" sz="3200" dirty="0"/>
              <a:t> </a:t>
            </a:r>
            <a:r>
              <a:rPr lang="en-US" sz="3200" dirty="0" err="1"/>
              <a:t>dell’occupazione</a:t>
            </a:r>
            <a:r>
              <a:rPr lang="en-US" sz="3200" dirty="0"/>
              <a:t> </a:t>
            </a:r>
            <a:r>
              <a:rPr lang="en-US" sz="3200" dirty="0" err="1"/>
              <a:t>dei</a:t>
            </a:r>
            <a:r>
              <a:rPr lang="en-US" sz="3200" dirty="0"/>
              <a:t> PL </a:t>
            </a:r>
            <a:r>
              <a:rPr lang="en-US" sz="3200" dirty="0" err="1"/>
              <a:t>attivi</a:t>
            </a:r>
            <a:r>
              <a:rPr lang="en-US" sz="3200" dirty="0"/>
              <a:t> </a:t>
            </a:r>
            <a:r>
              <a:rPr lang="en-US" sz="3200" dirty="0" err="1"/>
              <a:t>aggiornata</a:t>
            </a:r>
            <a:r>
              <a:rPr lang="en-US" sz="3200" dirty="0"/>
              <a:t> al 9 </a:t>
            </a:r>
            <a:r>
              <a:rPr lang="en-US" sz="3200" dirty="0" err="1"/>
              <a:t>febbraio</a:t>
            </a:r>
            <a:r>
              <a:rPr lang="en-US" sz="3200" dirty="0"/>
              <a:t> 2021</a:t>
            </a:r>
          </a:p>
          <a:p>
            <a:endParaRPr lang="en-US" sz="3200" b="1" dirty="0">
              <a:solidFill>
                <a:schemeClr val="accent2"/>
              </a:solidFill>
            </a:endParaRPr>
          </a:p>
          <a:p>
            <a:r>
              <a:rPr lang="en-US" sz="3200" b="1" dirty="0">
                <a:solidFill>
                  <a:schemeClr val="accent2"/>
                </a:solidFill>
              </a:rPr>
              <a:t>Fonte: </a:t>
            </a:r>
            <a:r>
              <a:rPr lang="en-US" sz="3200" b="1" dirty="0" err="1">
                <a:solidFill>
                  <a:schemeClr val="accent2"/>
                </a:solidFill>
              </a:rPr>
              <a:t>Cabina</a:t>
            </a:r>
            <a:r>
              <a:rPr lang="en-US" sz="3200" b="1" dirty="0">
                <a:solidFill>
                  <a:schemeClr val="accent2"/>
                </a:solidFill>
              </a:rPr>
              <a:t> di Regia</a:t>
            </a:r>
            <a:endParaRPr lang="en-US" sz="6601" b="1" dirty="0">
              <a:solidFill>
                <a:schemeClr val="accent2"/>
              </a:solidFill>
            </a:endParaRPr>
          </a:p>
          <a:p>
            <a:endParaRPr lang="en-US" sz="6000" dirty="0">
              <a:solidFill>
                <a:schemeClr val="accent2"/>
              </a:solidFill>
            </a:endParaRPr>
          </a:p>
        </p:txBody>
      </p:sp>
    </p:spTree>
    <p:extLst>
      <p:ext uri="{BB962C8B-B14F-4D97-AF65-F5344CB8AC3E}">
        <p14:creationId xmlns:p14="http://schemas.microsoft.com/office/powerpoint/2010/main" val="161166923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ttangolo 30">
            <a:extLst>
              <a:ext uri="{FF2B5EF4-FFF2-40B4-BE49-F238E27FC236}">
                <a16:creationId xmlns:a16="http://schemas.microsoft.com/office/drawing/2014/main" id="{B64D2BDA-3EEC-4176-8E9F-5C6F8C1509FB}"/>
              </a:ext>
            </a:extLst>
          </p:cNvPr>
          <p:cNvSpPr/>
          <p:nvPr/>
        </p:nvSpPr>
        <p:spPr>
          <a:xfrm>
            <a:off x="340244" y="131491"/>
            <a:ext cx="2233674" cy="9378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1</a:t>
            </a:r>
          </a:p>
          <a:p>
            <a:pPr algn="ctr"/>
            <a:r>
              <a:rPr lang="it-IT" sz="1100"/>
              <a:t>Sono stati segnalati nuovi casi negli ultimi 5 giorni nella Regione/PPAA?</a:t>
            </a:r>
          </a:p>
          <a:p>
            <a:pPr algn="ctr"/>
            <a:r>
              <a:rPr lang="it-IT" sz="1100"/>
              <a:t>(verifica flussi di sorveglianza ISS e </a:t>
            </a:r>
            <a:r>
              <a:rPr lang="it-IT" sz="1100" err="1"/>
              <a:t>MinSal</a:t>
            </a:r>
            <a:r>
              <a:rPr lang="it-IT" sz="1100"/>
              <a:t>)</a:t>
            </a:r>
            <a:endParaRPr lang="en-GB" sz="1100"/>
          </a:p>
        </p:txBody>
      </p:sp>
      <p:sp>
        <p:nvSpPr>
          <p:cNvPr id="32" name="Rettangolo 31">
            <a:extLst>
              <a:ext uri="{FF2B5EF4-FFF2-40B4-BE49-F238E27FC236}">
                <a16:creationId xmlns:a16="http://schemas.microsoft.com/office/drawing/2014/main" id="{C635DD02-6BB2-4801-AAE4-DF164A38B99E}"/>
              </a:ext>
            </a:extLst>
          </p:cNvPr>
          <p:cNvSpPr/>
          <p:nvPr/>
        </p:nvSpPr>
        <p:spPr>
          <a:xfrm>
            <a:off x="8410358" y="2723741"/>
            <a:ext cx="3231214" cy="1188607"/>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000"/>
              <a:t>Primo passo:</a:t>
            </a:r>
          </a:p>
          <a:p>
            <a:pPr algn="ctr"/>
            <a:r>
              <a:rPr lang="it-IT" sz="2000"/>
              <a:t>Valutazione della Probabilità</a:t>
            </a:r>
            <a:endParaRPr lang="en-GB" sz="2000"/>
          </a:p>
        </p:txBody>
      </p:sp>
      <p:sp>
        <p:nvSpPr>
          <p:cNvPr id="33" name="Rettangolo 32">
            <a:extLst>
              <a:ext uri="{FF2B5EF4-FFF2-40B4-BE49-F238E27FC236}">
                <a16:creationId xmlns:a16="http://schemas.microsoft.com/office/drawing/2014/main" id="{30763E72-4E32-4C77-B4FE-3245138223AA}"/>
              </a:ext>
            </a:extLst>
          </p:cNvPr>
          <p:cNvSpPr/>
          <p:nvPr/>
        </p:nvSpPr>
        <p:spPr>
          <a:xfrm>
            <a:off x="4540211" y="374534"/>
            <a:ext cx="2233674" cy="466549"/>
          </a:xfrm>
          <a:prstGeom prst="rect">
            <a:avLst/>
          </a:prstGeom>
          <a:ln w="38100">
            <a:solidFill>
              <a:schemeClr val="bg2"/>
            </a:solidFill>
            <a:extLst>
              <a:ext uri="{C807C97D-BFC1-408E-A445-0C87EB9F89A2}">
                <ask:lineSketchStyleProps xmlns:ask="http://schemas.microsoft.com/office/drawing/2018/sketchyshapes" xmlns="" sd="1219033472">
                  <a:custGeom>
                    <a:avLst/>
                    <a:gdLst>
                      <a:gd name="connsiteX0" fmla="*/ 0 w 3848986"/>
                      <a:gd name="connsiteY0" fmla="*/ 0 h 803941"/>
                      <a:gd name="connsiteX1" fmla="*/ 3848986 w 3848986"/>
                      <a:gd name="connsiteY1" fmla="*/ 0 h 803941"/>
                      <a:gd name="connsiteX2" fmla="*/ 3848986 w 3848986"/>
                      <a:gd name="connsiteY2" fmla="*/ 803941 h 803941"/>
                      <a:gd name="connsiteX3" fmla="*/ 0 w 3848986"/>
                      <a:gd name="connsiteY3" fmla="*/ 803941 h 803941"/>
                      <a:gd name="connsiteX4" fmla="*/ 0 w 3848986"/>
                      <a:gd name="connsiteY4" fmla="*/ 0 h 803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986" h="803941" fill="none" extrusionOk="0">
                        <a:moveTo>
                          <a:pt x="0" y="0"/>
                        </a:moveTo>
                        <a:cubicBezTo>
                          <a:pt x="958208" y="-49533"/>
                          <a:pt x="2634471" y="-14809"/>
                          <a:pt x="3848986" y="0"/>
                        </a:cubicBezTo>
                        <a:cubicBezTo>
                          <a:pt x="3877391" y="394789"/>
                          <a:pt x="3906526" y="409995"/>
                          <a:pt x="3848986" y="803941"/>
                        </a:cubicBezTo>
                        <a:cubicBezTo>
                          <a:pt x="1944054" y="755710"/>
                          <a:pt x="467580" y="888396"/>
                          <a:pt x="0" y="803941"/>
                        </a:cubicBezTo>
                        <a:cubicBezTo>
                          <a:pt x="37466" y="643478"/>
                          <a:pt x="-9325" y="107926"/>
                          <a:pt x="0" y="0"/>
                        </a:cubicBezTo>
                        <a:close/>
                      </a:path>
                      <a:path w="3848986" h="803941" stroke="0" extrusionOk="0">
                        <a:moveTo>
                          <a:pt x="0" y="0"/>
                        </a:moveTo>
                        <a:cubicBezTo>
                          <a:pt x="876122" y="118645"/>
                          <a:pt x="2782096" y="116012"/>
                          <a:pt x="3848986" y="0"/>
                        </a:cubicBezTo>
                        <a:cubicBezTo>
                          <a:pt x="3852635" y="112523"/>
                          <a:pt x="3910061" y="605651"/>
                          <a:pt x="3848986" y="803941"/>
                        </a:cubicBezTo>
                        <a:cubicBezTo>
                          <a:pt x="2235418" y="938541"/>
                          <a:pt x="1771929" y="646745"/>
                          <a:pt x="0" y="803941"/>
                        </a:cubicBezTo>
                        <a:cubicBezTo>
                          <a:pt x="53674" y="562060"/>
                          <a:pt x="-53639" y="107316"/>
                          <a:pt x="0" y="0"/>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Molto bassa</a:t>
            </a:r>
            <a:endParaRPr lang="en-GB" sz="1100"/>
          </a:p>
        </p:txBody>
      </p:sp>
      <p:cxnSp>
        <p:nvCxnSpPr>
          <p:cNvPr id="34" name="Connettore 2 33">
            <a:extLst>
              <a:ext uri="{FF2B5EF4-FFF2-40B4-BE49-F238E27FC236}">
                <a16:creationId xmlns:a16="http://schemas.microsoft.com/office/drawing/2014/main" id="{352D7A7A-DBBB-49C9-98CF-F2D0131F537B}"/>
              </a:ext>
            </a:extLst>
          </p:cNvPr>
          <p:cNvCxnSpPr>
            <a:cxnSpLocks/>
            <a:stCxn id="31" idx="3"/>
          </p:cNvCxnSpPr>
          <p:nvPr/>
        </p:nvCxnSpPr>
        <p:spPr>
          <a:xfrm>
            <a:off x="2573918" y="600440"/>
            <a:ext cx="1966293"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35" name="CasellaDiTesto 34">
            <a:extLst>
              <a:ext uri="{FF2B5EF4-FFF2-40B4-BE49-F238E27FC236}">
                <a16:creationId xmlns:a16="http://schemas.microsoft.com/office/drawing/2014/main" id="{9298DDA1-1FA9-4C81-8989-9F080D8D90F3}"/>
              </a:ext>
            </a:extLst>
          </p:cNvPr>
          <p:cNvSpPr txBox="1"/>
          <p:nvPr/>
        </p:nvSpPr>
        <p:spPr>
          <a:xfrm>
            <a:off x="1149732" y="1185983"/>
            <a:ext cx="280846" cy="261610"/>
          </a:xfrm>
          <a:prstGeom prst="rect">
            <a:avLst/>
          </a:prstGeom>
          <a:noFill/>
        </p:spPr>
        <p:txBody>
          <a:bodyPr wrap="none" rtlCol="0">
            <a:spAutoFit/>
          </a:bodyPr>
          <a:lstStyle/>
          <a:p>
            <a:r>
              <a:rPr lang="it-IT" sz="1050"/>
              <a:t>Sì</a:t>
            </a:r>
          </a:p>
        </p:txBody>
      </p:sp>
      <p:sp>
        <p:nvSpPr>
          <p:cNvPr id="36" name="CasellaDiTesto 35">
            <a:extLst>
              <a:ext uri="{FF2B5EF4-FFF2-40B4-BE49-F238E27FC236}">
                <a16:creationId xmlns:a16="http://schemas.microsoft.com/office/drawing/2014/main" id="{C87BEAA6-19CA-4F1A-AFD9-653E0137E0FF}"/>
              </a:ext>
            </a:extLst>
          </p:cNvPr>
          <p:cNvSpPr txBox="1"/>
          <p:nvPr/>
        </p:nvSpPr>
        <p:spPr>
          <a:xfrm>
            <a:off x="2671627" y="281209"/>
            <a:ext cx="349776" cy="261610"/>
          </a:xfrm>
          <a:prstGeom prst="rect">
            <a:avLst/>
          </a:prstGeom>
          <a:noFill/>
        </p:spPr>
        <p:txBody>
          <a:bodyPr wrap="none" rtlCol="0">
            <a:spAutoFit/>
          </a:bodyPr>
          <a:lstStyle/>
          <a:p>
            <a:r>
              <a:rPr lang="it-IT" sz="1050"/>
              <a:t>No</a:t>
            </a:r>
          </a:p>
        </p:txBody>
      </p:sp>
      <p:cxnSp>
        <p:nvCxnSpPr>
          <p:cNvPr id="37" name="Connettore 2 36">
            <a:extLst>
              <a:ext uri="{FF2B5EF4-FFF2-40B4-BE49-F238E27FC236}">
                <a16:creationId xmlns:a16="http://schemas.microsoft.com/office/drawing/2014/main" id="{F1A9E061-3484-422B-993D-4545A610BD3E}"/>
              </a:ext>
            </a:extLst>
          </p:cNvPr>
          <p:cNvCxnSpPr>
            <a:cxnSpLocks/>
            <a:stCxn id="31" idx="2"/>
            <a:endCxn id="38" idx="0"/>
          </p:cNvCxnSpPr>
          <p:nvPr/>
        </p:nvCxnSpPr>
        <p:spPr>
          <a:xfrm>
            <a:off x="1457081" y="1069388"/>
            <a:ext cx="0" cy="812649"/>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38" name="Rettangolo 37">
            <a:extLst>
              <a:ext uri="{FF2B5EF4-FFF2-40B4-BE49-F238E27FC236}">
                <a16:creationId xmlns:a16="http://schemas.microsoft.com/office/drawing/2014/main" id="{E4E6E4ED-829D-457B-AE1C-417F04D0603D}"/>
              </a:ext>
            </a:extLst>
          </p:cNvPr>
          <p:cNvSpPr/>
          <p:nvPr/>
        </p:nvSpPr>
        <p:spPr>
          <a:xfrm>
            <a:off x="340244" y="1882037"/>
            <a:ext cx="2233674" cy="11673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2</a:t>
            </a:r>
          </a:p>
          <a:p>
            <a:pPr algn="ctr"/>
            <a:r>
              <a:rPr lang="it-IT" sz="1100"/>
              <a:t>Vi è evidenza di un aumento di trasmissione (presenza di almeno due elementi tra casi in aumento (verifica flusso ISS o </a:t>
            </a:r>
            <a:r>
              <a:rPr lang="it-IT" sz="1100" err="1"/>
              <a:t>MinSal</a:t>
            </a:r>
            <a:r>
              <a:rPr lang="it-IT" sz="1100"/>
              <a:t>, Rt puntuale &gt;1 e/o aumento nel numero/dimensione dei focolai)?</a:t>
            </a:r>
            <a:endParaRPr lang="en-GB" sz="1100"/>
          </a:p>
        </p:txBody>
      </p:sp>
      <p:cxnSp>
        <p:nvCxnSpPr>
          <p:cNvPr id="39" name="Connettore 2 38">
            <a:extLst>
              <a:ext uri="{FF2B5EF4-FFF2-40B4-BE49-F238E27FC236}">
                <a16:creationId xmlns:a16="http://schemas.microsoft.com/office/drawing/2014/main" id="{2EF62D00-9ADB-4AE2-8719-BC4A704D19DD}"/>
              </a:ext>
            </a:extLst>
          </p:cNvPr>
          <p:cNvCxnSpPr>
            <a:cxnSpLocks/>
          </p:cNvCxnSpPr>
          <p:nvPr/>
        </p:nvCxnSpPr>
        <p:spPr>
          <a:xfrm>
            <a:off x="2573918" y="2552334"/>
            <a:ext cx="1966293"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40" name="CasellaDiTesto 39">
            <a:extLst>
              <a:ext uri="{FF2B5EF4-FFF2-40B4-BE49-F238E27FC236}">
                <a16:creationId xmlns:a16="http://schemas.microsoft.com/office/drawing/2014/main" id="{829B0113-68E6-4B63-89EE-DB3E149327B7}"/>
              </a:ext>
            </a:extLst>
          </p:cNvPr>
          <p:cNvSpPr txBox="1"/>
          <p:nvPr/>
        </p:nvSpPr>
        <p:spPr>
          <a:xfrm>
            <a:off x="2671627" y="2233103"/>
            <a:ext cx="349776" cy="261610"/>
          </a:xfrm>
          <a:prstGeom prst="rect">
            <a:avLst/>
          </a:prstGeom>
          <a:noFill/>
        </p:spPr>
        <p:txBody>
          <a:bodyPr wrap="none" rtlCol="0">
            <a:spAutoFit/>
          </a:bodyPr>
          <a:lstStyle/>
          <a:p>
            <a:r>
              <a:rPr lang="it-IT" sz="1050"/>
              <a:t>No</a:t>
            </a:r>
          </a:p>
        </p:txBody>
      </p:sp>
      <p:sp>
        <p:nvSpPr>
          <p:cNvPr id="41" name="Rettangolo 40">
            <a:extLst>
              <a:ext uri="{FF2B5EF4-FFF2-40B4-BE49-F238E27FC236}">
                <a16:creationId xmlns:a16="http://schemas.microsoft.com/office/drawing/2014/main" id="{9A029A19-E136-4476-81D9-4F7B62954E0B}"/>
              </a:ext>
            </a:extLst>
          </p:cNvPr>
          <p:cNvSpPr/>
          <p:nvPr/>
        </p:nvSpPr>
        <p:spPr>
          <a:xfrm>
            <a:off x="4540211" y="2319059"/>
            <a:ext cx="2233674" cy="466549"/>
          </a:xfrm>
          <a:prstGeom prst="rect">
            <a:avLst/>
          </a:prstGeom>
          <a:ln w="38100">
            <a:solidFill>
              <a:srgbClr val="F9BF2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Bassa</a:t>
            </a:r>
            <a:endParaRPr lang="en-GB" sz="1100"/>
          </a:p>
        </p:txBody>
      </p:sp>
      <p:sp>
        <p:nvSpPr>
          <p:cNvPr id="42" name="CasellaDiTesto 41">
            <a:extLst>
              <a:ext uri="{FF2B5EF4-FFF2-40B4-BE49-F238E27FC236}">
                <a16:creationId xmlns:a16="http://schemas.microsoft.com/office/drawing/2014/main" id="{B9B664C3-6035-417B-B4FC-D0D7416CC0E0}"/>
              </a:ext>
            </a:extLst>
          </p:cNvPr>
          <p:cNvSpPr txBox="1"/>
          <p:nvPr/>
        </p:nvSpPr>
        <p:spPr>
          <a:xfrm>
            <a:off x="1149732" y="3187240"/>
            <a:ext cx="280846" cy="261610"/>
          </a:xfrm>
          <a:prstGeom prst="rect">
            <a:avLst/>
          </a:prstGeom>
          <a:noFill/>
        </p:spPr>
        <p:txBody>
          <a:bodyPr wrap="none" rtlCol="0">
            <a:spAutoFit/>
          </a:bodyPr>
          <a:lstStyle/>
          <a:p>
            <a:r>
              <a:rPr lang="it-IT" sz="1050"/>
              <a:t>Sì</a:t>
            </a:r>
          </a:p>
        </p:txBody>
      </p:sp>
      <p:cxnSp>
        <p:nvCxnSpPr>
          <p:cNvPr id="43" name="Connettore 2 42">
            <a:extLst>
              <a:ext uri="{FF2B5EF4-FFF2-40B4-BE49-F238E27FC236}">
                <a16:creationId xmlns:a16="http://schemas.microsoft.com/office/drawing/2014/main" id="{4C0D1A31-A1EF-4377-8811-3374D650EE0E}"/>
              </a:ext>
            </a:extLst>
          </p:cNvPr>
          <p:cNvCxnSpPr>
            <a:cxnSpLocks/>
          </p:cNvCxnSpPr>
          <p:nvPr/>
        </p:nvCxnSpPr>
        <p:spPr>
          <a:xfrm>
            <a:off x="1457081" y="3070644"/>
            <a:ext cx="0" cy="1024281"/>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44" name="Rettangolo 43">
            <a:extLst>
              <a:ext uri="{FF2B5EF4-FFF2-40B4-BE49-F238E27FC236}">
                <a16:creationId xmlns:a16="http://schemas.microsoft.com/office/drawing/2014/main" id="{6C679017-D69E-44A6-A854-2E6369A98D81}"/>
              </a:ext>
            </a:extLst>
          </p:cNvPr>
          <p:cNvSpPr/>
          <p:nvPr/>
        </p:nvSpPr>
        <p:spPr>
          <a:xfrm>
            <a:off x="340244" y="4109323"/>
            <a:ext cx="2233674" cy="11673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3</a:t>
            </a:r>
          </a:p>
          <a:p>
            <a:pPr algn="ctr"/>
            <a:r>
              <a:rPr lang="it-IT" sz="1100"/>
              <a:t>La Regione/PA dichiara una trasmissione diffusa sul suo territorio non gestibile in modo efficace con misure locali («zone rosse»)?</a:t>
            </a:r>
            <a:endParaRPr lang="en-GB" sz="1100"/>
          </a:p>
        </p:txBody>
      </p:sp>
      <p:cxnSp>
        <p:nvCxnSpPr>
          <p:cNvPr id="45" name="Connettore 2 44">
            <a:extLst>
              <a:ext uri="{FF2B5EF4-FFF2-40B4-BE49-F238E27FC236}">
                <a16:creationId xmlns:a16="http://schemas.microsoft.com/office/drawing/2014/main" id="{ADF5CAEF-5F97-45CF-94F7-7695552F3C6F}"/>
              </a:ext>
            </a:extLst>
          </p:cNvPr>
          <p:cNvCxnSpPr>
            <a:cxnSpLocks/>
          </p:cNvCxnSpPr>
          <p:nvPr/>
        </p:nvCxnSpPr>
        <p:spPr>
          <a:xfrm>
            <a:off x="2573918" y="4591043"/>
            <a:ext cx="1966293"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46" name="CasellaDiTesto 45">
            <a:extLst>
              <a:ext uri="{FF2B5EF4-FFF2-40B4-BE49-F238E27FC236}">
                <a16:creationId xmlns:a16="http://schemas.microsoft.com/office/drawing/2014/main" id="{CE38A484-6B30-4A14-895C-8EE0F0E1E8DD}"/>
              </a:ext>
            </a:extLst>
          </p:cNvPr>
          <p:cNvSpPr txBox="1"/>
          <p:nvPr/>
        </p:nvSpPr>
        <p:spPr>
          <a:xfrm>
            <a:off x="2671627" y="4271813"/>
            <a:ext cx="349776" cy="261610"/>
          </a:xfrm>
          <a:prstGeom prst="rect">
            <a:avLst/>
          </a:prstGeom>
          <a:noFill/>
        </p:spPr>
        <p:txBody>
          <a:bodyPr wrap="none" rtlCol="0">
            <a:spAutoFit/>
          </a:bodyPr>
          <a:lstStyle/>
          <a:p>
            <a:r>
              <a:rPr lang="it-IT" sz="1050"/>
              <a:t>No</a:t>
            </a:r>
          </a:p>
        </p:txBody>
      </p:sp>
      <p:sp>
        <p:nvSpPr>
          <p:cNvPr id="47" name="Rettangolo 46">
            <a:extLst>
              <a:ext uri="{FF2B5EF4-FFF2-40B4-BE49-F238E27FC236}">
                <a16:creationId xmlns:a16="http://schemas.microsoft.com/office/drawing/2014/main" id="{93FF5075-EFFB-432B-9EFC-16560351BCF0}"/>
              </a:ext>
            </a:extLst>
          </p:cNvPr>
          <p:cNvSpPr/>
          <p:nvPr/>
        </p:nvSpPr>
        <p:spPr>
          <a:xfrm>
            <a:off x="4540211" y="4344996"/>
            <a:ext cx="2233674" cy="466549"/>
          </a:xfrm>
          <a:prstGeom prst="rect">
            <a:avLst/>
          </a:prstGeom>
          <a:ln w="38100">
            <a:solidFill>
              <a:srgbClr val="DE84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Moderata</a:t>
            </a:r>
            <a:endParaRPr lang="en-GB" sz="1100"/>
          </a:p>
        </p:txBody>
      </p:sp>
      <p:cxnSp>
        <p:nvCxnSpPr>
          <p:cNvPr id="48" name="Connettore 4 2">
            <a:extLst>
              <a:ext uri="{FF2B5EF4-FFF2-40B4-BE49-F238E27FC236}">
                <a16:creationId xmlns:a16="http://schemas.microsoft.com/office/drawing/2014/main" id="{D7F95271-6339-4600-8D74-D16C549E33F8}"/>
              </a:ext>
            </a:extLst>
          </p:cNvPr>
          <p:cNvCxnSpPr>
            <a:cxnSpLocks/>
            <a:endCxn id="49" idx="1"/>
          </p:cNvCxnSpPr>
          <p:nvPr/>
        </p:nvCxnSpPr>
        <p:spPr>
          <a:xfrm>
            <a:off x="2573918" y="4743500"/>
            <a:ext cx="1966293" cy="1116037"/>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Rettangolo 48">
            <a:extLst>
              <a:ext uri="{FF2B5EF4-FFF2-40B4-BE49-F238E27FC236}">
                <a16:creationId xmlns:a16="http://schemas.microsoft.com/office/drawing/2014/main" id="{0DA2EE56-BB11-43A9-BBE3-212D05616D3A}"/>
              </a:ext>
            </a:extLst>
          </p:cNvPr>
          <p:cNvSpPr/>
          <p:nvPr/>
        </p:nvSpPr>
        <p:spPr>
          <a:xfrm>
            <a:off x="4540211" y="5626262"/>
            <a:ext cx="2233674" cy="466549"/>
          </a:xfrm>
          <a:prstGeom prst="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solidFill>
                  <a:srgbClr val="C00000"/>
                </a:solidFill>
              </a:rPr>
              <a:t>Alta</a:t>
            </a:r>
            <a:endParaRPr lang="en-GB" sz="1100">
              <a:solidFill>
                <a:srgbClr val="C00000"/>
              </a:solidFill>
            </a:endParaRPr>
          </a:p>
        </p:txBody>
      </p:sp>
      <p:sp>
        <p:nvSpPr>
          <p:cNvPr id="50" name="CasellaDiTesto 49">
            <a:extLst>
              <a:ext uri="{FF2B5EF4-FFF2-40B4-BE49-F238E27FC236}">
                <a16:creationId xmlns:a16="http://schemas.microsoft.com/office/drawing/2014/main" id="{798410FC-DD25-423B-8D3C-C2230EC92D1F}"/>
              </a:ext>
            </a:extLst>
          </p:cNvPr>
          <p:cNvSpPr txBox="1"/>
          <p:nvPr/>
        </p:nvSpPr>
        <p:spPr>
          <a:xfrm>
            <a:off x="2671627" y="4967867"/>
            <a:ext cx="280846" cy="261610"/>
          </a:xfrm>
          <a:prstGeom prst="rect">
            <a:avLst/>
          </a:prstGeom>
          <a:noFill/>
        </p:spPr>
        <p:txBody>
          <a:bodyPr wrap="none" rtlCol="0">
            <a:spAutoFit/>
          </a:bodyPr>
          <a:lstStyle/>
          <a:p>
            <a:r>
              <a:rPr lang="it-IT" sz="1050"/>
              <a:t>Sì</a:t>
            </a:r>
          </a:p>
        </p:txBody>
      </p:sp>
    </p:spTree>
    <p:extLst>
      <p:ext uri="{BB962C8B-B14F-4D97-AF65-F5344CB8AC3E}">
        <p14:creationId xmlns:p14="http://schemas.microsoft.com/office/powerpoint/2010/main" val="19748550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par>
                                <p:cTn id="63" presetID="10"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p:bldP spid="36" grpId="0"/>
      <p:bldP spid="38" grpId="0" animBg="1"/>
      <p:bldP spid="40" grpId="0"/>
      <p:bldP spid="41" grpId="0" animBg="1"/>
      <p:bldP spid="42" grpId="0"/>
      <p:bldP spid="44" grpId="0" animBg="1"/>
      <p:bldP spid="46" grpId="0"/>
      <p:bldP spid="47" grpId="0" animBg="1"/>
      <p:bldP spid="49" grpId="0" animBg="1"/>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ED3323B-6CAD-4563-A5DD-AC5861C9CC43}"/>
              </a:ext>
            </a:extLst>
          </p:cNvPr>
          <p:cNvPicPr>
            <a:picLocks noChangeAspect="1"/>
          </p:cNvPicPr>
          <p:nvPr/>
        </p:nvPicPr>
        <p:blipFill>
          <a:blip r:embed="rId2"/>
          <a:stretch>
            <a:fillRect/>
          </a:stretch>
        </p:blipFill>
        <p:spPr>
          <a:xfrm>
            <a:off x="2954333" y="0"/>
            <a:ext cx="6283334" cy="6858000"/>
          </a:xfrm>
          <a:prstGeom prst="rect">
            <a:avLst/>
          </a:prstGeom>
        </p:spPr>
      </p:pic>
    </p:spTree>
    <p:extLst>
      <p:ext uri="{BB962C8B-B14F-4D97-AF65-F5344CB8AC3E}">
        <p14:creationId xmlns:p14="http://schemas.microsoft.com/office/powerpoint/2010/main" val="56813850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ADBA1203-EC79-4C26-8D63-D13A498A2F2D}"/>
              </a:ext>
            </a:extLst>
          </p:cNvPr>
          <p:cNvSpPr/>
          <p:nvPr/>
        </p:nvSpPr>
        <p:spPr>
          <a:xfrm>
            <a:off x="306611" y="66407"/>
            <a:ext cx="2755229" cy="115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1</a:t>
            </a:r>
          </a:p>
          <a:p>
            <a:pPr algn="ctr"/>
            <a:r>
              <a:rPr lang="it-IT" sz="1100"/>
              <a:t>Sono stati segnalati nuovi casi negli ultimi 5 giorni in soggetti di età       &gt; 50 anni nella Regione/PPAA?</a:t>
            </a:r>
          </a:p>
          <a:p>
            <a:pPr algn="ctr"/>
            <a:r>
              <a:rPr lang="it-IT" sz="1100"/>
              <a:t>(Verifica flusso ISS)</a:t>
            </a:r>
            <a:endParaRPr lang="en-GB" sz="1100"/>
          </a:p>
        </p:txBody>
      </p:sp>
      <p:sp>
        <p:nvSpPr>
          <p:cNvPr id="7" name="Rettangolo 6">
            <a:extLst>
              <a:ext uri="{FF2B5EF4-FFF2-40B4-BE49-F238E27FC236}">
                <a16:creationId xmlns:a16="http://schemas.microsoft.com/office/drawing/2014/main" id="{75B4FE43-C44A-4357-8B48-C9B1C7B14C05}"/>
              </a:ext>
            </a:extLst>
          </p:cNvPr>
          <p:cNvSpPr/>
          <p:nvPr/>
        </p:nvSpPr>
        <p:spPr>
          <a:xfrm>
            <a:off x="8801107" y="2671503"/>
            <a:ext cx="3155036" cy="1352467"/>
          </a:xfrm>
          <a:prstGeom prst="rect">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400"/>
              <a:t>Secondo passo:</a:t>
            </a:r>
          </a:p>
          <a:p>
            <a:pPr algn="ctr"/>
            <a:r>
              <a:rPr lang="it-IT" sz="2400"/>
              <a:t>Valutazione dell’impatto</a:t>
            </a:r>
            <a:endParaRPr lang="en-GB" sz="2400"/>
          </a:p>
        </p:txBody>
      </p:sp>
      <p:sp>
        <p:nvSpPr>
          <p:cNvPr id="8" name="Rettangolo 7">
            <a:extLst>
              <a:ext uri="{FF2B5EF4-FFF2-40B4-BE49-F238E27FC236}">
                <a16:creationId xmlns:a16="http://schemas.microsoft.com/office/drawing/2014/main" id="{F86690DD-2826-4346-A777-2C63B0B11938}"/>
              </a:ext>
            </a:extLst>
          </p:cNvPr>
          <p:cNvSpPr/>
          <p:nvPr/>
        </p:nvSpPr>
        <p:spPr>
          <a:xfrm>
            <a:off x="5473136" y="364455"/>
            <a:ext cx="2739188" cy="572138"/>
          </a:xfrm>
          <a:prstGeom prst="rect">
            <a:avLst/>
          </a:prstGeom>
          <a:ln w="38100">
            <a:solidFill>
              <a:schemeClr val="bg2"/>
            </a:solidFill>
            <a:extLst>
              <a:ext uri="{C807C97D-BFC1-408E-A445-0C87EB9F89A2}">
                <ask:lineSketchStyleProps xmlns:ask="http://schemas.microsoft.com/office/drawing/2018/sketchyshapes" xmlns="" sd="1219033472">
                  <a:custGeom>
                    <a:avLst/>
                    <a:gdLst>
                      <a:gd name="connsiteX0" fmla="*/ 0 w 3848986"/>
                      <a:gd name="connsiteY0" fmla="*/ 0 h 803941"/>
                      <a:gd name="connsiteX1" fmla="*/ 3848986 w 3848986"/>
                      <a:gd name="connsiteY1" fmla="*/ 0 h 803941"/>
                      <a:gd name="connsiteX2" fmla="*/ 3848986 w 3848986"/>
                      <a:gd name="connsiteY2" fmla="*/ 803941 h 803941"/>
                      <a:gd name="connsiteX3" fmla="*/ 0 w 3848986"/>
                      <a:gd name="connsiteY3" fmla="*/ 803941 h 803941"/>
                      <a:gd name="connsiteX4" fmla="*/ 0 w 3848986"/>
                      <a:gd name="connsiteY4" fmla="*/ 0 h 803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986" h="803941" fill="none" extrusionOk="0">
                        <a:moveTo>
                          <a:pt x="0" y="0"/>
                        </a:moveTo>
                        <a:cubicBezTo>
                          <a:pt x="958208" y="-49533"/>
                          <a:pt x="2634471" y="-14809"/>
                          <a:pt x="3848986" y="0"/>
                        </a:cubicBezTo>
                        <a:cubicBezTo>
                          <a:pt x="3877391" y="394789"/>
                          <a:pt x="3906526" y="409995"/>
                          <a:pt x="3848986" y="803941"/>
                        </a:cubicBezTo>
                        <a:cubicBezTo>
                          <a:pt x="1944054" y="755710"/>
                          <a:pt x="467580" y="888396"/>
                          <a:pt x="0" y="803941"/>
                        </a:cubicBezTo>
                        <a:cubicBezTo>
                          <a:pt x="37466" y="643478"/>
                          <a:pt x="-9325" y="107926"/>
                          <a:pt x="0" y="0"/>
                        </a:cubicBezTo>
                        <a:close/>
                      </a:path>
                      <a:path w="3848986" h="803941" stroke="0" extrusionOk="0">
                        <a:moveTo>
                          <a:pt x="0" y="0"/>
                        </a:moveTo>
                        <a:cubicBezTo>
                          <a:pt x="876122" y="118645"/>
                          <a:pt x="2782096" y="116012"/>
                          <a:pt x="3848986" y="0"/>
                        </a:cubicBezTo>
                        <a:cubicBezTo>
                          <a:pt x="3852635" y="112523"/>
                          <a:pt x="3910061" y="605651"/>
                          <a:pt x="3848986" y="803941"/>
                        </a:cubicBezTo>
                        <a:cubicBezTo>
                          <a:pt x="2235418" y="938541"/>
                          <a:pt x="1771929" y="646745"/>
                          <a:pt x="0" y="803941"/>
                        </a:cubicBezTo>
                        <a:cubicBezTo>
                          <a:pt x="53674" y="562060"/>
                          <a:pt x="-53639" y="107316"/>
                          <a:pt x="0" y="0"/>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Molto basso</a:t>
            </a:r>
            <a:endParaRPr lang="en-GB" sz="1100"/>
          </a:p>
        </p:txBody>
      </p:sp>
      <p:cxnSp>
        <p:nvCxnSpPr>
          <p:cNvPr id="9" name="Connettore 2 8">
            <a:extLst>
              <a:ext uri="{FF2B5EF4-FFF2-40B4-BE49-F238E27FC236}">
                <a16:creationId xmlns:a16="http://schemas.microsoft.com/office/drawing/2014/main" id="{7824DACE-CD7A-410A-8A26-5EA3EE201711}"/>
              </a:ext>
            </a:extLst>
          </p:cNvPr>
          <p:cNvCxnSpPr>
            <a:cxnSpLocks/>
            <a:stCxn id="6" idx="3"/>
          </p:cNvCxnSpPr>
          <p:nvPr/>
        </p:nvCxnSpPr>
        <p:spPr>
          <a:xfrm>
            <a:off x="3061840" y="641487"/>
            <a:ext cx="2411296"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0" name="CasellaDiTesto 9">
            <a:extLst>
              <a:ext uri="{FF2B5EF4-FFF2-40B4-BE49-F238E27FC236}">
                <a16:creationId xmlns:a16="http://schemas.microsoft.com/office/drawing/2014/main" id="{9672A2C4-2607-4336-A88A-78C52A8C521A}"/>
              </a:ext>
            </a:extLst>
          </p:cNvPr>
          <p:cNvSpPr txBox="1"/>
          <p:nvPr/>
        </p:nvSpPr>
        <p:spPr>
          <a:xfrm>
            <a:off x="1315343" y="1359554"/>
            <a:ext cx="280846" cy="261610"/>
          </a:xfrm>
          <a:prstGeom prst="rect">
            <a:avLst/>
          </a:prstGeom>
          <a:noFill/>
        </p:spPr>
        <p:txBody>
          <a:bodyPr wrap="none" rtlCol="0">
            <a:spAutoFit/>
          </a:bodyPr>
          <a:lstStyle/>
          <a:p>
            <a:r>
              <a:rPr lang="it-IT" sz="1100"/>
              <a:t>Sì</a:t>
            </a:r>
          </a:p>
        </p:txBody>
      </p:sp>
      <p:sp>
        <p:nvSpPr>
          <p:cNvPr id="11" name="CasellaDiTesto 10">
            <a:extLst>
              <a:ext uri="{FF2B5EF4-FFF2-40B4-BE49-F238E27FC236}">
                <a16:creationId xmlns:a16="http://schemas.microsoft.com/office/drawing/2014/main" id="{AEB417BB-CB67-41BC-8DCF-2154A42966D3}"/>
              </a:ext>
            </a:extLst>
          </p:cNvPr>
          <p:cNvSpPr txBox="1"/>
          <p:nvPr/>
        </p:nvSpPr>
        <p:spPr>
          <a:xfrm>
            <a:off x="3181665" y="250008"/>
            <a:ext cx="349776" cy="261610"/>
          </a:xfrm>
          <a:prstGeom prst="rect">
            <a:avLst/>
          </a:prstGeom>
          <a:noFill/>
        </p:spPr>
        <p:txBody>
          <a:bodyPr wrap="none" rtlCol="0">
            <a:spAutoFit/>
          </a:bodyPr>
          <a:lstStyle/>
          <a:p>
            <a:r>
              <a:rPr lang="it-IT" sz="1100"/>
              <a:t>No</a:t>
            </a:r>
          </a:p>
        </p:txBody>
      </p:sp>
      <p:cxnSp>
        <p:nvCxnSpPr>
          <p:cNvPr id="12" name="Connettore 2 11">
            <a:extLst>
              <a:ext uri="{FF2B5EF4-FFF2-40B4-BE49-F238E27FC236}">
                <a16:creationId xmlns:a16="http://schemas.microsoft.com/office/drawing/2014/main" id="{37AC424D-7C55-4AD3-AEA1-2ABDFE522824}"/>
              </a:ext>
            </a:extLst>
          </p:cNvPr>
          <p:cNvCxnSpPr>
            <a:cxnSpLocks/>
            <a:stCxn id="6" idx="2"/>
            <a:endCxn id="13" idx="0"/>
          </p:cNvCxnSpPr>
          <p:nvPr/>
        </p:nvCxnSpPr>
        <p:spPr>
          <a:xfrm>
            <a:off x="1684226" y="1216567"/>
            <a:ext cx="8020" cy="717141"/>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3" name="Rettangolo 12">
            <a:extLst>
              <a:ext uri="{FF2B5EF4-FFF2-40B4-BE49-F238E27FC236}">
                <a16:creationId xmlns:a16="http://schemas.microsoft.com/office/drawing/2014/main" id="{6DDDDBCA-7CBD-4F2A-B332-E77D35AC5908}"/>
              </a:ext>
            </a:extLst>
          </p:cNvPr>
          <p:cNvSpPr/>
          <p:nvPr/>
        </p:nvSpPr>
        <p:spPr>
          <a:xfrm>
            <a:off x="322652" y="1933708"/>
            <a:ext cx="2739188" cy="13473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2</a:t>
            </a:r>
          </a:p>
          <a:p>
            <a:pPr algn="ctr"/>
            <a:r>
              <a:rPr lang="it-IT" sz="1100"/>
              <a:t>Vi sono segnali di sovraccarico dei servizi sanitari? </a:t>
            </a:r>
          </a:p>
          <a:p>
            <a:pPr algn="ctr"/>
            <a:r>
              <a:rPr lang="it-IT" sz="1100"/>
              <a:t>(verifica dei dati raccolti dal ministero della salute sull’occupazione dei posti letto in terapia intensiva ed area medica rispetto alle soglie critiche rispettivamente del 30% e 40%)</a:t>
            </a:r>
            <a:endParaRPr lang="en-GB" sz="1100"/>
          </a:p>
        </p:txBody>
      </p:sp>
      <p:cxnSp>
        <p:nvCxnSpPr>
          <p:cNvPr id="14" name="Connettore 2 13">
            <a:extLst>
              <a:ext uri="{FF2B5EF4-FFF2-40B4-BE49-F238E27FC236}">
                <a16:creationId xmlns:a16="http://schemas.microsoft.com/office/drawing/2014/main" id="{C257C3B0-E5BB-4539-995A-F1A5D459E9E3}"/>
              </a:ext>
            </a:extLst>
          </p:cNvPr>
          <p:cNvCxnSpPr>
            <a:cxnSpLocks/>
          </p:cNvCxnSpPr>
          <p:nvPr/>
        </p:nvCxnSpPr>
        <p:spPr>
          <a:xfrm>
            <a:off x="3061840" y="2671503"/>
            <a:ext cx="2411296"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5" name="CasellaDiTesto 14">
            <a:extLst>
              <a:ext uri="{FF2B5EF4-FFF2-40B4-BE49-F238E27FC236}">
                <a16:creationId xmlns:a16="http://schemas.microsoft.com/office/drawing/2014/main" id="{E28CBBC2-959C-4C1A-BF7B-0DC069D46FA8}"/>
              </a:ext>
            </a:extLst>
          </p:cNvPr>
          <p:cNvSpPr txBox="1"/>
          <p:nvPr/>
        </p:nvSpPr>
        <p:spPr>
          <a:xfrm>
            <a:off x="3181665" y="2280024"/>
            <a:ext cx="349776" cy="261610"/>
          </a:xfrm>
          <a:prstGeom prst="rect">
            <a:avLst/>
          </a:prstGeom>
          <a:noFill/>
        </p:spPr>
        <p:txBody>
          <a:bodyPr wrap="none" rtlCol="0">
            <a:spAutoFit/>
          </a:bodyPr>
          <a:lstStyle/>
          <a:p>
            <a:r>
              <a:rPr lang="it-IT" sz="1100"/>
              <a:t>No</a:t>
            </a:r>
          </a:p>
        </p:txBody>
      </p:sp>
      <p:sp>
        <p:nvSpPr>
          <p:cNvPr id="16" name="Rettangolo 15">
            <a:extLst>
              <a:ext uri="{FF2B5EF4-FFF2-40B4-BE49-F238E27FC236}">
                <a16:creationId xmlns:a16="http://schemas.microsoft.com/office/drawing/2014/main" id="{968DE606-C5FD-44B0-A590-756A95BB264E}"/>
              </a:ext>
            </a:extLst>
          </p:cNvPr>
          <p:cNvSpPr/>
          <p:nvPr/>
        </p:nvSpPr>
        <p:spPr>
          <a:xfrm>
            <a:off x="5473136" y="2385434"/>
            <a:ext cx="2739188" cy="572138"/>
          </a:xfrm>
          <a:prstGeom prst="rect">
            <a:avLst/>
          </a:prstGeom>
          <a:ln w="38100">
            <a:solidFill>
              <a:srgbClr val="F9BF2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Basso</a:t>
            </a:r>
            <a:endParaRPr lang="en-GB" sz="1100"/>
          </a:p>
        </p:txBody>
      </p:sp>
      <p:sp>
        <p:nvSpPr>
          <p:cNvPr id="17" name="CasellaDiTesto 16">
            <a:extLst>
              <a:ext uri="{FF2B5EF4-FFF2-40B4-BE49-F238E27FC236}">
                <a16:creationId xmlns:a16="http://schemas.microsoft.com/office/drawing/2014/main" id="{FAF60C42-5309-4946-8C35-EE83E12775B2}"/>
              </a:ext>
            </a:extLst>
          </p:cNvPr>
          <p:cNvSpPr txBox="1"/>
          <p:nvPr/>
        </p:nvSpPr>
        <p:spPr>
          <a:xfrm>
            <a:off x="1386164" y="3481003"/>
            <a:ext cx="280846" cy="261610"/>
          </a:xfrm>
          <a:prstGeom prst="rect">
            <a:avLst/>
          </a:prstGeom>
          <a:noFill/>
        </p:spPr>
        <p:txBody>
          <a:bodyPr wrap="none" rtlCol="0">
            <a:spAutoFit/>
          </a:bodyPr>
          <a:lstStyle/>
          <a:p>
            <a:r>
              <a:rPr lang="it-IT" sz="1100"/>
              <a:t>Sì</a:t>
            </a:r>
          </a:p>
        </p:txBody>
      </p:sp>
      <p:cxnSp>
        <p:nvCxnSpPr>
          <p:cNvPr id="18" name="Connettore 2 17">
            <a:extLst>
              <a:ext uri="{FF2B5EF4-FFF2-40B4-BE49-F238E27FC236}">
                <a16:creationId xmlns:a16="http://schemas.microsoft.com/office/drawing/2014/main" id="{EB1B38DC-98F1-4C03-8D66-2BA9BA857101}"/>
              </a:ext>
            </a:extLst>
          </p:cNvPr>
          <p:cNvCxnSpPr>
            <a:cxnSpLocks/>
          </p:cNvCxnSpPr>
          <p:nvPr/>
        </p:nvCxnSpPr>
        <p:spPr>
          <a:xfrm>
            <a:off x="1763067" y="3338022"/>
            <a:ext cx="0" cy="730129"/>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9" name="Rettangolo 18">
            <a:extLst>
              <a:ext uri="{FF2B5EF4-FFF2-40B4-BE49-F238E27FC236}">
                <a16:creationId xmlns:a16="http://schemas.microsoft.com/office/drawing/2014/main" id="{95C0E705-48F9-4D7A-A49A-C7343341BA65}"/>
              </a:ext>
            </a:extLst>
          </p:cNvPr>
          <p:cNvSpPr/>
          <p:nvPr/>
        </p:nvSpPr>
        <p:spPr>
          <a:xfrm>
            <a:off x="393405" y="4055163"/>
            <a:ext cx="2739188" cy="17335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3</a:t>
            </a:r>
          </a:p>
          <a:p>
            <a:pPr algn="ctr"/>
            <a:r>
              <a:rPr lang="it-IT" sz="1100"/>
              <a:t>Vi è evidenza di nuovi focolai negli ultimi 7 giorni in RSA/case di riposo/ospedali o altri luoghi che ospitino popolazioni vulnerabili (verifica dei dati sui focolai attivi inviati settimanalmente dalle Regioni/PA, Dati da epidemic intelligence previo scambio e verifica con le Regioni/PA)</a:t>
            </a:r>
            <a:endParaRPr lang="en-GB" sz="1100"/>
          </a:p>
        </p:txBody>
      </p:sp>
      <p:sp>
        <p:nvSpPr>
          <p:cNvPr id="22" name="Rettangolo 21">
            <a:extLst>
              <a:ext uri="{FF2B5EF4-FFF2-40B4-BE49-F238E27FC236}">
                <a16:creationId xmlns:a16="http://schemas.microsoft.com/office/drawing/2014/main" id="{D89AE7F8-06A5-4F1C-8217-0CDD24067752}"/>
              </a:ext>
            </a:extLst>
          </p:cNvPr>
          <p:cNvSpPr/>
          <p:nvPr/>
        </p:nvSpPr>
        <p:spPr>
          <a:xfrm>
            <a:off x="5514142" y="4388954"/>
            <a:ext cx="2739188" cy="572138"/>
          </a:xfrm>
          <a:prstGeom prst="rect">
            <a:avLst/>
          </a:prstGeom>
          <a:ln w="38100">
            <a:solidFill>
              <a:srgbClr val="DE84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Moderato</a:t>
            </a:r>
            <a:endParaRPr lang="en-GB" sz="1100"/>
          </a:p>
        </p:txBody>
      </p:sp>
      <p:cxnSp>
        <p:nvCxnSpPr>
          <p:cNvPr id="23" name="Connettore 4 2">
            <a:extLst>
              <a:ext uri="{FF2B5EF4-FFF2-40B4-BE49-F238E27FC236}">
                <a16:creationId xmlns:a16="http://schemas.microsoft.com/office/drawing/2014/main" id="{B3F482B7-3398-493A-8842-1CADACD6259A}"/>
              </a:ext>
            </a:extLst>
          </p:cNvPr>
          <p:cNvCxnSpPr>
            <a:cxnSpLocks/>
          </p:cNvCxnSpPr>
          <p:nvPr/>
        </p:nvCxnSpPr>
        <p:spPr>
          <a:xfrm>
            <a:off x="3132593" y="5019373"/>
            <a:ext cx="2340543" cy="824960"/>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Rettangolo 23">
            <a:extLst>
              <a:ext uri="{FF2B5EF4-FFF2-40B4-BE49-F238E27FC236}">
                <a16:creationId xmlns:a16="http://schemas.microsoft.com/office/drawing/2014/main" id="{65231115-CBE1-43F2-A99B-C7D6A75B24F5}"/>
              </a:ext>
            </a:extLst>
          </p:cNvPr>
          <p:cNvSpPr/>
          <p:nvPr/>
        </p:nvSpPr>
        <p:spPr>
          <a:xfrm>
            <a:off x="5514142" y="5558264"/>
            <a:ext cx="2739188" cy="572138"/>
          </a:xfrm>
          <a:prstGeom prst="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Alto</a:t>
            </a:r>
            <a:endParaRPr lang="en-GB" sz="1100"/>
          </a:p>
        </p:txBody>
      </p:sp>
      <p:sp>
        <p:nvSpPr>
          <p:cNvPr id="25" name="CasellaDiTesto 24">
            <a:extLst>
              <a:ext uri="{FF2B5EF4-FFF2-40B4-BE49-F238E27FC236}">
                <a16:creationId xmlns:a16="http://schemas.microsoft.com/office/drawing/2014/main" id="{3B73816C-3C17-4493-9374-C2C0D0ED3414}"/>
              </a:ext>
            </a:extLst>
          </p:cNvPr>
          <p:cNvSpPr txBox="1"/>
          <p:nvPr/>
        </p:nvSpPr>
        <p:spPr>
          <a:xfrm>
            <a:off x="3252418" y="5155412"/>
            <a:ext cx="280846" cy="261610"/>
          </a:xfrm>
          <a:prstGeom prst="rect">
            <a:avLst/>
          </a:prstGeom>
          <a:noFill/>
        </p:spPr>
        <p:txBody>
          <a:bodyPr wrap="square" rtlCol="0">
            <a:spAutoFit/>
          </a:bodyPr>
          <a:lstStyle/>
          <a:p>
            <a:r>
              <a:rPr lang="it-IT" sz="1100"/>
              <a:t>Sì</a:t>
            </a:r>
          </a:p>
        </p:txBody>
      </p:sp>
      <p:cxnSp>
        <p:nvCxnSpPr>
          <p:cNvPr id="28" name="Connettore 2 27">
            <a:extLst>
              <a:ext uri="{FF2B5EF4-FFF2-40B4-BE49-F238E27FC236}">
                <a16:creationId xmlns:a16="http://schemas.microsoft.com/office/drawing/2014/main" id="{08C172FD-22A7-42A5-8AE5-A104E8F6E8B3}"/>
              </a:ext>
            </a:extLst>
          </p:cNvPr>
          <p:cNvCxnSpPr>
            <a:cxnSpLocks/>
          </p:cNvCxnSpPr>
          <p:nvPr/>
        </p:nvCxnSpPr>
        <p:spPr>
          <a:xfrm>
            <a:off x="3132593" y="4701519"/>
            <a:ext cx="2381549"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29" name="CasellaDiTesto 28">
            <a:extLst>
              <a:ext uri="{FF2B5EF4-FFF2-40B4-BE49-F238E27FC236}">
                <a16:creationId xmlns:a16="http://schemas.microsoft.com/office/drawing/2014/main" id="{C18FDA09-9951-4BB1-AEE1-75F8C4A3C202}"/>
              </a:ext>
            </a:extLst>
          </p:cNvPr>
          <p:cNvSpPr txBox="1"/>
          <p:nvPr/>
        </p:nvSpPr>
        <p:spPr>
          <a:xfrm>
            <a:off x="3222671" y="4310040"/>
            <a:ext cx="349776" cy="261610"/>
          </a:xfrm>
          <a:prstGeom prst="rect">
            <a:avLst/>
          </a:prstGeom>
          <a:noFill/>
        </p:spPr>
        <p:txBody>
          <a:bodyPr wrap="none" rtlCol="0">
            <a:spAutoFit/>
          </a:bodyPr>
          <a:lstStyle/>
          <a:p>
            <a:r>
              <a:rPr lang="it-IT" sz="1100"/>
              <a:t>No</a:t>
            </a:r>
          </a:p>
        </p:txBody>
      </p:sp>
    </p:spTree>
    <p:extLst>
      <p:ext uri="{BB962C8B-B14F-4D97-AF65-F5344CB8AC3E}">
        <p14:creationId xmlns:p14="http://schemas.microsoft.com/office/powerpoint/2010/main" val="38964106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animBg="1"/>
      <p:bldP spid="15" grpId="0"/>
      <p:bldP spid="16" grpId="0" animBg="1"/>
      <p:bldP spid="17" grpId="0"/>
      <p:bldP spid="19" grpId="0" animBg="1"/>
      <p:bldP spid="22" grpId="0" animBg="1"/>
      <p:bldP spid="24" grpId="0" animBg="1"/>
      <p:bldP spid="25"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DC8D4AF-0973-48AC-B3B8-74ECFA90AC5B}"/>
              </a:ext>
            </a:extLst>
          </p:cNvPr>
          <p:cNvPicPr>
            <a:picLocks noChangeAspect="1"/>
          </p:cNvPicPr>
          <p:nvPr/>
        </p:nvPicPr>
        <p:blipFill>
          <a:blip r:embed="rId2"/>
          <a:stretch>
            <a:fillRect/>
          </a:stretch>
        </p:blipFill>
        <p:spPr>
          <a:xfrm>
            <a:off x="2370734" y="0"/>
            <a:ext cx="7450531" cy="6858000"/>
          </a:xfrm>
          <a:prstGeom prst="rect">
            <a:avLst/>
          </a:prstGeom>
        </p:spPr>
      </p:pic>
    </p:spTree>
    <p:extLst>
      <p:ext uri="{BB962C8B-B14F-4D97-AF65-F5344CB8AC3E}">
        <p14:creationId xmlns:p14="http://schemas.microsoft.com/office/powerpoint/2010/main" val="139324379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D13137-D117-4786-8F2A-410FC5B6AC81}"/>
              </a:ext>
            </a:extLst>
          </p:cNvPr>
          <p:cNvSpPr txBox="1">
            <a:spLocks/>
          </p:cNvSpPr>
          <p:nvPr/>
        </p:nvSpPr>
        <p:spPr>
          <a:xfrm>
            <a:off x="0" y="394381"/>
            <a:ext cx="12192000" cy="620395"/>
          </a:xfrm>
          <a:prstGeom prst="rect">
            <a:avLst/>
          </a:prstGeom>
        </p:spPr>
        <p:txBody>
          <a:bodyPr vert="horz" lIns="91440" tIns="45721" rIns="91440" bIns="45721"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err="1">
                <a:solidFill>
                  <a:schemeClr val="accent2">
                    <a:lumMod val="50000"/>
                  </a:schemeClr>
                </a:solidFill>
              </a:rPr>
              <a:t>Resilienza</a:t>
            </a:r>
            <a:r>
              <a:rPr lang="en-GB" sz="4400" b="1">
                <a:solidFill>
                  <a:schemeClr val="accent2">
                    <a:lumMod val="50000"/>
                  </a:schemeClr>
                </a:solidFill>
              </a:rPr>
              <a:t> </a:t>
            </a:r>
            <a:r>
              <a:rPr lang="en-GB" sz="4400" b="1" err="1">
                <a:solidFill>
                  <a:schemeClr val="accent2">
                    <a:lumMod val="50000"/>
                  </a:schemeClr>
                </a:solidFill>
              </a:rPr>
              <a:t>Territoriale</a:t>
            </a:r>
            <a:endParaRPr lang="en-GB" sz="4400" b="1">
              <a:solidFill>
                <a:schemeClr val="accent2">
                  <a:lumMod val="50000"/>
                </a:schemeClr>
              </a:solidFill>
            </a:endParaRPr>
          </a:p>
        </p:txBody>
      </p:sp>
      <p:sp>
        <p:nvSpPr>
          <p:cNvPr id="3" name="Rettangolo 2">
            <a:extLst>
              <a:ext uri="{FF2B5EF4-FFF2-40B4-BE49-F238E27FC236}">
                <a16:creationId xmlns:a16="http://schemas.microsoft.com/office/drawing/2014/main" id="{9ADE4755-2086-46F9-99F9-15BAD91FDA35}"/>
              </a:ext>
            </a:extLst>
          </p:cNvPr>
          <p:cNvSpPr/>
          <p:nvPr/>
        </p:nvSpPr>
        <p:spPr>
          <a:xfrm>
            <a:off x="335491" y="1121654"/>
            <a:ext cx="11521018" cy="3267539"/>
          </a:xfrm>
          <a:prstGeom prst="rect">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it-IT" sz="2400"/>
          </a:p>
          <a:p>
            <a:pPr algn="ctr"/>
            <a:r>
              <a:rPr lang="it-IT" sz="2400"/>
              <a:t>Aumento a livello di rischio immediatamente superiore</a:t>
            </a:r>
          </a:p>
          <a:p>
            <a:pPr algn="ctr"/>
            <a:endParaRPr lang="it-IT" sz="2400"/>
          </a:p>
          <a:p>
            <a:r>
              <a:rPr lang="it-IT" sz="2400"/>
              <a:t>Presenza molteplici allerte tra:</a:t>
            </a:r>
          </a:p>
          <a:p>
            <a:pPr marL="342900" indent="-342900">
              <a:buFont typeface="Arial" panose="020B0604020202020204" pitchFamily="34" charset="0"/>
              <a:buChar char="•"/>
            </a:pPr>
            <a:r>
              <a:rPr lang="it-IT" sz="2400"/>
              <a:t>Aumento nella % di positività a tamponi</a:t>
            </a:r>
          </a:p>
          <a:p>
            <a:pPr marL="342900" indent="-342900">
              <a:buFont typeface="Arial" panose="020B0604020202020204" pitchFamily="34" charset="0"/>
              <a:buChar char="•"/>
            </a:pPr>
            <a:r>
              <a:rPr lang="it-IT" sz="2400"/>
              <a:t>Carenza di risorse umane sul territorio</a:t>
            </a:r>
          </a:p>
          <a:p>
            <a:pPr marL="342900" indent="-342900">
              <a:buFont typeface="Arial" panose="020B0604020202020204" pitchFamily="34" charset="0"/>
              <a:buChar char="•"/>
            </a:pPr>
            <a:r>
              <a:rPr lang="it-IT" sz="2400"/>
              <a:t>Tempi troppo lunghi tra inizio sintomi e diagnosi</a:t>
            </a:r>
          </a:p>
          <a:p>
            <a:pPr marL="342900" indent="-342900">
              <a:buFont typeface="Arial" panose="020B0604020202020204" pitchFamily="34" charset="0"/>
              <a:buChar char="•"/>
            </a:pPr>
            <a:r>
              <a:rPr lang="it-IT" sz="2400"/>
              <a:t>Impossibilità di indagare completamente i nuovi casi di infezione con ricerca dei contatti stretti</a:t>
            </a:r>
          </a:p>
          <a:p>
            <a:pPr marL="342900" indent="-342900">
              <a:buFont typeface="Arial" panose="020B0604020202020204" pitchFamily="34" charset="0"/>
              <a:buChar char="•"/>
            </a:pPr>
            <a:endParaRPr lang="it-IT" sz="2400"/>
          </a:p>
          <a:p>
            <a:pPr algn="ctr"/>
            <a:endParaRPr lang="it-IT" sz="2400"/>
          </a:p>
        </p:txBody>
      </p:sp>
      <p:cxnSp>
        <p:nvCxnSpPr>
          <p:cNvPr id="5" name="Connettore 2 4">
            <a:extLst>
              <a:ext uri="{FF2B5EF4-FFF2-40B4-BE49-F238E27FC236}">
                <a16:creationId xmlns:a16="http://schemas.microsoft.com/office/drawing/2014/main" id="{CE9FFD3E-E5A3-432E-9455-A1F24FDB014F}"/>
              </a:ext>
            </a:extLst>
          </p:cNvPr>
          <p:cNvCxnSpPr/>
          <p:nvPr/>
        </p:nvCxnSpPr>
        <p:spPr>
          <a:xfrm>
            <a:off x="5977246" y="4496071"/>
            <a:ext cx="0" cy="610319"/>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6" name="CasellaDiTesto 5">
            <a:extLst>
              <a:ext uri="{FF2B5EF4-FFF2-40B4-BE49-F238E27FC236}">
                <a16:creationId xmlns:a16="http://schemas.microsoft.com/office/drawing/2014/main" id="{0C53E9FA-770C-4E12-8E0B-EFC620C74E16}"/>
              </a:ext>
            </a:extLst>
          </p:cNvPr>
          <p:cNvSpPr txBox="1"/>
          <p:nvPr/>
        </p:nvSpPr>
        <p:spPr>
          <a:xfrm>
            <a:off x="1258037" y="5413180"/>
            <a:ext cx="9438418" cy="646331"/>
          </a:xfrm>
          <a:prstGeom prst="rect">
            <a:avLst/>
          </a:prstGeom>
          <a:noFill/>
        </p:spPr>
        <p:txBody>
          <a:bodyPr wrap="none" rtlCol="0">
            <a:spAutoFit/>
          </a:bodyPr>
          <a:lstStyle/>
          <a:p>
            <a:r>
              <a:rPr lang="it-IT" sz="3600" b="1">
                <a:solidFill>
                  <a:schemeClr val="accent2"/>
                </a:solidFill>
              </a:rPr>
              <a:t>	CLASSIFICAZIONE DI RISCHIO COMPLESSIVA</a:t>
            </a:r>
          </a:p>
        </p:txBody>
      </p:sp>
    </p:spTree>
    <p:extLst>
      <p:ext uri="{BB962C8B-B14F-4D97-AF65-F5344CB8AC3E}">
        <p14:creationId xmlns:p14="http://schemas.microsoft.com/office/powerpoint/2010/main" val="197393517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579DAE-C141-48DB-810E-C070C3008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2FD90C3-6350-4D5B-9738-6E94EDF30F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Immagine 2">
            <a:extLst>
              <a:ext uri="{FF2B5EF4-FFF2-40B4-BE49-F238E27FC236}">
                <a16:creationId xmlns:a16="http://schemas.microsoft.com/office/drawing/2014/main" id="{929B413A-A7CC-4670-AD03-D35815A69093}"/>
              </a:ext>
            </a:extLst>
          </p:cNvPr>
          <p:cNvPicPr>
            <a:picLocks noChangeAspect="1"/>
          </p:cNvPicPr>
          <p:nvPr/>
        </p:nvPicPr>
        <p:blipFill rotWithShape="1">
          <a:blip r:embed="rId3"/>
          <a:srcRect t="9014"/>
          <a:stretch/>
        </p:blipFill>
        <p:spPr>
          <a:xfrm>
            <a:off x="645769" y="0"/>
            <a:ext cx="10897316" cy="6239814"/>
          </a:xfrm>
          <a:prstGeom prst="rect">
            <a:avLst/>
          </a:prstGeom>
        </p:spPr>
      </p:pic>
    </p:spTree>
    <p:extLst>
      <p:ext uri="{BB962C8B-B14F-4D97-AF65-F5344CB8AC3E}">
        <p14:creationId xmlns:p14="http://schemas.microsoft.com/office/powerpoint/2010/main" val="168560089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428D7CF-A5A4-4C37-982A-E5628E48C6F6}"/>
              </a:ext>
            </a:extLst>
          </p:cNvPr>
          <p:cNvSpPr txBox="1">
            <a:spLocks/>
          </p:cNvSpPr>
          <p:nvPr/>
        </p:nvSpPr>
        <p:spPr>
          <a:xfrm>
            <a:off x="107156" y="-75455"/>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a:solidFill>
                  <a:schemeClr val="accent2">
                    <a:lumMod val="50000"/>
                  </a:schemeClr>
                </a:solidFill>
              </a:rPr>
              <a:t>Andamento incidenza (14 gg) in alcuni paesi europei (ECDC)</a:t>
            </a:r>
            <a:endParaRPr lang="it-CH" sz="2400" b="1" dirty="0">
              <a:solidFill>
                <a:schemeClr val="accent2">
                  <a:lumMod val="50000"/>
                </a:schemeClr>
              </a:solidFill>
            </a:endParaRPr>
          </a:p>
        </p:txBody>
      </p:sp>
      <p:pic>
        <p:nvPicPr>
          <p:cNvPr id="4" name="Immagine 3">
            <a:extLst>
              <a:ext uri="{FF2B5EF4-FFF2-40B4-BE49-F238E27FC236}">
                <a16:creationId xmlns:a16="http://schemas.microsoft.com/office/drawing/2014/main" id="{93D4E553-FF6C-45FF-A8B8-DBC78294B7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6682" y="694940"/>
            <a:ext cx="8418378" cy="5468119"/>
          </a:xfrm>
          <a:prstGeom prst="rect">
            <a:avLst/>
          </a:prstGeom>
        </p:spPr>
      </p:pic>
    </p:spTree>
    <p:extLst>
      <p:ext uri="{BB962C8B-B14F-4D97-AF65-F5344CB8AC3E}">
        <p14:creationId xmlns:p14="http://schemas.microsoft.com/office/powerpoint/2010/main" val="46765310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3107BF4-6CBD-49F7-8E3F-4CDD53E99738}"/>
              </a:ext>
            </a:extLst>
          </p:cNvPr>
          <p:cNvPicPr>
            <a:picLocks noChangeAspect="1"/>
          </p:cNvPicPr>
          <p:nvPr/>
        </p:nvPicPr>
        <p:blipFill>
          <a:blip r:embed="rId2"/>
          <a:stretch>
            <a:fillRect/>
          </a:stretch>
        </p:blipFill>
        <p:spPr>
          <a:xfrm>
            <a:off x="0" y="196072"/>
            <a:ext cx="12192000" cy="6465855"/>
          </a:xfrm>
          <a:prstGeom prst="rect">
            <a:avLst/>
          </a:prstGeom>
        </p:spPr>
      </p:pic>
    </p:spTree>
    <p:extLst>
      <p:ext uri="{BB962C8B-B14F-4D97-AF65-F5344CB8AC3E}">
        <p14:creationId xmlns:p14="http://schemas.microsoft.com/office/powerpoint/2010/main" val="30277862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15298B7-F294-43E0-99CE-E170D46F742F}"/>
              </a:ext>
            </a:extLst>
          </p:cNvPr>
          <p:cNvPicPr>
            <a:picLocks noChangeAspect="1"/>
          </p:cNvPicPr>
          <p:nvPr/>
        </p:nvPicPr>
        <p:blipFill>
          <a:blip r:embed="rId2"/>
          <a:stretch>
            <a:fillRect/>
          </a:stretch>
        </p:blipFill>
        <p:spPr>
          <a:xfrm>
            <a:off x="0" y="1336195"/>
            <a:ext cx="12192000" cy="4185610"/>
          </a:xfrm>
          <a:prstGeom prst="rect">
            <a:avLst/>
          </a:prstGeom>
        </p:spPr>
      </p:pic>
    </p:spTree>
    <p:extLst>
      <p:ext uri="{BB962C8B-B14F-4D97-AF65-F5344CB8AC3E}">
        <p14:creationId xmlns:p14="http://schemas.microsoft.com/office/powerpoint/2010/main" val="92045197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B1FEDA-143A-4056-8586-6BEC18D7A754}"/>
              </a:ext>
            </a:extLst>
          </p:cNvPr>
          <p:cNvSpPr txBox="1"/>
          <p:nvPr/>
        </p:nvSpPr>
        <p:spPr>
          <a:xfrm>
            <a:off x="92942" y="300898"/>
            <a:ext cx="11267187" cy="723275"/>
          </a:xfrm>
          <a:prstGeom prst="rect">
            <a:avLst/>
          </a:prstGeom>
          <a:noFill/>
        </p:spPr>
        <p:txBody>
          <a:bodyPr wrap="none" rtlCol="0">
            <a:spAutoFit/>
          </a:bodyPr>
          <a:lstStyle/>
          <a:p>
            <a:r>
              <a:rPr lang="it-IT" sz="3600" b="1" dirty="0">
                <a:solidFill>
                  <a:srgbClr val="FF0000"/>
                </a:solidFill>
              </a:rPr>
              <a:t>	</a:t>
            </a:r>
            <a:r>
              <a:rPr lang="it-IT" sz="4100" b="1" dirty="0">
                <a:solidFill>
                  <a:schemeClr val="accent2">
                    <a:lumMod val="50000"/>
                  </a:schemeClr>
                </a:solidFill>
                <a:latin typeface="+mj-lt"/>
                <a:ea typeface="+mj-ea"/>
                <a:cs typeface="+mj-cs"/>
              </a:rPr>
              <a:t>Headline della Cabina di Regia (12 febbraio 2021)</a:t>
            </a:r>
          </a:p>
        </p:txBody>
      </p:sp>
      <p:sp>
        <p:nvSpPr>
          <p:cNvPr id="4" name="CasellaDiTesto 3">
            <a:extLst>
              <a:ext uri="{FF2B5EF4-FFF2-40B4-BE49-F238E27FC236}">
                <a16:creationId xmlns:a16="http://schemas.microsoft.com/office/drawing/2014/main" id="{4BDBEF15-48E8-4AB5-8633-61512278F17F}"/>
              </a:ext>
            </a:extLst>
          </p:cNvPr>
          <p:cNvSpPr txBox="1"/>
          <p:nvPr/>
        </p:nvSpPr>
        <p:spPr>
          <a:xfrm>
            <a:off x="172454" y="1796491"/>
            <a:ext cx="11816695" cy="4524315"/>
          </a:xfrm>
          <a:prstGeom prst="rect">
            <a:avLst/>
          </a:prstGeom>
          <a:noFill/>
        </p:spPr>
        <p:txBody>
          <a:bodyPr wrap="square" rtlCol="0">
            <a:spAutoFit/>
          </a:bodyPr>
          <a:lstStyle/>
          <a:p>
            <a:r>
              <a:rPr lang="it-IT" i="1" dirty="0">
                <a:effectLst/>
                <a:latin typeface="Tahoma" panose="020B0604030504040204" pitchFamily="34" charset="0"/>
                <a:ea typeface="Tahoma" panose="020B0604030504040204" pitchFamily="34" charset="0"/>
                <a:cs typeface="Tahoma" panose="020B0604030504040204" pitchFamily="34" charset="0"/>
              </a:rPr>
              <a:t>In questa fase delicata dell’epidemia, con una circolazione diffusa di varianti virali a maggiore trasmissibilità, si confermano segnali di contro-tendenza nell’evoluzione epidemiologica che potrebbero preludere ad un nuovo rapido aumento diffuso nel numero di casi nelle prossime settimane, qualora non venissero rigorosamente rafforzate/innalzate misure di mitigazione sia a livello nazionale che regionale. In alcuni contesti, un nuovo rapido aumento nel numero di casi potrebbe rapidamente portare ad un sovraccarico dei servizi sanitari in quanto si inserirebbe in un contesto in cui l’incidenza di base è ancora molto elevata e sono ancora numerose le persone ricoverate per COVID-19 in area critica.</a:t>
            </a:r>
          </a:p>
          <a:p>
            <a:endParaRPr lang="it-IT" i="1" dirty="0">
              <a:effectLst/>
              <a:latin typeface="Tahoma" panose="020B0604030504040204" pitchFamily="34" charset="0"/>
              <a:ea typeface="Tahoma" panose="020B0604030504040204" pitchFamily="34" charset="0"/>
              <a:cs typeface="Tahoma" panose="020B0604030504040204" pitchFamily="34" charset="0"/>
            </a:endParaRPr>
          </a:p>
          <a:p>
            <a:r>
              <a:rPr lang="it-IT" i="1" dirty="0">
                <a:effectLst/>
                <a:latin typeface="Tahoma" panose="020B0604030504040204" pitchFamily="34" charset="0"/>
                <a:ea typeface="Tahoma" panose="020B0604030504040204" pitchFamily="34" charset="0"/>
                <a:cs typeface="Tahoma" panose="020B0604030504040204" pitchFamily="34" charset="0"/>
              </a:rPr>
              <a:t>L’incidenza a livello nazionale è sostanzialmente stazionaria e l’</a:t>
            </a:r>
            <a:r>
              <a:rPr lang="it-IT" i="1" dirty="0" err="1">
                <a:effectLst/>
                <a:latin typeface="Tahoma" panose="020B0604030504040204" pitchFamily="34" charset="0"/>
                <a:ea typeface="Tahoma" panose="020B0604030504040204" pitchFamily="34" charset="0"/>
                <a:cs typeface="Tahoma" panose="020B0604030504040204" pitchFamily="34" charset="0"/>
              </a:rPr>
              <a:t>Rt</a:t>
            </a:r>
            <a:r>
              <a:rPr lang="it-IT" i="1" dirty="0">
                <a:effectLst/>
                <a:latin typeface="Tahoma" panose="020B0604030504040204" pitchFamily="34" charset="0"/>
                <a:ea typeface="Tahoma" panose="020B0604030504040204" pitchFamily="34" charset="0"/>
                <a:cs typeface="Tahoma" panose="020B0604030504040204" pitchFamily="34" charset="0"/>
              </a:rPr>
              <a:t> medio calcolato sui casi sintomatici è stato pari 0,95 (range 0,86– 1,06), in lieve crescita rispetto alla settimana precedente e con un limite superiore che comprende l’uno.</a:t>
            </a:r>
          </a:p>
          <a:p>
            <a:endParaRPr lang="it-IT" i="1" dirty="0">
              <a:effectLst/>
              <a:latin typeface="Tahoma" panose="020B0604030504040204" pitchFamily="34" charset="0"/>
              <a:ea typeface="Tahoma" panose="020B0604030504040204" pitchFamily="34" charset="0"/>
              <a:cs typeface="Tahoma" panose="020B0604030504040204" pitchFamily="34" charset="0"/>
            </a:endParaRPr>
          </a:p>
          <a:p>
            <a:r>
              <a:rPr lang="it-IT" i="1" dirty="0">
                <a:effectLst/>
                <a:latin typeface="Tahoma" panose="020B0604030504040204" pitchFamily="34" charset="0"/>
                <a:ea typeface="Tahoma" panose="020B0604030504040204" pitchFamily="34" charset="0"/>
                <a:cs typeface="Tahoma" panose="020B0604030504040204" pitchFamily="34" charset="0"/>
              </a:rPr>
              <a:t>Due Regioni/PPAA sono classificate a rischio alto (PA Bolzano/Bozen, Umbria), dieci a rischio moderato (di cui cinque ad alto rischio di progressione a rischio alto nelle prossime settimane) e nove con rischio basso. Peggiora la trasmissione rispetto alla scorsa settimana con sette Regioni/PPAA che hanno un </a:t>
            </a:r>
            <a:r>
              <a:rPr lang="it-IT" i="1" dirty="0" err="1">
                <a:effectLst/>
                <a:latin typeface="Tahoma" panose="020B0604030504040204" pitchFamily="34" charset="0"/>
                <a:ea typeface="Tahoma" panose="020B0604030504040204" pitchFamily="34" charset="0"/>
                <a:cs typeface="Tahoma" panose="020B0604030504040204" pitchFamily="34" charset="0"/>
              </a:rPr>
              <a:t>Rt</a:t>
            </a:r>
            <a:r>
              <a:rPr lang="it-IT" i="1" dirty="0">
                <a:effectLst/>
                <a:latin typeface="Tahoma" panose="020B0604030504040204" pitchFamily="34" charset="0"/>
                <a:ea typeface="Tahoma" panose="020B0604030504040204" pitchFamily="34" charset="0"/>
                <a:cs typeface="Tahoma" panose="020B0604030504040204" pitchFamily="34" charset="0"/>
              </a:rPr>
              <a:t> puntuale maggiore di 1 anche nel limite inferiore compatibile con uno scenario di tipo 2.</a:t>
            </a:r>
          </a:p>
        </p:txBody>
      </p:sp>
    </p:spTree>
    <p:extLst>
      <p:ext uri="{BB962C8B-B14F-4D97-AF65-F5344CB8AC3E}">
        <p14:creationId xmlns:p14="http://schemas.microsoft.com/office/powerpoint/2010/main" val="304125479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204EA0B-A72D-4989-85C8-4EE64A56E955}"/>
              </a:ext>
            </a:extLst>
          </p:cNvPr>
          <p:cNvSpPr txBox="1"/>
          <p:nvPr/>
        </p:nvSpPr>
        <p:spPr>
          <a:xfrm>
            <a:off x="9255761" y="782322"/>
            <a:ext cx="1256049" cy="584775"/>
          </a:xfrm>
          <a:prstGeom prst="rect">
            <a:avLst/>
          </a:prstGeom>
          <a:noFill/>
        </p:spPr>
        <p:txBody>
          <a:bodyPr wrap="none" rtlCol="0">
            <a:spAutoFit/>
          </a:bodyPr>
          <a:lstStyle/>
          <a:p>
            <a:r>
              <a:rPr lang="it-IT" sz="3200" b="1">
                <a:solidFill>
                  <a:schemeClr val="accent1"/>
                </a:solidFill>
              </a:rPr>
              <a:t>Grazie</a:t>
            </a:r>
          </a:p>
        </p:txBody>
      </p:sp>
    </p:spTree>
    <p:extLst>
      <p:ext uri="{BB962C8B-B14F-4D97-AF65-F5344CB8AC3E}">
        <p14:creationId xmlns:p14="http://schemas.microsoft.com/office/powerpoint/2010/main" val="34074803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1FAC7D-D035-4629-A122-3DDA6E630666}"/>
              </a:ext>
            </a:extLst>
          </p:cNvPr>
          <p:cNvSpPr>
            <a:spLocks noGrp="1"/>
          </p:cNvSpPr>
          <p:nvPr>
            <p:ph type="title" idx="4294967295"/>
          </p:nvPr>
        </p:nvSpPr>
        <p:spPr>
          <a:xfrm>
            <a:off x="214313" y="321165"/>
            <a:ext cx="11977687" cy="846137"/>
          </a:xfrm>
        </p:spPr>
        <p:txBody>
          <a:bodyPr>
            <a:noAutofit/>
          </a:bodyPr>
          <a:lstStyle/>
          <a:p>
            <a:r>
              <a:rPr lang="it-IT" sz="3200" b="1">
                <a:solidFill>
                  <a:schemeClr val="accent2">
                    <a:lumMod val="50000"/>
                  </a:schemeClr>
                </a:solidFill>
              </a:rPr>
              <a:t>Casi notificati al sistema di Sorveglianza integrata COVID-19 in Italia</a:t>
            </a:r>
            <a:br>
              <a:rPr lang="it-IT" sz="3200" b="1">
                <a:solidFill>
                  <a:schemeClr val="accent2">
                    <a:lumMod val="50000"/>
                  </a:schemeClr>
                </a:solidFill>
              </a:rPr>
            </a:br>
            <a:endParaRPr lang="it-CH" sz="3200" b="1">
              <a:solidFill>
                <a:schemeClr val="accent2">
                  <a:lumMod val="50000"/>
                </a:schemeClr>
              </a:solidFill>
            </a:endParaRPr>
          </a:p>
        </p:txBody>
      </p:sp>
      <p:sp>
        <p:nvSpPr>
          <p:cNvPr id="4" name="Rettangolo 3"/>
          <p:cNvSpPr/>
          <p:nvPr/>
        </p:nvSpPr>
        <p:spPr>
          <a:xfrm>
            <a:off x="7201837" y="6604084"/>
            <a:ext cx="2964273"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11 febbraio </a:t>
            </a:r>
            <a:r>
              <a:rPr lang="it-IT" sz="1050" b="0" i="0" dirty="0">
                <a:solidFill>
                  <a:srgbClr val="333333"/>
                </a:solidFill>
                <a:effectLst/>
                <a:latin typeface="Source Sans Pro" panose="020B0503030403020204" pitchFamily="34" charset="0"/>
              </a:rPr>
              <a:t>2021</a:t>
            </a:r>
            <a:endParaRPr lang="it-IT" sz="1050" dirty="0"/>
          </a:p>
        </p:txBody>
      </p:sp>
      <p:sp>
        <p:nvSpPr>
          <p:cNvPr id="1585" name="tx518">
            <a:extLst>
              <a:ext uri="{FF2B5EF4-FFF2-40B4-BE49-F238E27FC236}">
                <a16:creationId xmlns:a16="http://schemas.microsoft.com/office/drawing/2014/main" id="{B374878D-D46B-4E60-810D-1DCD9E98C08C}"/>
              </a:ext>
            </a:extLst>
          </p:cNvPr>
          <p:cNvSpPr/>
          <p:nvPr/>
        </p:nvSpPr>
        <p:spPr>
          <a:xfrm>
            <a:off x="9041243" y="2334906"/>
            <a:ext cx="1567160" cy="92397"/>
          </a:xfrm>
          <a:prstGeom prst="rect">
            <a:avLst/>
          </a:prstGeom>
          <a:noFill/>
        </p:spPr>
        <p:txBody>
          <a:bodyPr wrap="none" lIns="0" tIns="0" rIns="0" bIns="0" anchor="ctr" anchorCtr="1"/>
          <a:lstStyle/>
          <a:p>
            <a:pPr marL="0" marR="0" indent="0" algn="l">
              <a:lnSpc>
                <a:spcPts val="1000"/>
              </a:lnSpc>
              <a:spcBef>
                <a:spcPts val="0"/>
              </a:spcBef>
              <a:spcAft>
                <a:spcPts val="0"/>
              </a:spcAft>
            </a:pPr>
            <a:endParaRPr sz="1400">
              <a:solidFill>
                <a:srgbClr val="000000">
                  <a:alpha val="100000"/>
                </a:srgbClr>
              </a:solidFill>
              <a:latin typeface="Arial"/>
              <a:cs typeface="Arial"/>
            </a:endParaRPr>
          </a:p>
        </p:txBody>
      </p:sp>
      <p:cxnSp>
        <p:nvCxnSpPr>
          <p:cNvPr id="1539" name="Connettore 2 1538"/>
          <p:cNvCxnSpPr/>
          <p:nvPr/>
        </p:nvCxnSpPr>
        <p:spPr>
          <a:xfrm>
            <a:off x="11280848" y="2995436"/>
            <a:ext cx="28135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40" name="CasellaDiTesto 1539"/>
          <p:cNvSpPr txBox="1"/>
          <p:nvPr/>
        </p:nvSpPr>
        <p:spPr>
          <a:xfrm>
            <a:off x="10708028" y="2712462"/>
            <a:ext cx="1426994" cy="215444"/>
          </a:xfrm>
          <a:prstGeom prst="rect">
            <a:avLst/>
          </a:prstGeom>
          <a:noFill/>
        </p:spPr>
        <p:txBody>
          <a:bodyPr wrap="none" rtlCol="0">
            <a:spAutoFit/>
          </a:bodyPr>
          <a:lstStyle/>
          <a:p>
            <a:r>
              <a:rPr lang="it-IT" sz="800" dirty="0"/>
              <a:t>Dato in via di consolidamento</a:t>
            </a:r>
          </a:p>
        </p:txBody>
      </p:sp>
      <p:pic>
        <p:nvPicPr>
          <p:cNvPr id="5" name="Immagine 4">
            <a:extLst>
              <a:ext uri="{FF2B5EF4-FFF2-40B4-BE49-F238E27FC236}">
                <a16:creationId xmlns:a16="http://schemas.microsoft.com/office/drawing/2014/main" id="{D328209B-17DA-4D8F-8DE2-D79BD71BBBAF}"/>
              </a:ext>
            </a:extLst>
          </p:cNvPr>
          <p:cNvPicPr>
            <a:picLocks noChangeAspect="1"/>
          </p:cNvPicPr>
          <p:nvPr/>
        </p:nvPicPr>
        <p:blipFill>
          <a:blip r:embed="rId2"/>
          <a:stretch>
            <a:fillRect/>
          </a:stretch>
        </p:blipFill>
        <p:spPr>
          <a:xfrm>
            <a:off x="0" y="985922"/>
            <a:ext cx="12192000" cy="4886156"/>
          </a:xfrm>
          <a:prstGeom prst="rect">
            <a:avLst/>
          </a:prstGeom>
        </p:spPr>
      </p:pic>
    </p:spTree>
    <p:extLst>
      <p:ext uri="{BB962C8B-B14F-4D97-AF65-F5344CB8AC3E}">
        <p14:creationId xmlns:p14="http://schemas.microsoft.com/office/powerpoint/2010/main" val="175515783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2"/>
          <a:srcRect l="37348" t="43258" r="1018" b="47061"/>
          <a:stretch/>
        </p:blipFill>
        <p:spPr>
          <a:xfrm>
            <a:off x="96524" y="382271"/>
            <a:ext cx="12191999" cy="627014"/>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186232" y="495723"/>
            <a:ext cx="6580904" cy="400110"/>
          </a:xfrm>
          <a:prstGeom prst="rect">
            <a:avLst/>
          </a:prstGeom>
          <a:noFill/>
        </p:spPr>
        <p:txBody>
          <a:bodyPr wrap="none" rtlCol="0">
            <a:spAutoFit/>
          </a:bodyPr>
          <a:lstStyle/>
          <a:p>
            <a:r>
              <a:rPr lang="it-IT" sz="2000" b="1" dirty="0">
                <a:solidFill>
                  <a:schemeClr val="bg1"/>
                </a:solidFill>
              </a:rPr>
              <a:t>Casi in diminuzione nella maggior parte delle Regioni/PPAA</a:t>
            </a: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506582" y="6030160"/>
            <a:ext cx="9842763" cy="261610"/>
          </a:xfrm>
          <a:prstGeom prst="rect">
            <a:avLst/>
          </a:prstGeom>
          <a:noFill/>
        </p:spPr>
        <p:txBody>
          <a:bodyPr wrap="square">
            <a:spAutoFit/>
          </a:bodyPr>
          <a:lstStyle/>
          <a:p>
            <a:r>
              <a:rPr lang="it-IT" sz="1100" b="0" i="1" dirty="0">
                <a:solidFill>
                  <a:srgbClr val="404040"/>
                </a:solidFill>
                <a:effectLst/>
                <a:latin typeface="Lato"/>
              </a:rPr>
              <a:t>CONFRONTO TRA IL NUMERO CASI DI COVID-19 (PER 100.000 AB) DIAGNOSTICATI IN ITALIA PER REGIONE NEL PERIODO 25/1-7/2/2021 E 11/1-24/1/2021</a:t>
            </a:r>
            <a:endParaRPr lang="it-IT" sz="1100" i="1" dirty="0">
              <a:solidFill>
                <a:srgbClr val="404040"/>
              </a:solidFill>
              <a:latin typeface="Lato"/>
            </a:endParaRPr>
          </a:p>
        </p:txBody>
      </p:sp>
      <p:sp>
        <p:nvSpPr>
          <p:cNvPr id="5" name="CasellaDiTesto 4">
            <a:extLst>
              <a:ext uri="{FF2B5EF4-FFF2-40B4-BE49-F238E27FC236}">
                <a16:creationId xmlns:a16="http://schemas.microsoft.com/office/drawing/2014/main" id="{F441A70F-1916-4986-A0F0-AC8819E0BD9E}"/>
              </a:ext>
            </a:extLst>
          </p:cNvPr>
          <p:cNvSpPr txBox="1"/>
          <p:nvPr/>
        </p:nvSpPr>
        <p:spPr>
          <a:xfrm>
            <a:off x="46727" y="5215867"/>
            <a:ext cx="2794948" cy="738664"/>
          </a:xfrm>
          <a:prstGeom prst="rect">
            <a:avLst/>
          </a:prstGeom>
          <a:noFill/>
        </p:spPr>
        <p:txBody>
          <a:bodyPr wrap="square" rtlCol="0">
            <a:spAutoFit/>
          </a:bodyPr>
          <a:lstStyle/>
          <a:p>
            <a:r>
              <a:rPr lang="it-IT" sz="1400"/>
              <a:t>Nota: diminuzione in alcune regioni potrebbe essere dovuta a ritardo di notifica</a:t>
            </a:r>
            <a:endParaRPr lang="it-IT"/>
          </a:p>
        </p:txBody>
      </p:sp>
      <p:sp>
        <p:nvSpPr>
          <p:cNvPr id="12" name="Rettangolo 11">
            <a:extLst>
              <a:ext uri="{FF2B5EF4-FFF2-40B4-BE49-F238E27FC236}">
                <a16:creationId xmlns:a16="http://schemas.microsoft.com/office/drawing/2014/main" id="{18F6E711-2254-4141-BE58-0F57B0672905}"/>
              </a:ext>
            </a:extLst>
          </p:cNvPr>
          <p:cNvSpPr/>
          <p:nvPr/>
        </p:nvSpPr>
        <p:spPr>
          <a:xfrm>
            <a:off x="7201837" y="6604084"/>
            <a:ext cx="2937022"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10 </a:t>
            </a:r>
            <a:r>
              <a:rPr lang="it-IT" sz="1050" dirty="0">
                <a:solidFill>
                  <a:srgbClr val="333333"/>
                </a:solidFill>
                <a:latin typeface="Source Sans Pro" panose="020B0503030403020204" pitchFamily="34" charset="0"/>
              </a:rPr>
              <a:t>febbraio </a:t>
            </a:r>
            <a:r>
              <a:rPr lang="it-IT" sz="1050" b="0" i="0" dirty="0">
                <a:solidFill>
                  <a:srgbClr val="333333"/>
                </a:solidFill>
                <a:effectLst/>
                <a:latin typeface="Source Sans Pro" panose="020B0503030403020204" pitchFamily="34" charset="0"/>
              </a:rPr>
              <a:t>2021</a:t>
            </a:r>
            <a:endParaRPr lang="it-IT" sz="1050" dirty="0"/>
          </a:p>
        </p:txBody>
      </p:sp>
      <p:pic>
        <p:nvPicPr>
          <p:cNvPr id="1026" name="Picture 2" descr="CONFRONTO TRA IL NUMERO CASI DI COVID-19 (PER 100.000 AB) DIAGNOSTICATI IN ITALIA PER REGIONE NEL PERIODO 25/1-7/2/2021 E 11/1-24/1/2021">
            <a:extLst>
              <a:ext uri="{FF2B5EF4-FFF2-40B4-BE49-F238E27FC236}">
                <a16:creationId xmlns:a16="http://schemas.microsoft.com/office/drawing/2014/main" id="{CF054150-F5C9-48CD-91E2-8786F133BB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75" y="1009285"/>
            <a:ext cx="6621460" cy="4966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5541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FF1C2585-0A71-4012-BAC2-8ADB897BB890}"/>
              </a:ext>
            </a:extLst>
          </p:cNvPr>
          <p:cNvSpPr/>
          <p:nvPr/>
        </p:nvSpPr>
        <p:spPr>
          <a:xfrm>
            <a:off x="1038446" y="234849"/>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184106" y="73655"/>
            <a:ext cx="11982450" cy="830997"/>
          </a:xfrm>
          <a:prstGeom prst="rect">
            <a:avLst/>
          </a:prstGeom>
        </p:spPr>
        <p:txBody>
          <a:bodyPr wrap="square">
            <a:spAutoFit/>
          </a:bodyPr>
          <a:lstStyle/>
          <a:p>
            <a:r>
              <a:rPr lang="it-IT" sz="2400" b="1" dirty="0">
                <a:solidFill>
                  <a:schemeClr val="accent2">
                    <a:lumMod val="50000"/>
                  </a:schemeClr>
                </a:solidFill>
                <a:latin typeface="+mj-lt"/>
                <a:ea typeface="+mj-ea"/>
                <a:cs typeface="+mj-cs"/>
              </a:rPr>
              <a:t>Incidenza cumulativa per COVID-19 (per 100,000 ab) per Regione/PA, a 7 e 14gg, dati al </a:t>
            </a:r>
          </a:p>
          <a:p>
            <a:r>
              <a:rPr lang="it-IT" sz="2400" b="1" dirty="0">
                <a:solidFill>
                  <a:schemeClr val="accent2">
                    <a:lumMod val="50000"/>
                  </a:schemeClr>
                </a:solidFill>
                <a:latin typeface="+mj-lt"/>
                <a:ea typeface="+mj-ea"/>
                <a:cs typeface="+mj-cs"/>
              </a:rPr>
              <a:t>10 febbraio 2021</a:t>
            </a:r>
          </a:p>
        </p:txBody>
      </p:sp>
      <p:sp>
        <p:nvSpPr>
          <p:cNvPr id="9" name="Rettangolo 8">
            <a:extLst>
              <a:ext uri="{FF2B5EF4-FFF2-40B4-BE49-F238E27FC236}">
                <a16:creationId xmlns:a16="http://schemas.microsoft.com/office/drawing/2014/main" id="{B651B0AB-0AAB-423E-831A-20DE43440746}"/>
              </a:ext>
            </a:extLst>
          </p:cNvPr>
          <p:cNvSpPr/>
          <p:nvPr/>
        </p:nvSpPr>
        <p:spPr>
          <a:xfrm>
            <a:off x="7201837" y="6604084"/>
            <a:ext cx="2964273"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10 febbraio </a:t>
            </a:r>
            <a:r>
              <a:rPr lang="it-IT" sz="1050" b="0" i="0" dirty="0">
                <a:solidFill>
                  <a:srgbClr val="333333"/>
                </a:solidFill>
                <a:effectLst/>
                <a:latin typeface="Source Sans Pro" panose="020B0503030403020204" pitchFamily="34" charset="0"/>
              </a:rPr>
              <a:t>2021</a:t>
            </a:r>
            <a:endParaRPr lang="it-IT" sz="1050" dirty="0"/>
          </a:p>
        </p:txBody>
      </p:sp>
      <p:pic>
        <p:nvPicPr>
          <p:cNvPr id="5" name="Immagine 4">
            <a:extLst>
              <a:ext uri="{FF2B5EF4-FFF2-40B4-BE49-F238E27FC236}">
                <a16:creationId xmlns:a16="http://schemas.microsoft.com/office/drawing/2014/main" id="{3D68ACBB-AC9C-4466-8D2B-90BD96AEA716}"/>
              </a:ext>
            </a:extLst>
          </p:cNvPr>
          <p:cNvPicPr>
            <a:picLocks noChangeAspect="1"/>
          </p:cNvPicPr>
          <p:nvPr/>
        </p:nvPicPr>
        <p:blipFill>
          <a:blip r:embed="rId2"/>
          <a:stretch>
            <a:fillRect/>
          </a:stretch>
        </p:blipFill>
        <p:spPr>
          <a:xfrm>
            <a:off x="602672" y="882834"/>
            <a:ext cx="10030691" cy="5454550"/>
          </a:xfrm>
          <a:prstGeom prst="rect">
            <a:avLst/>
          </a:prstGeom>
        </p:spPr>
      </p:pic>
    </p:spTree>
    <p:extLst>
      <p:ext uri="{BB962C8B-B14F-4D97-AF65-F5344CB8AC3E}">
        <p14:creationId xmlns:p14="http://schemas.microsoft.com/office/powerpoint/2010/main" val="382803854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FBA408F0-CC76-434A-8D8C-333BC476202A}"/>
              </a:ext>
            </a:extLst>
          </p:cNvPr>
          <p:cNvSpPr txBox="1"/>
          <p:nvPr/>
        </p:nvSpPr>
        <p:spPr>
          <a:xfrm>
            <a:off x="6654896" y="64716"/>
            <a:ext cx="5772149" cy="369332"/>
          </a:xfrm>
          <a:prstGeom prst="rect">
            <a:avLst/>
          </a:prstGeom>
          <a:noFill/>
        </p:spPr>
        <p:txBody>
          <a:bodyPr wrap="square">
            <a:spAutoFit/>
          </a:bodyPr>
          <a:lstStyle/>
          <a:p>
            <a:pPr algn="ctr"/>
            <a:r>
              <a:rPr lang="it-IT" b="1">
                <a:solidFill>
                  <a:schemeClr val="accent2">
                    <a:lumMod val="50000"/>
                  </a:schemeClr>
                </a:solidFill>
                <a:latin typeface="+mj-lt"/>
                <a:ea typeface="+mj-ea"/>
                <a:cs typeface="+mj-cs"/>
              </a:rPr>
              <a:t>Tamponi per settimana per 100000 ab - per regione/PA</a:t>
            </a:r>
          </a:p>
        </p:txBody>
      </p:sp>
      <p:sp>
        <p:nvSpPr>
          <p:cNvPr id="11" name="CasellaDiTesto 10">
            <a:extLst>
              <a:ext uri="{FF2B5EF4-FFF2-40B4-BE49-F238E27FC236}">
                <a16:creationId xmlns:a16="http://schemas.microsoft.com/office/drawing/2014/main" id="{28A92299-2893-48C2-B501-8082F0612AEF}"/>
              </a:ext>
            </a:extLst>
          </p:cNvPr>
          <p:cNvSpPr txBox="1"/>
          <p:nvPr/>
        </p:nvSpPr>
        <p:spPr>
          <a:xfrm>
            <a:off x="0" y="54932"/>
            <a:ext cx="6795573" cy="369332"/>
          </a:xfrm>
          <a:prstGeom prst="rect">
            <a:avLst/>
          </a:prstGeom>
          <a:noFill/>
        </p:spPr>
        <p:txBody>
          <a:bodyPr wrap="square">
            <a:spAutoFit/>
          </a:bodyPr>
          <a:lstStyle/>
          <a:p>
            <a:pPr algn="ctr"/>
            <a:r>
              <a:rPr lang="en-US" b="1" dirty="0">
                <a:solidFill>
                  <a:schemeClr val="accent2">
                    <a:lumMod val="50000"/>
                  </a:schemeClr>
                </a:solidFill>
                <a:latin typeface="+mj-lt"/>
                <a:ea typeface="+mj-ea"/>
                <a:cs typeface="+mj-cs"/>
              </a:rPr>
              <a:t>Tamponi per settimana, casi/casi testati, casi/tamponi (Fonte MinSal) </a:t>
            </a:r>
            <a:endParaRPr lang="it-IT" b="1" dirty="0">
              <a:solidFill>
                <a:schemeClr val="accent2">
                  <a:lumMod val="50000"/>
                </a:schemeClr>
              </a:solidFill>
              <a:latin typeface="+mj-lt"/>
              <a:ea typeface="+mj-ea"/>
              <a:cs typeface="+mj-cs"/>
            </a:endParaRPr>
          </a:p>
        </p:txBody>
      </p:sp>
      <p:sp>
        <p:nvSpPr>
          <p:cNvPr id="10" name="Rettangolo 9">
            <a:extLst>
              <a:ext uri="{FF2B5EF4-FFF2-40B4-BE49-F238E27FC236}">
                <a16:creationId xmlns:a16="http://schemas.microsoft.com/office/drawing/2014/main" id="{1891D099-C943-4764-B4D0-992B98FF24C6}"/>
              </a:ext>
            </a:extLst>
          </p:cNvPr>
          <p:cNvSpPr/>
          <p:nvPr/>
        </p:nvSpPr>
        <p:spPr>
          <a:xfrm>
            <a:off x="4221794" y="6621453"/>
            <a:ext cx="2964273"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10 febbraio </a:t>
            </a:r>
            <a:r>
              <a:rPr lang="it-IT" sz="1050" b="0" i="0" dirty="0">
                <a:solidFill>
                  <a:srgbClr val="333333"/>
                </a:solidFill>
                <a:effectLst/>
                <a:latin typeface="Source Sans Pro" panose="020B0503030403020204" pitchFamily="34" charset="0"/>
              </a:rPr>
              <a:t>2021</a:t>
            </a:r>
            <a:endParaRPr lang="it-IT" sz="1050" dirty="0"/>
          </a:p>
        </p:txBody>
      </p:sp>
      <p:pic>
        <p:nvPicPr>
          <p:cNvPr id="3" name="Immagine 2">
            <a:extLst>
              <a:ext uri="{FF2B5EF4-FFF2-40B4-BE49-F238E27FC236}">
                <a16:creationId xmlns:a16="http://schemas.microsoft.com/office/drawing/2014/main" id="{105692A2-1046-4166-BD37-102889306134}"/>
              </a:ext>
            </a:extLst>
          </p:cNvPr>
          <p:cNvPicPr>
            <a:picLocks noChangeAspect="1"/>
          </p:cNvPicPr>
          <p:nvPr/>
        </p:nvPicPr>
        <p:blipFill>
          <a:blip r:embed="rId2"/>
          <a:stretch>
            <a:fillRect/>
          </a:stretch>
        </p:blipFill>
        <p:spPr>
          <a:xfrm>
            <a:off x="607499" y="623492"/>
            <a:ext cx="4879561" cy="5933209"/>
          </a:xfrm>
          <a:prstGeom prst="rect">
            <a:avLst/>
          </a:prstGeom>
        </p:spPr>
      </p:pic>
      <p:pic>
        <p:nvPicPr>
          <p:cNvPr id="6" name="Immagine 5">
            <a:extLst>
              <a:ext uri="{FF2B5EF4-FFF2-40B4-BE49-F238E27FC236}">
                <a16:creationId xmlns:a16="http://schemas.microsoft.com/office/drawing/2014/main" id="{A1E4979C-BB3F-421E-9563-573854855612}"/>
              </a:ext>
            </a:extLst>
          </p:cNvPr>
          <p:cNvPicPr>
            <a:picLocks noChangeAspect="1"/>
          </p:cNvPicPr>
          <p:nvPr/>
        </p:nvPicPr>
        <p:blipFill>
          <a:blip r:embed="rId3"/>
          <a:stretch>
            <a:fillRect/>
          </a:stretch>
        </p:blipFill>
        <p:spPr>
          <a:xfrm>
            <a:off x="6654896" y="386945"/>
            <a:ext cx="4833106" cy="6234508"/>
          </a:xfrm>
          <a:prstGeom prst="rect">
            <a:avLst/>
          </a:prstGeom>
        </p:spPr>
      </p:pic>
    </p:spTree>
    <p:extLst>
      <p:ext uri="{BB962C8B-B14F-4D97-AF65-F5344CB8AC3E}">
        <p14:creationId xmlns:p14="http://schemas.microsoft.com/office/powerpoint/2010/main" val="366744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9749233-87D6-4B94-9311-595C40292C7B}"/>
              </a:ext>
            </a:extLst>
          </p:cNvPr>
          <p:cNvPicPr>
            <a:picLocks noChangeAspect="1"/>
          </p:cNvPicPr>
          <p:nvPr/>
        </p:nvPicPr>
        <p:blipFill rotWithShape="1">
          <a:blip r:embed="rId3"/>
          <a:srcRect l="37348" t="43258" r="1018" b="47061"/>
          <a:stretch/>
        </p:blipFill>
        <p:spPr>
          <a:xfrm>
            <a:off x="107156" y="832770"/>
            <a:ext cx="12191999" cy="627014"/>
          </a:xfrm>
          <a:prstGeom prst="rect">
            <a:avLst/>
          </a:prstGeom>
        </p:spPr>
      </p:pic>
      <p:sp>
        <p:nvSpPr>
          <p:cNvPr id="6" name="CasellaDiTesto 5">
            <a:extLst>
              <a:ext uri="{FF2B5EF4-FFF2-40B4-BE49-F238E27FC236}">
                <a16:creationId xmlns:a16="http://schemas.microsoft.com/office/drawing/2014/main" id="{CB6AD7BA-23F8-4A30-8093-FBA9E5FC3802}"/>
              </a:ext>
            </a:extLst>
          </p:cNvPr>
          <p:cNvSpPr txBox="1"/>
          <p:nvPr/>
        </p:nvSpPr>
        <p:spPr>
          <a:xfrm>
            <a:off x="133069" y="935992"/>
            <a:ext cx="7567072" cy="400110"/>
          </a:xfrm>
          <a:prstGeom prst="rect">
            <a:avLst/>
          </a:prstGeom>
          <a:noFill/>
        </p:spPr>
        <p:txBody>
          <a:bodyPr wrap="none" rtlCol="0">
            <a:spAutoFit/>
          </a:bodyPr>
          <a:lstStyle/>
          <a:p>
            <a:r>
              <a:rPr lang="it-IT" sz="2000" b="1">
                <a:solidFill>
                  <a:schemeClr val="bg1"/>
                </a:solidFill>
              </a:rPr>
              <a:t>Nuovi casi presenti su tutto il territorio nazionale negli ultimi 14 giorni</a:t>
            </a:r>
          </a:p>
        </p:txBody>
      </p:sp>
      <p:sp>
        <p:nvSpPr>
          <p:cNvPr id="9" name="Titolo 1">
            <a:extLst>
              <a:ext uri="{FF2B5EF4-FFF2-40B4-BE49-F238E27FC236}">
                <a16:creationId xmlns:a16="http://schemas.microsoft.com/office/drawing/2014/main" id="{98635B1A-86B7-4E76-B634-9666DC325137}"/>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dirty="0">
                <a:solidFill>
                  <a:schemeClr val="accent2">
                    <a:lumMod val="50000"/>
                  </a:schemeClr>
                </a:solidFill>
              </a:rPr>
              <a:t>Comuni con almeno un nuovo caso di infezione da virus SARS-CoV-2 diagnosticato e incidenza regionale, 25/1-7/2/2021</a:t>
            </a:r>
            <a:endParaRPr lang="it-CH" sz="2400" b="1" dirty="0">
              <a:solidFill>
                <a:schemeClr val="accent2">
                  <a:lumMod val="50000"/>
                </a:schemeClr>
              </a:solidFill>
            </a:endParaRPr>
          </a:p>
        </p:txBody>
      </p:sp>
      <p:pic>
        <p:nvPicPr>
          <p:cNvPr id="2" name="Immagine 1">
            <a:extLst>
              <a:ext uri="{FF2B5EF4-FFF2-40B4-BE49-F238E27FC236}">
                <a16:creationId xmlns:a16="http://schemas.microsoft.com/office/drawing/2014/main" id="{7D098219-6792-4F01-9074-6C237813025A}"/>
              </a:ext>
            </a:extLst>
          </p:cNvPr>
          <p:cNvPicPr>
            <a:picLocks noChangeAspect="1"/>
          </p:cNvPicPr>
          <p:nvPr/>
        </p:nvPicPr>
        <p:blipFill rotWithShape="1">
          <a:blip r:embed="rId4">
            <a:clrChange>
              <a:clrFrom>
                <a:srgbClr val="FFFFFF"/>
              </a:clrFrom>
              <a:clrTo>
                <a:srgbClr val="FFFFFF">
                  <a:alpha val="0"/>
                </a:srgbClr>
              </a:clrTo>
            </a:clrChange>
          </a:blip>
          <a:srcRect l="35581" t="88502" r="27442" b="5839"/>
          <a:stretch/>
        </p:blipFill>
        <p:spPr>
          <a:xfrm>
            <a:off x="7013564" y="5722591"/>
            <a:ext cx="4905259" cy="398834"/>
          </a:xfrm>
          <a:prstGeom prst="rect">
            <a:avLst/>
          </a:prstGeom>
        </p:spPr>
      </p:pic>
      <p:pic>
        <p:nvPicPr>
          <p:cNvPr id="5" name="Immagine 4">
            <a:extLst>
              <a:ext uri="{FF2B5EF4-FFF2-40B4-BE49-F238E27FC236}">
                <a16:creationId xmlns:a16="http://schemas.microsoft.com/office/drawing/2014/main" id="{B5AFBA6C-ABF4-475B-8284-88E8027A87A8}"/>
              </a:ext>
            </a:extLst>
          </p:cNvPr>
          <p:cNvPicPr>
            <a:picLocks noChangeAspect="1"/>
          </p:cNvPicPr>
          <p:nvPr/>
        </p:nvPicPr>
        <p:blipFill rotWithShape="1">
          <a:blip r:embed="rId5"/>
          <a:srcRect l="34083" t="88949" r="26397" b="8147"/>
          <a:stretch/>
        </p:blipFill>
        <p:spPr>
          <a:xfrm>
            <a:off x="888422" y="6019626"/>
            <a:ext cx="5108308" cy="199417"/>
          </a:xfrm>
          <a:prstGeom prst="rect">
            <a:avLst/>
          </a:prstGeom>
        </p:spPr>
      </p:pic>
      <p:sp>
        <p:nvSpPr>
          <p:cNvPr id="11" name="Rettangolo 10">
            <a:extLst>
              <a:ext uri="{FF2B5EF4-FFF2-40B4-BE49-F238E27FC236}">
                <a16:creationId xmlns:a16="http://schemas.microsoft.com/office/drawing/2014/main" id="{2BC4CF8B-A1B7-4EB0-BEAB-BD062490A0AD}"/>
              </a:ext>
            </a:extLst>
          </p:cNvPr>
          <p:cNvSpPr/>
          <p:nvPr/>
        </p:nvSpPr>
        <p:spPr>
          <a:xfrm>
            <a:off x="7542078" y="6604084"/>
            <a:ext cx="2964273"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10</a:t>
            </a:r>
            <a:r>
              <a:rPr lang="it-IT" sz="1050" dirty="0">
                <a:solidFill>
                  <a:srgbClr val="333333"/>
                </a:solidFill>
                <a:latin typeface="Source Sans Pro" panose="020B0503030403020204" pitchFamily="34" charset="0"/>
              </a:rPr>
              <a:t> febbraio </a:t>
            </a:r>
            <a:r>
              <a:rPr lang="it-IT" sz="1050" b="0" i="0" dirty="0">
                <a:solidFill>
                  <a:srgbClr val="333333"/>
                </a:solidFill>
                <a:effectLst/>
                <a:latin typeface="Source Sans Pro" panose="020B0503030403020204" pitchFamily="34" charset="0"/>
              </a:rPr>
              <a:t>2021</a:t>
            </a:r>
            <a:endParaRPr lang="it-IT" sz="1050" dirty="0"/>
          </a:p>
        </p:txBody>
      </p:sp>
      <p:pic>
        <p:nvPicPr>
          <p:cNvPr id="2050" name="Picture 2" descr="CASI DI COVID-19 DIAGNOSTICATI IN ITALIA PER COMUNE DI DOMICILIO/RESIDENZA (COMUNI CON ALMENO UN CASO) - PERIODO:  25/1-7/2/2021">
            <a:extLst>
              <a:ext uri="{FF2B5EF4-FFF2-40B4-BE49-F238E27FC236}">
                <a16:creationId xmlns:a16="http://schemas.microsoft.com/office/drawing/2014/main" id="{E1E915CD-7063-4498-AF59-265CF58D125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754" t="5682" r="24621" b="8940"/>
          <a:stretch/>
        </p:blipFill>
        <p:spPr bwMode="auto">
          <a:xfrm>
            <a:off x="7434138" y="1453832"/>
            <a:ext cx="3379563" cy="42747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UMERO CASI DI COVID-19 (PER 100.000 AB) DIAGNOSTICATI IN ITALIA PER REGIONE - PERIODO:  25/1-7/2/2021">
            <a:extLst>
              <a:ext uri="{FF2B5EF4-FFF2-40B4-BE49-F238E27FC236}">
                <a16:creationId xmlns:a16="http://schemas.microsoft.com/office/drawing/2014/main" id="{29CB9461-B088-4BE5-A795-CA2A4B69C15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697"/>
          <a:stretch/>
        </p:blipFill>
        <p:spPr bwMode="auto">
          <a:xfrm>
            <a:off x="273177" y="1520583"/>
            <a:ext cx="6215946" cy="4442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13329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0B42198-B983-42A6-81E0-C9A087D3CB32}"/>
              </a:ext>
            </a:extLst>
          </p:cNvPr>
          <p:cNvPicPr>
            <a:picLocks noChangeAspect="1"/>
          </p:cNvPicPr>
          <p:nvPr/>
        </p:nvPicPr>
        <p:blipFill rotWithShape="1">
          <a:blip r:embed="rId2"/>
          <a:srcRect l="16109" b="-3844"/>
          <a:stretch/>
        </p:blipFill>
        <p:spPr>
          <a:xfrm>
            <a:off x="6910842" y="5676527"/>
            <a:ext cx="4775993" cy="490960"/>
          </a:xfrm>
          <a:prstGeom prst="rect">
            <a:avLst/>
          </a:prstGeom>
        </p:spPr>
      </p:pic>
      <p:pic>
        <p:nvPicPr>
          <p:cNvPr id="399" name="Immagine 398">
            <a:extLst>
              <a:ext uri="{FF2B5EF4-FFF2-40B4-BE49-F238E27FC236}">
                <a16:creationId xmlns:a16="http://schemas.microsoft.com/office/drawing/2014/main" id="{408FAF7B-3E24-4147-A339-0F24F3F2B93E}"/>
              </a:ext>
            </a:extLst>
          </p:cNvPr>
          <p:cNvPicPr>
            <a:picLocks noChangeAspect="1"/>
          </p:cNvPicPr>
          <p:nvPr/>
        </p:nvPicPr>
        <p:blipFill rotWithShape="1">
          <a:blip r:embed="rId3"/>
          <a:srcRect l="37349" t="43383" r="2101" b="47062"/>
          <a:stretch/>
        </p:blipFill>
        <p:spPr>
          <a:xfrm>
            <a:off x="107156" y="832769"/>
            <a:ext cx="11977687" cy="618889"/>
          </a:xfrm>
          <a:prstGeom prst="rect">
            <a:avLst/>
          </a:prstGeom>
        </p:spPr>
      </p:pic>
      <p:sp>
        <p:nvSpPr>
          <p:cNvPr id="401" name="CasellaDiTesto 400">
            <a:extLst>
              <a:ext uri="{FF2B5EF4-FFF2-40B4-BE49-F238E27FC236}">
                <a16:creationId xmlns:a16="http://schemas.microsoft.com/office/drawing/2014/main" id="{16053171-C31C-4D11-AE2F-9FDFDF10335C}"/>
              </a:ext>
            </a:extLst>
          </p:cNvPr>
          <p:cNvSpPr txBox="1"/>
          <p:nvPr/>
        </p:nvSpPr>
        <p:spPr>
          <a:xfrm>
            <a:off x="133069" y="935992"/>
            <a:ext cx="4440639" cy="369332"/>
          </a:xfrm>
          <a:prstGeom prst="rect">
            <a:avLst/>
          </a:prstGeom>
          <a:noFill/>
        </p:spPr>
        <p:txBody>
          <a:bodyPr wrap="none" rtlCol="0">
            <a:spAutoFit/>
          </a:bodyPr>
          <a:lstStyle/>
          <a:p>
            <a:r>
              <a:rPr lang="it-IT" b="1" dirty="0">
                <a:solidFill>
                  <a:schemeClr val="bg1"/>
                </a:solidFill>
              </a:rPr>
              <a:t>Età mediana costante nelle ultime settimane</a:t>
            </a:r>
          </a:p>
        </p:txBody>
      </p:sp>
      <p:sp>
        <p:nvSpPr>
          <p:cNvPr id="403" name="Titolo 1">
            <a:extLst>
              <a:ext uri="{FF2B5EF4-FFF2-40B4-BE49-F238E27FC236}">
                <a16:creationId xmlns:a16="http://schemas.microsoft.com/office/drawing/2014/main" id="{93A4A4BE-1CB9-45C8-88C1-39811BDDB89B}"/>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Caratteristiche della popolazione affetta</a:t>
            </a:r>
            <a:endParaRPr lang="it-CH" sz="3600" b="1">
              <a:solidFill>
                <a:schemeClr val="accent2">
                  <a:lumMod val="50000"/>
                </a:schemeClr>
              </a:solidFill>
            </a:endParaRPr>
          </a:p>
        </p:txBody>
      </p:sp>
      <p:sp>
        <p:nvSpPr>
          <p:cNvPr id="4" name="Rettangolo 3">
            <a:extLst>
              <a:ext uri="{FF2B5EF4-FFF2-40B4-BE49-F238E27FC236}">
                <a16:creationId xmlns:a16="http://schemas.microsoft.com/office/drawing/2014/main" id="{2DCFA4DA-349F-499B-91AD-489061B64D70}"/>
              </a:ext>
            </a:extLst>
          </p:cNvPr>
          <p:cNvSpPr/>
          <p:nvPr/>
        </p:nvSpPr>
        <p:spPr>
          <a:xfrm>
            <a:off x="10633" y="5115194"/>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AB1B932-1BE5-4EE0-9F9D-D122A85F8D20}"/>
              </a:ext>
            </a:extLst>
          </p:cNvPr>
          <p:cNvSpPr/>
          <p:nvPr/>
        </p:nvSpPr>
        <p:spPr>
          <a:xfrm>
            <a:off x="6416428" y="5316745"/>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198783A1-BF82-4A2A-A420-D38B724D787D}"/>
              </a:ext>
            </a:extLst>
          </p:cNvPr>
          <p:cNvPicPr>
            <a:picLocks noChangeAspect="1"/>
          </p:cNvPicPr>
          <p:nvPr/>
        </p:nvPicPr>
        <p:blipFill rotWithShape="1">
          <a:blip r:embed="rId4"/>
          <a:srcRect l="14075" t="36761"/>
          <a:stretch/>
        </p:blipFill>
        <p:spPr>
          <a:xfrm>
            <a:off x="662911" y="5794548"/>
            <a:ext cx="4891808" cy="254919"/>
          </a:xfrm>
          <a:prstGeom prst="rect">
            <a:avLst/>
          </a:prstGeom>
        </p:spPr>
      </p:pic>
      <p:sp>
        <p:nvSpPr>
          <p:cNvPr id="14" name="Rettangolo 13">
            <a:extLst>
              <a:ext uri="{FF2B5EF4-FFF2-40B4-BE49-F238E27FC236}">
                <a16:creationId xmlns:a16="http://schemas.microsoft.com/office/drawing/2014/main" id="{0E14D591-3201-4FF3-9EBB-FDEC6E0BA835}"/>
              </a:ext>
            </a:extLst>
          </p:cNvPr>
          <p:cNvSpPr/>
          <p:nvPr/>
        </p:nvSpPr>
        <p:spPr>
          <a:xfrm>
            <a:off x="7542078" y="6604084"/>
            <a:ext cx="2964273"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10 febbraio </a:t>
            </a:r>
            <a:r>
              <a:rPr lang="it-IT" sz="1050" b="0" i="0" dirty="0">
                <a:solidFill>
                  <a:srgbClr val="333333"/>
                </a:solidFill>
                <a:effectLst/>
                <a:latin typeface="Source Sans Pro" panose="020B0503030403020204" pitchFamily="34" charset="0"/>
              </a:rPr>
              <a:t>2021</a:t>
            </a:r>
            <a:endParaRPr lang="it-IT" sz="1050" dirty="0"/>
          </a:p>
        </p:txBody>
      </p:sp>
      <p:pic>
        <p:nvPicPr>
          <p:cNvPr id="3074" name="Picture 2">
            <a:extLst>
              <a:ext uri="{FF2B5EF4-FFF2-40B4-BE49-F238E27FC236}">
                <a16:creationId xmlns:a16="http://schemas.microsoft.com/office/drawing/2014/main" id="{C4E35D25-A142-4475-B207-0784EB627D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984" y="1818763"/>
            <a:ext cx="5725661" cy="35785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64A6D9C-D02A-41F1-8E76-A83BE2FF6E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8181" y="1628639"/>
            <a:ext cx="6223453" cy="3889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740979"/>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BDD224B0EDAD614E90628F4A775A993B" ma:contentTypeVersion="11" ma:contentTypeDescription="Creare un nuovo documento." ma:contentTypeScope="" ma:versionID="5a6753c81364d5bc593a1b77ce1d8145">
  <xsd:schema xmlns:xsd="http://www.w3.org/2001/XMLSchema" xmlns:xs="http://www.w3.org/2001/XMLSchema" xmlns:p="http://schemas.microsoft.com/office/2006/metadata/properties" xmlns:ns2="25c54569-3efc-4e4d-8ffe-1d97b30a5375" xmlns:ns3="d253fb2c-0a8a-4170-a1e4-f00d5a1135f4" targetNamespace="http://schemas.microsoft.com/office/2006/metadata/properties" ma:root="true" ma:fieldsID="7cd8e1af98b71b9e486240c02c486d20" ns2:_="" ns3:_="">
    <xsd:import namespace="25c54569-3efc-4e4d-8ffe-1d97b30a5375"/>
    <xsd:import namespace="d253fb2c-0a8a-4170-a1e4-f00d5a1135f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c54569-3efc-4e4d-8ffe-1d97b30a5375"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53fb2c-0a8a-4170-a1e4-f00d5a1135f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389B68-1887-4480-9B6E-134D688B9514}">
  <ds:schemaRefs>
    <ds:schemaRef ds:uri="25c54569-3efc-4e4d-8ffe-1d97b30a5375"/>
    <ds:schemaRef ds:uri="http://schemas.openxmlformats.org/package/2006/metadata/core-properties"/>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d253fb2c-0a8a-4170-a1e4-f00d5a1135f4"/>
    <ds:schemaRef ds:uri="http://purl.org/dc/dcmitype/"/>
    <ds:schemaRef ds:uri="http://purl.org/dc/terms/"/>
  </ds:schemaRefs>
</ds:datastoreItem>
</file>

<file path=customXml/itemProps2.xml><?xml version="1.0" encoding="utf-8"?>
<ds:datastoreItem xmlns:ds="http://schemas.openxmlformats.org/officeDocument/2006/customXml" ds:itemID="{38FDD65D-0E41-438A-91AE-4CAFC40BA8D3}">
  <ds:schemaRefs>
    <ds:schemaRef ds:uri="http://schemas.microsoft.com/sharepoint/v3/contenttype/forms"/>
  </ds:schemaRefs>
</ds:datastoreItem>
</file>

<file path=customXml/itemProps3.xml><?xml version="1.0" encoding="utf-8"?>
<ds:datastoreItem xmlns:ds="http://schemas.openxmlformats.org/officeDocument/2006/customXml" ds:itemID="{1FB467D4-162E-4D32-982B-C4F38B4FE60B}">
  <ds:schemaRefs>
    <ds:schemaRef ds:uri="25c54569-3efc-4e4d-8ffe-1d97b30a5375"/>
    <ds:schemaRef ds:uri="d253fb2c-0a8a-4170-a1e4-f00d5a1135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618</TotalTime>
  <Words>1365</Words>
  <Application>Microsoft Office PowerPoint</Application>
  <PresentationFormat>Widescreen</PresentationFormat>
  <Paragraphs>150</Paragraphs>
  <Slides>33</Slides>
  <Notes>5</Notes>
  <HiddenSlides>0</HiddenSlides>
  <MMClips>0</MMClips>
  <ScaleCrop>false</ScaleCrop>
  <HeadingPairs>
    <vt:vector size="6" baseType="variant">
      <vt:variant>
        <vt:lpstr>Caratteri utilizzati</vt:lpstr>
      </vt:variant>
      <vt:variant>
        <vt:i4>13</vt:i4>
      </vt:variant>
      <vt:variant>
        <vt:lpstr>Tema</vt:lpstr>
      </vt:variant>
      <vt:variant>
        <vt:i4>3</vt:i4>
      </vt:variant>
      <vt:variant>
        <vt:lpstr>Titoli diapositive</vt:lpstr>
      </vt:variant>
      <vt:variant>
        <vt:i4>33</vt:i4>
      </vt:variant>
    </vt:vector>
  </HeadingPairs>
  <TitlesOfParts>
    <vt:vector size="49" baseType="lpstr">
      <vt:lpstr>SimSun</vt:lpstr>
      <vt:lpstr>Arial</vt:lpstr>
      <vt:lpstr>Arial Narrow</vt:lpstr>
      <vt:lpstr>Calibri</vt:lpstr>
      <vt:lpstr>Calibri Light</vt:lpstr>
      <vt:lpstr>HelvLight</vt:lpstr>
      <vt:lpstr>Lato</vt:lpstr>
      <vt:lpstr>Raleway</vt:lpstr>
      <vt:lpstr>Source Sans Pro</vt:lpstr>
      <vt:lpstr>Tahoma</vt:lpstr>
      <vt:lpstr>Times New Roman</vt:lpstr>
      <vt:lpstr>Verdana</vt:lpstr>
      <vt:lpstr>Wingdings</vt:lpstr>
      <vt:lpstr>7_Tema di Office</vt:lpstr>
      <vt:lpstr>Retrospettivo</vt:lpstr>
      <vt:lpstr>Tema di Office</vt:lpstr>
      <vt:lpstr>Presentazione standard di PowerPoint</vt:lpstr>
      <vt:lpstr>Presentazione standard di PowerPoint</vt:lpstr>
      <vt:lpstr>Presentazione standard di PowerPoint</vt:lpstr>
      <vt:lpstr>Casi notificati al sistema di Sorveglianza integrata COVID-19 in Italia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Classificazione del rischio di una epidemia non controllata e non gestibile da SARS-CoV-2</vt:lpstr>
      <vt:lpstr>Presentazione standard di PowerPoint</vt:lpstr>
      <vt:lpstr>Monitoraggio : disegnato per avere una molteplicità di fonti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Flavia</dc:creator>
  <cp:lastModifiedBy>De Vecchis Daniela</cp:lastModifiedBy>
  <cp:revision>16</cp:revision>
  <dcterms:created xsi:type="dcterms:W3CDTF">2020-12-11T17:55:46Z</dcterms:created>
  <dcterms:modified xsi:type="dcterms:W3CDTF">2021-02-12T14:40:27Z</dcterms:modified>
</cp:coreProperties>
</file>