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3FFA-D57D-4756-B4BF-A1F201F0C986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2B25-8312-4E67-BC20-A6246CEE8C83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51060-9C48-44B0-9306-A5FBA443E11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030C07-5669-498B-80BE-56C4F10D1A7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E058DF-5E99-4A5E-ACE5-4100BD308086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A82D84-8146-4852-B8FE-9CAE7F882973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567EB-348D-4EB6-B270-EC5A5EB26CF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382D7-AEFF-4DF1-9EC9-2179B89212D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9FE6C-E04E-4443-824A-D8FB46A7E0A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117CE-0641-4868-83E0-4024858CEDE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5840C-27DD-4DAA-A1A2-D811F40D858A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24A4-FBD6-4790-84AB-C6D3D0F5F2A4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81EB6-3291-476F-B793-F840DCD7C549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26C70-3BFE-483B-8C76-EB714DEA960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DA7F3-E878-4A84-8936-C71C48700562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o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790825" cy="4327525"/>
          </a:xfrm>
          <a:prstGeom prst="rect">
            <a:avLst/>
          </a:prstGeom>
          <a:noFill/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667000" y="1828800"/>
            <a:ext cx="1471613" cy="495300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Riduzione fatica,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euforia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667000" y="2743200"/>
            <a:ext cx="963613" cy="677863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Aumento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Frequenza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cardiaca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3581400" y="2286000"/>
            <a:ext cx="6096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3581400" y="3048000"/>
            <a:ext cx="8382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868863" y="2417763"/>
            <a:ext cx="1303337" cy="312737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Colpo di calore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5035550" y="2860675"/>
            <a:ext cx="1296988" cy="860425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Eccitazione,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Irrequietezza,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Insonnia,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aggressività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114925" y="3919538"/>
            <a:ext cx="1166813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Dipendenza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Tossicomania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5219700" y="4652963"/>
            <a:ext cx="779463" cy="312737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Dispnea</a:t>
            </a: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 flipV="1">
            <a:off x="4419600" y="2590800"/>
            <a:ext cx="657225" cy="406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 flipV="1">
            <a:off x="4343400" y="2590800"/>
            <a:ext cx="804863" cy="155892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 flipV="1">
            <a:off x="4140200" y="3357563"/>
            <a:ext cx="1079500" cy="1295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762000" y="1447800"/>
            <a:ext cx="1117600" cy="374650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</a:t>
            </a: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5873750" y="1371600"/>
            <a:ext cx="2813050" cy="37465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INDESIDERATI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0" y="2133600"/>
            <a:ext cx="26670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013" indent="-100013" fontAlgn="base">
              <a:spcBef>
                <a:spcPct val="50000"/>
              </a:spcBef>
              <a:spcAft>
                <a:spcPct val="0"/>
              </a:spcAft>
            </a:pPr>
            <a:endParaRPr lang="it-IT" sz="1400" b="1" smtClean="0">
              <a:solidFill>
                <a:srgbClr val="FFFFFF"/>
              </a:solidFill>
              <a:latin typeface="Comic Sans MS" pitchFamily="66" charset="0"/>
            </a:endParaRP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Spiccata azione stimolante sul sistema nervoso centrale (aumento dell’attenzione della competitività, senso di benessere, euforia, riduzione del senso di fatica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Aumento della frequenza cardiaca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Aumento della glicemia e degli acidi grassi liberi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Riduzione del senso di fame (effetto anoressizzante)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400800" y="2060575"/>
            <a:ext cx="274320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400" b="1" i="1" u="sng" smtClean="0">
                <a:solidFill>
                  <a:srgbClr val="FF0000"/>
                </a:solidFill>
                <a:latin typeface="Comic Sans MS" pitchFamily="66" charset="0"/>
              </a:rPr>
              <a:t>Sistema nervoso centrale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Tremori, eccitazione, aggressività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Perdita del senso critico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Cefalea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Insonnia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Vomito, anoressia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Iperpiressia (colpo di calore)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Convulsioni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Forte stato depressivo, psicosi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400" b="1" i="1" u="sng" smtClean="0">
                <a:solidFill>
                  <a:srgbClr val="FF0000"/>
                </a:solidFill>
                <a:latin typeface="Comic Sans MS" pitchFamily="66" charset="0"/>
              </a:rPr>
              <a:t>Sistema cardiocircolatorio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Vasocostrizione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Ipertensione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Tachicardia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Disturbi del ritmo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FF"/>
                </a:solidFill>
                <a:latin typeface="Comic Sans MS" pitchFamily="66" charset="0"/>
              </a:rPr>
              <a:t>Infarto del miocardio</a:t>
            </a:r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2459038" y="138113"/>
            <a:ext cx="4387850" cy="942975"/>
          </a:xfrm>
          <a:prstGeom prst="rect">
            <a:avLst/>
          </a:prstGeom>
          <a:solidFill>
            <a:srgbClr val="3366FF"/>
          </a:solidFill>
          <a:ln w="2857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2400" b="1" u="sng" smtClean="0">
                <a:solidFill>
                  <a:srgbClr val="FFFF00"/>
                </a:solidFill>
                <a:latin typeface="Comic Sans MS" pitchFamily="66" charset="0"/>
              </a:rPr>
              <a:t>STIMOLANTI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2000" b="1" smtClean="0">
                <a:solidFill>
                  <a:srgbClr val="FFFF00"/>
                </a:solidFill>
                <a:latin typeface="Comic Sans MS" pitchFamily="66" charset="0"/>
              </a:rPr>
              <a:t>Anfetamina, Efedrina, Cocaina ….</a:t>
            </a:r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2514600" y="5181600"/>
            <a:ext cx="1447800" cy="762000"/>
          </a:xfrm>
          <a:prstGeom prst="star16">
            <a:avLst>
              <a:gd name="adj" fmla="val 41120"/>
            </a:avLst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Stimolo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metabolismo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energetico</a:t>
            </a:r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 flipH="1" flipV="1">
            <a:off x="4343400" y="2514600"/>
            <a:ext cx="515938" cy="50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53" name="AutoShape 21"/>
          <p:cNvSpPr>
            <a:spLocks noChangeArrowheads="1"/>
          </p:cNvSpPr>
          <p:nvPr/>
        </p:nvSpPr>
        <p:spPr bwMode="auto">
          <a:xfrm>
            <a:off x="5148263" y="5157788"/>
            <a:ext cx="1079500" cy="444500"/>
          </a:xfrm>
          <a:prstGeom prst="star16">
            <a:avLst>
              <a:gd name="adj" fmla="val 41120"/>
            </a:avLst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Vomito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4859338" y="1925638"/>
            <a:ext cx="608012" cy="312737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Ictus</a:t>
            </a:r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 flipH="1">
            <a:off x="4356100" y="2133600"/>
            <a:ext cx="503238" cy="358775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9656" name="Picture 24" descr="lampadina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260350"/>
            <a:ext cx="301625" cy="43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o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790825" cy="4327525"/>
          </a:xfrm>
          <a:prstGeom prst="rect">
            <a:avLst/>
          </a:prstGeom>
          <a:noFill/>
        </p:spPr>
      </p:pic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484438" y="4076700"/>
            <a:ext cx="847725" cy="677863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Aumento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Densità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ossea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3348038" y="4581525"/>
            <a:ext cx="792162" cy="360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800600" y="2514600"/>
            <a:ext cx="1328738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Blocco crescita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ossa lunghe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030788" y="1981200"/>
            <a:ext cx="576262" cy="312738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Acne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076825" y="4076700"/>
            <a:ext cx="1084263" cy="677863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Danni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funzione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riproduttiva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H="1">
            <a:off x="4495800" y="4437063"/>
            <a:ext cx="581025" cy="58737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762000" y="1295400"/>
            <a:ext cx="1117600" cy="374650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00004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5873750" y="1219200"/>
            <a:ext cx="2813050" cy="37465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INDESIDERATI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152400" y="2133600"/>
            <a:ext cx="2667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013" indent="-100013" fontAlgn="base">
              <a:spcBef>
                <a:spcPct val="50000"/>
              </a:spcBef>
              <a:spcAft>
                <a:spcPct val="0"/>
              </a:spcAft>
            </a:pPr>
            <a:endParaRPr lang="it-IT" sz="1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della massa muscolare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Diminuzione della massa grassa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della resistenza alla fatica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Diminuzione </a:t>
            </a: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azione catabolica dei glucocorticoidi</a:t>
            </a:r>
            <a:endParaRPr lang="it-IT" sz="1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della sintesi dei globuli rossi</a:t>
            </a:r>
          </a:p>
          <a:p>
            <a:pPr marL="100013" indent="-10001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della densità ossea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172200" y="1757363"/>
            <a:ext cx="3124200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4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Nel maschio (età pre-puberale)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Precoce saldatura delle cartilagini epifisarie (blocco crescita ossa lunghe)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Inibizione della spermogenesi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4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Nel maschio (età adulta)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Oligospermia/azospermia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Atrofia testicolare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Ipertrofia prostatica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Alterazione della funzione epatica con possibilità di tumori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dei lipidi plasmatici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4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Nella donna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Soppressione della funzione ovarica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Atrofia della ghiandola mammaria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Virilizzazione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Alterazione della funzione epatica con possibilità di tumori</a:t>
            </a: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2014538" y="138113"/>
            <a:ext cx="5283200" cy="942975"/>
          </a:xfrm>
          <a:prstGeom prst="rect">
            <a:avLst/>
          </a:prstGeom>
          <a:solidFill>
            <a:srgbClr val="3366FF"/>
          </a:solidFill>
          <a:ln w="2857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2400" b="1" u="sng" smtClean="0">
                <a:solidFill>
                  <a:srgbClr val="FFFF00"/>
                </a:solidFill>
                <a:latin typeface="Comic Sans MS" pitchFamily="66" charset="0"/>
              </a:rPr>
              <a:t>AGENTI ANABOLIZZANTI</a:t>
            </a:r>
            <a:endParaRPr lang="it-IT" sz="2000" b="1" u="sng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i="1" smtClean="0">
                <a:solidFill>
                  <a:srgbClr val="FFFF00"/>
                </a:solidFill>
                <a:latin typeface="Comic Sans MS" pitchFamily="66" charset="0"/>
              </a:rPr>
              <a:t>Testosterone, Nandrolone, Stanozololo …</a:t>
            </a:r>
            <a:endParaRPr lang="it-IT" sz="2000" b="1" i="1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5219700" y="3357563"/>
            <a:ext cx="708025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Danni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epatici</a:t>
            </a:r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H="1">
            <a:off x="4211638" y="3662363"/>
            <a:ext cx="1071562" cy="127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4876800" y="3048000"/>
            <a:ext cx="381000" cy="457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81" name="AutoShape 17"/>
          <p:cNvSpPr>
            <a:spLocks noChangeArrowheads="1"/>
          </p:cNvSpPr>
          <p:nvPr/>
        </p:nvSpPr>
        <p:spPr bwMode="auto">
          <a:xfrm>
            <a:off x="4716463" y="5013325"/>
            <a:ext cx="1462087" cy="769938"/>
          </a:xfrm>
          <a:prstGeom prst="star16">
            <a:avLst>
              <a:gd name="adj" fmla="val 41120"/>
            </a:avLst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Aumento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trigliceridi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 colesterolo</a:t>
            </a:r>
          </a:p>
        </p:txBody>
      </p:sp>
      <p:pic>
        <p:nvPicPr>
          <p:cNvPr id="88082" name="Picture 18" descr="lampadina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260350"/>
            <a:ext cx="301625" cy="431800"/>
          </a:xfrm>
          <a:prstGeom prst="rect">
            <a:avLst/>
          </a:prstGeom>
          <a:noFill/>
        </p:spPr>
      </p:pic>
      <p:sp>
        <p:nvSpPr>
          <p:cNvPr id="88083" name="AutoShape 19"/>
          <p:cNvSpPr>
            <a:spLocks noChangeArrowheads="1"/>
          </p:cNvSpPr>
          <p:nvPr/>
        </p:nvSpPr>
        <p:spPr bwMode="auto">
          <a:xfrm>
            <a:off x="2514600" y="5181600"/>
            <a:ext cx="1447800" cy="984250"/>
          </a:xfrm>
          <a:prstGeom prst="star16">
            <a:avLst>
              <a:gd name="adj" fmla="val 41120"/>
            </a:avLst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massa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Muscolare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Massa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grassa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2968625" y="5326063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2968625" y="5708650"/>
            <a:ext cx="0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86" name="AutoShape 22"/>
          <p:cNvSpPr>
            <a:spLocks noChangeArrowheads="1"/>
          </p:cNvSpPr>
          <p:nvPr/>
        </p:nvSpPr>
        <p:spPr bwMode="auto">
          <a:xfrm>
            <a:off x="2339975" y="2205038"/>
            <a:ext cx="1655763" cy="984250"/>
          </a:xfrm>
          <a:prstGeom prst="star16">
            <a:avLst>
              <a:gd name="adj" fmla="val 41120"/>
            </a:avLst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Aumento sintesi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dei globuli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rossi</a:t>
            </a:r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H="1">
            <a:off x="4427538" y="2276475"/>
            <a:ext cx="576262" cy="576263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5292725" y="6092825"/>
            <a:ext cx="841375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Lesioni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tendinee</a:t>
            </a:r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 flipH="1" flipV="1">
            <a:off x="4895850" y="6129338"/>
            <a:ext cx="396875" cy="25241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ho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790825" cy="4327525"/>
          </a:xfrm>
          <a:prstGeom prst="rect">
            <a:avLst/>
          </a:prstGeom>
          <a:noFill/>
        </p:spPr>
      </p:pic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725738" y="4960938"/>
            <a:ext cx="1008062" cy="677862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Aumentata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escrezione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urina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 flipV="1">
            <a:off x="3657600" y="3810000"/>
            <a:ext cx="990600" cy="1143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886325" y="2211388"/>
            <a:ext cx="1171575" cy="677862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Alterazione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dell’equilibrio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idro-salino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5072063" y="3101975"/>
            <a:ext cx="1263650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Disidratazione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collasso</a:t>
            </a:r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H="1">
            <a:off x="4343400" y="2590800"/>
            <a:ext cx="533400" cy="838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H="1">
            <a:off x="4343400" y="3276600"/>
            <a:ext cx="76200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762000" y="1541463"/>
            <a:ext cx="1117600" cy="374650"/>
          </a:xfrm>
          <a:prstGeom prst="rect">
            <a:avLst/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5873750" y="1465263"/>
            <a:ext cx="2813050" cy="37465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INDESIDERATI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0" y="2273300"/>
            <a:ext cx="26670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0488" indent="-904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it-IT" sz="1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90488" indent="-904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Diminuzione dell’escrezione di altre sostanze proibite mascherandone la presenza nella urine</a:t>
            </a:r>
          </a:p>
          <a:p>
            <a:pPr marL="90488" indent="-904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Alterazione dei parametri ormonali ed ematologici</a:t>
            </a:r>
          </a:p>
          <a:p>
            <a:pPr marL="90488" indent="-904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Eliminazione di liquidi con conseguente perdita del peso corporeo (sport con categoria di peso)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6400800" y="2236788"/>
            <a:ext cx="27432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Alterazione dell’equilibrio idro-salino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Disidratazione, collasso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Crampi muscolari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Senso di fatica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Alterazione del metabolismo degli zuccheri e grassi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Aumento dell’acido urico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Formazione di calcoli renali, lesioni renali</a:t>
            </a:r>
          </a:p>
          <a:p>
            <a:pPr marL="100013" indent="-100013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Reazioni da ipersensibilità</a:t>
            </a:r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1487488" y="115888"/>
            <a:ext cx="6337300" cy="1095375"/>
          </a:xfrm>
          <a:prstGeom prst="rect">
            <a:avLst/>
          </a:prstGeom>
          <a:solidFill>
            <a:srgbClr val="3366FF"/>
          </a:solidFill>
          <a:ln w="2857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u="sng" smtClean="0">
                <a:solidFill>
                  <a:srgbClr val="FFFF00"/>
                </a:solidFill>
                <a:latin typeface="Comic Sans MS" pitchFamily="66" charset="0"/>
              </a:rPr>
              <a:t>AGENTI MASCHERANTI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smtClean="0">
                <a:solidFill>
                  <a:srgbClr val="FFFF00"/>
                </a:solidFill>
                <a:latin typeface="Comic Sans MS" pitchFamily="66" charset="0"/>
              </a:rPr>
              <a:t>Diuretici, </a:t>
            </a:r>
            <a:r>
              <a:rPr lang="it-IT" sz="2000" b="1" smtClean="0">
                <a:solidFill>
                  <a:srgbClr val="000000"/>
                </a:solidFill>
                <a:latin typeface="Comic Sans MS" pitchFamily="66" charset="0"/>
              </a:rPr>
              <a:t>Epitestosterone, Probenecid,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smtClean="0">
                <a:solidFill>
                  <a:srgbClr val="000000"/>
                </a:solidFill>
                <a:latin typeface="Comic Sans MS" pitchFamily="66" charset="0"/>
              </a:rPr>
              <a:t>Espansori del plasma</a:t>
            </a:r>
            <a:r>
              <a:rPr lang="it-IT" sz="200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it-IT" sz="2000" b="1" i="1" smtClean="0">
                <a:solidFill>
                  <a:srgbClr val="000000"/>
                </a:solidFill>
                <a:latin typeface="Comic Sans MS" pitchFamily="66" charset="0"/>
              </a:rPr>
              <a:t>(destrano, idrossietil-amido</a:t>
            </a:r>
            <a:r>
              <a:rPr lang="it-IT" sz="2000" b="1" i="1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it-IT" sz="2000" b="1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5456238" y="3871913"/>
            <a:ext cx="711200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Lesioni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renali</a:t>
            </a:r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H="1" flipV="1">
            <a:off x="4191000" y="3886200"/>
            <a:ext cx="129540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 flipV="1">
            <a:off x="4648200" y="3810000"/>
            <a:ext cx="838200" cy="304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V="1">
            <a:off x="3657600" y="3962400"/>
            <a:ext cx="533400" cy="990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5181600" y="5257800"/>
            <a:ext cx="1871663" cy="914400"/>
          </a:xfrm>
          <a:prstGeom prst="star16">
            <a:avLst>
              <a:gd name="adj" fmla="val 41120"/>
            </a:avLst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Crampi muscolari 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senso di fatica</a:t>
            </a:r>
          </a:p>
        </p:txBody>
      </p:sp>
      <p:pic>
        <p:nvPicPr>
          <p:cNvPr id="104467" name="Picture 19" descr="lampadina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260350"/>
            <a:ext cx="301625" cy="431800"/>
          </a:xfrm>
          <a:prstGeom prst="rect">
            <a:avLst/>
          </a:prstGeom>
          <a:noFill/>
        </p:spPr>
      </p:pic>
      <p:sp>
        <p:nvSpPr>
          <p:cNvPr id="104468" name="AutoShape 20"/>
          <p:cNvSpPr>
            <a:spLocks noChangeArrowheads="1"/>
          </p:cNvSpPr>
          <p:nvPr/>
        </p:nvSpPr>
        <p:spPr bwMode="auto">
          <a:xfrm>
            <a:off x="2411413" y="1916113"/>
            <a:ext cx="1676400" cy="1008062"/>
          </a:xfrm>
          <a:prstGeom prst="star16">
            <a:avLst>
              <a:gd name="adj" fmla="val 41120"/>
            </a:avLst>
          </a:prstGeom>
          <a:solidFill>
            <a:srgbClr val="99CCFF"/>
          </a:solidFill>
          <a:ln w="381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Alterazione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parametri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ormonali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solidFill>
                  <a:srgbClr val="000000"/>
                </a:solidFill>
                <a:latin typeface="Comic Sans MS" pitchFamily="66" charset="0"/>
              </a:rPr>
              <a:t>ematologici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ruttura predefinita">
  <a:themeElements>
    <a:clrScheme name="2_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352</Words>
  <Application>Microsoft Office PowerPoint</Application>
  <PresentationFormat>Presentazione su schermo (4:3)</PresentationFormat>
  <Paragraphs>123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2_Struttura predefinita</vt:lpstr>
      <vt:lpstr>Diapositiva 1</vt:lpstr>
      <vt:lpstr>Diapositiva 2</vt:lpstr>
      <vt:lpstr>Diapositiva 3</vt:lpstr>
    </vt:vector>
  </TitlesOfParts>
  <Company>ISS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Carosi Giordano</dc:creator>
  <cp:lastModifiedBy>Carosi Giordano</cp:lastModifiedBy>
  <cp:revision>1</cp:revision>
  <dcterms:created xsi:type="dcterms:W3CDTF">2012-05-08T13:17:21Z</dcterms:created>
  <dcterms:modified xsi:type="dcterms:W3CDTF">2012-05-08T13:17:47Z</dcterms:modified>
</cp:coreProperties>
</file>