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903FFA-D57D-4756-B4BF-A1F201F0C986}" type="slidenum">
              <a:rPr lang="it-IT">
                <a:solidFill>
                  <a:srgbClr val="000000"/>
                </a:solidFill>
              </a:rPr>
              <a:pPr/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CF2B25-8312-4E67-BC20-A6246CEE8C83}" type="slidenum">
              <a:rPr lang="it-IT">
                <a:solidFill>
                  <a:srgbClr val="000000"/>
                </a:solidFill>
              </a:rPr>
              <a:pPr/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51060-9C48-44B0-9306-A5FBA443E119}" type="slidenum">
              <a:rPr lang="it-IT">
                <a:solidFill>
                  <a:srgbClr val="000000"/>
                </a:solidFill>
              </a:rPr>
              <a:pPr/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olo, testo e Clip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lipArt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B030C07-5669-498B-80BE-56C4F10D1A7F}" type="slidenum">
              <a:rPr lang="it-IT">
                <a:solidFill>
                  <a:srgbClr val="000000"/>
                </a:solidFill>
              </a:rPr>
              <a:pPr/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olo, ClipArt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lipArt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0E058DF-5E99-4A5E-ACE5-4100BD308086}" type="slidenum">
              <a:rPr lang="it-IT">
                <a:solidFill>
                  <a:srgbClr val="000000"/>
                </a:solidFill>
              </a:rPr>
              <a:pPr/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olo, testo e gra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grafico 3"/>
          <p:cNvSpPr>
            <a:spLocks noGrp="1"/>
          </p:cNvSpPr>
          <p:nvPr>
            <p:ph type="ch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1A82D84-8146-4852-B8FE-9CAE7F882973}" type="slidenum">
              <a:rPr lang="it-IT">
                <a:solidFill>
                  <a:srgbClr val="000000"/>
                </a:solidFill>
              </a:rPr>
              <a:pPr/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3567EB-348D-4EB6-B270-EC5A5EB26CF9}" type="slidenum">
              <a:rPr lang="it-IT">
                <a:solidFill>
                  <a:srgbClr val="000000"/>
                </a:solidFill>
              </a:rPr>
              <a:pPr/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4382D7-AEFF-4DF1-9EC9-2179B89212D0}" type="slidenum">
              <a:rPr lang="it-IT">
                <a:solidFill>
                  <a:srgbClr val="000000"/>
                </a:solidFill>
              </a:rPr>
              <a:pPr/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D9FE6C-E04E-4443-824A-D8FB46A7E0AE}" type="slidenum">
              <a:rPr lang="it-IT">
                <a:solidFill>
                  <a:srgbClr val="000000"/>
                </a:solidFill>
              </a:rPr>
              <a:pPr/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117CE-0641-4868-83E0-4024858CEDEF}" type="slidenum">
              <a:rPr lang="it-IT">
                <a:solidFill>
                  <a:srgbClr val="000000"/>
                </a:solidFill>
              </a:rPr>
              <a:pPr/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A5840C-27DD-4DAA-A1A2-D811F40D858A}" type="slidenum">
              <a:rPr lang="it-IT">
                <a:solidFill>
                  <a:srgbClr val="000000"/>
                </a:solidFill>
              </a:rPr>
              <a:pPr/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5E24A4-FBD6-4790-84AB-C6D3D0F5F2A4}" type="slidenum">
              <a:rPr lang="it-IT">
                <a:solidFill>
                  <a:srgbClr val="000000"/>
                </a:solidFill>
              </a:rPr>
              <a:pPr/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381EB6-3291-476F-B793-F840DCD7C549}" type="slidenum">
              <a:rPr lang="it-IT">
                <a:solidFill>
                  <a:srgbClr val="000000"/>
                </a:solidFill>
              </a:rPr>
              <a:pPr/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726C70-3BFE-483B-8C76-EB714DEA960B}" type="slidenum">
              <a:rPr lang="it-IT">
                <a:solidFill>
                  <a:srgbClr val="000000"/>
                </a:solidFill>
              </a:rPr>
              <a:pPr/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 dello schema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 smtClean="0">
              <a:solidFill>
                <a:srgbClr val="000000"/>
              </a:solidFill>
            </a:endParaRPr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 smtClean="0">
              <a:solidFill>
                <a:srgbClr val="000000"/>
              </a:solidFill>
            </a:endParaRP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3FDA7F3-E878-4A84-8936-C71C48700562}" type="slidenum">
              <a:rPr lang="it-IT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‹N›</a:t>
            </a:fld>
            <a:endParaRPr lang="it-IT" smtClean="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4" name="Picture 2" descr="hom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2286000"/>
            <a:ext cx="2790825" cy="4327525"/>
          </a:xfrm>
          <a:prstGeom prst="rect">
            <a:avLst/>
          </a:prstGeom>
          <a:noFill/>
        </p:spPr>
      </p:pic>
      <p:sp>
        <p:nvSpPr>
          <p:cNvPr id="69635" name="Rectangle 3"/>
          <p:cNvSpPr>
            <a:spLocks noChangeArrowheads="1"/>
          </p:cNvSpPr>
          <p:nvPr/>
        </p:nvSpPr>
        <p:spPr bwMode="auto">
          <a:xfrm>
            <a:off x="2667000" y="1828800"/>
            <a:ext cx="1471613" cy="495300"/>
          </a:xfrm>
          <a:prstGeom prst="rect">
            <a:avLst/>
          </a:prstGeom>
          <a:solidFill>
            <a:srgbClr val="99CCFF"/>
          </a:solidFill>
          <a:ln w="38100">
            <a:solidFill>
              <a:srgbClr val="3366FF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Riduzione fatica,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euforia</a:t>
            </a:r>
          </a:p>
        </p:txBody>
      </p:sp>
      <p:sp>
        <p:nvSpPr>
          <p:cNvPr id="69636" name="Rectangle 4"/>
          <p:cNvSpPr>
            <a:spLocks noChangeArrowheads="1"/>
          </p:cNvSpPr>
          <p:nvPr/>
        </p:nvSpPr>
        <p:spPr bwMode="auto">
          <a:xfrm>
            <a:off x="2667000" y="2743200"/>
            <a:ext cx="963613" cy="677863"/>
          </a:xfrm>
          <a:prstGeom prst="rect">
            <a:avLst/>
          </a:prstGeom>
          <a:solidFill>
            <a:srgbClr val="99CCFF"/>
          </a:solidFill>
          <a:ln w="38100">
            <a:solidFill>
              <a:srgbClr val="3366FF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Aumento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Frequenza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cardiaca</a:t>
            </a:r>
          </a:p>
        </p:txBody>
      </p:sp>
      <p:sp>
        <p:nvSpPr>
          <p:cNvPr id="69637" name="Line 5"/>
          <p:cNvSpPr>
            <a:spLocks noChangeShapeType="1"/>
          </p:cNvSpPr>
          <p:nvPr/>
        </p:nvSpPr>
        <p:spPr bwMode="auto">
          <a:xfrm>
            <a:off x="3581400" y="2286000"/>
            <a:ext cx="609600" cy="3048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9638" name="Line 6"/>
          <p:cNvSpPr>
            <a:spLocks noChangeShapeType="1"/>
          </p:cNvSpPr>
          <p:nvPr/>
        </p:nvSpPr>
        <p:spPr bwMode="auto">
          <a:xfrm>
            <a:off x="3581400" y="3048000"/>
            <a:ext cx="838200" cy="3810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9639" name="Rectangle 7"/>
          <p:cNvSpPr>
            <a:spLocks noChangeArrowheads="1"/>
          </p:cNvSpPr>
          <p:nvPr/>
        </p:nvSpPr>
        <p:spPr bwMode="auto">
          <a:xfrm>
            <a:off x="4868863" y="2417763"/>
            <a:ext cx="1303337" cy="312737"/>
          </a:xfrm>
          <a:prstGeom prst="rect">
            <a:avLst/>
          </a:prstGeom>
          <a:solidFill>
            <a:srgbClr val="FFCC99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Colpo di calore</a:t>
            </a:r>
          </a:p>
        </p:txBody>
      </p:sp>
      <p:sp>
        <p:nvSpPr>
          <p:cNvPr id="69640" name="Rectangle 8"/>
          <p:cNvSpPr>
            <a:spLocks noChangeArrowheads="1"/>
          </p:cNvSpPr>
          <p:nvPr/>
        </p:nvSpPr>
        <p:spPr bwMode="auto">
          <a:xfrm>
            <a:off x="5035550" y="2860675"/>
            <a:ext cx="1296988" cy="860425"/>
          </a:xfrm>
          <a:prstGeom prst="rect">
            <a:avLst/>
          </a:prstGeom>
          <a:solidFill>
            <a:srgbClr val="FFCC99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Eccitazione,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Irrequietezza,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Insonnia,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aggressività</a:t>
            </a:r>
          </a:p>
        </p:txBody>
      </p:sp>
      <p:sp>
        <p:nvSpPr>
          <p:cNvPr id="69641" name="Rectangle 9"/>
          <p:cNvSpPr>
            <a:spLocks noChangeArrowheads="1"/>
          </p:cNvSpPr>
          <p:nvPr/>
        </p:nvSpPr>
        <p:spPr bwMode="auto">
          <a:xfrm>
            <a:off x="5114925" y="3919538"/>
            <a:ext cx="1166813" cy="495300"/>
          </a:xfrm>
          <a:prstGeom prst="rect">
            <a:avLst/>
          </a:prstGeom>
          <a:solidFill>
            <a:srgbClr val="FFCC99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Dipendenza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Tossicomania</a:t>
            </a:r>
          </a:p>
        </p:txBody>
      </p:sp>
      <p:sp>
        <p:nvSpPr>
          <p:cNvPr id="69642" name="Rectangle 10"/>
          <p:cNvSpPr>
            <a:spLocks noChangeArrowheads="1"/>
          </p:cNvSpPr>
          <p:nvPr/>
        </p:nvSpPr>
        <p:spPr bwMode="auto">
          <a:xfrm>
            <a:off x="5219700" y="4652963"/>
            <a:ext cx="779463" cy="312737"/>
          </a:xfrm>
          <a:prstGeom prst="rect">
            <a:avLst/>
          </a:prstGeom>
          <a:solidFill>
            <a:srgbClr val="FFCC99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Dispnea</a:t>
            </a:r>
          </a:p>
        </p:txBody>
      </p:sp>
      <p:sp>
        <p:nvSpPr>
          <p:cNvPr id="69643" name="Line 11"/>
          <p:cNvSpPr>
            <a:spLocks noChangeShapeType="1"/>
          </p:cNvSpPr>
          <p:nvPr/>
        </p:nvSpPr>
        <p:spPr bwMode="auto">
          <a:xfrm flipH="1" flipV="1">
            <a:off x="4419600" y="2590800"/>
            <a:ext cx="657225" cy="406400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9644" name="Line 12"/>
          <p:cNvSpPr>
            <a:spLocks noChangeShapeType="1"/>
          </p:cNvSpPr>
          <p:nvPr/>
        </p:nvSpPr>
        <p:spPr bwMode="auto">
          <a:xfrm flipH="1" flipV="1">
            <a:off x="4343400" y="2590800"/>
            <a:ext cx="804863" cy="1558925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9645" name="Line 13"/>
          <p:cNvSpPr>
            <a:spLocks noChangeShapeType="1"/>
          </p:cNvSpPr>
          <p:nvPr/>
        </p:nvSpPr>
        <p:spPr bwMode="auto">
          <a:xfrm flipH="1" flipV="1">
            <a:off x="4140200" y="3357563"/>
            <a:ext cx="1079500" cy="1295400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9646" name="Rectangle 14"/>
          <p:cNvSpPr>
            <a:spLocks noChangeArrowheads="1"/>
          </p:cNvSpPr>
          <p:nvPr/>
        </p:nvSpPr>
        <p:spPr bwMode="auto">
          <a:xfrm>
            <a:off x="762000" y="1447800"/>
            <a:ext cx="1117600" cy="374650"/>
          </a:xfrm>
          <a:prstGeom prst="rect">
            <a:avLst/>
          </a:prstGeom>
          <a:solidFill>
            <a:srgbClr val="99CCFF"/>
          </a:solidFill>
          <a:ln w="38100">
            <a:solidFill>
              <a:srgbClr val="3366FF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600" b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EFFETTI</a:t>
            </a:r>
          </a:p>
        </p:txBody>
      </p:sp>
      <p:sp>
        <p:nvSpPr>
          <p:cNvPr id="69647" name="Rectangle 15"/>
          <p:cNvSpPr>
            <a:spLocks noChangeArrowheads="1"/>
          </p:cNvSpPr>
          <p:nvPr/>
        </p:nvSpPr>
        <p:spPr bwMode="auto">
          <a:xfrm>
            <a:off x="5873750" y="1371600"/>
            <a:ext cx="2813050" cy="374650"/>
          </a:xfrm>
          <a:prstGeom prst="rect">
            <a:avLst/>
          </a:prstGeom>
          <a:solidFill>
            <a:srgbClr val="FFCC99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600" b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EFFETTI INDESIDERATI</a:t>
            </a:r>
          </a:p>
        </p:txBody>
      </p:sp>
      <p:sp>
        <p:nvSpPr>
          <p:cNvPr id="69648" name="Text Box 16"/>
          <p:cNvSpPr txBox="1">
            <a:spLocks noChangeArrowheads="1"/>
          </p:cNvSpPr>
          <p:nvPr/>
        </p:nvSpPr>
        <p:spPr bwMode="auto">
          <a:xfrm>
            <a:off x="0" y="2133600"/>
            <a:ext cx="2667000" cy="392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00013" indent="-100013" fontAlgn="base">
              <a:spcBef>
                <a:spcPct val="50000"/>
              </a:spcBef>
              <a:spcAft>
                <a:spcPct val="0"/>
              </a:spcAft>
            </a:pPr>
            <a:endParaRPr lang="it-IT" sz="1400" b="1" smtClean="0">
              <a:solidFill>
                <a:srgbClr val="FFFFFF"/>
              </a:solidFill>
              <a:latin typeface="Comic Sans MS" pitchFamily="66" charset="0"/>
            </a:endParaRPr>
          </a:p>
          <a:p>
            <a:pPr marL="100013" indent="-100013"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FF"/>
                </a:solidFill>
                <a:latin typeface="Comic Sans MS" pitchFamily="66" charset="0"/>
              </a:rPr>
              <a:t>Spiccata azione stimolante sul sistema nervoso centrale (aumento dell’attenzione della competitività, senso di benessere, euforia, riduzione del senso di fatica</a:t>
            </a:r>
          </a:p>
          <a:p>
            <a:pPr marL="100013" indent="-100013"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FF"/>
                </a:solidFill>
                <a:latin typeface="Comic Sans MS" pitchFamily="66" charset="0"/>
              </a:rPr>
              <a:t>Aumento della frequenza cardiaca</a:t>
            </a:r>
          </a:p>
          <a:p>
            <a:pPr marL="100013" indent="-100013"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FF"/>
                </a:solidFill>
                <a:latin typeface="Comic Sans MS" pitchFamily="66" charset="0"/>
              </a:rPr>
              <a:t>Aumento della glicemia e degli acidi grassi liberi</a:t>
            </a:r>
          </a:p>
          <a:p>
            <a:pPr marL="100013" indent="-100013"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FF"/>
                </a:solidFill>
                <a:latin typeface="Comic Sans MS" pitchFamily="66" charset="0"/>
              </a:rPr>
              <a:t>Riduzione del senso di fame (effetto anoressizzante)</a:t>
            </a:r>
          </a:p>
        </p:txBody>
      </p:sp>
      <p:sp>
        <p:nvSpPr>
          <p:cNvPr id="69649" name="Text Box 17"/>
          <p:cNvSpPr txBox="1">
            <a:spLocks noChangeArrowheads="1"/>
          </p:cNvSpPr>
          <p:nvPr/>
        </p:nvSpPr>
        <p:spPr bwMode="auto">
          <a:xfrm>
            <a:off x="6400800" y="2060575"/>
            <a:ext cx="2743200" cy="463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00013" indent="-100013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it-IT" sz="1400" b="1" i="1" u="sng" smtClean="0">
                <a:solidFill>
                  <a:srgbClr val="FF0000"/>
                </a:solidFill>
                <a:latin typeface="Comic Sans MS" pitchFamily="66" charset="0"/>
              </a:rPr>
              <a:t>Sistema nervoso centrale</a:t>
            </a:r>
          </a:p>
          <a:p>
            <a:pPr marL="100013" indent="-100013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FF"/>
                </a:solidFill>
                <a:latin typeface="Comic Sans MS" pitchFamily="66" charset="0"/>
              </a:rPr>
              <a:t>Tremori, eccitazione, aggressività</a:t>
            </a:r>
          </a:p>
          <a:p>
            <a:pPr marL="100013" indent="-100013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FF"/>
                </a:solidFill>
                <a:latin typeface="Comic Sans MS" pitchFamily="66" charset="0"/>
              </a:rPr>
              <a:t>Perdita del senso critico</a:t>
            </a:r>
          </a:p>
          <a:p>
            <a:pPr marL="100013" indent="-100013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FF"/>
                </a:solidFill>
                <a:latin typeface="Comic Sans MS" pitchFamily="66" charset="0"/>
              </a:rPr>
              <a:t>Cefalea</a:t>
            </a:r>
          </a:p>
          <a:p>
            <a:pPr marL="100013" indent="-100013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FF"/>
                </a:solidFill>
                <a:latin typeface="Comic Sans MS" pitchFamily="66" charset="0"/>
              </a:rPr>
              <a:t>Insonnia</a:t>
            </a:r>
          </a:p>
          <a:p>
            <a:pPr marL="100013" indent="-100013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FF"/>
                </a:solidFill>
                <a:latin typeface="Comic Sans MS" pitchFamily="66" charset="0"/>
              </a:rPr>
              <a:t>Vomito, anoressia</a:t>
            </a:r>
          </a:p>
          <a:p>
            <a:pPr marL="100013" indent="-100013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FF"/>
                </a:solidFill>
                <a:latin typeface="Comic Sans MS" pitchFamily="66" charset="0"/>
              </a:rPr>
              <a:t>Iperpiressia (colpo di calore)</a:t>
            </a:r>
          </a:p>
          <a:p>
            <a:pPr marL="100013" indent="-100013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FF"/>
                </a:solidFill>
                <a:latin typeface="Comic Sans MS" pitchFamily="66" charset="0"/>
              </a:rPr>
              <a:t>Convulsioni</a:t>
            </a:r>
          </a:p>
          <a:p>
            <a:pPr marL="100013" indent="-100013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FF"/>
                </a:solidFill>
                <a:latin typeface="Comic Sans MS" pitchFamily="66" charset="0"/>
              </a:rPr>
              <a:t>Forte stato depressivo, psicosi</a:t>
            </a:r>
          </a:p>
          <a:p>
            <a:pPr marL="100013" indent="-100013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it-IT" sz="1400" b="1" i="1" u="sng" smtClean="0">
                <a:solidFill>
                  <a:srgbClr val="FF0000"/>
                </a:solidFill>
                <a:latin typeface="Comic Sans MS" pitchFamily="66" charset="0"/>
              </a:rPr>
              <a:t>Sistema cardiocircolatorio</a:t>
            </a:r>
          </a:p>
          <a:p>
            <a:pPr marL="100013" indent="-100013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FF"/>
                </a:solidFill>
                <a:latin typeface="Comic Sans MS" pitchFamily="66" charset="0"/>
              </a:rPr>
              <a:t>Vasocostrizione</a:t>
            </a:r>
          </a:p>
          <a:p>
            <a:pPr marL="100013" indent="-100013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FF"/>
                </a:solidFill>
                <a:latin typeface="Comic Sans MS" pitchFamily="66" charset="0"/>
              </a:rPr>
              <a:t>Ipertensione</a:t>
            </a:r>
          </a:p>
          <a:p>
            <a:pPr marL="100013" indent="-100013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FF"/>
                </a:solidFill>
                <a:latin typeface="Comic Sans MS" pitchFamily="66" charset="0"/>
              </a:rPr>
              <a:t>Tachicardia</a:t>
            </a:r>
          </a:p>
          <a:p>
            <a:pPr marL="100013" indent="-100013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FF"/>
                </a:solidFill>
                <a:latin typeface="Comic Sans MS" pitchFamily="66" charset="0"/>
              </a:rPr>
              <a:t>Disturbi del ritmo</a:t>
            </a:r>
          </a:p>
          <a:p>
            <a:pPr marL="100013" indent="-100013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FF"/>
                </a:solidFill>
                <a:latin typeface="Comic Sans MS" pitchFamily="66" charset="0"/>
              </a:rPr>
              <a:t>Infarto del miocardio</a:t>
            </a:r>
          </a:p>
        </p:txBody>
      </p:sp>
      <p:sp>
        <p:nvSpPr>
          <p:cNvPr id="69650" name="Rectangle 18"/>
          <p:cNvSpPr>
            <a:spLocks noChangeArrowheads="1"/>
          </p:cNvSpPr>
          <p:nvPr/>
        </p:nvSpPr>
        <p:spPr bwMode="auto">
          <a:xfrm>
            <a:off x="2459038" y="138113"/>
            <a:ext cx="4387850" cy="942975"/>
          </a:xfrm>
          <a:prstGeom prst="rect">
            <a:avLst/>
          </a:prstGeom>
          <a:solidFill>
            <a:srgbClr val="3366FF"/>
          </a:solidFill>
          <a:ln w="28575">
            <a:solidFill>
              <a:srgbClr val="333399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it-IT" sz="2400" b="1" u="sng" smtClean="0">
                <a:solidFill>
                  <a:srgbClr val="FFFF00"/>
                </a:solidFill>
                <a:latin typeface="Comic Sans MS" pitchFamily="66" charset="0"/>
              </a:rPr>
              <a:t>STIMOLANTI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it-IT" sz="2000" b="1" smtClean="0">
                <a:solidFill>
                  <a:srgbClr val="FFFF00"/>
                </a:solidFill>
                <a:latin typeface="Comic Sans MS" pitchFamily="66" charset="0"/>
              </a:rPr>
              <a:t>Anfetamina, Efedrina, Cocaina ….</a:t>
            </a:r>
          </a:p>
        </p:txBody>
      </p:sp>
      <p:sp>
        <p:nvSpPr>
          <p:cNvPr id="69651" name="AutoShape 19"/>
          <p:cNvSpPr>
            <a:spLocks noChangeArrowheads="1"/>
          </p:cNvSpPr>
          <p:nvPr/>
        </p:nvSpPr>
        <p:spPr bwMode="auto">
          <a:xfrm>
            <a:off x="2514600" y="5181600"/>
            <a:ext cx="1447800" cy="762000"/>
          </a:xfrm>
          <a:prstGeom prst="star16">
            <a:avLst>
              <a:gd name="adj" fmla="val 41120"/>
            </a:avLst>
          </a:prstGeom>
          <a:solidFill>
            <a:srgbClr val="99CCFF"/>
          </a:solidFill>
          <a:ln w="38100">
            <a:solidFill>
              <a:srgbClr val="33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Stimolo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metabolismo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energetico</a:t>
            </a:r>
          </a:p>
        </p:txBody>
      </p:sp>
      <p:sp>
        <p:nvSpPr>
          <p:cNvPr id="69652" name="Line 20"/>
          <p:cNvSpPr>
            <a:spLocks noChangeShapeType="1"/>
          </p:cNvSpPr>
          <p:nvPr/>
        </p:nvSpPr>
        <p:spPr bwMode="auto">
          <a:xfrm flipH="1" flipV="1">
            <a:off x="4343400" y="2514600"/>
            <a:ext cx="515938" cy="50800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9653" name="AutoShape 21"/>
          <p:cNvSpPr>
            <a:spLocks noChangeArrowheads="1"/>
          </p:cNvSpPr>
          <p:nvPr/>
        </p:nvSpPr>
        <p:spPr bwMode="auto">
          <a:xfrm>
            <a:off x="5148263" y="5157788"/>
            <a:ext cx="1079500" cy="444500"/>
          </a:xfrm>
          <a:prstGeom prst="star16">
            <a:avLst>
              <a:gd name="adj" fmla="val 41120"/>
            </a:avLst>
          </a:prstGeom>
          <a:solidFill>
            <a:srgbClr val="FFCC99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Vomito</a:t>
            </a:r>
          </a:p>
        </p:txBody>
      </p:sp>
      <p:sp>
        <p:nvSpPr>
          <p:cNvPr id="69654" name="Rectangle 22"/>
          <p:cNvSpPr>
            <a:spLocks noChangeArrowheads="1"/>
          </p:cNvSpPr>
          <p:nvPr/>
        </p:nvSpPr>
        <p:spPr bwMode="auto">
          <a:xfrm>
            <a:off x="4859338" y="1925638"/>
            <a:ext cx="608012" cy="312737"/>
          </a:xfrm>
          <a:prstGeom prst="rect">
            <a:avLst/>
          </a:prstGeom>
          <a:solidFill>
            <a:srgbClr val="FFCC99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Ictus</a:t>
            </a:r>
          </a:p>
        </p:txBody>
      </p:sp>
      <p:sp>
        <p:nvSpPr>
          <p:cNvPr id="69655" name="Line 23"/>
          <p:cNvSpPr>
            <a:spLocks noChangeShapeType="1"/>
          </p:cNvSpPr>
          <p:nvPr/>
        </p:nvSpPr>
        <p:spPr bwMode="auto">
          <a:xfrm flipH="1">
            <a:off x="4356100" y="2133600"/>
            <a:ext cx="503238" cy="358775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 smtClean="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69656" name="Picture 24" descr="lampadina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75688" y="260350"/>
            <a:ext cx="301625" cy="4318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066" name="Picture 2" descr="hom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2286000"/>
            <a:ext cx="2790825" cy="4327525"/>
          </a:xfrm>
          <a:prstGeom prst="rect">
            <a:avLst/>
          </a:prstGeom>
          <a:noFill/>
        </p:spPr>
      </p:pic>
      <p:sp>
        <p:nvSpPr>
          <p:cNvPr id="88067" name="Rectangle 3"/>
          <p:cNvSpPr>
            <a:spLocks noChangeArrowheads="1"/>
          </p:cNvSpPr>
          <p:nvPr/>
        </p:nvSpPr>
        <p:spPr bwMode="auto">
          <a:xfrm>
            <a:off x="2484438" y="4076700"/>
            <a:ext cx="847725" cy="677863"/>
          </a:xfrm>
          <a:prstGeom prst="rect">
            <a:avLst/>
          </a:prstGeom>
          <a:solidFill>
            <a:srgbClr val="99CCFF"/>
          </a:solidFill>
          <a:ln w="38100">
            <a:solidFill>
              <a:srgbClr val="3366FF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Aumento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Densità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ossea</a:t>
            </a:r>
          </a:p>
        </p:txBody>
      </p:sp>
      <p:sp>
        <p:nvSpPr>
          <p:cNvPr id="88068" name="Line 4"/>
          <p:cNvSpPr>
            <a:spLocks noChangeShapeType="1"/>
          </p:cNvSpPr>
          <p:nvPr/>
        </p:nvSpPr>
        <p:spPr bwMode="auto">
          <a:xfrm>
            <a:off x="3348038" y="4581525"/>
            <a:ext cx="792162" cy="36036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8069" name="Rectangle 5"/>
          <p:cNvSpPr>
            <a:spLocks noChangeArrowheads="1"/>
          </p:cNvSpPr>
          <p:nvPr/>
        </p:nvSpPr>
        <p:spPr bwMode="auto">
          <a:xfrm>
            <a:off x="4800600" y="2514600"/>
            <a:ext cx="1328738" cy="495300"/>
          </a:xfrm>
          <a:prstGeom prst="rect">
            <a:avLst/>
          </a:prstGeom>
          <a:solidFill>
            <a:srgbClr val="FFCC99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Blocco crescita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ossa lunghe</a:t>
            </a:r>
          </a:p>
        </p:txBody>
      </p:sp>
      <p:sp>
        <p:nvSpPr>
          <p:cNvPr id="88070" name="Rectangle 6"/>
          <p:cNvSpPr>
            <a:spLocks noChangeArrowheads="1"/>
          </p:cNvSpPr>
          <p:nvPr/>
        </p:nvSpPr>
        <p:spPr bwMode="auto">
          <a:xfrm>
            <a:off x="5030788" y="1981200"/>
            <a:ext cx="576262" cy="312738"/>
          </a:xfrm>
          <a:prstGeom prst="rect">
            <a:avLst/>
          </a:prstGeom>
          <a:solidFill>
            <a:srgbClr val="FFCC99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Acne</a:t>
            </a:r>
          </a:p>
        </p:txBody>
      </p:sp>
      <p:sp>
        <p:nvSpPr>
          <p:cNvPr id="88071" name="Rectangle 7"/>
          <p:cNvSpPr>
            <a:spLocks noChangeArrowheads="1"/>
          </p:cNvSpPr>
          <p:nvPr/>
        </p:nvSpPr>
        <p:spPr bwMode="auto">
          <a:xfrm>
            <a:off x="5076825" y="4076700"/>
            <a:ext cx="1084263" cy="677863"/>
          </a:xfrm>
          <a:prstGeom prst="rect">
            <a:avLst/>
          </a:prstGeom>
          <a:solidFill>
            <a:srgbClr val="FFCC99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Danni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funzione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riproduttiva</a:t>
            </a:r>
          </a:p>
        </p:txBody>
      </p:sp>
      <p:sp>
        <p:nvSpPr>
          <p:cNvPr id="88072" name="Line 8"/>
          <p:cNvSpPr>
            <a:spLocks noChangeShapeType="1"/>
          </p:cNvSpPr>
          <p:nvPr/>
        </p:nvSpPr>
        <p:spPr bwMode="auto">
          <a:xfrm flipH="1">
            <a:off x="4495800" y="4437063"/>
            <a:ext cx="581025" cy="58737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8073" name="Rectangle 9"/>
          <p:cNvSpPr>
            <a:spLocks noChangeArrowheads="1"/>
          </p:cNvSpPr>
          <p:nvPr/>
        </p:nvSpPr>
        <p:spPr bwMode="auto">
          <a:xfrm>
            <a:off x="762000" y="1295400"/>
            <a:ext cx="1117600" cy="374650"/>
          </a:xfrm>
          <a:prstGeom prst="rect">
            <a:avLst/>
          </a:prstGeom>
          <a:solidFill>
            <a:srgbClr val="99CCFF"/>
          </a:solidFill>
          <a:ln w="38100">
            <a:solidFill>
              <a:srgbClr val="3366FF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600" b="1" smtClean="0">
                <a:solidFill>
                  <a:srgbClr val="00004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EFFETTI</a:t>
            </a:r>
          </a:p>
        </p:txBody>
      </p:sp>
      <p:sp>
        <p:nvSpPr>
          <p:cNvPr id="88074" name="Rectangle 10"/>
          <p:cNvSpPr>
            <a:spLocks noChangeArrowheads="1"/>
          </p:cNvSpPr>
          <p:nvPr/>
        </p:nvSpPr>
        <p:spPr bwMode="auto">
          <a:xfrm>
            <a:off x="5873750" y="1219200"/>
            <a:ext cx="2813050" cy="374650"/>
          </a:xfrm>
          <a:prstGeom prst="rect">
            <a:avLst/>
          </a:prstGeom>
          <a:solidFill>
            <a:srgbClr val="FFCC99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600" b="1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EFFETTI INDESIDERATI</a:t>
            </a:r>
          </a:p>
        </p:txBody>
      </p:sp>
      <p:sp>
        <p:nvSpPr>
          <p:cNvPr id="88075" name="Text Box 11"/>
          <p:cNvSpPr txBox="1">
            <a:spLocks noChangeArrowheads="1"/>
          </p:cNvSpPr>
          <p:nvPr/>
        </p:nvSpPr>
        <p:spPr bwMode="auto">
          <a:xfrm>
            <a:off x="152400" y="2133600"/>
            <a:ext cx="2667000" cy="370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00013" indent="-100013" fontAlgn="base">
              <a:spcBef>
                <a:spcPct val="50000"/>
              </a:spcBef>
              <a:spcAft>
                <a:spcPct val="0"/>
              </a:spcAft>
            </a:pPr>
            <a:endParaRPr lang="it-IT" sz="1400" b="1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marL="100013" indent="-100013"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Aumento della massa muscolare</a:t>
            </a:r>
          </a:p>
          <a:p>
            <a:pPr marL="100013" indent="-100013"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Diminuzione della massa grassa</a:t>
            </a:r>
          </a:p>
          <a:p>
            <a:pPr marL="100013" indent="-100013"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Aumento della resistenza alla fatica</a:t>
            </a:r>
          </a:p>
          <a:p>
            <a:pPr marL="100013" indent="-100013"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Diminuzione </a:t>
            </a:r>
            <a:r>
              <a:rPr lang="it-IT" sz="14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sym typeface="Wingdings" pitchFamily="2" charset="2"/>
              </a:rPr>
              <a:t>azione catabolica dei glucocorticoidi</a:t>
            </a:r>
            <a:endParaRPr lang="it-IT" sz="1400" b="1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marL="100013" indent="-100013"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Aumento della sintesi dei globuli rossi</a:t>
            </a:r>
          </a:p>
          <a:p>
            <a:pPr marL="100013" indent="-100013"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Aumento della densità ossea</a:t>
            </a:r>
          </a:p>
        </p:txBody>
      </p:sp>
      <p:sp>
        <p:nvSpPr>
          <p:cNvPr id="88076" name="Text Box 12"/>
          <p:cNvSpPr txBox="1">
            <a:spLocks noChangeArrowheads="1"/>
          </p:cNvSpPr>
          <p:nvPr/>
        </p:nvSpPr>
        <p:spPr bwMode="auto">
          <a:xfrm>
            <a:off x="6172200" y="1757363"/>
            <a:ext cx="3124200" cy="4872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00013" indent="-100013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it-IT" sz="1400" b="1" i="1" u="sng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Nel maschio (età pre-puberale)</a:t>
            </a:r>
          </a:p>
          <a:p>
            <a:pPr marL="100013" indent="-100013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Precoce saldatura delle cartilagini epifisarie (blocco crescita ossa lunghe)</a:t>
            </a:r>
          </a:p>
          <a:p>
            <a:pPr marL="100013" indent="-100013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Inibizione della spermogenesi</a:t>
            </a:r>
          </a:p>
          <a:p>
            <a:pPr marL="100013" indent="-100013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it-IT" sz="1400" b="1" i="1" u="sng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Nel maschio (età adulta)</a:t>
            </a:r>
          </a:p>
          <a:p>
            <a:pPr marL="100013" indent="-100013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Oligospermia/azospermia</a:t>
            </a:r>
          </a:p>
          <a:p>
            <a:pPr marL="100013" indent="-100013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Atrofia testicolare</a:t>
            </a:r>
          </a:p>
          <a:p>
            <a:pPr marL="100013" indent="-100013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Ipertrofia prostatica</a:t>
            </a:r>
          </a:p>
          <a:p>
            <a:pPr marL="100013" indent="-100013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Alterazione della funzione epatica con possibilità di tumori</a:t>
            </a:r>
          </a:p>
          <a:p>
            <a:pPr marL="100013" indent="-100013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Aumento dei lipidi plasmatici</a:t>
            </a:r>
          </a:p>
          <a:p>
            <a:pPr marL="100013" indent="-100013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it-IT" sz="1400" b="1" i="1" u="sng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Nella donna</a:t>
            </a:r>
          </a:p>
          <a:p>
            <a:pPr marL="100013" indent="-100013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Soppressione della funzione ovarica</a:t>
            </a:r>
          </a:p>
          <a:p>
            <a:pPr marL="100013" indent="-100013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Atrofia della ghiandola mammaria</a:t>
            </a:r>
          </a:p>
          <a:p>
            <a:pPr marL="100013" indent="-100013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Virilizzazione</a:t>
            </a:r>
          </a:p>
          <a:p>
            <a:pPr marL="100013" indent="-100013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Alterazione della funzione epatica con possibilità di tumori</a:t>
            </a:r>
          </a:p>
        </p:txBody>
      </p:sp>
      <p:sp>
        <p:nvSpPr>
          <p:cNvPr id="88077" name="Rectangle 13"/>
          <p:cNvSpPr>
            <a:spLocks noChangeArrowheads="1"/>
          </p:cNvSpPr>
          <p:nvPr/>
        </p:nvSpPr>
        <p:spPr bwMode="auto">
          <a:xfrm>
            <a:off x="2014538" y="138113"/>
            <a:ext cx="5283200" cy="942975"/>
          </a:xfrm>
          <a:prstGeom prst="rect">
            <a:avLst/>
          </a:prstGeom>
          <a:solidFill>
            <a:srgbClr val="3366FF"/>
          </a:solidFill>
          <a:ln w="28575">
            <a:solidFill>
              <a:srgbClr val="333399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it-IT" sz="2400" b="1" u="sng" smtClean="0">
                <a:solidFill>
                  <a:srgbClr val="FFFF00"/>
                </a:solidFill>
                <a:latin typeface="Comic Sans MS" pitchFamily="66" charset="0"/>
              </a:rPr>
              <a:t>AGENTI ANABOLIZZANTI</a:t>
            </a:r>
            <a:endParaRPr lang="it-IT" sz="2000" b="1" u="sng" smtClean="0">
              <a:solidFill>
                <a:srgbClr val="FFFF00"/>
              </a:solidFill>
              <a:latin typeface="Comic Sans MS" pitchFamily="66" charset="0"/>
            </a:endParaRP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2000" b="1" i="1" smtClean="0">
                <a:solidFill>
                  <a:srgbClr val="FFFF00"/>
                </a:solidFill>
                <a:latin typeface="Comic Sans MS" pitchFamily="66" charset="0"/>
              </a:rPr>
              <a:t>Testosterone, Nandrolone, Stanozololo …</a:t>
            </a:r>
            <a:endParaRPr lang="it-IT" sz="2000" b="1" i="1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88078" name="Rectangle 14"/>
          <p:cNvSpPr>
            <a:spLocks noChangeArrowheads="1"/>
          </p:cNvSpPr>
          <p:nvPr/>
        </p:nvSpPr>
        <p:spPr bwMode="auto">
          <a:xfrm>
            <a:off x="5219700" y="3357563"/>
            <a:ext cx="708025" cy="495300"/>
          </a:xfrm>
          <a:prstGeom prst="rect">
            <a:avLst/>
          </a:prstGeom>
          <a:solidFill>
            <a:srgbClr val="FFCC99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Danni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epatici</a:t>
            </a:r>
          </a:p>
        </p:txBody>
      </p:sp>
      <p:sp>
        <p:nvSpPr>
          <p:cNvPr id="88079" name="Line 15"/>
          <p:cNvSpPr>
            <a:spLocks noChangeShapeType="1"/>
          </p:cNvSpPr>
          <p:nvPr/>
        </p:nvSpPr>
        <p:spPr bwMode="auto">
          <a:xfrm flipH="1">
            <a:off x="4211638" y="3662363"/>
            <a:ext cx="1071562" cy="127000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8080" name="Line 16"/>
          <p:cNvSpPr>
            <a:spLocks noChangeShapeType="1"/>
          </p:cNvSpPr>
          <p:nvPr/>
        </p:nvSpPr>
        <p:spPr bwMode="auto">
          <a:xfrm flipH="1">
            <a:off x="4876800" y="3048000"/>
            <a:ext cx="381000" cy="457200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8081" name="AutoShape 17"/>
          <p:cNvSpPr>
            <a:spLocks noChangeArrowheads="1"/>
          </p:cNvSpPr>
          <p:nvPr/>
        </p:nvSpPr>
        <p:spPr bwMode="auto">
          <a:xfrm>
            <a:off x="4716463" y="5013325"/>
            <a:ext cx="1462087" cy="769938"/>
          </a:xfrm>
          <a:prstGeom prst="star16">
            <a:avLst>
              <a:gd name="adj" fmla="val 41120"/>
            </a:avLst>
          </a:prstGeom>
          <a:solidFill>
            <a:srgbClr val="FFCC99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Aumento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trigliceridi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e colesterolo</a:t>
            </a:r>
          </a:p>
        </p:txBody>
      </p:sp>
      <p:pic>
        <p:nvPicPr>
          <p:cNvPr id="88082" name="Picture 18" descr="lampadina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75688" y="260350"/>
            <a:ext cx="301625" cy="431800"/>
          </a:xfrm>
          <a:prstGeom prst="rect">
            <a:avLst/>
          </a:prstGeom>
          <a:noFill/>
        </p:spPr>
      </p:pic>
      <p:sp>
        <p:nvSpPr>
          <p:cNvPr id="88083" name="AutoShape 19"/>
          <p:cNvSpPr>
            <a:spLocks noChangeArrowheads="1"/>
          </p:cNvSpPr>
          <p:nvPr/>
        </p:nvSpPr>
        <p:spPr bwMode="auto">
          <a:xfrm>
            <a:off x="2514600" y="5181600"/>
            <a:ext cx="1447800" cy="984250"/>
          </a:xfrm>
          <a:prstGeom prst="star16">
            <a:avLst>
              <a:gd name="adj" fmla="val 41120"/>
            </a:avLst>
          </a:prstGeom>
          <a:solidFill>
            <a:srgbClr val="99CCFF"/>
          </a:solidFill>
          <a:ln w="38100">
            <a:solidFill>
              <a:srgbClr val="33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massa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Muscolare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Massa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grassa</a:t>
            </a:r>
          </a:p>
        </p:txBody>
      </p:sp>
      <p:sp>
        <p:nvSpPr>
          <p:cNvPr id="88084" name="Line 20"/>
          <p:cNvSpPr>
            <a:spLocks noChangeShapeType="1"/>
          </p:cNvSpPr>
          <p:nvPr/>
        </p:nvSpPr>
        <p:spPr bwMode="auto">
          <a:xfrm flipV="1">
            <a:off x="2968625" y="5326063"/>
            <a:ext cx="0" cy="1444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8085" name="Line 21"/>
          <p:cNvSpPr>
            <a:spLocks noChangeShapeType="1"/>
          </p:cNvSpPr>
          <p:nvPr/>
        </p:nvSpPr>
        <p:spPr bwMode="auto">
          <a:xfrm>
            <a:off x="2968625" y="5708650"/>
            <a:ext cx="0" cy="1444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8086" name="AutoShape 22"/>
          <p:cNvSpPr>
            <a:spLocks noChangeArrowheads="1"/>
          </p:cNvSpPr>
          <p:nvPr/>
        </p:nvSpPr>
        <p:spPr bwMode="auto">
          <a:xfrm>
            <a:off x="2339975" y="2205038"/>
            <a:ext cx="1655763" cy="984250"/>
          </a:xfrm>
          <a:prstGeom prst="star16">
            <a:avLst>
              <a:gd name="adj" fmla="val 41120"/>
            </a:avLst>
          </a:prstGeom>
          <a:solidFill>
            <a:srgbClr val="99CCFF"/>
          </a:solidFill>
          <a:ln w="38100">
            <a:solidFill>
              <a:srgbClr val="33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Aumento sintesi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dei globuli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rossi</a:t>
            </a:r>
          </a:p>
        </p:txBody>
      </p:sp>
      <p:sp>
        <p:nvSpPr>
          <p:cNvPr id="88087" name="Line 23"/>
          <p:cNvSpPr>
            <a:spLocks noChangeShapeType="1"/>
          </p:cNvSpPr>
          <p:nvPr/>
        </p:nvSpPr>
        <p:spPr bwMode="auto">
          <a:xfrm flipH="1">
            <a:off x="4427538" y="2276475"/>
            <a:ext cx="576262" cy="576263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8088" name="Rectangle 24"/>
          <p:cNvSpPr>
            <a:spLocks noChangeArrowheads="1"/>
          </p:cNvSpPr>
          <p:nvPr/>
        </p:nvSpPr>
        <p:spPr bwMode="auto">
          <a:xfrm>
            <a:off x="5292725" y="6092825"/>
            <a:ext cx="841375" cy="495300"/>
          </a:xfrm>
          <a:prstGeom prst="rect">
            <a:avLst/>
          </a:prstGeom>
          <a:solidFill>
            <a:srgbClr val="FFCC99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Lesioni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tendinee</a:t>
            </a:r>
          </a:p>
        </p:txBody>
      </p:sp>
      <p:sp>
        <p:nvSpPr>
          <p:cNvPr id="88089" name="Line 25"/>
          <p:cNvSpPr>
            <a:spLocks noChangeShapeType="1"/>
          </p:cNvSpPr>
          <p:nvPr/>
        </p:nvSpPr>
        <p:spPr bwMode="auto">
          <a:xfrm flipH="1" flipV="1">
            <a:off x="4895850" y="6129338"/>
            <a:ext cx="396875" cy="252412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 smtClean="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50" name="Picture 2" descr="hom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2286000"/>
            <a:ext cx="2790825" cy="4327525"/>
          </a:xfrm>
          <a:prstGeom prst="rect">
            <a:avLst/>
          </a:prstGeom>
          <a:noFill/>
        </p:spPr>
      </p:pic>
      <p:sp>
        <p:nvSpPr>
          <p:cNvPr id="104451" name="Rectangle 3"/>
          <p:cNvSpPr>
            <a:spLocks noChangeArrowheads="1"/>
          </p:cNvSpPr>
          <p:nvPr/>
        </p:nvSpPr>
        <p:spPr bwMode="auto">
          <a:xfrm>
            <a:off x="2725738" y="4960938"/>
            <a:ext cx="1008062" cy="677862"/>
          </a:xfrm>
          <a:prstGeom prst="rect">
            <a:avLst/>
          </a:prstGeom>
          <a:solidFill>
            <a:srgbClr val="99CCFF"/>
          </a:solidFill>
          <a:ln w="38100">
            <a:solidFill>
              <a:srgbClr val="3366FF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Aumentata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escrezione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urina</a:t>
            </a:r>
          </a:p>
        </p:txBody>
      </p:sp>
      <p:sp>
        <p:nvSpPr>
          <p:cNvPr id="104452" name="Line 4"/>
          <p:cNvSpPr>
            <a:spLocks noChangeShapeType="1"/>
          </p:cNvSpPr>
          <p:nvPr/>
        </p:nvSpPr>
        <p:spPr bwMode="auto">
          <a:xfrm flipV="1">
            <a:off x="3657600" y="3810000"/>
            <a:ext cx="990600" cy="11430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4453" name="Rectangle 5"/>
          <p:cNvSpPr>
            <a:spLocks noChangeArrowheads="1"/>
          </p:cNvSpPr>
          <p:nvPr/>
        </p:nvSpPr>
        <p:spPr bwMode="auto">
          <a:xfrm>
            <a:off x="4886325" y="2211388"/>
            <a:ext cx="1171575" cy="677862"/>
          </a:xfrm>
          <a:prstGeom prst="rect">
            <a:avLst/>
          </a:prstGeom>
          <a:solidFill>
            <a:srgbClr val="FFCC99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Alterazione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dell’equilibrio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idro-salino</a:t>
            </a:r>
          </a:p>
        </p:txBody>
      </p:sp>
      <p:sp>
        <p:nvSpPr>
          <p:cNvPr id="104454" name="Rectangle 6"/>
          <p:cNvSpPr>
            <a:spLocks noChangeArrowheads="1"/>
          </p:cNvSpPr>
          <p:nvPr/>
        </p:nvSpPr>
        <p:spPr bwMode="auto">
          <a:xfrm>
            <a:off x="5072063" y="3101975"/>
            <a:ext cx="1263650" cy="495300"/>
          </a:xfrm>
          <a:prstGeom prst="rect">
            <a:avLst/>
          </a:prstGeom>
          <a:solidFill>
            <a:srgbClr val="FFCC99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Disidratazione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collasso</a:t>
            </a:r>
          </a:p>
        </p:txBody>
      </p:sp>
      <p:sp>
        <p:nvSpPr>
          <p:cNvPr id="104455" name="Line 7"/>
          <p:cNvSpPr>
            <a:spLocks noChangeShapeType="1"/>
          </p:cNvSpPr>
          <p:nvPr/>
        </p:nvSpPr>
        <p:spPr bwMode="auto">
          <a:xfrm flipH="1">
            <a:off x="4343400" y="2590800"/>
            <a:ext cx="533400" cy="838200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4456" name="Line 8"/>
          <p:cNvSpPr>
            <a:spLocks noChangeShapeType="1"/>
          </p:cNvSpPr>
          <p:nvPr/>
        </p:nvSpPr>
        <p:spPr bwMode="auto">
          <a:xfrm flipH="1">
            <a:off x="4343400" y="3276600"/>
            <a:ext cx="762000" cy="228600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4457" name="Rectangle 9"/>
          <p:cNvSpPr>
            <a:spLocks noChangeArrowheads="1"/>
          </p:cNvSpPr>
          <p:nvPr/>
        </p:nvSpPr>
        <p:spPr bwMode="auto">
          <a:xfrm>
            <a:off x="762000" y="1541463"/>
            <a:ext cx="1117600" cy="374650"/>
          </a:xfrm>
          <a:prstGeom prst="rect">
            <a:avLst/>
          </a:prstGeom>
          <a:solidFill>
            <a:srgbClr val="99CCFF"/>
          </a:solidFill>
          <a:ln w="38100">
            <a:solidFill>
              <a:srgbClr val="3366FF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600" b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EFFETTI</a:t>
            </a:r>
          </a:p>
        </p:txBody>
      </p:sp>
      <p:sp>
        <p:nvSpPr>
          <p:cNvPr id="104458" name="Rectangle 10"/>
          <p:cNvSpPr>
            <a:spLocks noChangeArrowheads="1"/>
          </p:cNvSpPr>
          <p:nvPr/>
        </p:nvSpPr>
        <p:spPr bwMode="auto">
          <a:xfrm>
            <a:off x="5873750" y="1465263"/>
            <a:ext cx="2813050" cy="374650"/>
          </a:xfrm>
          <a:prstGeom prst="rect">
            <a:avLst/>
          </a:prstGeom>
          <a:solidFill>
            <a:srgbClr val="FFCC99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600" b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EFFETTI INDESIDERATI</a:t>
            </a:r>
          </a:p>
        </p:txBody>
      </p:sp>
      <p:sp>
        <p:nvSpPr>
          <p:cNvPr id="104459" name="Text Box 11"/>
          <p:cNvSpPr txBox="1">
            <a:spLocks noChangeArrowheads="1"/>
          </p:cNvSpPr>
          <p:nvPr/>
        </p:nvSpPr>
        <p:spPr bwMode="auto">
          <a:xfrm>
            <a:off x="0" y="2273300"/>
            <a:ext cx="2667000" cy="275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90488" indent="-90488"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it-IT" sz="1400" b="1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marL="90488" indent="-90488"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Diminuzione dell’escrezione di altre sostanze proibite mascherandone la presenza nella urine</a:t>
            </a:r>
          </a:p>
          <a:p>
            <a:pPr marL="90488" indent="-90488"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Alterazione dei parametri ormonali ed ematologici</a:t>
            </a:r>
          </a:p>
          <a:p>
            <a:pPr marL="90488" indent="-90488"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Eliminazione di liquidi con conseguente perdita del peso corporeo (sport con categoria di peso)</a:t>
            </a:r>
          </a:p>
        </p:txBody>
      </p:sp>
      <p:sp>
        <p:nvSpPr>
          <p:cNvPr id="104460" name="Text Box 12"/>
          <p:cNvSpPr txBox="1">
            <a:spLocks noChangeArrowheads="1"/>
          </p:cNvSpPr>
          <p:nvPr/>
        </p:nvSpPr>
        <p:spPr bwMode="auto">
          <a:xfrm>
            <a:off x="6400800" y="2236788"/>
            <a:ext cx="2743200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00013" indent="-100013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Alterazione dell’equilibrio idro-salino</a:t>
            </a:r>
          </a:p>
          <a:p>
            <a:pPr marL="100013" indent="-100013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Disidratazione, collasso</a:t>
            </a:r>
          </a:p>
          <a:p>
            <a:pPr marL="100013" indent="-100013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Crampi muscolari</a:t>
            </a:r>
          </a:p>
          <a:p>
            <a:pPr marL="100013" indent="-100013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Senso di fatica</a:t>
            </a:r>
          </a:p>
          <a:p>
            <a:pPr marL="100013" indent="-100013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Alterazione del metabolismo degli zuccheri e grassi</a:t>
            </a:r>
          </a:p>
          <a:p>
            <a:pPr marL="100013" indent="-100013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Aumento dell’acido urico</a:t>
            </a:r>
          </a:p>
          <a:p>
            <a:pPr marL="100013" indent="-100013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Formazione di calcoli renali, lesioni renali</a:t>
            </a:r>
          </a:p>
          <a:p>
            <a:pPr marL="100013" indent="-100013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it-IT" sz="14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Reazioni da ipersensibilità</a:t>
            </a:r>
          </a:p>
        </p:txBody>
      </p:sp>
      <p:sp>
        <p:nvSpPr>
          <p:cNvPr id="104461" name="Rectangle 13"/>
          <p:cNvSpPr>
            <a:spLocks noChangeArrowheads="1"/>
          </p:cNvSpPr>
          <p:nvPr/>
        </p:nvSpPr>
        <p:spPr bwMode="auto">
          <a:xfrm>
            <a:off x="1487488" y="115888"/>
            <a:ext cx="6337300" cy="1095375"/>
          </a:xfrm>
          <a:prstGeom prst="rect">
            <a:avLst/>
          </a:prstGeom>
          <a:solidFill>
            <a:srgbClr val="3366FF"/>
          </a:solidFill>
          <a:ln w="28575">
            <a:solidFill>
              <a:srgbClr val="333399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2400" b="1" u="sng" smtClean="0">
                <a:solidFill>
                  <a:srgbClr val="FFFF00"/>
                </a:solidFill>
                <a:latin typeface="Comic Sans MS" pitchFamily="66" charset="0"/>
              </a:rPr>
              <a:t>AGENTI MASCHERANTI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2000" b="1" smtClean="0">
                <a:solidFill>
                  <a:srgbClr val="FFFF00"/>
                </a:solidFill>
                <a:latin typeface="Comic Sans MS" pitchFamily="66" charset="0"/>
              </a:rPr>
              <a:t>Diuretici, </a:t>
            </a:r>
            <a:r>
              <a:rPr lang="it-IT" sz="2000" b="1" smtClean="0">
                <a:solidFill>
                  <a:srgbClr val="000000"/>
                </a:solidFill>
                <a:latin typeface="Comic Sans MS" pitchFamily="66" charset="0"/>
              </a:rPr>
              <a:t>Epitestosterone, Probenecid,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2000" b="1" smtClean="0">
                <a:solidFill>
                  <a:srgbClr val="000000"/>
                </a:solidFill>
                <a:latin typeface="Comic Sans MS" pitchFamily="66" charset="0"/>
              </a:rPr>
              <a:t>Espansori del plasma</a:t>
            </a:r>
            <a:r>
              <a:rPr lang="it-IT" sz="2000" smtClean="0">
                <a:solidFill>
                  <a:srgbClr val="000000"/>
                </a:solidFill>
                <a:latin typeface="Comic Sans MS" pitchFamily="66" charset="0"/>
              </a:rPr>
              <a:t> </a:t>
            </a:r>
            <a:r>
              <a:rPr lang="it-IT" sz="2000" b="1" i="1" smtClean="0">
                <a:solidFill>
                  <a:srgbClr val="000000"/>
                </a:solidFill>
                <a:latin typeface="Comic Sans MS" pitchFamily="66" charset="0"/>
              </a:rPr>
              <a:t>(destrano, idrossietil-amido</a:t>
            </a:r>
            <a:r>
              <a:rPr lang="it-IT" sz="2000" b="1" i="1" smtClean="0">
                <a:solidFill>
                  <a:srgbClr val="FFFF00"/>
                </a:solidFill>
                <a:latin typeface="Comic Sans MS" pitchFamily="66" charset="0"/>
              </a:rPr>
              <a:t>)</a:t>
            </a:r>
            <a:endParaRPr lang="it-IT" sz="2000" b="1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04462" name="Rectangle 14"/>
          <p:cNvSpPr>
            <a:spLocks noChangeArrowheads="1"/>
          </p:cNvSpPr>
          <p:nvPr/>
        </p:nvSpPr>
        <p:spPr bwMode="auto">
          <a:xfrm>
            <a:off x="5456238" y="3871913"/>
            <a:ext cx="711200" cy="495300"/>
          </a:xfrm>
          <a:prstGeom prst="rect">
            <a:avLst/>
          </a:prstGeom>
          <a:solidFill>
            <a:srgbClr val="FFCC99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Lesioni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renali</a:t>
            </a:r>
          </a:p>
        </p:txBody>
      </p:sp>
      <p:sp>
        <p:nvSpPr>
          <p:cNvPr id="104463" name="Line 15"/>
          <p:cNvSpPr>
            <a:spLocks noChangeShapeType="1"/>
          </p:cNvSpPr>
          <p:nvPr/>
        </p:nvSpPr>
        <p:spPr bwMode="auto">
          <a:xfrm flipH="1" flipV="1">
            <a:off x="4191000" y="3886200"/>
            <a:ext cx="1295400" cy="228600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4464" name="Line 16"/>
          <p:cNvSpPr>
            <a:spLocks noChangeShapeType="1"/>
          </p:cNvSpPr>
          <p:nvPr/>
        </p:nvSpPr>
        <p:spPr bwMode="auto">
          <a:xfrm flipH="1" flipV="1">
            <a:off x="4648200" y="3810000"/>
            <a:ext cx="838200" cy="304800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4465" name="Line 17"/>
          <p:cNvSpPr>
            <a:spLocks noChangeShapeType="1"/>
          </p:cNvSpPr>
          <p:nvPr/>
        </p:nvSpPr>
        <p:spPr bwMode="auto">
          <a:xfrm flipV="1">
            <a:off x="3657600" y="3962400"/>
            <a:ext cx="533400" cy="9906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4466" name="AutoShape 18"/>
          <p:cNvSpPr>
            <a:spLocks noChangeArrowheads="1"/>
          </p:cNvSpPr>
          <p:nvPr/>
        </p:nvSpPr>
        <p:spPr bwMode="auto">
          <a:xfrm>
            <a:off x="5181600" y="5257800"/>
            <a:ext cx="1871663" cy="914400"/>
          </a:xfrm>
          <a:prstGeom prst="star16">
            <a:avLst>
              <a:gd name="adj" fmla="val 41120"/>
            </a:avLst>
          </a:prstGeom>
          <a:solidFill>
            <a:srgbClr val="FFCC99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Crampi muscolari 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senso di fatica</a:t>
            </a:r>
          </a:p>
        </p:txBody>
      </p:sp>
      <p:pic>
        <p:nvPicPr>
          <p:cNvPr id="104467" name="Picture 19" descr="lampadina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75688" y="260350"/>
            <a:ext cx="301625" cy="431800"/>
          </a:xfrm>
          <a:prstGeom prst="rect">
            <a:avLst/>
          </a:prstGeom>
          <a:noFill/>
        </p:spPr>
      </p:pic>
      <p:sp>
        <p:nvSpPr>
          <p:cNvPr id="104468" name="AutoShape 20"/>
          <p:cNvSpPr>
            <a:spLocks noChangeArrowheads="1"/>
          </p:cNvSpPr>
          <p:nvPr/>
        </p:nvSpPr>
        <p:spPr bwMode="auto">
          <a:xfrm>
            <a:off x="2411413" y="1916113"/>
            <a:ext cx="1676400" cy="1008062"/>
          </a:xfrm>
          <a:prstGeom prst="star16">
            <a:avLst>
              <a:gd name="adj" fmla="val 41120"/>
            </a:avLst>
          </a:prstGeom>
          <a:solidFill>
            <a:srgbClr val="99CCFF"/>
          </a:solidFill>
          <a:ln w="38100">
            <a:solidFill>
              <a:srgbClr val="33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Alterazione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parametri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ormonali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smtClean="0">
                <a:solidFill>
                  <a:srgbClr val="000000"/>
                </a:solidFill>
                <a:latin typeface="Comic Sans MS" pitchFamily="66" charset="0"/>
              </a:rPr>
              <a:t>ematologici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Struttura predefinita">
  <a:themeElements>
    <a:clrScheme name="2_Struttura predefinit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2_Struttura predefini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Struttura predefinit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truttura predefinit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truttura predefinit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truttura predefinit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0</TotalTime>
  <Words>352</Words>
  <Application>Microsoft Office PowerPoint</Application>
  <PresentationFormat>Presentazione su schermo (4:3)</PresentationFormat>
  <Paragraphs>123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4" baseType="lpstr">
      <vt:lpstr>2_Struttura predefinita</vt:lpstr>
      <vt:lpstr>Diapositiva 1</vt:lpstr>
      <vt:lpstr>Diapositiva 2</vt:lpstr>
      <vt:lpstr>Diapositiva 3</vt:lpstr>
    </vt:vector>
  </TitlesOfParts>
  <Company>ISS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Carosi Giordano</dc:creator>
  <cp:lastModifiedBy>Carosi Giordano</cp:lastModifiedBy>
  <cp:revision>1</cp:revision>
  <dcterms:created xsi:type="dcterms:W3CDTF">2012-05-08T13:17:21Z</dcterms:created>
  <dcterms:modified xsi:type="dcterms:W3CDTF">2012-05-08T13:17:47Z</dcterms:modified>
</cp:coreProperties>
</file>