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84" r:id="rId2"/>
    <p:sldId id="403" r:id="rId3"/>
    <p:sldId id="404" r:id="rId4"/>
    <p:sldId id="394" r:id="rId5"/>
    <p:sldId id="469" r:id="rId6"/>
    <p:sldId id="399" r:id="rId7"/>
    <p:sldId id="392" r:id="rId8"/>
    <p:sldId id="446" r:id="rId9"/>
    <p:sldId id="470" r:id="rId10"/>
    <p:sldId id="496" r:id="rId11"/>
    <p:sldId id="334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472" r:id="rId22"/>
    <p:sldId id="322" r:id="rId23"/>
    <p:sldId id="473" r:id="rId24"/>
    <p:sldId id="476" r:id="rId25"/>
    <p:sldId id="477" r:id="rId26"/>
    <p:sldId id="358" r:id="rId27"/>
    <p:sldId id="415" r:id="rId28"/>
    <p:sldId id="508" r:id="rId29"/>
    <p:sldId id="509" r:id="rId30"/>
    <p:sldId id="510" r:id="rId31"/>
    <p:sldId id="511" r:id="rId32"/>
    <p:sldId id="478" r:id="rId33"/>
    <p:sldId id="421" r:id="rId34"/>
    <p:sldId id="484" r:id="rId35"/>
    <p:sldId id="451" r:id="rId36"/>
    <p:sldId id="480" r:id="rId37"/>
    <p:sldId id="429" r:id="rId38"/>
    <p:sldId id="428" r:id="rId39"/>
    <p:sldId id="456" r:id="rId40"/>
    <p:sldId id="495" r:id="rId41"/>
    <p:sldId id="434" r:id="rId42"/>
    <p:sldId id="436" r:id="rId43"/>
    <p:sldId id="439" r:id="rId44"/>
    <p:sldId id="513" r:id="rId45"/>
    <p:sldId id="493" r:id="rId46"/>
    <p:sldId id="512" r:id="rId47"/>
    <p:sldId id="458" r:id="rId4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72"/>
    <a:srgbClr val="002060"/>
    <a:srgbClr val="080808"/>
    <a:srgbClr val="FF0000"/>
    <a:srgbClr val="66FFCC"/>
    <a:srgbClr val="FFFFCC"/>
    <a:srgbClr val="FFFF99"/>
    <a:srgbClr val="002056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1729" autoAdjust="0"/>
  </p:normalViewPr>
  <p:slideViewPr>
    <p:cSldViewPr>
      <p:cViewPr>
        <p:scale>
          <a:sx n="80" d="100"/>
          <a:sy n="80" d="100"/>
        </p:scale>
        <p:origin x="-75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8698-DA32-455F-9A61-1F7348E64DFE}" type="datetimeFigureOut">
              <a:rPr lang="it-IT" smtClean="0"/>
              <a:t>05/11/2015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0CC1-29A1-4DB5-8595-4F10BE458D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7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0CB44E7-8869-49DD-B134-4065EAE36657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25D64E-B552-401B-9D1D-F6939F93196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2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6A7A-1B27-4248-B1E5-61D7B179FDDE}" type="datetimeFigureOut">
              <a:rPr lang="it-IT" smtClean="0"/>
              <a:pPr/>
              <a:t>05/11/2015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999-1AFC-4E61-8F23-EE923CF836A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google.it/url?sa=i&amp;rct=j&amp;q=&amp;esrc=s&amp;source=images&amp;cd=&amp;cad=rja&amp;uact=8&amp;docid=xBX6wsid7L8b9M&amp;tbnid=Hz8EkmsGm0Tq7M:&amp;ved=0CAcQjRw&amp;url=http://www.creativebiomart.net/aboutus-detail-virusspecific-antibody%E2%80%94new-clue-to-against-norovirus-infection-237.htm&amp;ei=JswmVKLvKpDdatbHgqgL&amp;bvm=bv.76247554,d.ZGU&amp;psig=AFQjCNEOgKJ_KPQcVPvBnHW8v3gakJre6Q&amp;ust=1411915139641689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google.it/url?sa=i&amp;rct=j&amp;q=&amp;esrc=s&amp;source=images&amp;cd=&amp;cad=rja&amp;uact=8&amp;docid=4lSZ62kTIJ4zMM&amp;tbnid=_NYJeeOjMSAmLM:&amp;ved=0CAcQjRw&amp;url=http://articles.mercola.com/sites/articles/archive/2014/02/18/norovirus-outbreak.aspx&amp;ei=kcwmVImCEMKXaqPagLgO&amp;bvm=bv.76247554,d.ZGU&amp;psig=AFQjCNEOgKJ_KPQcVPvBnHW8v3gakJre6Q&amp;ust=1411915139641689" TargetMode="Externa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NHt3vTl6HrdlCM&amp;tbnid=LwFbjcEZNfuBbM:&amp;ved=0CAcQjRw&amp;url=http://www.virusafe.co.uk/page.asp?pageidx=48&amp;ei=iRAnVMbGKcvfavmcgPAI&amp;bvm=bv.76247554,d.ZGU&amp;psig=AFQjCNFoHTFzZxD9orU4ZuujFMvoZoZUDw&amp;ust=141193265303753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4/Molluscaklein.jpg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hyperlink" Target="//upload.wikimedia.org/wikipedia/commons/f/fc/Mollusca1klein.jpg" TargetMode="Externa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imgres?imgurl=http://virology-online.com/viruses/Corona.jpg&amp;imgrefurl=http://virology-online.com/viruses/CORZA.htm&amp;docid=OO8fSt6wEfjp7M&amp;tbnid=UAsWbI3dYFyq5M&amp;w=699&amp;h=552&amp;ei=JrImVIKiMo7maKfmgLAL&amp;ved=0CAkQxiAwBw&amp;iact=c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it/imgres?imgurl=http://www.virology.ws/wp-content/uploads/2009/01/adenovirus.jpg&amp;imgrefurl=http://www.virology.ws/2009/01/30/viruses-and-obesity/&amp;docid=zAOGqO1LGiG8wM&amp;tbnid=eQWfg9Wyb2FdVM:&amp;w=299&amp;h=295&amp;ei=JrImVIKiMo7maKfmgLAL&amp;ved=0CAIQxiAwAA&amp;iact=c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it/url?sa=i&amp;rct=j&amp;q=&amp;esrc=s&amp;source=images&amp;cd=&amp;cad=rja&amp;uact=8&amp;docid=QXcrpL208SsnTM&amp;tbnid=1mvSZvSCNbHEPM:&amp;ved=0CAcQjRw&amp;url=http://www.difossombrone.it/curadelcane/main0018adenovirus.htm&amp;ei=v7EmVLWKAc_baIScgfAM&amp;bvm=bv.76247554,d.ZGU&amp;psig=AFQjCNH8XXdinMCQRQc6gLj_b8NbOMh6Lw&amp;ust=1411908157089399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18" y="1220678"/>
            <a:ext cx="91278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Contaminazione virologica delle acque di piscina e rischi per la salute degli utenti</a:t>
            </a:r>
            <a:endParaRPr lang="it-IT" sz="3600" dirty="0" smtClean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it-IT" sz="34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it-IT" sz="34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it-IT" sz="28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Giuseppina La Rosa</a:t>
            </a:r>
            <a:endParaRPr lang="it-IT" sz="34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it-IT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g</a:t>
            </a:r>
            <a:r>
              <a:rPr lang="it-IT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iuseppina.larosa@iss.it</a:t>
            </a:r>
          </a:p>
          <a:p>
            <a:pPr algn="ctr"/>
            <a:endParaRPr lang="it-IT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it-IT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Dipartimento Ambiente e Connessa Prevenzione Primaria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Reparto Microbiologia e Virologia ambientale e Wellness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Istituto Superiore di Sanità</a:t>
            </a:r>
            <a:endParaRPr lang="it-IT" sz="25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99" y="2492896"/>
            <a:ext cx="990600" cy="96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9" name="AutoShape 15" descr="data:image/jpeg;base64,/9j/4AAQSkZJRgABAQAAAQABAAD/2wCEAAkGBhQSERUUEhMWFBQWGB4aFxgYGR0bHxogHCIcIR8dHCAaHykgGBwkIBsaHzAhIycqLCwsGR4xNTAqNSYrLCkBCQoKDgwOGg8PGiwlHyU0NC8yLSwtLDQqMDQsLzQpNC4qNCwpLCwtLCwsNC8vLCwsLCwsLCwsLCwsLCwsLCwsLP/AABEIAOEA4QMBIgACEQEDEQH/xAAbAAADAQEBAQEAAAAAAAAAAAAABQYEBwMCAf/EADkQAAIBAwMCBQMCBAUFAQEBAAECEQADIQQSMQVBBhMiUWEycYFCkSNSobEHFDNiwRZy0eHwQ6IV/8QAGgEAAwEBAQEAAAAAAAAAAAAAAAQFAwIBBv/EADIRAAICAQQBAgQFAwQDAAAAAAECAAMRBBIhMRNBUQUiYcEUMnGBkbHR8CNSofEkM2L/2gAMAwEAAhEDEQA/AO2UUUV3MIUUUUQhRRRRCFFFFEIUUUTRCFFZm6jbDbd67u4nj7+1Iup+ObFsH1MPVtDbZE5/MYPau1rZ/wAohKaaAaiNR413gMjbUzucD0jEgncOCcTPfvR0PxqodVuqQLhgOIiVB9R9lIjJj814VInKurZwepb0bqTX/FdlA0tlU3hZEsOMA95j96T/APU6ne7hkUCRcXJXP0kAdsHMjP3rwjHcEYPyDLGio7/rI27Be6RuBHGSDI9LKJgn496c9K8VWNR9DQYkBsFh7rn1DtijafSdfWOKK8rGqVxKsD7/AB9/avWvIQoooohCiiiiEKKKKIQoooohCiiiiEKKKKIQoooohCiiiiEKJpD1HxIoss6AkA7Z9yTGPsfep3X+KdXbQ4Rds+qd0g8YIBxWqVM3Uye1K+GOJW9Y8Q2dMs3G/YT/AG4zA/NR/wD1rcvK8+hFfbIAPxEtEwT7cg5PFc46t4iN2BcbE4KrAPEzI3HERNb+i9QFxVGGDlmbdMCc4A+eSZ+qmNTpxRUufzEzbKqC7HgS+fT27lgFiLfpBYkAmFkk+5nmccCojXaebSoiliGDAgGXVuCRMCJHOfcV59Q1N6NhZHQkGZJYAfpkxIr9/wAjc1Dk+oMCD6TGB8D8HMdq402UbLEj9JN1GsrcgKeIxcaq7f8AIe1cayQQxjaO0RIG6Mj0nv2q5s6O0lm3uVd6W9ggwYHAkHPY1i0niBSmwsWZeQTkHsDxJppb6kqWgXzjIEdvnArRzuOcRAWKScDE+G6efKb+IXMQCwBn/ukHA9hFKOpmxqPLvlwFHo2jlSJ+kYkT8exp4+qYgbAMgwd0iexMc4pHa8MBNxUhmKiUccjPBGZJP9q8XIOZ75Cv5ZN9Ue0rNYDNuaWZ3UAv/tIOWj0x/Svy27XLQG1VIX0FcY77YB2/9sfelvi/RNd37srtXyyT9MAzB53A/pNTum0eptFLWnu/xnYBoIIBPYkzjM7vvTFKMwYg/rxN9P5ChKPj9ZbJ1t7Vxbdm8SEtKW3xO5fp2kc55ns3eqbon+JocqdQoto6wGAP1gSRGcGDHyKmOk+DfOu2bj3hckKbqQQQRkrIOFHHIn81P69Lml1F62yGWuE2rZkYLE7lBmQVHM8E1kPC9R4+YZMq0K5Ub+53/S6pbiK6HcrCQR3Br1rjHhzr72bu/ci3HxtOBtO0Y4GIB+81dabxS7Mo2lyp9bWxKxn25MxipoYGalDK2isfT+pC6AQGUxwwg/1+9bK6nMKKKKIQoooohCiiiiEKKKKIQooJrxXWoRIYGDB+D7H2oxPCQJ7Vk6hr1toxJggT/wDdv3pb1DxQtsk/UqmDEznvxAj+tIB1jzEL34ZdxDAcAHiQQDt7A8HNdFSoyZwlqWMVU8xD1PxJKk2vU5ZnjJGc/aQIzECpfrHiK7ctuoR0bAK/VhuSSciartfpVu23227ZUqfUvpgcbSY5+1Smq6daDot0sGIIYzkkfqmfpGMQOfvWtW+1gteM/X6TBdCquHc5kxZ0d68fqQBiILHgzEY5royJYCB0tBnVQrtkAleWK8ROQf7VKaTQk3B5VpQV9UiT5gXn05yeav8ARaMeQCwjzB/pkcHOR8/tVXWbUVTacsIxdT5+CeJzF9Jq2Y+Uwu7B6hIIz2UmNzd45pv0vWPZhLo2vJYHKtLCFB/mAOPbM9q6bfJuWIwCVKnA9J4J4jdjmorr+rF/VOPM/wBLaFODyufzJIpOnVJ5PmXuYWVpQu9gPbqePhu4bu6Z3qxL3CQEJGDgfVkRjtVQmsN5CrwFblUWeOMj9Pf8gVD2+rD6SYVTtAAxAxnOJp3pOvBhKMqbfSxAgff4+9c7lPUgOfmJAwJv6R1F7ZVHb1IQWM4AyIYdjFa+r9ZusQisqhgZYSTAjA+TUlf13mXNq7WLkjfG52mMZOfYR27U4sdNvXEBS2wZJgEH1CMCfn5ximbKPGm5j+3rHPwb7cqeTziffVuoW7dlkWSdoRSfdsCftzPNSvSLsakuxVyEhVJ52naQOzDAyc5rH1jUPbvXreobYVbdghswCMjntFK+gjfdsiCAzhQZIJH6oPY8maNMPKj84E1oobx2KeJ1T/PC15JSZLbEWOf2425z/wCqw/4g9K85Uv2luPf8wAtP0gArtCzAn+sRNenU+niyUYXSU3SP9sqckjAAYDPzmkGnvy4V7jOt0byBkZIO0j2Pqj7Upbp91JsX9478Ob/TwTFGg6ts1I3AmB3Ef9wxjH3qo6b1kC55ijZaVdzerYTz2mO+e/FZOr+HFU+ZYChCQE25yRBVpOAeQfcmlCaa6rsltGdPKI23JAXs4kSMHjjg0tp9KLELA8j0+4jmosdVyk6J4M8Qu9/zG3C2y7WZyIIXcQT/ACtBHH57V0bT6hXUMjBlPBGQa4Tq9E1myz3XJvggBFMggCTJnEgZMfp4q28H+JhYt+UzFyV3xtgWySPT8LJ75wT3xsaAEBB59okmrRhuY9zolFYOn9WW4kkqIAkzjPcfH39q2i4JiRPtS5BEaVwwyJ9UUUV5OoUUUUQhRRX5caASBMDj3ohMXVNRACgE7sGAeO/HelGq0SYd1yMDMGAIzHPetD9Sti4SX2kTvBkQcRIPHweDU11bVb0uXCDiYJPPtABxH296ZRcSNqbcnMU+JetgTbDBJOQcbgP5fcCCPk0u6jqWt5JZyFkXUjcEGVJUiCQIEHmKaavRW7qw2wbAMOeYnj5+3vSm/dub9jptFxduHBZiJggRxt5+Ko1Cq1djiaaK2vgEYP8AWHQOueYjtfZ2VJ2HcEkgjEAAMSSIFe9vp3+Y825dUqyw1n1EkLBDCY9c4+KOj9NVlUlUuI24w3q5j1iD6I96UX9Yx3gMwCGFAMujdi0gR+Ox7xS6aaprGSpuR0ZaJxzKS1btABUtqGS2SzoADkGDJEkmZk18DqRAHmCCVCjmJj1D445pBrNbNqLdy4GCkFokr8HAJBzikK+KiPWbbGPSTPpkiCfv7D5pbWaK6s7hkj3/ALztSDLHWeJDatm0AzKQcgiRP3z9qQ3NBZt6UMzeXcIgmN3q+wzNYeoas3ADbJ/5HEH5+1Ztc2QqW83AVZokgyOJOPuaR01m99gHJimr0zXYwcATx6BormrurZXYpXlmJHJjOf7VR9V8LNI8hhtBzZIO6ZjcScFcdz70j8NoNHfZ7gb04DRIJ9sce8/FVPT+u+ZfcqwZX9RMQynjaZ/cfBr6FdMEuGFxEDT/AOQABgCenhxRauujEOVuDaVEA8CZOSA0iB/aqnw3e228XD5atcnkbpJACyfp7++agNL1V219tbakgPtIxwDJJOAsbSc+1UGq15TTOjBgVbcUOPSDu2yOxjBmDU3XnbaRnMo1UKrFx2Zg8RdEs37hbUBgWusN69uNo9oI4nvUY/TtRbukqjMLZ3bgR6YEiYiDHaqPxN12759sBW8sgwgH1E8H5I5/FINU3oKI7KM7p5Yxkme/39qxo1zUDA6Pc98Lm0/7cSjfxirWmUI8spAmIkjP1HPPyaw6OyxFsEFXyPgqCDI9gOfxUwnVJtMgMgk7SxGBxJ/E096T1K4+xBbkmPWxwA3eJyInHevoEOnpTexxkev9pnTpVpzsjhetXBeKBWuW4I2tADH9JmANs9xnmvy6169da2wFu45BVUYbcAHbHfIqms6AI/rPmDbi4TBtH4C8A+44iknW+u3PP0/0XBYcTcEeosDk98d4mpi6lPITSnp/nEZIyPmmXcbIuW7ynzVuS4J3BvcARHGARxinXSbtm7cItNsKRt4YkwDPHAxxk15WbVnfZuFmuqAxukwyBtyy2eASxla3dHvbQQx8tYCN5fpJWSQwiDtMxiuLNcHQApg/51Fb9Kti7RxN2j8Q+ZftW0ULcQ7GxCkYxJ/SRJGJmqzV3tjgpAKesgR65xH5EwfekFnoIW45skFtolW5J7MCAAIHA+TXhqvEMbFcesQx3CT3J+DgCPfdXJKsflkuxHobH8Toli8HUMvBEivukXhrWMyneQzMdx2gwkgek+3b8k4p7SjDBxKtb71BhRRRXk0hRRRRCTnXenozuxJkgKQciexHsQP+KgOrMqG5aD8KTMzEQYg/cjFXviLo/mGAxBJ3EHg84Bj0/mcVzbq3SxpNQrNuZCWB2rJQNAgx2+po+aaR6wuCeZLv0bvus/4EU+IOuldpKqXOMnmfb2PzSzV9UeQz5G3YCckDMcGQTPv2FbOvorIfKCsoVdsj/f2PaRMzXt4W6Tc1WoIhSLaq0x6RB4Ib6jHHxW1OpoQNu/N6D+JvoNKvjFhHMeaXqyrbXYGE7lA2gYXafzyO/wD7X6zSXGlrZ3MzztBgxICiZgnMwKoPEmnRWUaeRcQ7hstnaCcEcbRuEiPtSltWbdydQASi7gN8xBEmAACY7Vzodte60/m9IzqNQK1xnn2izqmhaytws+6I3qogiB7z2+2Zqa6lYuXbIIUC0oEkDd6jwIGRPMxT3xd4vS8pW0pXJJbAMGcfkVj8AaU3vMAdpjaEQGTHBn9/2zT9lt/4die/T7zHT2utZe4fp7xRpunuqhQ8nHJiJMCJ7cCa99MupF6NrEKp3QAfn/3irU+DybIa4LjPuEuvYDhQIg/eOaNT0F0AwRsMmRBYNAP2gD96+ZpL02i0diVA24SZ6VfF4XASDCmJO2AMyCcbvv7xTfS6VYBW5thQMcsc+oyD7wQPaqbpOhQAIEgOu4yJySRntED+tYusdGsWg7W5UllhRMepsxGAB8++OBX0lPxXewDrjPsZkVh4Y6OLdtmferFzD7QFZnggjuMECCY596Ov6mbL29yi6vEMIIgyBJ4OftzWTWWGtLcGnLEMv8RWG9QBy3Hp+9L7a+k3rzLcO2IwDHtgQCaXHw9nuO7GOzzzDdgRDq+seZbS2ikMh3TgTEjB5J/FZdbZbzPUfUYYwZiR/WOK3qVcLKBXDwAInPY+8Yrz8R6S+hLXLbAJkbVIEH6ZYdp7Uaj4VSK9qn5vTJ9J4L1DYJ5mfQ9KsyCySd0kwduO33+1WlvTbwptWiQMbkAkx+nIPvSXwytq+SzkqCoMBoClpDCJ7zjOKoPDXUdl9rN5yLS/QQfpzjcRkiCM/vUY0OBl5kNYhtNUZ2NR5V0D6FZPTvBkEczOYMjH/mpvrGh1Nt7hYeaWgwqjCsScD9J5MexE1ZeIC9sqtpYdwwW5uJiY9TbsDmIHMmpTpuqPmvb8jzL/AJjAZKoB/vkyO+PtVP4fhLdx9p1Zci8MYl13Vr12yAiIttiUAUZk+r1e5McxzVB03qI85bl5lYm2oVTAESQ0DsZgz+9KNV4QuLYF0XBaa25DDdlcQI/mJ+OxPtU/Y03mXA0MSJAXcBxEsSTMc5rz4l8zCxSNvX7zyq5HUlef0l3rvErtecLcYNuho4KKP9MHjdB57yad/wD+sjjdsB2L5rMRkKrLCqMZOBPA+ahbvWNOrWwgWFUmck7m7NPHc1vfqly7bS2tvK+vcD2zAb2BHauKkOMDnMi3O99gOD9J2vw9qVuWFuAQX9TD2YxI/HH2imVJfB9pBpLTWnLo6BlLAA5HcLgH/wAU6pduzK9YIUAwooorydwr8dwBJwBX7SLxReKoJLAMQF2gkEngNHvGDx+YoEJi6z1Ik7kB2hgNxBHcrgdxJmakOv6r6zcO0pGOzTOR3gn+1adP1kXfMsstw8ghshWk8HkDuI/pU91HUkkbf9RGyRkOO87+D/zXGpU1ttM3TGMyZ1wILNu2KoJFvOczn4BnHzXSfBnU7f8Al1Fi0LJIDOSQzO0DcTPC9x8dhXL7l4O6u4LpEMm+I+f+34FMk8WWjtV1LQI3cFMwASCJEd+PemB8PvQ7iP3EXvt8SjxrkfSWNm9tVzbeUB+uT6xn8QDGRzUL4hYNdy0iMNPc888ngU4v64tBuObw5tqhG0GcbsBSuDAzMd6p/D3R7F3TFiqvcZd10g72kz7/AEnn0iM1TqT8OBY3PtJH/rfztzn0H3nHBbveplG5Zg8f2NWv+HukuW2Nx12Aj0m2JIIn2+mCaeavoNkkBbZ8wfpaQSPkYgfNL7lvyR/CBtsrAyBIDduOQRgj/wBV1ut1WUJAE2q1b3ttGOOf4ld1brbOyWhpzcfDO1sAAriGBJEMfv8Akg1N+I+uupHkL5oYbUbJgyZYiZkcHtjisFvxOdhdnZHQyLdsgbzgbhySDAxX10zXNqWc29Nt3H+KmPUIJ3ITkNI4944zSCaX5sPwB3N01b7j5BgTLbu3kJlLr3XG4G4+BB5mePjFepuO1p77MPNn1IpJGSNoMfYR2n5r06xqLjhdqMBbVizPbcQRgDIglgexjvWDRk7gzE7eSCRBI+nHeCTVfS6OhGLJyfrzGxaHyBK7w7fW9pgCwhjDAHJkmQ0ZOBweMVOeJujDT3fMQE2QAIZmODjasyFK8gYkHExWvoniAAunls5UKgAIRREk5jmW++ac2A14st6NhMizMj4l4BZu/Peoltr06hih9ZuBkRT0nQ2yPNViGmDB5AwFJjue9M36raGnKai6y+tlHIYBT6dw+OADzFePU+ivp5OnDC20DyiFZeDhSfVuMRGfvUb4n0rb304uekQY2jE+rPfk+/tVU2pqiAvcmaqpXYJ0e8/STYOy+FtsW2tAIHKzyQeMQfirfTsoZTcHmMYXbAM5xHsf/FTXQ/DjNlPqkoZwMdgOaqbXTTba0sgvMEGRH5/PA+KT1DF7TkdcfxEdbYGfA9OJ963xi1t9pttKrCFmJUbjO75GBjOVqZ0nX71nUXCpLG7mXmecNBxn9qortlreqctO1WMEqGWDBhd3Et/9mjrnhYXbAuC629AdoO2IOc45ke+KZQadD+vYmy2UcByTkevMQ9c8X3NXssNbVSpKzuiSYiewPb8mlt9hZ1BXcWAOG9zHqAPtJI/FffhewXvhmX0qZIIEEjtB5FU+u0tu89y1YtrPlncckZIgBRhY5nvgfafrkR8BDwPvHabUqsFCCT+muNd8q27LG4y0AsP/AD8fNVnUPBdpbBay+31qV3MQSDjZjmfmpHUaa6pVQRtU7g68EK23HtHyAeKphqmuofMdNyrIBwFbloz6scdvVVMVcJ4j8vuOvrONUlzWqVOBOweCtUF01qwzDzbawV4MZiPcdp+PiqOuX+FNJcS0l3Cs1kFXDSUP6QwP+pIYjA74rovSbl1rSG+oW4R6lBmP/fvFR7cbztOYyAwGG7muiiis57Cs+v0S3rbW3Eqwg/8AkexHNaK/HMCeKITiGxhqLtuWVwCsFgCzBiBcBkdgTk8/evPrttXHDEKQLknn/djBAmcciIrZqeqC3q3UWEvlidt0k5AHMHsfYfOYilWjbc/luWDly7EEAKFOV9R9OY9NXNLWQ5awDoYPGZ6BhcCfvVfC1oadtlwXJBFll9IzJAPck1CafSkmF9V1ztCj9Oe45x/SK6RrLkW3thAwQM6xhgG4n2PMfasH+GXT5uPqTi6ohBMA7gdwIB9U8H2rSu1qw+7kiTKbnq8m85x9436N4Pa3pgr7cLECWJgmScYDGPtVX4YtKhufwCj3ArEAcwI44wZzWjo/iG3ds3Ly7rXliLin9IEmRj1YnI5IpnpykK9tTBgZwfgEHPealkxAJzmTnX9dbcoEE3AxXmIUH1Sfg4j3pHp/DJuahrqXWtY4GZaOTOCPiMVT2ulJeDACLe5isGGBJO6D7E+/aRS3q7nSm2qI4VjB3wQGjBDKZnHFdqxXozPLK25Tic88QdMNp/4e4m253oYJznchgTMzH9orH4V8WmxqLrXFJEYWQu1sCSO+JGKceKvpGyTtO+5jvPv7VGdUslbnmcrcEHHGKYr1O4+KzoyhprfMvit6P8yz6z4xVjtt3Uf0A7VBEmeDnJ4k44pUFNyzAKK6yIHv8dwe1KdJ4YdTbuNK2yN7NHC/8GPfH3r66n0uXuQY9UqSPVAGcjtwP3oOrp0eR2T/ABj6ShpaK1z4zma/DV23NxCzSSG3c8RIPBmT/ar7oChxKsyuoE5/qRwfma510ZjZQhBvaDzjJ7n3HxTrw5fupdJR4uMuAVwwxJDHiDBiOKgNabrmYDsx21xUm5up1s6KzetnzDxkxjZt9QIPIjbyPaudeIS920hLk72AIZQpKtLcn1HCrn5NbNf126F/i7SykqTlPadyq0OMyMxS2/1DzLik3RqSVIJJACbTyAvEgmqOnG2wb+BJNuooswfb1xNdjVLpzZOwljcbcckAAYx+J+4+TVF0bqFt7pMMTuBUsmDtiNpOR+1JOl9IVrxvud0rsg42iIge/wB/cmq3pfQmtqCG3QchsED703e4dyy9SZqLVtsyk8epeHF1Sv3hmKNyPVDD7Q0ivy10W35bJdYfw/UwTH6c85yP/VVGntgSjxJMr7ER/elHUXRG1BuEuNpeCJ4X1KCOIABj/dS+YGvgGcy1thDeuWbdry/TFsMfUx5k59PpgxxAmm/hvULYUq67g9vzEULJzGHE4EkAMe1YPEDoNWbq2Qquuy76i5QnBExCmIODyY7RXrpdQm9bLKCFRgzeZtJSFgSOVIgx8Yru3Tg0hh3/AEjlRFOLRyPWUPjDp6XW04soisol1Cr9LwBJ7jdwBPc1Gvp7Fu4yvZIuIxQoSQsmIfJiOzAngY+WOn61ZVEizZcou4b90ncRtW3t9TbdwWRAk163dLc1TMr7EWyTcdS3qDPuBBYdwDMd/SD71jVqXpJQnj2+8sjkAyr8KdPXVa3z2IKae2otqrAgMxP1R3AWQBjK+2eiVFf4eWNj6hVvJcRWCwBDblyxIGI9e3H8varWlcYnDdwooor2eQr8YSIr9rx1mrW0jO5hVEn/AO96ITl+u1trTGV0xD790Md/1FRhjMOFC/V2nNedzpnmnyn8hWLksjMAXY/qE/VIJ44I+1Leseq8btxkAZA5Ik7jyFMsQJieDECsGn66bbqdyXratvAKgsJgDduz6Yn7iZrbwO9fmXJ5mwOOI4TpdvTG5bd9zEADeWI2gEyNoIVVnvx35pT17SbIS2StxDu3qdoCEGc+xY//ANVd+JfIVLgXadtshiCkgFffMrnNc6OsN3/XIt2woBG3+TKgE+rmGIIzAFMabUAMd/P3ku9PDb5TyD39hLfoF3TJo7ZaG8xDvVZ3MTG4yYxgR/zT+w1s2FLA2lyCXO1pWADPvgHHtUl0jqyLpFRiLzMIwpIUEAGYGGGAfmvq11YtdtC6hVU3bPVuJI/2ufSI/JxXhweRJhcRprOuPaQeRbBW23l7icuD3GOfvSPrHV5fcQVt2V3gMwMk4nB5iR8TVJ1jUo1qctLhIXElo2kD3g1K+IOip5IcvkEL6gOCR24MGfuK9AmfJYAxTqtYt1SfpNycH9v6xit2n8Ns0OLYVSBDP6VWRnB9X7DPvSZrobVqBDW/NBwMbVAJCjiBmugaG4CtyyWdSRC73kEL6m2nM+leJ4HbNaaxFrICSkNJQLAmfr33JPrXStQUuBgGtgHcUj1CACFJOABnIqWFt2D3GLQEI9UdpgenBPGa6B1DVblVLKA2D6ZJ+rBJ/wC1TgD7VNay0qr5IViSvqZcBQZ/eol7M3cq6fTpTnZI7QdUVbu2CSSBJMCmd7r3l2RcBZb251AUABRiZJB3ZFZekoASoTzFnM/qgmCQf2im/TPC7X7zB1UWxyiELBIwI7DkntVir4XXUgtcnofzDU3qqEuOJL67qTXzvGNqjjAMckgYk9/tTzolwsUuKsbzEe3aDVF1XwVp7dlvLcWmW3uM+vdIPaZEnHx7VH9Ga7ZT0mYb/SOJ94PY009C3jNQ5HcmMF1FeKRyPSdY0mlKpIyVghefUMwPeaZXfG1pHFvPnMCNrKRtbsH7fOPxzUvpPFS27LjZcdRwShBRm4Vvcc+rt+1evTL+nuHexgsSW3AnaScySAJ+aVZSOxJQrasfMDLC1ZvXSjIyjYw3Bh3EwR/tMnj3+K9Nbea06INrXG3M+CVRTMtjJzAg8kmvi5prxbbaveUGEwArHiJkjGKgtR1W7ZYP/mHuOzNZkMOEJGcZEdzwc1we5qpGI16iLVi07q63NMRuMrmctkQPSCIz3IqE8Jsb1+8WyGHoBEdzBgYWAQazdb8QszFAWtoQNwDsZSI2n3mJo8LeIBZuucJaceksJ9SxB+3uKcSseEv79f3jg05FDMOz/eUXWbuxV0/o8wMLYhQ22QCCrHKcjvyDFeB6ZeveeN6WrYYfVyxHLfc/zExkDmax6vxBZYqzWyNQhJJbAuAiFAA4J5nsAfemGqvzZ8qRee4NzYJhVIPlqZgTExEjmeBWtzHwbuA31xKVBYoNwwZ0D/CtF/iywe6np3ISUCkxzwzFkY7u4A7zXQa5n/hJrbdsvYDZdQyiI+mdyg9yJn55946ZUe4kuSZ6rBhkQooorKdQqb8V6m8oIVVCR9bjcsxywHA7due/ApK+L1kMpU8EQe39uKICcZ6jq0dwWNv1W4bM5aTP5iAB81L9d6c1lkQCJGR33H6hM8ZEA1deMbSaHVW2Ci4u3CvC7ZmDuAlh9UyCfmofxL1e3eQLZ/1ZhuwXsPUeeauUWsgQKvH9Ym1t3mUbeJk0fU2LG0YBK5aB6oAAjBgieRE570w6+VXRgWmV4wWHLEn2OQPxSK50srKMChEENySTz6gcrPt718BBeRLXF0E7nYROYEH2AyfmpQat9UUTgH6/0Ma1Ol8m1icY5mvwb4kOjuF7stZcQSMwQQcD27VT9Q33rly9taDhJUAgHhmDZ4+DSO/4B1FpIwwEnHAxPJyT8RX14X6GuptMbnmApjc07RA+kD9Tc88VWsTT43jr2En2jTN/qA59MCMV19xkKP6wLhnzGI+mIMdjBGYpP1br9x9yEsbSncNzbuPeBkU8uaRrCspYuW2qquIY4BHPsMSPb4qb8SWri21CzsgSQOx5n2qdbhmwh4igCm7aOifWLdNrTcvQiu5cnaB3ntHIGP6VddK1d21ZtbrW62hPmWm2z2h/Ufq2zA+fmlv+GmhsXLrrdUi5bg2yPpyDz3nB+Ip/1RyNR/E3C2jboUSD6QJEAtAzMmJFUnRHPhb09ejKDMvmFf8At9Zo6fr7d9VVW23AXhJ2uBJ2yAeY+4wa+F0VsFrZuBnYywJ3PJwSQML9vipW/wBQPmvfsYkyFWQSvG4EfTnI/tmrvwx1G29vbZAZ1ALlgVnmCJEmYz8zUfWaQ0t/8+kqqeJJjppsq1tfU3lm4sjJLFokDntWHp9q4CGt3fW4gkNtgnAJ/mjIj5rfrNE9q81wt6yfVtPcicfbdEewHcUaPpNwyLbItltyowUMTt5yxxJ+D3zV1tRUunVrOiOouyb8qYyudLu7biWn3O6y6s4bdHJViAQ39AKwdH8MqwW55nn22kDuM9nAEznvOay6Lpb3WVr94LbTDBlCxEyJHLH2Gf8Am0TSJdm3p9UtouqlmWBvEHKyMMAMgZiPvUy3WVk5qyPf0i1+kYg+I4MiV6PcsXSqMdobLfyGSArqcT8n3rautCxa862LR+toh2JJ3CeAJxIqr8QWf8tZYeq6HTbbuKcMIObk8tJJ/wB39K45e1t97m8KkiMBRB+47Vqllmpr2KMkesztotdfG2DjnM6z0Lr9tdyJqSZSM52gfyE5mPuM0i12jsFiUhUEKu0Fi75MY5Y9z7fvXP8AT6oySyruzBI/44EV0zwno3Gy41lZ2y5JliSBwI9MRx8CtfH+Hwzck+kVev8ACAMxyT6SZ1nQXu7RdtLpo+g/zADIJPIBP9aX63pCWRhoO0FdwLb+Z2RiDH4rqfQukC9bvgsCLkhrn1bgST6dwG1AcR7g5PNc/wDHOht2daCt4XlUENbSf4ZJP8Mdjz24FTm11teShx/SUNNXZkOzce0XaO0xJfaAW252GUWDkE5HbI96oumdJUE2kvzvG/epJPYgRzMn3zzWLwz0nz7k3SPLQj0FpxGAfcVX9J06eXZZdu1Lu4QIJ3FgARzgMDPxST2tbYXbgmP5BH0mXo2jXSXbSvduqd4Zl2HctyCeduVzMDnjIrsWmuFlBYbT7f8A3H2NKOjdJBIvPca44J29lXlfSOY5yffinlMW2bzmLYHpCiiis57CiiiiE53/AIh6MXbqlX2kqLbyBj1GImYnIOOwqP6t4WVUCQsIoggD95rpfibRoHNxmXaRs9UAAkHkntH5mpLrHQrhIW3ce4rQCBkhe5BIPGeadDnYOepC1Jte0KD68SL6t09LVoLbYkEQ4WXBIzyTCz3g1j03VTYurd8oXFb6QQCFPaf5ffvkV0JfDCWkcbPMXcTkDcfcjt+PjFSWp6RcJUqR619KgCAEIIaDyYH5B+KUocjUDao54/mXaqiKijsTGFvxC11bu+8tpEK4j1CeIJOSSOIxTHwzbZ133LkWkZ4cRHAEuOxIPwJxFT17QXLW5rRCscuh2tuET++cfetOi8/UaS2TbKW1GwKJUMZncVH+ozQDMwMRFVviCLVWAvrMa9LUuNo6lH4j6hpbo8vzA1y2pKss3JJBABIGftUpp+rBbIt6gbbpHplZEH9UfqzxX3qdVcUhRf2u2ChWQvEBjtP5kxSnqnlq7PqLg3sfqTifYDkAY4qGLihyJpqNKt4G7giKth091LqXWVmEMq/UGGII9oMyRTjUah4ti9cYoMLxJnncRz35qavasMz+WzEHlifq+8cVtPTmuJbGAoweSTJA/p7fFUdJ8QrHF45HR5z+81bTqxBx16yh0aJYW487gIhVkkzyZAKgd8/Ne/RU1TMbtu0627ikgB/UyfBncR3hc8Vn6Ro/LfyBLI/pY3Lcjt2BGJ/qRVe2oe1JuuLNu0SVuKo3Y4BGQJmIAz7VvqPiauB4xkeoInYTHcnLPXrIu2IkIhYsgUqSIbDTyT/Un5pr0zrAu2LQW9tJMEBRKhcwcYxH9anl6xuZ2ZGuNuZd5UCCcwEUekiTXn1LqiSFsqubZJuHBE85xtcbYitLdL+KRbM4JHU5DY4mzqXU0GsG4tqBbAGwe+dxM4/lzX1qfGR3LbuNtugwE2KbQ+DgsY9z/SpDp9i6qXLtoEuRjE4PfPesQu3EEMA2Q+495B7+0Go2q076Yjf69TQANL1OvMVu23N1lcehUUBbhHBJH0rIn5ABNQvTunPdvwp2FiMk4UHEk196DrN0Xl2MQy8AsYOMYIyBTbSkWtQCxlivqRRgkn1DGPt2FVPhy2lC+P0itlZQM6HJlLq/CdnT2UI2sX9BZhOSCZESZJH/AIrc2ovW7drzN5U7VY25tkbu7mT39PtSTU+LLpthVEIjHaGAY7iCoKwO0mM80w6Ho2cvcdbhtkGJJbGJbJ5JE4Heur18dRe3s8CJ6XSlvmt5P1lB4m64NHo08pEhw1tmkE25B9iDuyT965bodM4ez9K7jPIk4n8Sf71t67oVuXXe2HZs3NzkCV9MMfnkR7DtWF+g3LnllsEqHM4hZ9yfvj7YpSvTVPSXsPJ6j73rV2Y9ubBabb5iuqqWWQN477uQPU39TVR4e8VqrGyLMp5gQKGE7pGQThs57CB+KndV00yiKki4rKsfqMDLe4xiqLoels2Cts25uqN7EKCwAyIn84HevFrQj5hzI9OsNaEd+061064CgAbcVw3359h71qpb4fZWsK6tu3+smIyeRHaOPxTKl27lRCSoJhRRRXk7hX44wYwa/aKISa1nTRdV1ugAMYImQTI9Qnvj/wCip+3rn01/yUDXxthlwNveA/7GOarer9LRnW41vfGDiYzhvwfb3+KT6y1aRNigBd/IJJUmTJ+J9/mmVwwke1WpfcJka6uoUC1cZWA3bTDR7rxBipfW6DZKowkAHezSQGDDbBz2ge1aOvWl0ZcO1xkvD0hGOPeQIwScGe5EUmW1Ys7FQ7mj1rDRDd5IkgHBx71pVpRZZ8jY9veUqdWLPlInr16whVbunGxvMRWwBz6YZSBJA+2Ka2NA1hmFy6Eui36GLelo/mU4MSB9gM1H6jq73VFg4tb2bcAWJIEicTCx8xWkdMvtYVzctsCYS2oYszA5lWOIHcA8CurNMwQLa/AP6/8AUbDgniffWrt1lQZtPJBciAZ7JOWnmYgCpLVdJCvDHdjBjI/A4n3qh6qrbR/qeaSdzvuhE/2bvcif39q89L0K9qbzA3BtA3AgDdOIIiIHz3qlRRp6EL4z9ZnbcEXc/Ak70y0Edv4blmMEAfSBHHzM02a2zStpnIQzGSJJyBHfvivbrvSL+ihrVw/xAVZmAMk5wP08RX30zxEtuytq63lvuBVwsDBJJx3PH5NR9Ro/I7XrnH3+wmJ1W+oNUMjMrdP0y7b2SfMZpDbwFgn5AzHf815eLNPc/wAqybl8ssk2z9fv6HJ+JgzweKs+ibblksQGtjIMyIj3+M/ipbr/AFBb+9beLVu6AWX1FiAQFUAcEkw0+2IpOtCCCIzbctY3NEVnpSLY2qj78bIVhJ4544yTS/X+HbdrSm8+9WU7SgaU3AwTkGZOfzX1qvFt22EQWmCq53ZG514VZj0sByROa++u+MFbS+Qlm36oLK53G0V7CAN0+5+a+g1V+AuOJO1DsSu3jPP7SW0+tuXV2KY253MQoI/Pae3J4rXtMoVi4CfUIwPg+3f9q9/DekW2Z1CyuCoBG1fvOSeO+KoOn2k1GpumyxNtADO3EmZweW4/c+9SfiLec7s5x1N6tVut8aDI94jboe6b5Y29jbjwSBiPfP8A5o6N0i7u3gklv1t+k9g/3xkYFVC9N85yhDWQoDXT2A5A/IyfaK97JKWXuCPWSEMQuW2g/EiDS+k1NunYY69o+QDE2piwPKAcP9QbbyeY+JzxWroZYaa6PP8AKfaT5ZaPSZ3QXwGMjC8V72L9rT3ra3WBtbNjMTuUluBAmIg8ms/T9PYhr2ruoTtZbSlGIVoME4jf3A+/4qajVJehDgj2+syAxM1go73LawSQsIqkq2yCFn9PGT7ftWu31OLlsXEtXbccEFQpOGB5DEY44ml2l6M5Vry3WS4/BZCFO75/SSACDHavdNOjeUrWfMZdwUSdt3uWHfcGkEmt1ai5dqcERPU0o/5u/SPw9uzqtPudTALtJAABEQJwMgH96ddJ0C3bupvKWurtISF7xlQZ9QB9u9ZOkJpwQdSyghhLNjKyAqznavEnvTj/ADt65dVdNdCo7fwwqiNoMM2RmMkikjI1aeg/SUXh+0wwhHlidw5O47T6f5QM4PvTuvLTWAigDPuTyT3J+TXrSbHJzLta7FAhRRRXk0hRRRRCfjoCIPBrEvRLIAAtrCkkfnmf5p+ZrdRQCR1OSoPYkX1TwJ52oVvRsWTLeo99qbTiBOD29qheq6ezp9SPMAt7T61YgsT/ALZ7YBkHuI5rt1IOu+F7Nxm1Bsh74WFMSR9gcMYnmfimKrgp+cRdtKh5E5Df1168D5KJaA3bfTtYqeYnvWGx1sh7ZLG3s2+a21CwYd852kHOBVj1PRW92928t2Ho3qYyCG4gLkD24FRHUugAKxa5O5QT6hkH2jgTOM16dUuwo4JB/wAzO9JTZUSG6j7V6dLq/wAJ1LsS10pkmJC+/p747H2r5Tqps7bpteWbZW3EE7hiQDwQQZ/FTnQurPpr1hNxFveAxYLCyYLBvYTntBPvXROvRqdu1LjaffuMAANtwsY3QTnngfNcaLUeMFT0YxeoZDkZkl4v62L9khSwuLdgiGiAScGI9hnNS+i0Hm3nn1ttx7LPtVt4mUWUuybbswnbxtVh6SO8/fvWPwdpl3xcAG8C7IBmF9PPcH6p+9UUbdp2XHtItdhXTMFE29G6rrNPpxp1kIsiQACJM5Jn0iTgAc81+2dCzqQbwZZkrIPEwWI9pPM/2p5Z6Wl3cULn4mB9zIyK+OsdBQWNqBd25QWgQoYwTxH7VlQyVc7czirWsBiwZijRdDkM5j0EgkRxyAvaDMnvP2pPr+j2rfrIne0oMEnA7e1WOj8NuXFo3CiBRCrwexjdOfeIpH1XpyaN2eFdp2q7GdkZmFy3pjA4iK4tbexYxcsXcuM8xU1i3tXzbJ27pIZlAE4mPaav/D/S0t2dpVht3uRtxCn37wO3xUBqOj3Hss1y4Ss7t2xpYj6Qedo7gQBMUnude1du55Ym+E3LFwlx6u4Mjafiea8t06mtWBlXRhal3g5/z6zpes0T39QAALdvUcCRNzYIKz2EQYGTUv4s62w3BQdk7DbOAI/U0f2n9qz+G9Rc9bXFK7BM3SwLliSZmQ0H2rJ4wVVuKyC3dN8byVb0JiAo7n3INaUUolmG5PQjS6kM2wdzAptNafz7o3bR5fl5Vs5UgRDGOTT/AEvWdt1UtvvtBZUPthS2DG2RiZk8T81H9J0l03JHpJJ3bVB4BzBx3qkXpLoltWfLLLcDauI3Y+PfNZ6xndtrLj294XahaiB3n0lNpdARdF+7c2kEbT5nmC4wnIT+Xn0xiT96b9B8OXb1686A2bSNttFTE+4RWUbREGT3Me9eXgjwja/zLHNxUAG5Y2gn1YjCngQOxrp2m04RQq8D/kz/AHNJjNcDtvQbhJ3oPgm1att5qh3uGWJO4x7En35MYn7U903TLdsyihfYDAE8wOBMDitVFBYmerWqjAEKKKK5mkKKKKIQoooohCiiiiEKGGKKKISN674Y1BZrlvVcj6biKVUewAE95me3ziQ1XgS6qMWsedPre4fSSB3Pqwe8Rx2rsMV+Fa8PM9BInAdb4dukZZCmQRPIH6cZ5HOJphofF9waB7Z3F94tou8SAMkLjd+SJE/ArpPXvAdi/wCpFFm4qwpQBRI+ncAMgH81zfq/gbUWQbjWzddp2iBtDDOM7sgYJEmO1O6VayhRzjnInrMfSKvEWrchP8rp32XNrOXPmFSvIX/aZzPMTik+h60jX9sBV2xBYiWkTHYDmMferM61FtrbRPU1qXNzcongkYIieJgH35hbY6SN8apE2lPTtUc8kkTJxnd96ZrJFJXHHvJJa3YwdP47lX4e0xFhRb+qJNsmDycge8HjjNOrThtOxYlQBu9QAIPbjkSKRrr00oty1zcsHa+3axI43bpVeMT7Yp/qWKIlxd3lXIdwqksO4VVGNpPft8zjAggcxBUON006jo3moGRzbdgJYDP2z9JnvU4fCIOqCsm62qAyeATM/wBc/JyaedT67G3cBaRkLFnYDsI27TO7NRvihb1u6bWjZlD21eVJbdzMsDjv+a5GZ2VB4Ez+Mbt/TXNlklLVyQQBIzEtxj2j4NILVi7/AA0sIpaWBZxtkjuIJMR8Uyv9QvOUDtdAyrFv/wBO2C8QAPYTz+XXh+8gdrYW091AiBgU2heWgA7u4nAmO0V1qFFaZHf/ABG6tOrEIf39pPdXsXBYPmBbd1YgC5BJ/mkiI54qR1ei2ere0btqmDAMAkjv3HbPNdO8QdI3alWhtV6QUVACqsxIAOYjjAz6ewk0w6J/hq73CdT6QhLAiDudsTBBWFXGD3HsRWWktC2739BxKaVJSMIJEeHvDmrYl0tM75MSIIxyogqMjj5xVv0/oGqa/aW9bRPLO8Ef/pjhp4j+/cV0Pp/SrVgRatqmIMAAn7xye9a9tFmoLnkThqUZt5HMTdC6C1h7tx7puNdgsI2qCJ4EnMECfZRTmiiliczWFFFFEIUUUUQhRRRRCFFFFEIUUUUQhRRRRCFFFFEIV83LQYQwBHsRNfVFEIlveD9K7MzWgd87hJzP9RGYAIAnik1/wKEcuLj3CzDaCqkrHHqido4zAgnuZqzor3ccY9IDiQOp8NKnpcm1AwUH8MSc8rAnHtwa+eleEH1GoN3UEC0gKeWNx3kqPUDPpXIIC8R25roBFfFmwqCFAUewEV4DieYGMYkrrvAKXEYbyCFC2xLFVjuQTBnEiIx3qH1XRNQupJbc95lKg2VMAcFc/PeD3xXZa8106htwUbjyYz+9d7znJmYqQLtxxOb6L/DxyVe5dumWESQ4ADcFWX0ggcj27SBVH0n/AA809nzCwFx3JyVACgzwuQTk5M/iqmiujc5XbnidqoUYEXdL8P2NOItWlXMzEmTiZPHHamNFFZTqFFFFEIUUUUQhRRRRCFFFFEIUUUUQhRRRRCFFFFEIUUUUQhRRRRCFFFFEIUUUUQhRRRRCFFFFEIUUUUQhRRRRCFFFFEIUUUUQhRRRRCFFFFEIUUUUQn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5"/>
          <p:cNvSpPr/>
          <p:nvPr/>
        </p:nvSpPr>
        <p:spPr>
          <a:xfrm>
            <a:off x="293573" y="1727713"/>
            <a:ext cx="8556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Altre malattie associate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all'adenovirus:</a:t>
            </a:r>
          </a:p>
          <a:p>
            <a:pPr marL="457200" indent="-457200"/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• Encefaliti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ed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altre infezioni del sistema nervoso centrale (SNC)</a:t>
            </a:r>
            <a:b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•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Linfadeniti mesenteriche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acute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• Fibrosi interstiziale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cronica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• Ostruzione intestinale</a:t>
            </a:r>
            <a:b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•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Sindrome da tosse sibilante in assenza di Bordetella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pertussis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it-IT" sz="24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090984"/>
            <a:ext cx="9036496" cy="393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74" y="784777"/>
            <a:ext cx="9144000" cy="56713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02060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43355"/>
              </p:ext>
            </p:extLst>
          </p:nvPr>
        </p:nvGraphicFramePr>
        <p:xfrm>
          <a:off x="731925" y="1404098"/>
          <a:ext cx="7947991" cy="488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42"/>
                <a:gridCol w="851570"/>
                <a:gridCol w="2199891"/>
                <a:gridCol w="1187647"/>
                <a:gridCol w="1049735"/>
                <a:gridCol w="1949506"/>
              </a:tblGrid>
              <a:tr h="44918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nstantia" pitchFamily="18" charset="0"/>
                          <a:cs typeface="Times New Roman" pitchFamily="18" charset="0"/>
                        </a:rPr>
                        <a:t>Tipo</a:t>
                      </a:r>
                      <a:endParaRPr lang="it-IT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nstantia" pitchFamily="18" charset="0"/>
                          <a:cs typeface="Times New Roman" pitchFamily="18" charset="0"/>
                        </a:rPr>
                        <a:t>Anno</a:t>
                      </a:r>
                      <a:endParaRPr lang="it-IT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nstantia" pitchFamily="18" charset="0"/>
                          <a:cs typeface="Times New Roman" pitchFamily="18" charset="0"/>
                        </a:rPr>
                        <a:t>Manifestazione clinica</a:t>
                      </a:r>
                      <a:endParaRPr lang="it-IT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nstantia" pitchFamily="18" charset="0"/>
                          <a:cs typeface="Times New Roman" pitchFamily="18" charset="0"/>
                        </a:rPr>
                        <a:t>Pazienti</a:t>
                      </a:r>
                      <a:endParaRPr lang="it-IT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nstantia" pitchFamily="18" charset="0"/>
                          <a:cs typeface="Times New Roman" pitchFamily="18" charset="0"/>
                        </a:rPr>
                        <a:t>Attack rate</a:t>
                      </a:r>
                      <a:endParaRPr lang="it-IT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nstantia" pitchFamily="18" charset="0"/>
                          <a:cs typeface="Times New Roman" pitchFamily="18" charset="0"/>
                        </a:rPr>
                        <a:t>Ref.</a:t>
                      </a:r>
                      <a:endParaRPr lang="it-IT" sz="14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3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1951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206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25-50%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Cockburn,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1953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1954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112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Ormsby et al., 1955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1959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124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Kaji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et al., 1961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1960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48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Kaji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et al., 1961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1966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26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67.0%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Foy et al.,1968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7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1973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Congiuntivite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33.3%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Caldwell et al., 1974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1977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Congiuntivite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105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32.0%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Martone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et al., 1980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1977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72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52.5%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D’Angelo et al., 1979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*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7a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1982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77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Turner et al., 1987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6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1995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Faringo-congiunctivite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&gt;80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Papapetropoulus and Vantarakis, 1998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*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2000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40.0%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Harley et al., 2001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2008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59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Artieda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et al., 2008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*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2011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FAFC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134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15%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Xie</a:t>
                      </a: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et al., 2012</a:t>
                      </a:r>
                      <a:endParaRPr lang="it-IT" sz="14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2"/>
          <p:cNvSpPr txBox="1"/>
          <p:nvPr/>
        </p:nvSpPr>
        <p:spPr>
          <a:xfrm>
            <a:off x="899592" y="6535885"/>
            <a:ext cx="7035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</a:rPr>
              <a:t>* Virus identificato sia nei pazienti che nell’acqua della piscina</a:t>
            </a:r>
            <a:endParaRPr lang="it-IT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052736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700808"/>
            <a:ext cx="87129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febbre faringo-congiuntivale causata da adenovirus 3 in due squadre di nuotatori bambini (tasso attacco 65-67%);  </a:t>
            </a:r>
          </a:p>
          <a:p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contaminazione fecale di acqua NON clorata</a:t>
            </a:r>
            <a:endParaRPr lang="it-IT" sz="22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87015"/>
              </p:ext>
            </p:extLst>
          </p:nvPr>
        </p:nvGraphicFramePr>
        <p:xfrm>
          <a:off x="316537" y="4869160"/>
          <a:ext cx="8503935" cy="93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Drawing" r:id="rId4" imgW="8924809" imgH="980825" progId="Canvas.Drawing.X">
                  <p:embed/>
                </p:oleObj>
              </mc:Choice>
              <mc:Fallback>
                <p:oleObj name="Drawing" r:id="rId4" imgW="8924809" imgH="980825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537" y="4869160"/>
                        <a:ext cx="8503935" cy="934798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6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298627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2126466"/>
            <a:ext cx="8712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congiuntivite causata da adenovirus 7 con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7 casi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endParaRPr lang="it-IT" sz="2200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cloratore e filtri non funzionanti. </a:t>
            </a:r>
            <a:endParaRPr lang="it-IT" sz="2200" dirty="0">
              <a:latin typeface="Constantia" panose="02030602050306030303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88142"/>
              </p:ext>
            </p:extLst>
          </p:nvPr>
        </p:nvGraphicFramePr>
        <p:xfrm>
          <a:off x="185236" y="4320511"/>
          <a:ext cx="8779251" cy="134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rawing" r:id="rId4" imgW="6486268" imgH="990495" progId="Canvas.Drawing.X">
                  <p:embed/>
                </p:oleObj>
              </mc:Choice>
              <mc:Fallback>
                <p:oleObj name="Drawing" r:id="rId4" imgW="6486268" imgH="990495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236" y="4320511"/>
                        <a:ext cx="8779251" cy="1340737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5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54611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2046907"/>
            <a:ext cx="87129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faringo-congiuntivite causata da adenovirus 9, con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72 casi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coinvolti.</a:t>
            </a:r>
          </a:p>
          <a:p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Adenovirus identificato nei tamponi faringei e nei campioni d’acqua di piscina.</a:t>
            </a:r>
          </a:p>
          <a:p>
            <a:endParaRPr lang="it-IT" sz="2200" b="1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concentrazione insufficiente di cloro nell’acqua in vasca. </a:t>
            </a:r>
            <a:endParaRPr lang="it-IT" sz="2200" dirty="0">
              <a:latin typeface="Constantia" panose="02030602050306030303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38291"/>
              </p:ext>
            </p:extLst>
          </p:nvPr>
        </p:nvGraphicFramePr>
        <p:xfrm>
          <a:off x="164398" y="4727926"/>
          <a:ext cx="8800089" cy="95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Drawing" r:id="rId4" imgW="10524761" imgH="1142685" progId="Canvas.Drawing.X">
                  <p:embed/>
                </p:oleObj>
              </mc:Choice>
              <mc:Fallback>
                <p:oleObj name="Drawing" r:id="rId4" imgW="10524761" imgH="1142685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398" y="4727926"/>
                        <a:ext cx="8800089" cy="955634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010595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18" y="1977317"/>
            <a:ext cx="8712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faringo-congiuntivite causata da adenovirus 3 con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105 casi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it-IT" sz="2200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problema temporaneo del sistema di filtrazione della vasca e irregolare mantenimento delle concentrazioni di cloro</a:t>
            </a:r>
            <a:endParaRPr lang="it-IT" sz="2200" dirty="0" smtClean="0">
              <a:latin typeface="Constantia" panose="02030602050306030303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32402"/>
              </p:ext>
            </p:extLst>
          </p:nvPr>
        </p:nvGraphicFramePr>
        <p:xfrm>
          <a:off x="343873" y="4191471"/>
          <a:ext cx="8528255" cy="99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Drawing" r:id="rId4" imgW="8810227" imgH="1028332" progId="Canvas.Drawing.X">
                  <p:embed/>
                </p:oleObj>
              </mc:Choice>
              <mc:Fallback>
                <p:oleObj name="Drawing" r:id="rId4" imgW="8810227" imgH="1028332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873" y="4191471"/>
                        <a:ext cx="8528255" cy="995731"/>
                      </a:xfrm>
                      <a:prstGeom prst="rect">
                        <a:avLst/>
                      </a:prstGeom>
                      <a:solidFill>
                        <a:srgbClr val="043672"/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4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05" y="1237096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102" y="2278933"/>
            <a:ext cx="87129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faringite causata da adenovirus 7a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(Turner et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al., 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1987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); coinvolti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77 casi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</a:p>
          <a:p>
            <a:endParaRPr lang="it-IT" sz="2200" dirty="0">
              <a:latin typeface="Constantia" panose="02030602050306030303" pitchFamily="18" charset="0"/>
            </a:endParaRPr>
          </a:p>
          <a:p>
            <a:endParaRPr lang="it-IT" sz="2200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cloratore malfunzionante.</a:t>
            </a:r>
            <a:endParaRPr lang="it-IT" sz="22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02255"/>
              </p:ext>
            </p:extLst>
          </p:nvPr>
        </p:nvGraphicFramePr>
        <p:xfrm>
          <a:off x="267397" y="4509120"/>
          <a:ext cx="8655882" cy="101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Drawing" r:id="rId4" imgW="8886615" imgH="1038002" progId="Canvas.Drawing.X">
                  <p:embed/>
                </p:oleObj>
              </mc:Choice>
              <mc:Fallback>
                <p:oleObj name="Drawing" r:id="rId4" imgW="8886615" imgH="1038002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397" y="4509120"/>
                        <a:ext cx="8655882" cy="1011245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010595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7550" y="1916832"/>
            <a:ext cx="87129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faringo-congiuntivite tra nuotatori che partecipavano ad una competizione  con oltre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80 casi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</a:t>
            </a:r>
            <a:r>
              <a:rPr lang="it-IT" sz="2200" dirty="0" err="1">
                <a:solidFill>
                  <a:srgbClr val="002060"/>
                </a:solidFill>
                <a:latin typeface="Constantia" panose="02030602050306030303" pitchFamily="18" charset="0"/>
              </a:rPr>
              <a:t>Papapetropolous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 e </a:t>
            </a:r>
            <a:r>
              <a:rPr lang="it-IT" sz="2200" dirty="0" err="1">
                <a:solidFill>
                  <a:srgbClr val="002060"/>
                </a:solidFill>
                <a:latin typeface="Constantia" panose="02030602050306030303" pitchFamily="18" charset="0"/>
              </a:rPr>
              <a:t>Vantarakis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 1998), . </a:t>
            </a:r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Adenovirus identificati nell’acqua della piscina.</a:t>
            </a:r>
          </a:p>
          <a:p>
            <a:endParaRPr lang="it-IT" sz="2200" b="1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scarsa efficienza della clorazione (livelli di cloro residuo minori di 0.2 mg/l)</a:t>
            </a:r>
            <a:endParaRPr lang="it-IT" sz="22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81016"/>
              </p:ext>
            </p:extLst>
          </p:nvPr>
        </p:nvGraphicFramePr>
        <p:xfrm>
          <a:off x="197549" y="4927918"/>
          <a:ext cx="8616383" cy="877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Drawing" r:id="rId4" imgW="9343685" imgH="952237" progId="Canvas.Drawing.X">
                  <p:embed/>
                </p:oleObj>
              </mc:Choice>
              <mc:Fallback>
                <p:oleObj name="Drawing" r:id="rId4" imgW="9343685" imgH="952237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549" y="4927918"/>
                        <a:ext cx="8616383" cy="877346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7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298627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2132856"/>
            <a:ext cx="87129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pidemia di faringo-congiuntivite tra nuotatori di un campo scuola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(Harley et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al., 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2001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 causata da adenovirus 3. </a:t>
            </a:r>
          </a:p>
          <a:p>
            <a:endParaRPr lang="it-IT" sz="2200" dirty="0" smtClean="0">
              <a:latin typeface="Constantia" panose="02030602050306030303" pitchFamily="18" charset="0"/>
            </a:endParaRPr>
          </a:p>
          <a:p>
            <a:endParaRPr lang="it-IT" sz="2200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scarsa manutenzione dell’impianto e insufficiente clorazione.</a:t>
            </a:r>
            <a:endParaRPr lang="it-IT" sz="22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67491"/>
              </p:ext>
            </p:extLst>
          </p:nvPr>
        </p:nvGraphicFramePr>
        <p:xfrm>
          <a:off x="215396" y="4797152"/>
          <a:ext cx="86772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Drawing" r:id="rId4" imgW="8677178" imgH="942568" progId="Canvas.Drawing.X">
                  <p:embed/>
                </p:oleObj>
              </mc:Choice>
              <mc:Fallback>
                <p:oleObj name="Drawing" r:id="rId4" imgW="8677178" imgH="942568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396" y="4797152"/>
                        <a:ext cx="8677275" cy="942975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7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54611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2147952"/>
            <a:ext cx="8712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faringo-congiuntivite in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59 bambini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causata da adenovirus 3 (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Artrieda et al., 2008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). </a:t>
            </a:r>
          </a:p>
          <a:p>
            <a:endParaRPr lang="it-IT" sz="2200" dirty="0" smtClean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problemi ai dosatori di disinfettante.</a:t>
            </a:r>
            <a:endParaRPr lang="it-IT" sz="22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55109"/>
              </p:ext>
            </p:extLst>
          </p:nvPr>
        </p:nvGraphicFramePr>
        <p:xfrm>
          <a:off x="360271" y="4653136"/>
          <a:ext cx="8387525" cy="79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Drawing" r:id="rId4" imgW="9286603" imgH="876142" progId="Canvas.Drawing.X">
                  <p:embed/>
                </p:oleObj>
              </mc:Choice>
              <mc:Fallback>
                <p:oleObj name="Drawing" r:id="rId4" imgW="9286603" imgH="876142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271" y="4653136"/>
                        <a:ext cx="8387525" cy="790699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1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12648"/>
            <a:ext cx="91702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43042"/>
            <a:ext cx="4222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 VIRUS NELLE ACQUE </a:t>
            </a:r>
            <a:endParaRPr lang="it-IT" sz="28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38894" y="1843950"/>
            <a:ext cx="408331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Importanti </a:t>
            </a:r>
            <a:r>
              <a:rPr lang="it-IT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rischi </a:t>
            </a:r>
            <a:r>
              <a:rPr lang="it-IT" sz="2000" dirty="0">
                <a:solidFill>
                  <a:srgbClr val="002060"/>
                </a:solidFill>
                <a:latin typeface="Constantia" panose="02030602050306030303" pitchFamily="18" charset="0"/>
              </a:rPr>
              <a:t>per la salute pubblica </a:t>
            </a:r>
            <a:r>
              <a:rPr lang="it-IT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P</a:t>
            </a:r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ersistenza negli ambienti idrici (lunga= infettività in acqua a 20°C per oltre 1 mese)</a:t>
            </a: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Resistenza al cloro (moderata= </a:t>
            </a:r>
            <a:r>
              <a:rPr lang="en-US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99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% </a:t>
            </a:r>
            <a:r>
              <a:rPr lang="en-US" sz="2000" dirty="0" err="1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inattivazione</a:t>
            </a:r>
            <a:r>
              <a:rPr lang="en-US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a 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20° </a:t>
            </a:r>
            <a:r>
              <a:rPr lang="en-US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1-30 min)</a:t>
            </a:r>
            <a:endParaRPr lang="it-IT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Elevata infettività (dose infettante= </a:t>
            </a:r>
            <a:r>
              <a:rPr lang="en-US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1–10</a:t>
            </a:r>
            <a:r>
              <a:rPr lang="en-US" sz="2000" baseline="30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particelle</a:t>
            </a:r>
            <a:r>
              <a:rPr lang="en-US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)</a:t>
            </a:r>
            <a:endParaRPr lang="it-IT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Potenziale trasmissione </a:t>
            </a:r>
            <a:r>
              <a:rPr lang="it-IT" sz="20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zoonotica</a:t>
            </a:r>
            <a:endParaRPr lang="it-IT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sz="20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669" y="860451"/>
            <a:ext cx="4680520" cy="5752650"/>
          </a:xfrm>
          <a:prstGeom prst="rect">
            <a:avLst/>
          </a:prstGeom>
          <a:noFill/>
          <a:ln w="9525">
            <a:solidFill>
              <a:srgbClr val="043672"/>
            </a:solidFill>
            <a:miter lim="800000"/>
            <a:headEnd/>
            <a:tailEnd/>
          </a:ln>
        </p:spPr>
      </p:pic>
      <p:sp>
        <p:nvSpPr>
          <p:cNvPr id="6" name="Rounded Rectangle 59"/>
          <p:cNvSpPr/>
          <p:nvPr/>
        </p:nvSpPr>
        <p:spPr>
          <a:xfrm>
            <a:off x="4181078" y="3501008"/>
            <a:ext cx="4783410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06450" y="66271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GUIDELINES FOR DRINKING-WATER QUALITY 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WHO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900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0806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226619"/>
            <a:ext cx="9108069" cy="54619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ADENOVIRUS: </a:t>
            </a:r>
            <a:r>
              <a:rPr lang="it-IT" sz="24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3959" y="2060848"/>
            <a:ext cx="87129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di febbre acuta faringo-congiuntivale in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123 casi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(14 ospedalizzati per polmonite e insufficenza cardiaca) in un centro  nuoto con piscine coperte e esterne, causata da Adenovirus 3 (Xie et al., 2012)</a:t>
            </a:r>
          </a:p>
          <a:p>
            <a:endParaRPr lang="it-IT" sz="2200" dirty="0"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clorazione insufficiente e sovraffollamento (300 bagnanti in una piscina)</a:t>
            </a:r>
            <a:endParaRPr lang="it-IT" sz="22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923685"/>
              </p:ext>
            </p:extLst>
          </p:nvPr>
        </p:nvGraphicFramePr>
        <p:xfrm>
          <a:off x="386412" y="4653136"/>
          <a:ext cx="8335244" cy="88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Drawing" r:id="rId4" imgW="11058218" imgH="1180942" progId="Canvas.Drawing.X">
                  <p:embed/>
                </p:oleObj>
              </mc:Choice>
              <mc:Fallback>
                <p:oleObj name="Drawing" r:id="rId4" imgW="11058218" imgH="1180942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412" y="4653136"/>
                        <a:ext cx="8335244" cy="889961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9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3975" y="1113980"/>
            <a:ext cx="9090025" cy="39871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NOROVIRUS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s://encrypted-tbn0.gstatic.com/images?q=tbn:ANd9GcQedkgH630HDrN0g9JclS6QuSfND7fUJ1-QZcUzDpi3vRhOsYFiW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12170"/>
            <a:ext cx="3964934" cy="15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QuF6zjPOdrQFJDh8bCnaM9AkZnx6Ge0RpRb3M3lYhbSLWAWC6VF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80867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1" y="2013341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02" y="1912305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344835"/>
            <a:ext cx="9615488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NOROVIRUS: </a:t>
            </a:r>
            <a:r>
              <a:rPr lang="it-IT" sz="2800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 “</a:t>
            </a:r>
            <a:r>
              <a:rPr lang="it-IT" sz="2800" dirty="0" err="1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Winter</a:t>
            </a:r>
            <a:r>
              <a:rPr lang="it-IT" sz="2800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vomiting</a:t>
            </a:r>
            <a:r>
              <a:rPr lang="it-IT" sz="2800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disease</a:t>
            </a:r>
            <a:r>
              <a:rPr lang="it-IT" sz="2800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  virus”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58413" y="2060848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Responsabili di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circa il </a:t>
            </a:r>
            <a:r>
              <a:rPr lang="it-IT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50% delle epidemie di gastroenterite nel </a:t>
            </a:r>
            <a:r>
              <a:rPr lang="it-IT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mondo e del </a:t>
            </a:r>
            <a:r>
              <a:rPr lang="it-IT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90% delle gastroenteriti </a:t>
            </a:r>
            <a:r>
              <a:rPr lang="it-IT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non batteriche</a:t>
            </a:r>
            <a:r>
              <a:rPr lang="it-IT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endParaRPr lang="it-IT" sz="24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it-IT" sz="24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Negli USA 21 milioni di casi/anno, 70.000 ospedalizzazioni, 800 morti; nei paesi in via di sviluppo 200.00 morti/anno in bambini ‹ 5 anni.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3" y="4361532"/>
            <a:ext cx="42182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83" y="4361532"/>
            <a:ext cx="4224468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0413" y="1795763"/>
            <a:ext cx="8812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it-IT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TRASMISSIONE </a:t>
            </a:r>
            <a:endParaRPr lang="it-IT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Principalmente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per via oro-fecale attraverso il consumo di acqua o alimenti contaminati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contatto diretto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via aerosol. </a:t>
            </a:r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                               </a:t>
            </a:r>
            <a:r>
              <a:rPr lang="it-IT" sz="24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Altamente </a:t>
            </a:r>
            <a:r>
              <a:rPr lang="it-IT" sz="2400" dirty="0">
                <a:solidFill>
                  <a:srgbClr val="C00000"/>
                </a:solidFill>
                <a:latin typeface="Constantia" panose="02030602050306030303" pitchFamily="18" charset="0"/>
              </a:rPr>
              <a:t>contagioso</a:t>
            </a:r>
            <a:r>
              <a:rPr lang="it-IT" sz="24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:</a:t>
            </a:r>
            <a:endParaRPr lang="it-IT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88" y="4473419"/>
            <a:ext cx="4338336" cy="207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77" y="1376121"/>
            <a:ext cx="9586511" cy="39789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NOROVIRUS: IL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PERFETTO PATOGENO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977" y="5229200"/>
            <a:ext cx="4778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ino a 10</a:t>
            </a:r>
            <a:r>
              <a:rPr lang="it-IT" sz="2400" baseline="30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11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particelle/g feci o vomito in pazienti infetti; 10-20 particelle possono causare un’infezione </a:t>
            </a:r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3" y="2684223"/>
            <a:ext cx="6666616" cy="40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55" y="2887657"/>
            <a:ext cx="409140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82229"/>
            <a:ext cx="9615488" cy="32319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NOROVIRUS: IL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PERFETTO PATOGENO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6836" y="1729327"/>
            <a:ext cx="8845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Un droplet di </a:t>
            </a:r>
            <a:r>
              <a:rPr lang="en-US" sz="2400" dirty="0" err="1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vomito</a:t>
            </a:r>
            <a:r>
              <a:rPr lang="en-US" sz="2400" dirty="0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 ha </a:t>
            </a:r>
            <a:r>
              <a:rPr lang="en-US" sz="2400" dirty="0" err="1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quantità</a:t>
            </a:r>
            <a:r>
              <a:rPr lang="en-US" sz="2400" dirty="0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 di virus </a:t>
            </a:r>
            <a:r>
              <a:rPr lang="en-US" sz="2400" dirty="0" err="1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sufficiente</a:t>
            </a:r>
            <a:r>
              <a:rPr lang="en-US" sz="2400" dirty="0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 per </a:t>
            </a:r>
            <a:r>
              <a:rPr lang="en-US" sz="2400" dirty="0" err="1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infettare</a:t>
            </a:r>
            <a:r>
              <a:rPr lang="en-US" sz="2400" dirty="0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oltre</a:t>
            </a:r>
            <a:r>
              <a:rPr lang="en-US" sz="2400" dirty="0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 1000 </a:t>
            </a:r>
            <a:r>
              <a:rPr lang="en-US" sz="2400" dirty="0" err="1" smtClean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persone</a:t>
            </a:r>
            <a:r>
              <a:rPr lang="en-US" sz="2400" dirty="0">
                <a:solidFill>
                  <a:srgbClr val="043672"/>
                </a:solidFill>
                <a:latin typeface="Constantia" panose="02030602050306030303" pitchFamily="18" charset="0"/>
                <a:cs typeface="Times New Roman" pitchFamily="18" charset="0"/>
              </a:rPr>
              <a:t>!</a:t>
            </a:r>
            <a:endParaRPr lang="it-IT" sz="2400" dirty="0">
              <a:solidFill>
                <a:srgbClr val="04367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1268761"/>
            <a:ext cx="9144000" cy="4150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NOROVIRUS: IL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PERFETTO PATOGENO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2504509"/>
            <a:ext cx="4205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dirty="0">
                <a:solidFill>
                  <a:srgbClr val="C00000"/>
                </a:solidFill>
                <a:latin typeface="Constantia" panose="02030602050306030303" pitchFamily="18" charset="0"/>
              </a:rPr>
              <a:t>E</a:t>
            </a:r>
            <a:r>
              <a:rPr lang="it-IT" sz="2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strema </a:t>
            </a:r>
            <a:r>
              <a:rPr lang="it-IT" sz="2600" i="1" dirty="0">
                <a:solidFill>
                  <a:srgbClr val="C00000"/>
                </a:solidFill>
                <a:latin typeface="Constantia" panose="02030602050306030303" pitchFamily="18" charset="0"/>
              </a:rPr>
              <a:t>variabilità</a:t>
            </a:r>
            <a:r>
              <a:rPr lang="it-IT" sz="2600" dirty="0">
                <a:solidFill>
                  <a:srgbClr val="C00000"/>
                </a:solidFill>
                <a:latin typeface="Constantia" panose="02030602050306030303" pitchFamily="18" charset="0"/>
              </a:rPr>
              <a:t> genetica</a:t>
            </a:r>
            <a:r>
              <a:rPr lang="it-IT" sz="2600" dirty="0">
                <a:solidFill>
                  <a:srgbClr val="FF00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9180" y="3139805"/>
            <a:ext cx="8595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Mutazioni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puntiformi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 eventi di ricombinazione genetica.</a:t>
            </a:r>
          </a:p>
          <a:p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Nuove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varianti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genetiche/antigeniche emergono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ogni 2-3 anni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in diverse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aree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geografiche (incremento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dell’</a:t>
            </a:r>
            <a:r>
              <a:rPr lang="it-IT" sz="2400" dirty="0" err="1">
                <a:solidFill>
                  <a:srgbClr val="002060"/>
                </a:solidFill>
                <a:latin typeface="Constantia" panose="02030602050306030303" pitchFamily="18" charset="0"/>
              </a:rPr>
              <a:t>attivita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 di </a:t>
            </a:r>
            <a:r>
              <a:rPr lang="it-IT" sz="24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NoV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).</a:t>
            </a:r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9668" y="4709465"/>
            <a:ext cx="33822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Resistenza ambientale</a:t>
            </a:r>
            <a:endParaRPr lang="it-IT" sz="2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1938" y="5315144"/>
            <a:ext cx="8782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Resistenza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all’azione della temperatura e dei comuni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disinfettanti</a:t>
            </a:r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2" descr="https://encrypted-tbn3.gstatic.com/images?q=tbn:ANd9GcQEiQOoTmJ5U4LOxOvMsm-Bq6DkPdRX7ZdsYXySBKKQfXwxvCq-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58" y="1619921"/>
            <a:ext cx="1601178" cy="16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995" y="1033466"/>
            <a:ext cx="9144000" cy="59789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WATERBORNE NORO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VIRUS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88" y="2633089"/>
            <a:ext cx="6685060" cy="23068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0888" y="1577401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Documentate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numerose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epidemie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idriche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per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consumo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di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acqua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potabile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o per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attività</a:t>
            </a:r>
            <a:r>
              <a:rPr lang="en-US" sz="26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ricreative</a:t>
            </a:r>
            <a:endParaRPr lang="en-US" sz="26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94128"/>
            <a:ext cx="4876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432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0421" y="1516163"/>
            <a:ext cx="9144000" cy="1846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NORO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VIRUS: </a:t>
            </a:r>
            <a:r>
              <a:rPr lang="it-IT" sz="28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88719"/>
              </p:ext>
            </p:extLst>
          </p:nvPr>
        </p:nvGraphicFramePr>
        <p:xfrm>
          <a:off x="413792" y="2348880"/>
          <a:ext cx="8316415" cy="317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531"/>
                <a:gridCol w="1872208"/>
                <a:gridCol w="1180919"/>
                <a:gridCol w="1156660"/>
                <a:gridCol w="1018982"/>
                <a:gridCol w="2273115"/>
              </a:tblGrid>
              <a:tr h="422474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Anno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Manifestazione clinica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Paese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Pazienti</a:t>
                      </a:r>
                      <a:r>
                        <a:rPr lang="it-IT" sz="1600" baseline="0" dirty="0" smtClean="0">
                          <a:latin typeface="Constantia" pitchFamily="18" charset="0"/>
                          <a:cs typeface="Times New Roman" pitchFamily="18" charset="0"/>
                        </a:rPr>
                        <a:t> coinvolti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Attack rate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onstantia" pitchFamily="18" charset="0"/>
                          <a:cs typeface="Times New Roman" pitchFamily="18" charset="0"/>
                        </a:rPr>
                        <a:t>REferenza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99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1977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103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55-70%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Kappus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al., 1982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99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1987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48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Levine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 1982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99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2001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Finlandia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242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Maunula et al., 2004*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01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2002 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USA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36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Yoder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al., 2004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37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2002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USA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44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Yoder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al., 2004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41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2004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USA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53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28%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Podewils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al., 2007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4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2006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Gastroenterite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18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Yoder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al., 2008</a:t>
                      </a:r>
                      <a:endParaRPr lang="it-IT" sz="160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432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5496" y="1516163"/>
            <a:ext cx="9144000" cy="1846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NORO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VIRUS: </a:t>
            </a:r>
            <a:r>
              <a:rPr lang="it-IT" sz="28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4149080"/>
            <a:ext cx="8532440" cy="1044415"/>
          </a:xfrm>
          <a:prstGeom prst="rect">
            <a:avLst/>
          </a:prstGeom>
          <a:noFill/>
          <a:ln w="9525">
            <a:solidFill>
              <a:srgbClr val="0436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781" y="1844824"/>
            <a:ext cx="8658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Epidemia di gastroenterite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in una scuola; coinvolti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103 studenti e insegnanti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(Kappus et al., 1982).</a:t>
            </a: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cloratore disconnesso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432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0421" y="1372147"/>
            <a:ext cx="9144000" cy="1846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NORO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VIRUS: </a:t>
            </a:r>
            <a:r>
              <a:rPr lang="it-IT" sz="28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" y="5107990"/>
            <a:ext cx="8735709" cy="105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2646" y="1708352"/>
            <a:ext cx="8658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Epidemia di gastroenterite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242 persone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coinvolte (Maunula et al., 2004) che avevano frequentato una piscina esterna.</a:t>
            </a:r>
          </a:p>
          <a:p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Fino a 500 bagnanti al giorno durante l’estate.</a:t>
            </a:r>
          </a:p>
          <a:p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Identificati norovirus e astrovirus in campioni clinici e nell’acqua della piscina.</a:t>
            </a:r>
            <a:endParaRPr lang="it-IT" sz="2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Causa: Contaminazione dai servizi igienici. </a:t>
            </a:r>
            <a:r>
              <a:rPr lang="it-IT" sz="2200" dirty="0">
                <a:solidFill>
                  <a:srgbClr val="FF0000"/>
                </a:solidFill>
                <a:latin typeface="Constantia" panose="02030602050306030303" pitchFamily="18" charset="0"/>
              </a:rPr>
              <a:t>Clorazione manuale 3 volte la settimana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" y="980728"/>
            <a:ext cx="96154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RISCHIO MICROBIOLOGICO IN PISCINA</a:t>
            </a:r>
            <a:endParaRPr lang="it-IT" sz="2800" b="1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23528" y="1556792"/>
            <a:ext cx="5517489" cy="2442915"/>
            <a:chOff x="1977497" y="1268760"/>
            <a:chExt cx="5517489" cy="2442915"/>
          </a:xfrm>
        </p:grpSpPr>
        <p:sp>
          <p:nvSpPr>
            <p:cNvPr id="36" name="TextBox 35"/>
            <p:cNvSpPr txBox="1"/>
            <p:nvPr/>
          </p:nvSpPr>
          <p:spPr>
            <a:xfrm>
              <a:off x="1977497" y="1268760"/>
              <a:ext cx="491693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600" b="1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Trasmissione</a:t>
              </a:r>
              <a:r>
                <a:rPr lang="it-IT" sz="2400" b="1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oro-fecale</a:t>
              </a:r>
              <a:endParaRPr lang="it-IT" sz="24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7602" y="2106960"/>
              <a:ext cx="208743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PROTOZOI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Giardia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Cryptosporidium</a:t>
              </a:r>
            </a:p>
            <a:p>
              <a:endPara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53414" y="1992864"/>
              <a:ext cx="149758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BATTERI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Shigella spp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E.coli0157</a:t>
              </a:r>
            </a:p>
            <a:p>
              <a:endPara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1252" y="2080459"/>
              <a:ext cx="1463734" cy="16312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VIRUS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Adenovirus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Epatite A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Norovirus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Enterovirus</a:t>
              </a:r>
              <a:endPara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23528" y="4010248"/>
            <a:ext cx="8137443" cy="2576523"/>
            <a:chOff x="4038600" y="3395610"/>
            <a:chExt cx="7190386" cy="2576523"/>
          </a:xfrm>
        </p:grpSpPr>
        <p:sp>
          <p:nvSpPr>
            <p:cNvPr id="37" name="TextBox 36"/>
            <p:cNvSpPr txBox="1"/>
            <p:nvPr/>
          </p:nvSpPr>
          <p:spPr>
            <a:xfrm>
              <a:off x="4047529" y="3395610"/>
              <a:ext cx="718145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600" b="1" dirty="0" smtClean="0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Trasmissione diversa da quella  oro-fecale</a:t>
              </a:r>
              <a:endParaRPr lang="it-IT" sz="2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8600" y="4105149"/>
              <a:ext cx="203627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PROTOZOI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Naegleria fowleri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Acanthamoeba spp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Plasmodium spp</a:t>
              </a:r>
              <a:endPara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22868" y="4033141"/>
              <a:ext cx="300593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BATTERI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Legionella spp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Pseudomonas spp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Micobacterium spp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Staphylococcus aureus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Leptospira spp</a:t>
              </a:r>
              <a:endPara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47037" y="4033141"/>
              <a:ext cx="1834859" cy="13234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VIRUS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Molluscipoxvirus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Papillomavirus</a:t>
              </a:r>
            </a:p>
            <a:p>
              <a:r>
                <a:rPr lang="it-IT" sz="2000" dirty="0" smtClean="0">
                  <a:solidFill>
                    <a:srgbClr val="002060"/>
                  </a:solidFill>
                  <a:latin typeface="Constantia" pitchFamily="18" charset="0"/>
                  <a:cs typeface="Times New Roman" pitchFamily="18" charset="0"/>
                </a:rPr>
                <a:t>Adenovirus</a:t>
              </a:r>
              <a:endParaRPr lang="it-IT" sz="2000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432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0421" y="1372147"/>
            <a:ext cx="9144000" cy="1846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NORO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VIRUS: </a:t>
            </a:r>
            <a:r>
              <a:rPr lang="it-IT" sz="28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7" y="4509120"/>
            <a:ext cx="8154652" cy="1158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646" y="1556792"/>
            <a:ext cx="8658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Epidemia di gastroenterite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53 persone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coinvolte (1 paziente ospedalizzato) (CDC, 2004), che avevano frequentato un centro nuoto (2 piscine e una spa).</a:t>
            </a: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Ipotesi: evento accidentale di contaminazione fecale da bambini con pannolino;  acqua visibilmente torbida. </a:t>
            </a: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Disinfezione subottimale e carenze nella manutenzione.</a:t>
            </a: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Malfunzionamento del tubo di clorazione. 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9" y="5813712"/>
            <a:ext cx="8588043" cy="822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432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5496" y="1516163"/>
            <a:ext cx="9144000" cy="18464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NORO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VIRUS: </a:t>
            </a:r>
            <a:r>
              <a:rPr lang="it-IT" sz="28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7" y="4437112"/>
            <a:ext cx="8441606" cy="1084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646" y="1988840"/>
            <a:ext cx="8658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Epidemia di gastroenterite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18 persone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coinvolte che avevano frequentato una piscina di un hotel (Yoder et al., 2008).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Disinfezione inadeguata; utilizzo della piscina da parte di pazienti con sintomi.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16463" y="1265990"/>
            <a:ext cx="7929618" cy="31908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 smtClean="0">
                <a:solidFill>
                  <a:srgbClr val="043672"/>
                </a:solidFill>
                <a:latin typeface="Constantia" pitchFamily="18" charset="0"/>
                <a:ea typeface="+mj-ea"/>
                <a:cs typeface="Times New Roman" pitchFamily="18" charset="0"/>
              </a:rPr>
              <a:t>	VIRUS DELL’EPATITE 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5" y="22033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portal.mah.harvard.edu/departments/pathology/lab_manual/addinfo/Hepatitis/havemseru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85163"/>
            <a:ext cx="1952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755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43" y="2143573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819" y="1126369"/>
            <a:ext cx="7376864" cy="39528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VIRUS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 DELL’EPATITE 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32" y="1618937"/>
            <a:ext cx="8775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Infezione acuta che colpisce  il fegato. Si manifesta con febbre, malessere, nausea, dolori addominali ed ittero</a:t>
            </a:r>
          </a:p>
          <a:p>
            <a:endParaRPr lang="it-IT" sz="24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Forme più gravi con decorso protratto ed anche forme fulminanti.</a:t>
            </a:r>
          </a:p>
          <a:p>
            <a:endParaRPr lang="it-IT" sz="24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La mortalità è bassa (0,1 - 0,3%) ma può diventare elevata (1,8%) negli adulti con più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di 50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anni o in persone con una malattia epatica cronica sottostante</a:t>
            </a:r>
            <a:endParaRPr lang="it-IT" sz="24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12" y="4507229"/>
            <a:ext cx="5796136" cy="222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3203848" y="5157192"/>
            <a:ext cx="5688632" cy="637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233515"/>
            <a:ext cx="9144000" cy="39528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VIRUS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 DELL’EPATITE A IN ITALIA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0327" y="1745521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Ad oggi l’Italia è una nazione a endemicità medio-bassa per epatite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10" y="2420888"/>
            <a:ext cx="7365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Epidemia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legata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a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consumo di frutti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di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bosco, 2013 -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2014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Epidemia legata a consumo di mitili, 2015. 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" y="4221088"/>
            <a:ext cx="3982167" cy="24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4787"/>
            <a:ext cx="4244729" cy="260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9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496" y="1259509"/>
            <a:ext cx="9036496" cy="36929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EPATITE A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it-IT" sz="2400" b="1" noProof="0" dirty="0" smtClean="0">
                <a:solidFill>
                  <a:srgbClr val="04367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EPIDEMIE DA ACQUE DI PISCINA</a:t>
            </a:r>
            <a:endParaRPr kumimoji="0" lang="it-IT" sz="24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00915"/>
              </p:ext>
            </p:extLst>
          </p:nvPr>
        </p:nvGraphicFramePr>
        <p:xfrm>
          <a:off x="488593" y="1916831"/>
          <a:ext cx="842493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79"/>
                <a:gridCol w="1758277"/>
                <a:gridCol w="1783431"/>
                <a:gridCol w="1512168"/>
                <a:gridCol w="2520280"/>
              </a:tblGrid>
              <a:tr h="40047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Anno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Paese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Pazienti</a:t>
                      </a:r>
                      <a:r>
                        <a:rPr lang="it-IT" sz="1600" baseline="0" dirty="0" smtClean="0">
                          <a:latin typeface="Constantia" pitchFamily="18" charset="0"/>
                          <a:cs typeface="Times New Roman" pitchFamily="18" charset="0"/>
                        </a:rPr>
                        <a:t> coinvolti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Attack rate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nstantia" pitchFamily="18" charset="0"/>
                          <a:cs typeface="Times New Roman" pitchFamily="18" charset="0"/>
                        </a:rPr>
                        <a:t>Ref.</a:t>
                      </a:r>
                      <a:endParaRPr lang="it-IT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995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1991</a:t>
                      </a:r>
                      <a:endParaRPr lang="it-IT" sz="1600" b="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USA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6.4%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Mahoney</a:t>
                      </a:r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b="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et</a:t>
                      </a:r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al., 1992</a:t>
                      </a:r>
                      <a:endParaRPr lang="it-IT" sz="1600" b="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995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1979</a:t>
                      </a:r>
                      <a:endParaRPr lang="it-IT" sz="1600" b="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Ungheria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31 +25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Solt, 1994*</a:t>
                      </a:r>
                      <a:endParaRPr lang="it-IT" sz="1600" b="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995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1997</a:t>
                      </a:r>
                      <a:endParaRPr lang="it-IT" sz="1600" b="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Australia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6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err="1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Tallis</a:t>
                      </a:r>
                      <a:r>
                        <a:rPr lang="it-IT" sz="1600" b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and Gregory, 1994</a:t>
                      </a:r>
                      <a:endParaRPr lang="it-IT" sz="1600" b="0" dirty="0">
                        <a:solidFill>
                          <a:srgbClr val="00206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92122" y="4017189"/>
            <a:ext cx="87199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Contaminazione </a:t>
            </a:r>
            <a:r>
              <a:rPr lang="it-IT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della vasca da parte di uno dei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nuotatore; contaminazione </a:t>
            </a:r>
            <a:r>
              <a:rPr lang="it-IT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crociata tra la rete delle acque di scarico e la rete dell’acqua di immissione nella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vasca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Piscina NON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clorata e sovraffollata nel mese di agosto; livello </a:t>
            </a:r>
            <a:r>
              <a:rPr lang="it-IT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dell’acqua in vasca dimezzato per uso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da parte di bambini; sospetto </a:t>
            </a:r>
            <a:r>
              <a:rPr lang="it-IT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rilascio di feci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Episodio</a:t>
            </a:r>
            <a:r>
              <a:rPr lang="en-US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diarrea</a:t>
            </a:r>
            <a:r>
              <a:rPr lang="en-US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it-IT" sz="20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da parte di uno dei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nuotatori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203848" y="1033572"/>
            <a:ext cx="27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ENTEROVIRUS</a:t>
            </a:r>
            <a:endParaRPr lang="it-IT" sz="28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encrypted-tbn0.gstatic.com/images?q=tbn:ANd9GcSOmGrDDuazyzbb2uuYPzyj2l_Oj_AtKfkb-oMKQHN79en1RBu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074" y="1944339"/>
            <a:ext cx="2409825" cy="1905000"/>
          </a:xfrm>
          <a:prstGeom prst="rect">
            <a:avLst/>
          </a:prstGeom>
          <a:noFill/>
        </p:spPr>
      </p:pic>
      <p:pic>
        <p:nvPicPr>
          <p:cNvPr id="7" name="Immagine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506" y="4265268"/>
            <a:ext cx="2143125" cy="2143125"/>
          </a:xfrm>
          <a:prstGeom prst="rect">
            <a:avLst/>
          </a:prstGeom>
        </p:spPr>
      </p:pic>
      <p:pic>
        <p:nvPicPr>
          <p:cNvPr id="9" name="Immagine 8" descr="BEV_Stru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2833" y="1748525"/>
            <a:ext cx="1950720" cy="1953768"/>
          </a:xfrm>
          <a:prstGeom prst="rect">
            <a:avLst/>
          </a:prstGeom>
        </p:spPr>
      </p:pic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077072"/>
            <a:ext cx="245745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980728"/>
            <a:ext cx="9615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ENTEROVIRUS</a:t>
            </a:r>
            <a:endParaRPr lang="it-IT" sz="28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685" y="1836981"/>
            <a:ext cx="866279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Vasta gamma di patologie legate alla specie ed ai diversi sierotipi: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</a:rPr>
              <a:t>patologie del SNC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: poliomielite, meningiti asettiche, encefaliti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</a:rPr>
              <a:t>patologie respiratorie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: faringiti, tonsilliti, bronchioliti, polmoniti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</a:rPr>
              <a:t>patologie gastro-intestinali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: vomito e diarrea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</a:rPr>
              <a:t>patologie oculari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: congiuntiviti emorragiche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</a:rPr>
              <a:t>patologie cardiovascolari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: miocarditi acute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</a:rPr>
              <a:t>patologia della mano-piede e gola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(formazione di vescicole caratteristiche)</a:t>
            </a:r>
          </a:p>
          <a:p>
            <a:pPr>
              <a:lnSpc>
                <a:spcPct val="90000"/>
              </a:lnSpc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it-IT" sz="2200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59193"/>
              </p:ext>
            </p:extLst>
          </p:nvPr>
        </p:nvGraphicFramePr>
        <p:xfrm>
          <a:off x="143508" y="1412776"/>
          <a:ext cx="885698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268252"/>
                <a:gridCol w="1800200"/>
                <a:gridCol w="1080120"/>
                <a:gridCol w="974135"/>
                <a:gridCol w="1942189"/>
              </a:tblGrid>
              <a:tr h="19746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Anno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Manifestazione clinica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Agente eziologico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Pazienti coinvolti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Attack rate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Referenza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1992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Vomito, mal</a:t>
                      </a:r>
                      <a:r>
                        <a:rPr lang="it-IT" sz="1600" b="0" baseline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di testa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30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46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Kee</a:t>
                      </a:r>
                      <a:r>
                        <a:rPr lang="it-IT" sz="1600" b="0" baseline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 et al., 1994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1997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Meningite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30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68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10.8%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Faustini et al., 2006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1997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30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Manzara et al., 2002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2000</a:t>
                      </a:r>
                    </a:p>
                    <a:p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30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Manzara et al., 2002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2001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Meningite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3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90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Yeats et al., 2005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2001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Meningite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13 e 30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215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44.8%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Hauri et al., 2005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*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2003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-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Echovirus 9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36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rgbClr val="002056"/>
                          </a:solidFill>
                          <a:latin typeface="Constantia" pitchFamily="18" charset="0"/>
                          <a:cs typeface="Times New Roman" pitchFamily="18" charset="0"/>
                        </a:rPr>
                        <a:t>Yoder et al., 2004</a:t>
                      </a:r>
                      <a:endParaRPr lang="it-IT" sz="1600" b="0" dirty="0">
                        <a:solidFill>
                          <a:srgbClr val="002056"/>
                        </a:solidFill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tangolo 1"/>
          <p:cNvSpPr/>
          <p:nvPr/>
        </p:nvSpPr>
        <p:spPr>
          <a:xfrm>
            <a:off x="1403648" y="837873"/>
            <a:ext cx="70168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ENTEROVIRUS: EPIDEMIE DA ACQUE DI PISCINA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1520" y="4833551"/>
            <a:ext cx="3516797" cy="178510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it-IT" sz="2000" u="sng" dirty="0">
                <a:solidFill>
                  <a:srgbClr val="FF0000"/>
                </a:solidFill>
                <a:latin typeface="Constantia" panose="02030602050306030303" pitchFamily="18" charset="0"/>
              </a:rPr>
              <a:t>Possibili cause identificate</a:t>
            </a:r>
            <a:r>
              <a:rPr lang="it-IT" sz="2000" u="sng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:</a:t>
            </a:r>
            <a:endParaRPr lang="it-IT" sz="2000" u="sng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</a:rPr>
              <a:t>Episodio di vomito in vasca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FF0000"/>
                </a:solidFill>
                <a:latin typeface="Constantia" pitchFamily="18" charset="0"/>
              </a:rPr>
              <a:t>Biopiscina</a:t>
            </a:r>
            <a:r>
              <a:rPr lang="it-IT" sz="20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</a:rPr>
              <a:t>(no clorazione)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Constantia" pitchFamily="18" charset="0"/>
              </a:rPr>
              <a:t>Clorazione </a:t>
            </a:r>
            <a:r>
              <a:rPr lang="it-IT" sz="2000" dirty="0" smtClean="0">
                <a:solidFill>
                  <a:srgbClr val="FF0000"/>
                </a:solidFill>
                <a:latin typeface="Constantia" pitchFamily="18" charset="0"/>
              </a:rPr>
              <a:t>insufficiente</a:t>
            </a:r>
            <a:endParaRPr lang="it-IT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165" y="4319888"/>
            <a:ext cx="4935315" cy="2496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6899" y="83845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EPIDEMIA </a:t>
            </a:r>
            <a:r>
              <a:rPr lang="it-IT" b="1" dirty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DI MENINGITE ASETTICA DA ECHOVIRUS 30 ASSOCIATO ALLE ACQUE DI PISCINA IN ITALIA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1520" y="1541132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u="sng" dirty="0" smtClean="0">
                <a:solidFill>
                  <a:srgbClr val="C00000"/>
                </a:solidFill>
                <a:latin typeface="Constantia" pitchFamily="18" charset="0"/>
              </a:rPr>
              <a:t>Casi di meningite da </a:t>
            </a:r>
            <a:r>
              <a:rPr lang="it-IT" sz="2200" b="1" u="sng" dirty="0" err="1" smtClean="0">
                <a:solidFill>
                  <a:srgbClr val="C00000"/>
                </a:solidFill>
                <a:latin typeface="Constantia" pitchFamily="18" charset="0"/>
              </a:rPr>
              <a:t>echovirus</a:t>
            </a:r>
            <a:r>
              <a:rPr lang="it-IT" sz="2200" b="1" u="sng" dirty="0" smtClean="0">
                <a:solidFill>
                  <a:srgbClr val="C00000"/>
                </a:solidFill>
                <a:latin typeface="Constantia" pitchFamily="18" charset="0"/>
              </a:rPr>
              <a:t> 30 </a:t>
            </a:r>
            <a:r>
              <a:rPr lang="it-IT" sz="2200" u="sng" dirty="0" smtClean="0">
                <a:solidFill>
                  <a:srgbClr val="C00000"/>
                </a:solidFill>
                <a:latin typeface="Constantia" pitchFamily="18" charset="0"/>
              </a:rPr>
              <a:t>in bambini frequentanti 2 scuole a Roma nello stesso quartiere, 1997.</a:t>
            </a:r>
          </a:p>
          <a:p>
            <a:endParaRPr lang="it-IT" sz="2200" dirty="0" smtClean="0">
              <a:solidFill>
                <a:srgbClr val="FFFF99"/>
              </a:solidFill>
              <a:latin typeface="Constantia" pitchFamily="18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Due tipologie di manifestazioni cliniche:</a:t>
            </a:r>
          </a:p>
          <a:p>
            <a:pPr marL="342900" indent="-342900">
              <a:buAutoNum type="arabicParenR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Sindrome meningitica</a:t>
            </a:r>
          </a:p>
          <a:p>
            <a:pPr marL="342900" indent="-342900">
              <a:buAutoNum type="arabicParenR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altre sindromi da </a:t>
            </a:r>
            <a:r>
              <a:rPr lang="it-IT" sz="2200" dirty="0" err="1" smtClean="0">
                <a:solidFill>
                  <a:srgbClr val="002060"/>
                </a:solidFill>
                <a:latin typeface="Constantia" pitchFamily="18" charset="0"/>
              </a:rPr>
              <a:t>enterovirus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 (sintomi gastrointestinali e respiratori)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Epidemia associata alla frequenza scolastica e alla frequenza di una piscina (questionario).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1994" y="4860427"/>
            <a:ext cx="3619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Constantia" pitchFamily="18" charset="0"/>
              </a:rPr>
              <a:t>Non</a:t>
            </a:r>
            <a:r>
              <a:rPr lang="it-IT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Constantia" pitchFamily="18" charset="0"/>
              </a:rPr>
              <a:t>isolato il virus </a:t>
            </a:r>
            <a:r>
              <a:rPr lang="it-IT" sz="2000" dirty="0">
                <a:solidFill>
                  <a:srgbClr val="002060"/>
                </a:solidFill>
                <a:latin typeface="Constantia" pitchFamily="18" charset="0"/>
              </a:rPr>
              <a:t>nei campioni d’acqua delle </a:t>
            </a:r>
            <a:r>
              <a:rPr lang="it-IT" sz="2000" dirty="0" smtClean="0">
                <a:solidFill>
                  <a:srgbClr val="002060"/>
                </a:solidFill>
                <a:latin typeface="Constantia" pitchFamily="18" charset="0"/>
              </a:rPr>
              <a:t>piscine</a:t>
            </a:r>
            <a:r>
              <a:rPr lang="it-IT" sz="2000" dirty="0">
                <a:solidFill>
                  <a:srgbClr val="002060"/>
                </a:solidFill>
                <a:latin typeface="Constantia" pitchFamily="18" charset="0"/>
              </a:rPr>
              <a:t>.</a:t>
            </a:r>
            <a:endParaRPr lang="it-IT" sz="2000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7107188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496" y="1177588"/>
            <a:ext cx="8928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EPIDEMIE VIRALI DA ACQUE DI TIPO RICREATIVO </a:t>
            </a:r>
            <a:endParaRPr lang="it-IT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669" y="1996680"/>
            <a:ext cx="8642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1951-2006. 55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epidemie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virali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(piscine,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laghi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parchi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acquatici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il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50% circa da piscine.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Virus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responsabili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: adenovirus, norovirus, enterovirus e virus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dell’epatite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39507" y="11306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VIRUS DI ORIGINE NON ENTERICA: MOLLUSCIPOXVIRUS E PAPILLOMAVIRUS 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00250"/>
            <a:ext cx="1428750" cy="14287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0" y="4005064"/>
            <a:ext cx="2113547" cy="20078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5727"/>
            <a:ext cx="2286000" cy="177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88061"/>
            <a:ext cx="3096344" cy="17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39507" y="9087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VIRUS DI ORIGINE NON ENTERICA: MOLLUSCIPOXVIRUS 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819" y="1340768"/>
            <a:ext cx="70605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Infezione virale che causa 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lesioni papulose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della pelle o, occasionalmente, delle mucose. </a:t>
            </a:r>
          </a:p>
          <a:p>
            <a:endParaRPr lang="it-IT" sz="22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Il virus si trasmette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direttamente per contatto da persona a persona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indirettamente attraverso il contatto con superfici contaminate</a:t>
            </a:r>
          </a:p>
        </p:txBody>
      </p:sp>
      <p:pic>
        <p:nvPicPr>
          <p:cNvPr id="80901" name="Picture 5" descr="File:Molluscakle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526" y="1609341"/>
            <a:ext cx="1855974" cy="1368090"/>
          </a:xfrm>
          <a:prstGeom prst="rect">
            <a:avLst/>
          </a:prstGeom>
          <a:noFill/>
        </p:spPr>
      </p:pic>
      <p:pic>
        <p:nvPicPr>
          <p:cNvPr id="80903" name="Picture 7" descr="File:Mollusca1kle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9526" y="3160010"/>
            <a:ext cx="1854200" cy="13906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6755" y="3789040"/>
            <a:ext cx="87674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Improbabile la trasmissione diretta attraverso l’acqua.</a:t>
            </a:r>
          </a:p>
          <a:p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Sconosciuto il numero annuale di casi </a:t>
            </a:r>
            <a:r>
              <a:rPr lang="it-IT" sz="2200" u="sng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perchè</a:t>
            </a:r>
            <a:r>
              <a:rPr lang="it-IT" sz="2200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l’infezione  benigna, in genere non viene riportata</a:t>
            </a:r>
            <a:endParaRPr lang="it-IT" sz="2200" u="sng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02" y="4897037"/>
            <a:ext cx="5931254" cy="184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1"/>
          <p:cNvSpPr/>
          <p:nvPr/>
        </p:nvSpPr>
        <p:spPr>
          <a:xfrm>
            <a:off x="107504" y="980728"/>
            <a:ext cx="899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VIRUS DI ORIGINE NON ENTERICA: PAPILLOMAVIRUS</a:t>
            </a:r>
            <a:endParaRPr lang="it-IT" sz="2200" b="1" cap="all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968" y="1412776"/>
            <a:ext cx="85960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Causano lesioni  della pelle o delle mucose.</a:t>
            </a:r>
          </a:p>
          <a:p>
            <a:endParaRPr lang="it-IT" sz="22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ad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alto rischio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sono implicati nella carcinogenesi dei tumori del tratto ano-genitale e di altri distretti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 tipi a </a:t>
            </a:r>
            <a:r>
              <a:rPr lang="it-IT" sz="22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basso rischio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si associano quasi esclusivamente a lesioni benigne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9952" y="4941168"/>
            <a:ext cx="87400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</a:rPr>
              <a:t>Le verruche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</a:rPr>
              <a:t>sono comunissime lesioni cutanee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di natura benigna (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</a:rPr>
              <a:t>mani e piedi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).</a:t>
            </a:r>
          </a:p>
          <a:p>
            <a:pPr lvl="0"/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Trasmesse per contatto con i pavimenti delle docce e degli spogliatoi contaminati con frammenti cutanei infetti. </a:t>
            </a:r>
          </a:p>
        </p:txBody>
      </p:sp>
      <p:pic>
        <p:nvPicPr>
          <p:cNvPr id="6" name="Picture 9" descr="https://encrypted-tbn3.gstatic.com/images?q=tbn:ANd9GcRmr-Bhg9la9o_KUlRpXXE5MQ6nD-rGqFxf8f2mUfc80DE_uy1k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869" y="3331079"/>
            <a:ext cx="1582930" cy="1352551"/>
          </a:xfrm>
          <a:prstGeom prst="rect">
            <a:avLst/>
          </a:prstGeom>
          <a:noFill/>
        </p:spPr>
      </p:pic>
      <p:pic>
        <p:nvPicPr>
          <p:cNvPr id="7" name="Picture 11" descr="https://encrypted-tbn3.gstatic.com/images?q=tbn:ANd9GcQdV9OcUk7KBtfIPYlrxCACxxVcNrXctidTZYvzwH2U1BmymkhdS9LFfX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31079"/>
            <a:ext cx="893183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4278" y="7423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073876"/>
            <a:ext cx="9615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VIRUS DI ORIGINE NON ENTERICA: PAPILLOMAVIRUS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77" y="1693257"/>
            <a:ext cx="8547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HPV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cutanei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e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mucosali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inclusi</a:t>
            </a:r>
            <a:r>
              <a:rPr lang="en-US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tipi ad alto e basso </a:t>
            </a:r>
            <a:r>
              <a:rPr lang="en-US" sz="2200" b="1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rischio</a:t>
            </a:r>
            <a:r>
              <a:rPr lang="en-US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oncogeno</a:t>
            </a:r>
            <a:r>
              <a:rPr lang="en-US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possono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essere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Constantia" pitchFamily="18" charset="0"/>
              </a:rPr>
              <a:t>eliminati in gran numero col lavaggio di cute e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mucose; HPV eliminati anche con le feci e le urine.</a:t>
            </a:r>
            <a:endParaRPr lang="it-IT" sz="22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6336704" cy="1740656"/>
          </a:xfrm>
          <a:prstGeom prst="rect">
            <a:avLst/>
          </a:prstGeom>
          <a:noFill/>
          <a:ln w="9525">
            <a:solidFill>
              <a:srgbClr val="043672"/>
            </a:solidFill>
            <a:miter lim="800000"/>
            <a:headEnd/>
            <a:tailEnd/>
          </a:ln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438039"/>
              </p:ext>
            </p:extLst>
          </p:nvPr>
        </p:nvGraphicFramePr>
        <p:xfrm>
          <a:off x="395536" y="5157192"/>
          <a:ext cx="6447602" cy="143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rawing" r:id="rId5" imgW="9077166" imgH="2019247" progId="Canvas.Drawing.X">
                  <p:embed/>
                </p:oleObj>
              </mc:Choice>
              <mc:Fallback>
                <p:oleObj name="Drawing" r:id="rId5" imgW="9077166" imgH="2019247" progId="Canvas.Drawing.X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5157192"/>
                        <a:ext cx="6447602" cy="1434303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4278" y="7423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073876"/>
            <a:ext cx="9615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VIRUS DI ORIGINE NON ENTERICA: PAPILLOMAVIRUS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77" y="1693257"/>
            <a:ext cx="854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HPV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cutanei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e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mucosali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inclusi</a:t>
            </a:r>
            <a:r>
              <a:rPr lang="en-US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tipi ad alto e basso </a:t>
            </a:r>
            <a:r>
              <a:rPr lang="en-US" sz="2200" b="1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rischio</a:t>
            </a:r>
            <a:r>
              <a:rPr lang="en-US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oncogeno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possono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contaminare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acque</a:t>
            </a:r>
            <a:r>
              <a:rPr lang="en-US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superficiali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endParaRPr lang="it-IT" sz="22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5" y="3436424"/>
            <a:ext cx="8792605" cy="1323524"/>
          </a:xfrm>
          <a:prstGeom prst="rect">
            <a:avLst/>
          </a:prstGeom>
          <a:noFill/>
          <a:ln w="9525">
            <a:solidFill>
              <a:srgbClr val="0436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405" y="1197913"/>
            <a:ext cx="9127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VIRUS DI ORIGINE NON ENTERICA: PAPILLOMAVIRUS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4469"/>
            <a:ext cx="8878074" cy="1380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342" y="3480755"/>
            <a:ext cx="8617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Piscine interne ed esterne di Hotel a Roma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Ricercati: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Coliformi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totali, Escherichia coli,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enterococchi, conta batterica totale, </a:t>
            </a:r>
            <a:r>
              <a:rPr lang="it-IT" sz="2200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Pseudomonas </a:t>
            </a:r>
            <a:r>
              <a:rPr lang="it-IT" sz="2200" i="1" dirty="0">
                <a:solidFill>
                  <a:srgbClr val="002060"/>
                </a:solidFill>
                <a:latin typeface="Constantia" panose="02030602050306030303" pitchFamily="18" charset="0"/>
              </a:rPr>
              <a:t>aeruginosa</a:t>
            </a:r>
            <a:r>
              <a:rPr lang="it-IT" sz="22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,</a:t>
            </a:r>
            <a:r>
              <a:rPr lang="it-IT" sz="2200" i="1" dirty="0">
                <a:solidFill>
                  <a:srgbClr val="002060"/>
                </a:solidFill>
                <a:latin typeface="Constantia" panose="02030602050306030303" pitchFamily="18" charset="0"/>
              </a:rPr>
              <a:t> Staphylococcus </a:t>
            </a:r>
            <a:r>
              <a:rPr lang="it-IT" sz="2200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aureus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Virus enterici: adenovirus, norovirus, </a:t>
            </a:r>
            <a:r>
              <a:rPr lang="it-IT" sz="22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enterovirus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Virus NON enterici (epiteliotropici): papillomavirus e polyomavirus (JC, BK, WU, Merkell cell polyomavirus)</a:t>
            </a: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405" y="1269921"/>
            <a:ext cx="9127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200" b="1" dirty="0" smtClean="0">
                <a:solidFill>
                  <a:srgbClr val="043672"/>
                </a:solidFill>
                <a:latin typeface="Constantia" pitchFamily="18" charset="0"/>
                <a:cs typeface="Times New Roman" pitchFamily="18" charset="0"/>
              </a:rPr>
              <a:t>VIRUS DI ORIGINE NON ENTERICA: PAPILLOMAVIRUS</a:t>
            </a:r>
            <a:endParaRPr lang="it-IT" sz="2200" b="1" cap="all" dirty="0">
              <a:solidFill>
                <a:srgbClr val="043672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3" y="5392904"/>
            <a:ext cx="8878074" cy="991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761" y="1758875"/>
            <a:ext cx="86177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Risultati: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Parametri microbiologici nella norma;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Nessuna positività per virus enterici;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2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Identificati </a:t>
            </a:r>
            <a:r>
              <a:rPr lang="it-IT" sz="22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papillomavirus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(5 diversi tipi, inclusi «unclassified»), e </a:t>
            </a:r>
            <a:r>
              <a:rPr lang="it-IT" sz="22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polyomavirus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(Merkell cell e JC) nel 65% dei campioni</a:t>
            </a:r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11960" y="429309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586987" y="4911551"/>
            <a:ext cx="1734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Significato?</a:t>
            </a:r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77536" cy="6858000"/>
          </a:xfrm>
          <a:prstGeom prst="rect">
            <a:avLst/>
          </a:prstGeom>
        </p:spPr>
      </p:pic>
      <p:sp>
        <p:nvSpPr>
          <p:cNvPr id="3" name="Rettangolo 1"/>
          <p:cNvSpPr/>
          <p:nvPr/>
        </p:nvSpPr>
        <p:spPr>
          <a:xfrm>
            <a:off x="3261487" y="1012899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043672"/>
                </a:solidFill>
                <a:latin typeface="Times New Roman" pitchFamily="18" charset="0"/>
                <a:cs typeface="Times New Roman" pitchFamily="18" charset="0"/>
              </a:rPr>
              <a:t>CONCLUSIONI</a:t>
            </a:r>
            <a:endParaRPr lang="it-IT" sz="2800" b="1" cap="all" dirty="0">
              <a:solidFill>
                <a:srgbClr val="0436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897648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In assenza di eventi importanti di rilascio accidentale, in condizioni di non sovraffollamento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, </a:t>
            </a:r>
            <a:r>
              <a:rPr lang="it-IT" sz="22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e adeguato trattamento dell’acqua, </a:t>
            </a:r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gli agenti virali sono inattivati dai comuni disinfettanti.</a:t>
            </a:r>
            <a:endParaRPr lang="it-IT" sz="22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just"/>
            <a:endParaRPr lang="it-IT" sz="2200" u="sng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Virus non enterici (epiteliotropici) possono essere rilasciati nelle acque attraverso escrezioni e secrezioni o col lavaggio della pelle.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Necessità di studi e ricerche finalizzati a comprendere il rischio legato alla presenza di questi gruppi virali nelle acque di piscina.</a:t>
            </a:r>
            <a:endParaRPr lang="it-IT" sz="22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sgugenetics.pbworks.com/f/1384537246/adenovirus-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2" y="4170932"/>
            <a:ext cx="1984248" cy="22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EJWBzsXpsMZQu6MfLGQ2iYXaJfqB71busJSMPTQEa3XMGkK55f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91" y="4400895"/>
            <a:ext cx="2207698" cy="18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RQTExQVFRQWGBgXFxcYGRYaFxoYGhoYGBoZGBgYHSYeGhkjGRgYHy8gIycpLCwsGB8xNTAqNSYrLSkBCQoKDQwMDQwMDSkYHhgpKSkpKSkpKSkpKSkpKSkpKSkpKSkpKSkpKSkpKSkpKSkpKSkpKSkpKSkpKSkpKSkpKf/AABEIAN8A4gMBIgACEQEDEQH/xAAaAAACAwEBAAAAAAAAAAAAAAADBAECBQAG/8QANxAAAQEGBAQGAwABAwUBAQAAAREAAgMhMUEEUWHwcYGRoRKxwdHh8QUTIjIVQlIUYpKy0sIj/8QAFgEBAQEAAAAAAAAAAAAAAAAAAAEC/8QAFBEBAAAAAAAAAAAAAAAAAAAAAP/aAAwDAQACEQMRAD8A9c8JkIENx3Vl3yHUNUlnllZjAT0rtfRqvwQBRdLcFFMm0ikN4lSJAXXfBpiTJPvrU0pcsaE8JC085cDv0YcUADtW2nKjBUuzIN+HDVKNzyO60HHmK/E2G4dzn1p9tV6KJ1TkNTSlOzAR6MJIZjXew1REFTXKQ30YEjQjP/KZ2OTWiPOgyqBoWCX44pffUtb94IS9aHsbMA4gG0s5p5neSsB+KF5blRGBs18teRn9tzhJ0JvLvRlhEPiTnyNPvRmIJ8KFSnywMHBvEeL3z0YT8UyT51Vabo2lAxoecJThubYv7vESJgcJfDA46+Xt15ZNPiQqaXnT3E7sk5Et89PZrkeK43mwNuVWpPBOc5MwX5U69q+7IuEpXy+kkxnDOqC096MDTuZl6NIeU65KGUJzoijee6MZ1N8chQ1YHXXjavXyCsQRqS3ylVkxGoesu/yzEN8D4RoCOSEinKnLJmob0p+nyrKOPj2y3pRphvSy3Y1YGHncpgplv6aXXDtWhdp3nya7pnZguHVtIZrrpwazsMCjR4p14huM9OrBf9uvcNzDV7TfJuYPPvAhCCczdNifJpmVzSunSSNDz1K8gTL2vZoDyf5BLzHYGrUCehmV9ep4XbnXDJZZZ8KGfMtclXZiXPubFhRI6SJ4bSe82AYilUdG6qUkvsG6K+BJ6lak+TVIkR0IU5UPtmy5NLUFuC9CGCVCy7yovfg0vlAtvLVgxRrndKy3PyYZeCEKPkSWd5sFn3xxvsro0B4J/wAj1nwzZZ8hJTPzqWX/AGpqoOvnvgwaIiGhsPo7DVUG/ILtdpmkcbblQypcWYLz6Ct1Gdazswegw8b+EQoN3ZGLiZkHpVdCrd+KxSyznvqysR50PPLM+3NgaOIWQsE2iMR3FqFVKVI4kybPixr/AON5tSFH1XkDwkhYNcRy9KpsBpfQ0Y7kXXgi8GzP2XJFhflvgzEJ9aGY09N8WDQhPVRPPfNmBRZn0tbm2U88hqOCqed5Bm4EUhR4r3+J6sGjDeqldzOXJiQXQnpcXzVkYTxHHnfiGbcjA27DowHdikIQvZGuIhVSQNFYJQ5acd3YhUoh+fNoGIUaSUO7+rEciUU0ZV11a9a7DHceSo8/pgYhVrfYbi+lAwwQRLlx+2s68wMiIMuxbmB16NzBhL4AElrLJhvxLFL3NDcA37Taz85uzX7SXFhlBRFztVaCaTz5tRV+Gk58BORC/wArPXkNWH+90qN/XLJpeeCqRKSZb6ZsCMf6koMz1kb+rAOI6oP/ACvstR18AS7D33waH40iq8JVyTLg1S7NHk7+c2AJemclkAteTUfoHhznwyMmiNGmRlclR05iTBefAv7sERgXRI1n999owSRVe1PLfcEWLPPJa8jwYRemOXahE+7AZ95by403JgxIwHPn5TuworvHmnS0tB1YD4JFEE0PqrA3gsb4XqhTf54Jqycf8iA+U+eu6ML9CJLoOPZm3fxQe/oJPr9NBL+MJNR6d2NCxgB9fb5bO/ShQ2Nc26PBQBJgabRg1BipqqntrrZmoeJN56cck+aN56HjEMxTfyzcLHqZ7yaj0cN9QdNCdFmzUCIRXzo2A5itZnWvwhZx2MSayKS1W9kLBuOx1Cr4Ql+eSyZxx8SU79mw4WMTisgOfNCzbkWdua1nz5JzYNcGyyNgvWTN4MTTOW9eGTZWGenrxvmLdG2YLiOqfNfLgwaMeCEUVZb9e/pqf6mT/OzrkwxErVKyWvoaNAb9YdOa73tJeeNBpvRiABJT9vRqxCKBAOG5sHINp7NDd+puYMP9s7d6X812WHFxIVEQrOYXjLJrF4SBr33NU5sGIAVmhr9FVn2agb1qH6M5z+mBFM/WXqs2t+0gEhK7lUUqyzxQl4zOfDiwFxDslnyI81IzZF0pIiU6J5W7sw9iqAgLWXuLMGLFCL0r6/FWAUd6a9tJjgd0Zd54CczO/sk9oxn3lJUVn76sniJKi78qsHRTYX70W3fRk4hJCD0ry1QtYx9BxQk9WG/AekZzy0pIbrkwUMI0tI3RnPxv9fyR2eROis3gfCiPSJzkevujMu4J4HxOhBnMJqu6dApE/C+GZ/oborXw2EdJM50dC+02cw7j8QFwmQROVgFTu3RsAHHVJ/qtb8DVgRxX4gIt9AO6tn/6UZqKUCbsnRvUYeFckGU+/JGBiIpD3gRSayUUmuctzYPLvfjUEwm9/LKP4R2oTfdvWGA6/J7/AOe+7sl+S/GuuSFCnpyYPOQHngdOPdAfRnIGNXj9NfEYIhwDI89Kjl0YL+HkPS41yaDWwuM59JXru9G0sO/4pG2a8ilcm8y4S6Ztq4DEFQSV79PhqPX4HDojz3r6nasWNj1KBJHe+7Yz35Z4h0Ayr0sVoWO7ED3Xj5GXywaTrwP+MjltJMdwfZk2c6+QoJWbNuvjOct/M6MDfiNdpxy1YzryhRTeTChp14VYrhqlNPRPRoKGLvZaGL4j/wAWlqPNxlB46SSkxyYbwAmJzy+NpOZmWJDUyrM0GZXPnxLXhfjHnlsDLS1xLmwIRDTfcstFilQB3BCdaGk20cV+ILlVJ14XBbP/AE6EJkgpNJ7kwAoV5faS+mG88hXNF733yY3hIBV3mlqTUS58mVfcSwK8x1t8MC8SLULrQMoYheKAc5MWM7pmdowRikMhtd8JsF3oZCSOvCfk2pgvCglxVfZrwHQ+ADLUKPnn7sWNgf1lQFymF777MFIEBwRASJBemzebMx4xeV2H/jrXKvSbV/cAPC87N66SWWSW1YUJ4ilDrLyVGCwjvOAkkBefBQrWh4YxXQS/ILJRac5mjC/6cvKHiicu6S56FoEJ1wgEoCk1Cy6efowdBxjzpLrtM/gVZrxf7iSTz1ZOIHXCSCvvzEuDThsUAAM8k2JMBnXi8qBFWfsxIGG8QUzlIa86MjGx36yjoUGo+roy2H/KPB4qCFp7pfjwYNYF0yfdEqX8qDnJs2Ph/wBhPhCZZyscvpncM7d4g9EG1YP63nCSCPW9zNgzXfxZRXnurd+oO1VJ57E/VnI8QITIvWASXEe+bZj8YmxHOycdKaMGpg4htPLfBtNyIaCpTTf3VsDB4kiQPSeWU+erbGFjS38MGpAizWfZOeY1Z5wgC48+dPPq2fhXSJhTbaeTNwnlsR51zVgdggj29hwuzLjvKU6MrAd+tLVoGaBWpaBgPkXc518m5liTZOo9mlgwJhFpTe+We4cQP1/wTMVkOey2RHdCFTSm5bIZdzxuqhQVFeOx9tRrvY5Hf7dunwrZ0TGO/B15IyWIfeJ/qYNN7my6qVTzpO6CRYHYkd2hTt9svHjuiVPPhPptWSexACBee6fbLx36fM9V7hgIXHXnyU5anfdu/wBOAUnwga8ZotxkjZzsYqoUjZPmraUCKX5Gap0Pf6YHHYAddBdpu92X/wBSSIHXhqLykAqjh0zDEw/8kzpQKnT4asV3xBagX+VLADGYgPSFUK5e2t2XOLfdRwuzMr/d8mcgw3f6SRqw8U8oEpBVR3ioKHyYAOvvkKDIVyv0+GpEhvEHxTvraiSZmDjfH4kCBEvmJrkSyEbGFC6AnLJM2BxyAoUnUCY6MB6E8HpUNt+TUchEzW07ojS9EJoZjJD5ciwHiQpF4FSCE3wauJeHgBKE2pVqOR3qEVLWiQDadxsBg51954AKmqdlRm3B4ZEmaKsvnebLDDfy6Q9/UpSPUKzUKMZOvA+IjgNN+7BJhO/7B/7efIsljH3eC6AaUEsm0oTrzxAARam3U3bN/MYV50iUrFJaT592BHDyJU7lLerbH49+ihbUHr5ebefDxcfQqct5VbXwzxEga1pRg9HAfQgqnKvnNnYb3zT4uNGycPEJ5BLpzUmbaUN5UFd1DA5BfMre3TejMQyb9vMb6MtAfAFDpY6+TMuJVVny3uTBfx/9h7eStzUefC1Tp/8AYbmDJKg3nnVV6d70aj7izz9tGK+4ZyXp7ZbswYgQJadZzylL3YFnXKg95Fl4zq7rs2Zl8A1quidwMt2VeeANfEup63WzBSNBd8PiRTsKyEd0l2iZpSuZHkzT73hW4rPpKqHoyZjrauZXmRWYYLYTwpOQvyVfVtXBwnUPhIIrIpzThOVEbzzkMvEoJfLamCw8R2+gGnC1RTIMDOMcJeCOlf8AcmszWssmUdxS/wD8gENSV4+hZ9yM8HZg8p6jXqyMZ5XigTImqcEYK4nBpMPeW0kejVwyOz/yF+XZmSXnk7znXWtGUdeDpINDendgFFDv9B2XDidWNBLocRFeWZOXWWTVjuAuvOg1CrfjkvDowcKC44VzrvmwXR0KXfINSBiCFdI4+wobMOI+745TO5pNo/UXVMytKnl5VYDxH3oroAHhCcO48mvB8So8UEuHsGBg8V4hM6acyUk14zhVXRLhNdfnLRgdhnwJL6FtWJHih2IDKgI0pddejCgO+L/JTKZ2l2th4SG5XOqTQMBjjASBnkL8p/bL/kcaA7SdR73Z3AvOKjwlO5kV9PVgfkYjhoJKQNlg81HfBeB13q2vgJ6ajPebZuLfdJAGdvZmcCSXdaHrwRoN7DwfDnPrybSw8YqielM5tm4aO8JIvU62CdWfwomqAZ7NflqH4ZAM63r3sjOuIteiem+rIwXA6kuCVknejNwqId5dkkWAiuXdG+IbmIIWr/J55OUqNDBmRVCUrrpzHAsKM9Q+lt5MZ/wi0kpIVyyql6tR4WIQZS5ZzmlmBGJAQqRw1yrXryYH6gCQgBJlwKXdZ8PSMk5W1DIx4YenKd81RFtXPsrBnxIQCqSSb33Jk4kHLlblkz8cobGXLovCUj0ZWI4UkcxTlX4YEcPiHnC9Ib581Oba+H/JGRNQKTROvLo2dBgq8fERv4bUw2FccQ1n736IWA7uPzckRrXZ7skHvEaFT/iSvZDtG0owBRA6HfLldlMUUd/kWUV79LhgzzDemhkJr80+mK8+IgeUbG8gwR+RLzqOiYmV6yaHMQ8rwKlaXHLdmCRhACCsl61rJuOGBVTwsu03VohYFXiSQDxTSw2rUcfJe8L0nsyRxswQrqmyGfvnNru4jwHMdfJqxsAgkZzSZ6/bRDgkyOS5jl2YB4jEeIzCDYnbc2agxv5R2Zom/dqwnXXgXbi9uUjJGl2AA/Zgpho0SGVIlv382b8RfAIKBZ0+xlkxIsUpN1R6LubDw8Rx8F11FeRePJgY/wBMV1XXv6FUQz5im9WRxX494zD3nmlAzmKL0NxHV136NmR/zDzp/opkBTvLowZkWGXX0K9aVVtbCEo6t/qrIR43ifFZWXlvg2jhjS1iqSnnejBr4Ryx/wD1mZWbRgOG0hzrXUi1bNnYZ7PTc6y4SzbUw6IJBJUXYYGoSrnpOfp7Mw5FTgfVhOupRZcNGKHJTr01XqwE/X/2f+vu3NwD+v8A4NLArFcCS0pKee/VlS6Zyn2y4ejaIcCBaz6z9Z1ZaJBBPuv2WBCPDPinyF5c9+YIkFSadLH6Qs9HhECSZCcs5iR3qyURANBYImtOcmDOxMEUK9JHuN9WTivVO8qW5ZNoxnwa1E0JC20odLhs7Ewyf931nowZ3ieJrNW0cFCeKc7mply4lGzooDr3iA+pbo2hh/yEwSsueWe6MGq7hnnjd1BP4NZiSFpxGESYUBO1aaerQ9+R8aCYUZKlhPmjDxL7yAEFRasuEurAvi4LvhBdBFijJf8AUOuIJkhVW9tWfxfiILsrE5eY12GGfxrvgBoVKqR3YFYeMmoX4TgCPKTTiZv+KgtXY4MWPh3fBIo86dPJuwuIBE3ZDW8+tasCzpeiBETrTVZsGIXwU71HuzBjI8SRXdbWk0vuFFIXJUHmwVfhpO9ZZ9G79RP9Hfuo1zakR5XhUKDxB4sXCB7/ABiKhpUjkGC4iF4AqrqpZpcw6q84SEO0aT+PQqpAyJQd0mM82fiwnQ4QACSJy9UpLswDwzzxClDS/oyP5PAOPnxGQ1WemjK4vGPQ3QhKarPfFgH8oXgAiICkpdrWkwXw2F/r+VAXdZ5Nr4TDGSukne1bL/HvvdMlPYVb02E/KSmOPDVgtCgASHVNhtCA6i9eC+nBugY10/7ZdlZ2H4SF3lylfqwVwzgWiZUYxABU/PVGeg4R3w5mWSnebK4h0g76rm0EHEHXt/8ATc3OxXUEj0f9mlqIEJN3rcz4sJ6kpc8xe5qas08VUGR75dWXehAnpQ18q+urQLPw8uNOUzfmrIYmC7RazAqSlfqbaZAAnsZzZSK7I1pfrJK8Gox4+ESYJ8IBmMqXkbNnvw/56pOXXkqdm2oroTL/AMge6yRs+LDBCnnK87i6jLowYscrWnoAqaifZh4atEFeHZGbjYd6YT0ZWNB8KTmOKLxNd0YNaA4ialQQnTSlZUbRLzjyUlwztXZbyL2MeD1aZbKhtDCYh6tUmlaaGW5MG/GAddJQmyJ5BGVi4B4itbGR5C/CjWwP5EPL4xKkwPITNLI14Ae8XidMhaY6b92DPMCz0j3GtN5sPCo6fDJ5a8RWScq5tp/o8TxL8lz1zU8mzPymEAQiU9c7GxmGAf5J4SA/xBmqZZhrOY10u+Ghso2E+Wo45L+v8Uzy4dGFFih15HRKSFANbqM2AMNwh5CJ2TPJbM4+ImYElpPVeTGDoeAImRf5TixsKTNZ5m/VN9WC2CgF50+J4BfCZTNK68GRjx3ocvEoNrpmxcT+TdEqpaU/Zsv8gB/mHppKY9/Zgb/JR4ZhuvX3bl3ZCFA8T2QG98GWwsN4jxGgoJ+Xw2vh4Ae6y48UDQHw0IAolNLZ7ybTwuFQSMiagke+rCw7o8NJg0NVHWY9W0YUMi/lJqCuwwAAE47keLNQsKiLx6z6tV0CQvxO0+WbcFiPQ2OdKMBoEYuiRWwmvyLasVSROq5WtaUmq5Dzneh42YzsG4CDevCjQXDw2rc3Lr2Pu3MER3Fz725LRhvQSRQy2T8MV70RbUW8mo85/wBwBy0zWY56sChdmp5zWcrIRzYD8E26VvKqhOjOPqZ6qi7krCLoIIRcu3LLL1ajIxGH/rS2d7enFgP4EPSdsSFRaCXC7b/+nk8FWVxwndl8Q67DUAKe+fDZmwY8aE7Dd8P+5OvAA8NW8/joZBqt8+mTb2LfLxJmV5cdORTo2dFggzQazPEXykweexMJFI8pfcmph8a+7KxlRV07o25iMATN4+QPQpblm2bicGaDsLzRoDwseCRNO4I2vVmMH+QeVCUSdfTJsN/CkFV/rfJWu5GedqN8Cwenh/kS8+PGJf8AKQ9ONwzT8NyIVBooWW6ebeWH5DxO+E2pVWeh40+BBep00z5tQ27A8ZMwUXznl3a0TAh0TCJyzrvyZRzFPh4eFJidfJrRY70/EZ1r8kMEwYrwekKyzRaJZUapxdg9JbKexlyownYxdCVCVy9s+TJxnQ8hC1lnxYLY511VvOa34Mm7hi8QSZeW6MxDwRMiSfbtwbQw8EJ4QK7J9GC2Fw/8ZZDPlJea1Z7C4YAiWSnidU7tOEw51novKXbhZn3INyATfOzBOHg+FVrqgysZfCM7Bh1CaKJaqubc7BBmDOpqfKX3eTMuwprmh5rubAZzDVJ5V2GO44vES+CGo66Xis5cL7v6McOEHfTVgtDwx19qCi04izGDw1rz3o1YYIBWZ97zkxA7RAiZp5rJoKeHj29m5i/q3NuYIiPTqRpNO7U8NcjS/q0AUUaqAedaMQvTtxnX3YFRCABvPPQT3rWTVMWaSHl8CbGfCHlkw3ggVJqmwDQsHR8aXQQANyy4Nk4pzxI88FWgQ+vDsz8QdQTL7pJchLNgvOAgBBrWsr796EDBAHEetJ1aBhXQ6fFqk19ZMf8ASASTM5SSmqa8U4sN/DkEl2vpOaAd9JsGbi4QUCckoRlKXJF4MhFwIItwVPSU9ltqNCUL37XCTTuwn8GOs1QIBqwYMXCGaqu87oWA9g1UnSq14q28cPdJ0kickzrNJqwnoE1Hv53muTB5978eOc1OrD/6V4SrvMNvP4RD4Re9q62TQUaIuFpvlPT6YMR1590aj043RiQfG+PDMStX55Np/wDRE0ugkuhFmYwMIOPLy33YMRzCmYPefLJjwvxwMjxn5SDejxf4/wAQDzoSVs+suzKQ8IFnLp7V4qwJYfBTTw9V87+zNwcCBlXXewzfgqAJUqOxkjHdgCyleFd21LACHhiSgkR1Q8kX2ZqG6iZGVd30uxDDRCLBbcbGRX5Zhx058e9d2DB0HDgXPTyHNjuQxUknJSDz1E+7cYWc1nOUmYdHzX7DBZxAEtQ7DXcgrIzvp7c7tzrgVU3zbnAVkNzuNqA0BXAl9M+PJruDaTQ67s1XHAVF9V82LCQZb5sAxh9PJuYv6Bt5xuYK+W+SVYEQurY8j8ljB6inoq81l1aHneU5/wCKXzKd/OQBchout1rTacOUR3Uob8R5SY5Ep24913xYRgXHzwW0lp5MCzyXXJZ+pW7U8Eshp8GfJmXsNpWVu9NGG64ihJbnvJgXRTkNrV3JAwn3RcIAsrA9JD+RTWbOD/GQ5/I5sABQJDlXiEXVqFgJEBAtddDOZmy0WCroIBWvLMn1Kc20zJZDh5H1mwQTYCW734MGdEgE1TnnPOT0ratAgGwJW3DlxbRegURUVCidx7ND8MVCgjROi+4YEDg5AhehPWdpsJ/BzUDmi+TP+BCEU8etMpNMR0lC6k+nKRSt+zBnDDqAs7UEk9qc2tDwB2oHfObaIgFLgZ8tJLy5Ndx2SWynwswWwsEIHX3V/wCNwl0LAj4dHja6ggX92OihVSa3PI2bQ/W7EdMppZB3NCwY0OAaIUyrKlbMR2EMk5017hmH4BCVvvP5zbvAspZGfoWAUKFWla085dNGLBgDQpSSXszDkCUpb7NdyHytlJoBCHl5KvEq1v1TC3kvtcfTFcAyTdLZtIwz0wsq9+h3VgIHMlkxA8g3ujVhv/zIU3ya/wCpdTkl96/Ic67vJiOGnnvz0aXXiDpy6b1Yjs9/LBX9gunUe7cxP2j/AJD/AMj7tDAvEB10NexBkhaHYScJ8K+vqWK+6UlyttC1Xhc08uHwwDDruVJbRU+2tDdQ+FL5DzasR0itLUNKijU8GRl6fWrA54gFl3XovkykaKF1rtbrxo1/EhSsgT5LZl4jodKzrMCWaypuzBR94JUjnLKWlOrD8CjMrSdd3Zz9bpFOwl0YD4CBADvW3LowAeBp1K0zVVRpelUS4Woe3RGMlbBu8Ege+fvzRgVRTRb1nlvg3RIToWQRMgm1G1Zh+ABQldcukrUa5hy0YEf1ghAKigA667k1/wDpzarFEIUNRbvK29Wl5QZBJLyNLy3VgDWRWkyKDoZhWH+h5a71O6M2geKGtBn1k1nYYQCXESp3FGBWG6oVK6lZa0Pq2hg3Jz3yangFABRB0vowyUmSb9vpgax0MEWWo2m0ZKHCz7kJlMIn2xXFqZ1y4+jXBWYvl99mAUJ1ZGdplQeOXrXNr5qOW9yYghgEkzPJJTtoWL4hcBU9dGAUvDrovYV6NMN034X9ad2u85r5tzonffObBXwoEGqhEP2xHAgnvnwazgn4QE1lcsR10UuF5dGCHHrW4bk1gk/fatRQJem5bRuQoppl9MBhDy9G5qOw3yAiJx+G5g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10" descr="data:image/jpeg;base64,/9j/4AAQSkZJRgABAQAAAQABAAD/2wCEAAkGBhQSERQTExQVFRQWGBgXFxcYGRYaFxoYGhoYGBoZGBgYHSYeGhkjGRgYHy8gIycpLCwsGB8xNTAqNSYrLSkBCQoKDQwMDQwMDSkYHhgpKSkpKSkpKSkpKSkpKSkpKSkpKSkpKSkpKSkpKSkpKSkpKSkpKSkpKSkpKSkpKSkpKf/AABEIAN8A4gMBIgACEQEDEQH/xAAaAAACAwEBAAAAAAAAAAAAAAADBAECBQAG/8QANxAAAQEGBAQGAwABAwUBAQAAAREAAgMhMUEEUWHwcYGRoRKxwdHh8QUTIjIVQlIUYpKy0sIj/8QAFgEBAQEAAAAAAAAAAAAAAAAAAAEC/8QAFBEBAAAAAAAAAAAAAAAAAAAAAP/aAAwDAQACEQMRAD8A9c8JkIENx3Vl3yHUNUlnllZjAT0rtfRqvwQBRdLcFFMm0ikN4lSJAXXfBpiTJPvrU0pcsaE8JC085cDv0YcUADtW2nKjBUuzIN+HDVKNzyO60HHmK/E2G4dzn1p9tV6KJ1TkNTSlOzAR6MJIZjXew1REFTXKQ30YEjQjP/KZ2OTWiPOgyqBoWCX44pffUtb94IS9aHsbMA4gG0s5p5neSsB+KF5blRGBs18teRn9tzhJ0JvLvRlhEPiTnyNPvRmIJ8KFSnywMHBvEeL3z0YT8UyT51Vabo2lAxoecJThubYv7vESJgcJfDA46+Xt15ZNPiQqaXnT3E7sk5Et89PZrkeK43mwNuVWpPBOc5MwX5U69q+7IuEpXy+kkxnDOqC096MDTuZl6NIeU65KGUJzoijee6MZ1N8chQ1YHXXjavXyCsQRqS3ylVkxGoesu/yzEN8D4RoCOSEinKnLJmob0p+nyrKOPj2y3pRphvSy3Y1YGHncpgplv6aXXDtWhdp3nya7pnZguHVtIZrrpwazsMCjR4p14huM9OrBf9uvcNzDV7TfJuYPPvAhCCczdNifJpmVzSunSSNDz1K8gTL2vZoDyf5BLzHYGrUCehmV9ep4XbnXDJZZZ8KGfMtclXZiXPubFhRI6SJ4bSe82AYilUdG6qUkvsG6K+BJ6lak+TVIkR0IU5UPtmy5NLUFuC9CGCVCy7yovfg0vlAtvLVgxRrndKy3PyYZeCEKPkSWd5sFn3xxvsro0B4J/wAj1nwzZZ8hJTPzqWX/AGpqoOvnvgwaIiGhsPo7DVUG/ILtdpmkcbblQypcWYLz6Ct1Gdazswegw8b+EQoN3ZGLiZkHpVdCrd+KxSyznvqysR50PPLM+3NgaOIWQsE2iMR3FqFVKVI4kybPixr/AON5tSFH1XkDwkhYNcRy9KpsBpfQ0Y7kXXgi8GzP2XJFhflvgzEJ9aGY09N8WDQhPVRPPfNmBRZn0tbm2U88hqOCqed5Bm4EUhR4r3+J6sGjDeqldzOXJiQXQnpcXzVkYTxHHnfiGbcjA27DowHdikIQvZGuIhVSQNFYJQ5acd3YhUoh+fNoGIUaSUO7+rEciUU0ZV11a9a7DHceSo8/pgYhVrfYbi+lAwwQRLlx+2s68wMiIMuxbmB16NzBhL4AElrLJhvxLFL3NDcA37Taz85uzX7SXFhlBRFztVaCaTz5tRV+Gk58BORC/wArPXkNWH+90qN/XLJpeeCqRKSZb6ZsCMf6koMz1kb+rAOI6oP/ACvstR18AS7D33waH40iq8JVyTLg1S7NHk7+c2AJemclkAteTUfoHhznwyMmiNGmRlclR05iTBefAv7sERgXRI1n999owSRVe1PLfcEWLPPJa8jwYRemOXahE+7AZ95by403JgxIwHPn5TuworvHmnS0tB1YD4JFEE0PqrA3gsb4XqhTf54Jqycf8iA+U+eu6ML9CJLoOPZm3fxQe/oJPr9NBL+MJNR6d2NCxgB9fb5bO/ShQ2Nc26PBQBJgabRg1BipqqntrrZmoeJN56cck+aN56HjEMxTfyzcLHqZ7yaj0cN9QdNCdFmzUCIRXzo2A5itZnWvwhZx2MSayKS1W9kLBuOx1Cr4Ql+eSyZxx8SU79mw4WMTisgOfNCzbkWdua1nz5JzYNcGyyNgvWTN4MTTOW9eGTZWGenrxvmLdG2YLiOqfNfLgwaMeCEUVZb9e/pqf6mT/OzrkwxErVKyWvoaNAb9YdOa73tJeeNBpvRiABJT9vRqxCKBAOG5sHINp7NDd+puYMP9s7d6X812WHFxIVEQrOYXjLJrF4SBr33NU5sGIAVmhr9FVn2agb1qH6M5z+mBFM/WXqs2t+0gEhK7lUUqyzxQl4zOfDiwFxDslnyI81IzZF0pIiU6J5W7sw9iqAgLWXuLMGLFCL0r6/FWAUd6a9tJjgd0Zd54CczO/sk9oxn3lJUVn76sniJKi78qsHRTYX70W3fRk4hJCD0ry1QtYx9BxQk9WG/AekZzy0pIbrkwUMI0tI3RnPxv9fyR2eROis3gfCiPSJzkevujMu4J4HxOhBnMJqu6dApE/C+GZ/oborXw2EdJM50dC+02cw7j8QFwmQROVgFTu3RsAHHVJ/qtb8DVgRxX4gIt9AO6tn/6UZqKUCbsnRvUYeFckGU+/JGBiIpD3gRSayUUmuctzYPLvfjUEwm9/LKP4R2oTfdvWGA6/J7/AOe+7sl+S/GuuSFCnpyYPOQHngdOPdAfRnIGNXj9NfEYIhwDI89Kjl0YL+HkPS41yaDWwuM59JXru9G0sO/4pG2a8ilcm8y4S6Ztq4DEFQSV79PhqPX4HDojz3r6nasWNj1KBJHe+7Yz35Z4h0Ayr0sVoWO7ED3Xj5GXywaTrwP+MjltJMdwfZk2c6+QoJWbNuvjOct/M6MDfiNdpxy1YzryhRTeTChp14VYrhqlNPRPRoKGLvZaGL4j/wAWlqPNxlB46SSkxyYbwAmJzy+NpOZmWJDUyrM0GZXPnxLXhfjHnlsDLS1xLmwIRDTfcstFilQB3BCdaGk20cV+ILlVJ14XBbP/AE6EJkgpNJ7kwAoV5faS+mG88hXNF733yY3hIBV3mlqTUS58mVfcSwK8x1t8MC8SLULrQMoYheKAc5MWM7pmdowRikMhtd8JsF3oZCSOvCfk2pgvCglxVfZrwHQ+ADLUKPnn7sWNgf1lQFymF777MFIEBwRASJBemzebMx4xeV2H/jrXKvSbV/cAPC87N66SWWSW1YUJ4ilDrLyVGCwjvOAkkBefBQrWh4YxXQS/ILJRac5mjC/6cvKHiicu6S56FoEJ1wgEoCk1Cy6efowdBxjzpLrtM/gVZrxf7iSTz1ZOIHXCSCvvzEuDThsUAAM8k2JMBnXi8qBFWfsxIGG8QUzlIa86MjGx36yjoUGo+roy2H/KPB4qCFp7pfjwYNYF0yfdEqX8qDnJs2Ph/wBhPhCZZyscvpncM7d4g9EG1YP63nCSCPW9zNgzXfxZRXnurd+oO1VJ57E/VnI8QITIvWASXEe+bZj8YmxHOycdKaMGpg4htPLfBtNyIaCpTTf3VsDB4kiQPSeWU+erbGFjS38MGpAizWfZOeY1Z5wgC48+dPPq2fhXSJhTbaeTNwnlsR51zVgdggj29hwuzLjvKU6MrAd+tLVoGaBWpaBgPkXc518m5liTZOo9mlgwJhFpTe+We4cQP1/wTMVkOey2RHdCFTSm5bIZdzxuqhQVFeOx9tRrvY5Hf7dunwrZ0TGO/B15IyWIfeJ/qYNN7my6qVTzpO6CRYHYkd2hTt9svHjuiVPPhPptWSexACBee6fbLx36fM9V7hgIXHXnyU5anfdu/wBOAUnwga8ZotxkjZzsYqoUjZPmraUCKX5Gap0Pf6YHHYAddBdpu92X/wBSSIHXhqLykAqjh0zDEw/8kzpQKnT4asV3xBagX+VLADGYgPSFUK5e2t2XOLfdRwuzMr/d8mcgw3f6SRqw8U8oEpBVR3ioKHyYAOvvkKDIVyv0+GpEhvEHxTvraiSZmDjfH4kCBEvmJrkSyEbGFC6AnLJM2BxyAoUnUCY6MB6E8HpUNt+TUchEzW07ojS9EJoZjJD5ciwHiQpF4FSCE3wauJeHgBKE2pVqOR3qEVLWiQDadxsBg51954AKmqdlRm3B4ZEmaKsvnebLDDfy6Q9/UpSPUKzUKMZOvA+IjgNN+7BJhO/7B/7efIsljH3eC6AaUEsm0oTrzxAARam3U3bN/MYV50iUrFJaT592BHDyJU7lLerbH49+ihbUHr5ebefDxcfQqct5VbXwzxEga1pRg9HAfQgqnKvnNnYb3zT4uNGycPEJ5BLpzUmbaUN5UFd1DA5BfMre3TejMQyb9vMb6MtAfAFDpY6+TMuJVVny3uTBfx/9h7eStzUefC1Tp/8AYbmDJKg3nnVV6d70aj7izz9tGK+4ZyXp7ZbswYgQJadZzylL3YFnXKg95Fl4zq7rs2Zl8A1quidwMt2VeeANfEup63WzBSNBd8PiRTsKyEd0l2iZpSuZHkzT73hW4rPpKqHoyZjrauZXmRWYYLYTwpOQvyVfVtXBwnUPhIIrIpzThOVEbzzkMvEoJfLamCw8R2+gGnC1RTIMDOMcJeCOlf8AcmszWssmUdxS/wD8gENSV4+hZ9yM8HZg8p6jXqyMZ5XigTImqcEYK4nBpMPeW0kejVwyOz/yF+XZmSXnk7znXWtGUdeDpINDendgFFDv9B2XDidWNBLocRFeWZOXWWTVjuAuvOg1CrfjkvDowcKC44VzrvmwXR0KXfINSBiCFdI4+wobMOI+745TO5pNo/UXVMytKnl5VYDxH3oroAHhCcO48mvB8So8UEuHsGBg8V4hM6acyUk14zhVXRLhNdfnLRgdhnwJL6FtWJHih2IDKgI0pddejCgO+L/JTKZ2l2th4SG5XOqTQMBjjASBnkL8p/bL/kcaA7SdR73Z3AvOKjwlO5kV9PVgfkYjhoJKQNlg81HfBeB13q2vgJ6ajPebZuLfdJAGdvZmcCSXdaHrwRoN7DwfDnPrybSw8YqielM5tm4aO8JIvU62CdWfwomqAZ7NflqH4ZAM63r3sjOuIteiem+rIwXA6kuCVknejNwqId5dkkWAiuXdG+IbmIIWr/J55OUqNDBmRVCUrrpzHAsKM9Q+lt5MZ/wi0kpIVyyql6tR4WIQZS5ZzmlmBGJAQqRw1yrXryYH6gCQgBJlwKXdZ8PSMk5W1DIx4YenKd81RFtXPsrBnxIQCqSSb33Jk4kHLlblkz8cobGXLovCUj0ZWI4UkcxTlX4YEcPiHnC9Ib581Oba+H/JGRNQKTROvLo2dBgq8fERv4bUw2FccQ1n736IWA7uPzckRrXZ7skHvEaFT/iSvZDtG0owBRA6HfLldlMUUd/kWUV79LhgzzDemhkJr80+mK8+IgeUbG8gwR+RLzqOiYmV6yaHMQ8rwKlaXHLdmCRhACCsl61rJuOGBVTwsu03VohYFXiSQDxTSw2rUcfJe8L0nsyRxswQrqmyGfvnNru4jwHMdfJqxsAgkZzSZ6/bRDgkyOS5jl2YB4jEeIzCDYnbc2agxv5R2Zom/dqwnXXgXbi9uUjJGl2AA/Zgpho0SGVIlv382b8RfAIKBZ0+xlkxIsUpN1R6LubDw8Rx8F11FeRePJgY/wBMV1XXv6FUQz5im9WRxX494zD3nmlAzmKL0NxHV136NmR/zDzp/opkBTvLowZkWGXX0K9aVVtbCEo6t/qrIR43ifFZWXlvg2jhjS1iqSnnejBr4Ryx/wD1mZWbRgOG0hzrXUi1bNnYZ7PTc6y4SzbUw6IJBJUXYYGoSrnpOfp7Mw5FTgfVhOupRZcNGKHJTr01XqwE/X/2f+vu3NwD+v8A4NLArFcCS0pKee/VlS6Zyn2y4ejaIcCBaz6z9Z1ZaJBBPuv2WBCPDPinyF5c9+YIkFSadLH6Qs9HhECSZCcs5iR3qyURANBYImtOcmDOxMEUK9JHuN9WTivVO8qW5ZNoxnwa1E0JC20odLhs7Ewyf931nowZ3ieJrNW0cFCeKc7mply4lGzooDr3iA+pbo2hh/yEwSsueWe6MGq7hnnjd1BP4NZiSFpxGESYUBO1aaerQ9+R8aCYUZKlhPmjDxL7yAEFRasuEurAvi4LvhBdBFijJf8AUOuIJkhVW9tWfxfiILsrE5eY12GGfxrvgBoVKqR3YFYeMmoX4TgCPKTTiZv+KgtXY4MWPh3fBIo86dPJuwuIBE3ZDW8+tasCzpeiBETrTVZsGIXwU71HuzBjI8SRXdbWk0vuFFIXJUHmwVfhpO9ZZ9G79RP9Hfuo1zakR5XhUKDxB4sXCB7/ABiKhpUjkGC4iF4AqrqpZpcw6q84SEO0aT+PQqpAyJQd0mM82fiwnQ4QACSJy9UpLswDwzzxClDS/oyP5PAOPnxGQ1WemjK4vGPQ3QhKarPfFgH8oXgAiICkpdrWkwXw2F/r+VAXdZ5Nr4TDGSukne1bL/HvvdMlPYVb02E/KSmOPDVgtCgASHVNhtCA6i9eC+nBugY10/7ZdlZ2H4SF3lylfqwVwzgWiZUYxABU/PVGeg4R3w5mWSnebK4h0g76rm0EHEHXt/8ATc3OxXUEj0f9mlqIEJN3rcz4sJ6kpc8xe5qas08VUGR75dWXehAnpQ18q+urQLPw8uNOUzfmrIYmC7RazAqSlfqbaZAAnsZzZSK7I1pfrJK8Gox4+ESYJ8IBmMqXkbNnvw/56pOXXkqdm2oroTL/AMge6yRs+LDBCnnK87i6jLowYscrWnoAqaifZh4atEFeHZGbjYd6YT0ZWNB8KTmOKLxNd0YNaA4ialQQnTSlZUbRLzjyUlwztXZbyL2MeD1aZbKhtDCYh6tUmlaaGW5MG/GAddJQmyJ5BGVi4B4itbGR5C/CjWwP5EPL4xKkwPITNLI14Ae8XidMhaY6b92DPMCz0j3GtN5sPCo6fDJ5a8RWScq5tp/o8TxL8lz1zU8mzPymEAQiU9c7GxmGAf5J4SA/xBmqZZhrOY10u+Ghso2E+Wo45L+v8Uzy4dGFFih15HRKSFANbqM2AMNwh5CJ2TPJbM4+ImYElpPVeTGDoeAImRf5TixsKTNZ5m/VN9WC2CgF50+J4BfCZTNK68GRjx3ocvEoNrpmxcT+TdEqpaU/Zsv8gB/mHppKY9/Zgb/JR4ZhuvX3bl3ZCFA8T2QG98GWwsN4jxGgoJ+Xw2vh4Ae6y48UDQHw0IAolNLZ7ybTwuFQSMiagke+rCw7o8NJg0NVHWY9W0YUMi/lJqCuwwAAE47keLNQsKiLx6z6tV0CQvxO0+WbcFiPQ2OdKMBoEYuiRWwmvyLasVSROq5WtaUmq5Dzneh42YzsG4CDevCjQXDw2rc3Lr2Pu3MER3Fz725LRhvQSRQy2T8MV70RbUW8mo85/wBwBy0zWY56sChdmp5zWcrIRzYD8E26VvKqhOjOPqZ6qi7krCLoIIRcu3LLL1ajIxGH/rS2d7enFgP4EPSdsSFRaCXC7b/+nk8FWVxwndl8Q67DUAKe+fDZmwY8aE7Dd8P+5OvAA8NW8/joZBqt8+mTb2LfLxJmV5cdORTo2dFggzQazPEXykweexMJFI8pfcmph8a+7KxlRV07o25iMATN4+QPQpblm2bicGaDsLzRoDwseCRNO4I2vVmMH+QeVCUSdfTJsN/CkFV/rfJWu5GedqN8Cwenh/kS8+PGJf8AKQ9ONwzT8NyIVBooWW6ebeWH5DxO+E2pVWeh40+BBep00z5tQ27A8ZMwUXznl3a0TAh0TCJyzrvyZRzFPh4eFJidfJrRY70/EZ1r8kMEwYrwekKyzRaJZUapxdg9JbKexlyownYxdCVCVy9s+TJxnQ8hC1lnxYLY511VvOa34Mm7hi8QSZeW6MxDwRMiSfbtwbQw8EJ4QK7J9GC2Fw/8ZZDPlJea1Z7C4YAiWSnidU7tOEw51novKXbhZn3INyATfOzBOHg+FVrqgysZfCM7Bh1CaKJaqubc7BBmDOpqfKX3eTMuwprmh5rubAZzDVJ5V2GO44vES+CGo66Xis5cL7v6McOEHfTVgtDwx19qCi04izGDw1rz3o1YYIBWZ97zkxA7RAiZp5rJoKeHj29m5i/q3NuYIiPTqRpNO7U8NcjS/q0AUUaqAedaMQvTtxnX3YFRCABvPPQT3rWTVMWaSHl8CbGfCHlkw3ggVJqmwDQsHR8aXQQANyy4Nk4pzxI88FWgQ+vDsz8QdQTL7pJchLNgvOAgBBrWsr796EDBAHEetJ1aBhXQ6fFqk19ZMf8ASASTM5SSmqa8U4sN/DkEl2vpOaAd9JsGbi4QUCckoRlKXJF4MhFwIItwVPSU9ltqNCUL37XCTTuwn8GOs1QIBqwYMXCGaqu87oWA9g1UnSq14q28cPdJ0kickzrNJqwnoE1Hv53muTB5978eOc1OrD/6V4SrvMNvP4RD4Re9q62TQUaIuFpvlPT6YMR1590aj043RiQfG+PDMStX55Np/wDRE0ugkuhFmYwMIOPLy33YMRzCmYPefLJjwvxwMjxn5SDejxf4/wAQDzoSVs+suzKQ8IFnLp7V4qwJYfBTTw9V87+zNwcCBlXXewzfgqAJUqOxkjHdgCyleFd21LACHhiSgkR1Q8kX2ZqG6iZGVd30uxDDRCLBbcbGRX5Zhx058e9d2DB0HDgXPTyHNjuQxUknJSDz1E+7cYWc1nOUmYdHzX7DBZxAEtQ7DXcgrIzvp7c7tzrgVU3zbnAVkNzuNqA0BXAl9M+PJruDaTQ67s1XHAVF9V82LCQZb5sAxh9PJuYv6Bt5xuYK+W+SVYEQurY8j8ljB6inoq81l1aHneU5/wCKXzKd/OQBchout1rTacOUR3Uob8R5SY5Ep24913xYRgXHzwW0lp5MCzyXXJZ+pW7U8Eshp8GfJmXsNpWVu9NGG64ihJbnvJgXRTkNrV3JAwn3RcIAsrA9JD+RTWbOD/GQ5/I5sABQJDlXiEXVqFgJEBAtddDOZmy0WCroIBWvLMn1Kc20zJZDh5H1mwQTYCW734MGdEgE1TnnPOT0ratAgGwJW3DlxbRegURUVCidx7ND8MVCgjROi+4YEDg5AhehPWdpsJ/BzUDmi+TP+BCEU8etMpNMR0lC6k+nKRSt+zBnDDqAs7UEk9qc2tDwB2oHfObaIgFLgZ8tJLy5Ndx2SWynwswWwsEIHX3V/wCNwl0LAj4dHja6ggX92OihVSa3PI2bQ/W7EdMppZB3NCwY0OAaIUyrKlbMR2EMk5017hmH4BCVvvP5zbvAspZGfoWAUKFWla085dNGLBgDQpSSXszDkCUpb7NdyHytlJoBCHl5KvEq1v1TC3kvtcfTFcAyTdLZtIwz0wsq9+h3VgIHMlkxA8g3ujVhv/zIU3ya/wCpdTkl96/Ic67vJiOGnnvz0aXXiDpy6b1Yjs9/LBX9gunUe7cxP2j/AJD/AMj7tDAvEB10NexBkhaHYScJ8K+vqWK+6UlyttC1Xhc08uHwwDDruVJbRU+2tDdQ+FL5DzasR0itLUNKijU8GRl6fWrA54gFl3XovkykaKF1rtbrxo1/EhSsgT5LZl4jodKzrMCWaypuzBR94JUjnLKWlOrD8CjMrSdd3Zz9bpFOwl0YD4CBADvW3LowAeBp1K0zVVRpelUS4Woe3RGMlbBu8Ege+fvzRgVRTRb1nlvg3RIToWQRMgm1G1Zh+ABQldcukrUa5hy0YEf1ghAKigA667k1/wDpzarFEIUNRbvK29Wl5QZBJLyNLy3VgDWRWkyKDoZhWH+h5a71O6M2geKGtBn1k1nYYQCXESp3FGBWG6oVK6lZa0Pq2hg3Jz3yangFABRB0vowyUmSb9vpgax0MEWWo2m0ZKHCz7kJlMIn2xXFqZ1y4+jXBWYvl99mAUJ1ZGdplQeOXrXNr5qOW9yYghgEkzPJJTtoWL4hcBU9dGAUvDrovYV6NMN034X9ad2u85r5tzonffObBXwoEGqhEP2xHAgnvnwazgn4QE1lcsR10UuF5dGCHHrW4bk1gk/fatRQJem5bRuQoppl9MBhDy9G5qOw3yAiJx+G5g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4" name="Picture 12" descr="https://encrypted-tbn3.gstatic.com/images?q=tbn:ANd9GcTv1kQbImXPZKsKHtK4-qymwpkeL5Ik-DwtTHtG89PayDi4tE6-a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215265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s://encrypted-tbn0.gstatic.com/images?q=tbn:ANd9GcTVtITGYx4ckM86oFzbMvr5n7WLPSveZkEy_3A9Qd4nxXWfZX6Q2OPSm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8013"/>
            <a:ext cx="2581744" cy="20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Graphic of an adenoviru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8057" y="1478449"/>
            <a:ext cx="1993980" cy="28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980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Constantia" pitchFamily="18" charset="0"/>
              </a:rPr>
              <a:t>ADENOVIRUS</a:t>
            </a:r>
            <a:endParaRPr lang="it-IT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3014" y="952937"/>
            <a:ext cx="9089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ADENOVIRUS</a:t>
            </a:r>
            <a:endParaRPr lang="it-IT" sz="2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938" y="476672"/>
            <a:ext cx="2705542" cy="51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1520" y="1588339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Penetrano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nell’organismo per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via aerogena o congiuntivale e diffondono all’apparato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respiratorio e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 quello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gastrointestinale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Vengono eliminati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dall’organismo attraverso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le secrezioni nasali e lacrimali, oppure con le feci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it-IT" sz="2400" dirty="0" err="1">
                <a:solidFill>
                  <a:srgbClr val="002060"/>
                </a:solidFill>
                <a:latin typeface="Constantia" panose="02030602050306030303" pitchFamily="18" charset="0"/>
              </a:rPr>
              <a:t>Patologie</a:t>
            </a:r>
            <a:r>
              <a:rPr lang="en-US" alt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altLang="it-IT" sz="24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respiratorie</a:t>
            </a:r>
            <a:endParaRPr lang="en-US" alt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it-IT" sz="2400" dirty="0" err="1">
                <a:solidFill>
                  <a:srgbClr val="002060"/>
                </a:solidFill>
                <a:latin typeface="Constantia" panose="02030602050306030303" pitchFamily="18" charset="0"/>
              </a:rPr>
              <a:t>Patologie</a:t>
            </a:r>
            <a:r>
              <a:rPr lang="en-US" alt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altLang="it-IT" sz="24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oculari</a:t>
            </a:r>
            <a:endParaRPr lang="en-US" alt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it-IT" sz="2400" dirty="0" err="1">
                <a:solidFill>
                  <a:srgbClr val="002060"/>
                </a:solidFill>
                <a:latin typeface="Constantia" panose="02030602050306030303" pitchFamily="18" charset="0"/>
              </a:rPr>
              <a:t>Patologie</a:t>
            </a:r>
            <a:r>
              <a:rPr lang="en-US" alt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altLang="it-IT" sz="24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intestinali</a:t>
            </a:r>
            <a:endParaRPr lang="en-US" alt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it-IT" sz="2400" dirty="0" err="1">
                <a:solidFill>
                  <a:srgbClr val="002060"/>
                </a:solidFill>
                <a:latin typeface="Constantia" panose="02030602050306030303" pitchFamily="18" charset="0"/>
              </a:rPr>
              <a:t>Patologie</a:t>
            </a:r>
            <a:r>
              <a:rPr lang="en-US" alt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altLang="it-IT" sz="2400" dirty="0" err="1">
                <a:solidFill>
                  <a:srgbClr val="002060"/>
                </a:solidFill>
                <a:latin typeface="Constantia" panose="02030602050306030303" pitchFamily="18" charset="0"/>
              </a:rPr>
              <a:t>renali</a:t>
            </a:r>
            <a:r>
              <a:rPr lang="en-US" alt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 e </a:t>
            </a:r>
            <a:r>
              <a:rPr lang="en-US" altLang="it-IT" sz="24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urinarie</a:t>
            </a:r>
            <a:endParaRPr lang="it-IT" sz="24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8583" y="908720"/>
            <a:ext cx="9125417" cy="5451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628800"/>
            <a:ext cx="87849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FORME RESPIRATORIE</a:t>
            </a:r>
            <a:endParaRPr lang="it-IT" sz="2200" i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it-IT" sz="2200" dirty="0" smtClean="0">
              <a:solidFill>
                <a:srgbClr val="043672"/>
              </a:solidFill>
              <a:latin typeface="Constantia" panose="02030602050306030303" pitchFamily="18" charset="0"/>
            </a:endParaRPr>
          </a:p>
          <a:p>
            <a:r>
              <a:rPr lang="it-IT" sz="2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MALATTIA ACUTA  RESPIRATORIA FEBBRILE: 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manifestazione frequente delle infezioni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nel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bambino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Si manifesta con febbre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faringite,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tracheite e bronchite, oltre a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tosse persistente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e non 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produttiva. Raramente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, polmonite.</a:t>
            </a:r>
            <a:endParaRPr lang="it-IT" sz="22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b="1" dirty="0">
                <a:solidFill>
                  <a:srgbClr val="002060"/>
                </a:solidFill>
                <a:latin typeface="Constantia" panose="02030602050306030303" pitchFamily="18" charset="0"/>
              </a:rPr>
              <a:t>FEBBRE </a:t>
            </a:r>
            <a:r>
              <a:rPr lang="it-IT" sz="2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ACUTA FARINGO-CONGIUNTIVALE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(congiuntivite da piscina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), </a:t>
            </a:r>
            <a:r>
              <a:rPr lang="it-IT" sz="2200" dirty="0">
                <a:solidFill>
                  <a:srgbClr val="002060"/>
                </a:solidFill>
                <a:latin typeface="Constantia" panose="02030602050306030303" pitchFamily="18" charset="0"/>
              </a:rPr>
              <a:t>provoca la triade clinica di febbre, faringite e congiuntivite</a:t>
            </a:r>
            <a:r>
              <a:rPr lang="it-IT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endParaRPr lang="it-IT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POLMONITE VIRALE NEL LATTANTE</a:t>
            </a:r>
            <a:endParaRPr lang="it-IT" sz="2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1" y="1124744"/>
            <a:ext cx="9086797" cy="31908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484784"/>
            <a:ext cx="89072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INFEZIONI CONGIUNTIVALI</a:t>
            </a:r>
          </a:p>
          <a:p>
            <a:endParaRPr lang="it-IT" sz="2400" dirty="0">
              <a:solidFill>
                <a:srgbClr val="FFFF99"/>
              </a:solidFill>
              <a:latin typeface="Constantia" panose="02030602050306030303" pitchFamily="18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Caratterizzate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da spiccata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contagiosità e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da manifestazioni varie a seconda del tipo antigenico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</a:p>
          <a:p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sierotipi </a:t>
            </a:r>
            <a:r>
              <a:rPr lang="it-IT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3, 4, 7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: </a:t>
            </a:r>
            <a:r>
              <a:rPr lang="it-IT" sz="2400" dirty="0">
                <a:solidFill>
                  <a:srgbClr val="C00000"/>
                </a:solidFill>
                <a:latin typeface="Constantia" panose="02030602050306030303" pitchFamily="18" charset="0"/>
              </a:rPr>
              <a:t>febbre </a:t>
            </a:r>
            <a:r>
              <a:rPr lang="it-IT" sz="2400" dirty="0" err="1">
                <a:solidFill>
                  <a:srgbClr val="C00000"/>
                </a:solidFill>
                <a:latin typeface="Constantia" panose="02030602050306030303" pitchFamily="18" charset="0"/>
              </a:rPr>
              <a:t>faringo</a:t>
            </a:r>
            <a:r>
              <a:rPr lang="it-IT" sz="2400" dirty="0">
                <a:solidFill>
                  <a:srgbClr val="C00000"/>
                </a:solidFill>
                <a:latin typeface="Constantia" panose="02030602050306030303" pitchFamily="18" charset="0"/>
              </a:rPr>
              <a:t>-congiuntivale</a:t>
            </a:r>
          </a:p>
          <a:p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(congiuntivite da piscina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</a:p>
          <a:p>
            <a:endParaRPr lang="it-IT" sz="24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sierotipi </a:t>
            </a:r>
            <a:r>
              <a:rPr lang="it-IT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8, 19, 37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: </a:t>
            </a:r>
            <a:r>
              <a:rPr lang="it-IT" sz="2400" dirty="0" err="1">
                <a:solidFill>
                  <a:srgbClr val="C00000"/>
                </a:solidFill>
                <a:latin typeface="Constantia" panose="02030602050306030303" pitchFamily="18" charset="0"/>
              </a:rPr>
              <a:t>cheratocongiuntivite</a:t>
            </a:r>
            <a:r>
              <a:rPr lang="it-IT" sz="24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epidemica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la forma più grave di infezione oculare da adenovirus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per l’estendersi </a:t>
            </a: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de processo alla cornea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it-IT" sz="2400" dirty="0">
              <a:solidFill>
                <a:srgbClr val="FFFF99"/>
              </a:solidFill>
              <a:latin typeface="Constantia" panose="02030602050306030303" pitchFamily="18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sierotipo </a:t>
            </a:r>
            <a:r>
              <a:rPr lang="it-IT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11: </a:t>
            </a:r>
            <a:r>
              <a:rPr lang="it-IT" sz="24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congiuntivite emorragica acuta</a:t>
            </a:r>
            <a:endParaRPr lang="it-IT" sz="24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642079" cy="12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5"/>
          <p:cNvSpPr/>
          <p:nvPr/>
        </p:nvSpPr>
        <p:spPr>
          <a:xfrm>
            <a:off x="369709" y="1844824"/>
            <a:ext cx="85568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INFEZIONI DELL’APPARATO GASTROENTERICO</a:t>
            </a:r>
          </a:p>
          <a:p>
            <a:pPr marL="457200" indent="-457200"/>
            <a:endParaRPr lang="it-IT" sz="2400" b="1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marL="457200" indent="-457200"/>
            <a:r>
              <a:rPr lang="it-IT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Gastroenterite </a:t>
            </a:r>
          </a:p>
          <a:p>
            <a:pPr marL="457200" indent="-457200"/>
            <a:endParaRPr lang="it-IT" sz="2400" b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Diarrea acquosa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Nausea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Vomito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Crampi addominali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Febbre</a:t>
            </a:r>
            <a:endParaRPr lang="it-IT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Dolori muscolari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2060"/>
                </a:solidFill>
                <a:latin typeface="Constantia" panose="02030602050306030303" pitchFamily="18" charset="0"/>
              </a:rPr>
              <a:t>Mal di </a:t>
            </a:r>
            <a:r>
              <a:rPr lang="it-IT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testa</a:t>
            </a:r>
          </a:p>
        </p:txBody>
      </p:sp>
      <p:pic>
        <p:nvPicPr>
          <p:cNvPr id="3" name="Picture 8" descr="78159123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2512198" cy="2032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090984"/>
            <a:ext cx="9144000" cy="393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672"/>
                </a:solidFill>
                <a:effectLst/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ADENOVIRUS</a:t>
            </a:r>
            <a:endParaRPr kumimoji="0" lang="it-IT" sz="2800" b="1" i="0" u="none" strike="noStrike" kern="1200" cap="all" spc="0" normalizeH="0" noProof="0" dirty="0">
              <a:ln>
                <a:noFill/>
              </a:ln>
              <a:solidFill>
                <a:srgbClr val="043672"/>
              </a:solidFill>
              <a:effectLst/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2174</Words>
  <Application>Microsoft Office PowerPoint</Application>
  <PresentationFormat>On-screen Show (4:3)</PresentationFormat>
  <Paragraphs>469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pina</dc:creator>
  <cp:lastModifiedBy>La Rosa Giuseppina</cp:lastModifiedBy>
  <cp:revision>979</cp:revision>
  <cp:lastPrinted>2015-10-07T12:58:40Z</cp:lastPrinted>
  <dcterms:created xsi:type="dcterms:W3CDTF">2011-11-21T08:58:34Z</dcterms:created>
  <dcterms:modified xsi:type="dcterms:W3CDTF">2015-11-05T11:23:43Z</dcterms:modified>
</cp:coreProperties>
</file>