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96" r:id="rId1"/>
  </p:sldMasterIdLst>
  <p:notesMasterIdLst>
    <p:notesMasterId r:id="rId52"/>
  </p:notesMasterIdLst>
  <p:sldIdLst>
    <p:sldId id="257" r:id="rId2"/>
    <p:sldId id="258" r:id="rId3"/>
    <p:sldId id="259" r:id="rId4"/>
    <p:sldId id="388" r:id="rId5"/>
    <p:sldId id="390" r:id="rId6"/>
    <p:sldId id="352" r:id="rId7"/>
    <p:sldId id="353" r:id="rId8"/>
    <p:sldId id="370" r:id="rId9"/>
    <p:sldId id="361" r:id="rId10"/>
    <p:sldId id="362" r:id="rId11"/>
    <p:sldId id="363" r:id="rId12"/>
    <p:sldId id="364" r:id="rId13"/>
    <p:sldId id="365" r:id="rId14"/>
    <p:sldId id="366" r:id="rId15"/>
    <p:sldId id="367" r:id="rId16"/>
    <p:sldId id="368" r:id="rId17"/>
    <p:sldId id="369" r:id="rId18"/>
    <p:sldId id="351" r:id="rId19"/>
    <p:sldId id="373" r:id="rId20"/>
    <p:sldId id="372" r:id="rId21"/>
    <p:sldId id="371" r:id="rId22"/>
    <p:sldId id="374" r:id="rId23"/>
    <p:sldId id="375" r:id="rId24"/>
    <p:sldId id="376" r:id="rId25"/>
    <p:sldId id="377" r:id="rId26"/>
    <p:sldId id="378" r:id="rId27"/>
    <p:sldId id="381" r:id="rId28"/>
    <p:sldId id="382" r:id="rId29"/>
    <p:sldId id="384" r:id="rId30"/>
    <p:sldId id="385" r:id="rId31"/>
    <p:sldId id="268" r:id="rId32"/>
    <p:sldId id="389" r:id="rId33"/>
    <p:sldId id="332" r:id="rId34"/>
    <p:sldId id="328" r:id="rId35"/>
    <p:sldId id="317" r:id="rId36"/>
    <p:sldId id="291" r:id="rId37"/>
    <p:sldId id="272" r:id="rId38"/>
    <p:sldId id="273" r:id="rId39"/>
    <p:sldId id="271" r:id="rId40"/>
    <p:sldId id="331" r:id="rId41"/>
    <p:sldId id="327" r:id="rId42"/>
    <p:sldId id="316" r:id="rId43"/>
    <p:sldId id="333" r:id="rId44"/>
    <p:sldId id="335" r:id="rId45"/>
    <p:sldId id="336" r:id="rId46"/>
    <p:sldId id="337" r:id="rId47"/>
    <p:sldId id="344" r:id="rId48"/>
    <p:sldId id="346" r:id="rId49"/>
    <p:sldId id="347" r:id="rId50"/>
    <p:sldId id="350" r:id="rId51"/>
  </p:sldIdLst>
  <p:sldSz cx="9144000" cy="6858000" type="screen4x3"/>
  <p:notesSz cx="6723063" cy="985361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5AA8"/>
    <a:srgbClr val="88B5F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 autoAdjust="0"/>
    <p:restoredTop sz="94630" autoAdjust="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0" y="1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13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3327" cy="4926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08180" y="0"/>
            <a:ext cx="2913327" cy="49268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1EDEAD9-4E80-46BE-BE9B-42E62F0C3834}" type="datetimeFigureOut">
              <a:rPr lang="it-IT"/>
              <a:pPr>
                <a:defRPr/>
              </a:pPr>
              <a:t>04/03/2011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22837" cy="3694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2307" y="4680466"/>
            <a:ext cx="5378450" cy="44341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59222"/>
            <a:ext cx="2913327" cy="4926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08180" y="9359222"/>
            <a:ext cx="2913327" cy="49268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9AB3B5F-EEBF-4387-BE5E-B97D626D882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67622" y="946561"/>
            <a:ext cx="4387788" cy="3410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1040199" y="4688014"/>
            <a:ext cx="4647757" cy="276999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67622" y="946561"/>
            <a:ext cx="4387788" cy="3410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>
          <a:xfrm>
            <a:off x="1040199" y="4688014"/>
            <a:ext cx="4647757" cy="276999"/>
          </a:xfrm>
        </p:spPr>
        <p:txBody>
          <a:bodyPr>
            <a:spAutoFit/>
          </a:bodyPr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81063" y="736600"/>
            <a:ext cx="4926012" cy="36957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Segnaposto note 2"/>
          <p:cNvSpPr>
            <a:spLocks noGrp="1"/>
          </p:cNvSpPr>
          <p:nvPr>
            <p:ph type="body" idx="1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>
              <a:ea typeface="ＭＳ Ｐゴシック"/>
              <a:cs typeface="ＭＳ Ｐゴシック"/>
            </a:endParaRPr>
          </a:p>
        </p:txBody>
      </p:sp>
      <p:sp>
        <p:nvSpPr>
          <p:cNvPr id="16387" name="Segnaposto numero diapositiva 3"/>
          <p:cNvSpPr txBox="1">
            <a:spLocks noGrp="1"/>
          </p:cNvSpPr>
          <p:nvPr/>
        </p:nvSpPr>
        <p:spPr bwMode="auto">
          <a:xfrm>
            <a:off x="3808180" y="9359222"/>
            <a:ext cx="2913327" cy="49268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D7D1D248-9CCE-4D51-B562-CC5C579C398E}" type="slidenum">
              <a:rPr lang="it-IT" sz="1200">
                <a:latin typeface="+mn-lt"/>
                <a:ea typeface="ＭＳ Ｐゴシック" charset="-128"/>
                <a:cs typeface="ＭＳ Ｐゴシック" charset="-128"/>
              </a:rPr>
              <a:pPr algn="r">
                <a:defRPr/>
              </a:pPr>
              <a:t>47</a:t>
            </a:fld>
            <a:endParaRPr lang="it-IT" sz="1200">
              <a:latin typeface="+mn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388" name="Segnaposto piè di pagina 4"/>
          <p:cNvSpPr txBox="1">
            <a:spLocks noGrp="1"/>
          </p:cNvSpPr>
          <p:nvPr/>
        </p:nvSpPr>
        <p:spPr bwMode="auto">
          <a:xfrm>
            <a:off x="3573184" y="9360932"/>
            <a:ext cx="2913327" cy="49268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it-IT" sz="1200">
                <a:latin typeface="+mn-lt"/>
                <a:ea typeface="ＭＳ Ｐゴシック" charset="-128"/>
                <a:cs typeface="ＭＳ Ｐゴシック" charset="-128"/>
              </a:rPr>
              <a:t>Genova 28-29 Settembre 2010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t-IT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41EF5-CA7A-4AE6-BC48-2B02ACAEAACE}" type="datetime1">
              <a:rPr lang="it-IT"/>
              <a:pPr>
                <a:defRPr/>
              </a:pPr>
              <a:t>04/03/2011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Comitato consultivo BBMRI-IT 23 febbraio 2011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497BA-84A6-4A36-88B0-505A34218FD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7F099-FCB6-4A8A-B93B-BF20923FFD41}" type="datetime1">
              <a:rPr lang="it-IT"/>
              <a:pPr>
                <a:defRPr/>
              </a:pPr>
              <a:t>04/03/2011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Comitato consultivo BBMRI-IT 23 febbraio 2011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97443-A526-4E88-9E65-F121694BAB5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B553E-007C-4F0E-AFBE-D5DA81DF168F}" type="datetime1">
              <a:rPr lang="it-IT"/>
              <a:pPr>
                <a:defRPr/>
              </a:pPr>
              <a:t>04/03/2011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Comitato consultivo BBMRI-IT 23 febbraio 2011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7AF99-773A-4AF6-A95C-A5DCBCB592D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0368B8-BB7B-448C-9705-4A1167133617}" type="datetime1">
              <a:rPr lang="it-IT"/>
              <a:pPr>
                <a:defRPr/>
              </a:pPr>
              <a:t>04/03/2011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Comitato consultivo BBMRI-IT 23 febbraio 2011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61403-5A84-402E-8367-7F5682BBCFE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7D326-482E-405D-8BC6-D5A9E1152C78}" type="datetime1">
              <a:rPr lang="it-IT"/>
              <a:pPr>
                <a:defRPr/>
              </a:pPr>
              <a:t>04/03/2011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Comitato consultivo BBMRI-IT 23 febbraio 2011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8DE7A-733C-4894-B092-DEC9D9499CC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0CB47-230C-4024-8692-5764A577BF6A}" type="datetime1">
              <a:rPr lang="it-IT"/>
              <a:pPr>
                <a:defRPr/>
              </a:pPr>
              <a:t>04/03/2011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Comitato consultivo BBMRI-IT 23 febbraio 2011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C3659-C8F6-4CAD-98FB-24BAC5FC646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18501-AB02-4288-83A7-E658DA666759}" type="datetime1">
              <a:rPr lang="it-IT"/>
              <a:pPr>
                <a:defRPr/>
              </a:pPr>
              <a:t>04/03/2011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Comitato consultivo BBMRI-IT 23 febbraio 2011</a:t>
            </a: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FCD75-6DB6-4C1F-BB01-3E30D0CD3A2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B788F-59CF-402E-83AF-FA84B80D588B}" type="datetime1">
              <a:rPr lang="it-IT"/>
              <a:pPr>
                <a:defRPr/>
              </a:pPr>
              <a:t>04/03/2011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Comitato consultivo BBMRI-IT 23 febbraio 2011</a:t>
            </a: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45CC5-4DC5-4B3B-9BE2-6059C33432F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B238C-DF2A-4124-846C-58095D7BA4EA}" type="datetime1">
              <a:rPr lang="it-IT"/>
              <a:pPr>
                <a:defRPr/>
              </a:pPr>
              <a:t>04/03/2011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Comitato consultivo BBMRI-IT 23 febbraio 2011</a:t>
            </a: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638DB-B521-4FDB-9534-B4698A3FFC9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F255B-C522-4EA4-A07B-A1146E5F7872}" type="datetime1">
              <a:rPr lang="it-IT"/>
              <a:pPr>
                <a:defRPr/>
              </a:pPr>
              <a:t>04/03/2011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Comitato consultivo BBMRI-IT 23 febbraio 2011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0D82A-B871-4B71-9E6C-2DB74D863F3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CBFF1-750B-4CB8-A2E2-443C2456E4E0}" type="datetime1">
              <a:rPr lang="it-IT"/>
              <a:pPr>
                <a:defRPr/>
              </a:pPr>
              <a:t>04/03/2011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Comitato consultivo BBMRI-IT 23 febbraio 2011</a:t>
            </a: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3D3D6-48BA-4926-BFA6-D62617EAD24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stile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A081014-998A-4A81-AA62-7C3BF0529133}" type="datetime1">
              <a:rPr lang="it-IT"/>
              <a:pPr>
                <a:defRPr/>
              </a:pPr>
              <a:t>04/03/2011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t-IT"/>
              <a:t>Comitato consultivo BBMRI-IT 23 febbraio 2011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D94D671-B004-4014-AB5B-40974F288BC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699" r:id="rId9"/>
    <p:sldLayoutId id="2147483698" r:id="rId10"/>
    <p:sldLayoutId id="2147483697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3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3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3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3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image" Target="../media/image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image" Target="../media/image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image" Target="../media/image3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image" Target="../media/image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bbmri.eric@iss.it" TargetMode="External"/><Relationship Id="rId2" Type="http://schemas.openxmlformats.org/officeDocument/2006/relationships/hyperlink" Target="http://www.bbmri-eric.it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#_ftnref1"/><Relationship Id="rId5" Type="http://schemas.openxmlformats.org/officeDocument/2006/relationships/hyperlink" Target="#_ftnref1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b="1" i="1" dirty="0">
                <a:ea typeface="+mj-ea"/>
                <a:cs typeface="+mj-cs"/>
              </a:rPr>
              <a:t>R</a:t>
            </a:r>
            <a:r>
              <a:rPr lang="it-IT" b="1" i="1" dirty="0" smtClean="0">
                <a:ea typeface="+mj-ea"/>
                <a:cs typeface="+mj-cs"/>
              </a:rPr>
              <a:t>iunione del Comitato Consultivo del Nodo BBMRI-IT </a:t>
            </a:r>
            <a:endParaRPr lang="it-IT" i="1" dirty="0">
              <a:ea typeface="+mj-ea"/>
              <a:cs typeface="+mj-cs"/>
            </a:endParaRPr>
          </a:p>
        </p:txBody>
      </p:sp>
      <p:sp>
        <p:nvSpPr>
          <p:cNvPr id="14338" name="Sottotitol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it-IT" b="1" dirty="0" smtClean="0"/>
              <a:t>    </a:t>
            </a:r>
            <a:r>
              <a:rPr lang="it-IT" sz="4800" b="1" dirty="0" smtClean="0"/>
              <a:t> 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it-IT" sz="4800" b="1" dirty="0" smtClean="0"/>
              <a:t> </a:t>
            </a:r>
            <a:r>
              <a:rPr lang="it-IT" sz="4000" b="1" dirty="0" smtClean="0"/>
              <a:t>23 febbraio 2011 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it-IT" sz="1500" b="1" dirty="0" smtClean="0"/>
              <a:t>Aula URE 1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it-IT" sz="1500" b="1" dirty="0" smtClean="0"/>
              <a:t>ISS   Via Giano della Bella 34 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it-IT" sz="4800" b="1" dirty="0" smtClean="0"/>
              <a:t>  </a:t>
            </a:r>
            <a:endParaRPr lang="it-IT" sz="4800" dirty="0" smtClean="0"/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it-IT" sz="4800" dirty="0" smtClean="0"/>
              <a:t> 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it-IT" sz="4800" dirty="0" smtClean="0"/>
              <a:t> </a:t>
            </a:r>
          </a:p>
          <a:p>
            <a:pPr eaLnBrk="1" hangingPunct="1">
              <a:lnSpc>
                <a:spcPct val="90000"/>
              </a:lnSpc>
            </a:pPr>
            <a:endParaRPr lang="it-IT" sz="4800" dirty="0" smtClean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Comitato consultivo BBMRI-IT 23 febbraio 2011</a:t>
            </a:r>
          </a:p>
        </p:txBody>
      </p:sp>
      <p:pic>
        <p:nvPicPr>
          <p:cNvPr id="14340" name="Immagine 5" descr="logo e testo 72 dp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5715000"/>
            <a:ext cx="2922587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 descr="Logo I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6388" y="5715000"/>
            <a:ext cx="9652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Immagin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13" y="5786438"/>
            <a:ext cx="1960562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(Dati del soggetto)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Comitato consultivo BBMRI-IT 23 febbraio 2011</a:t>
            </a:r>
            <a:endParaRPr lang="it-IT"/>
          </a:p>
        </p:txBody>
      </p:sp>
      <p:pic>
        <p:nvPicPr>
          <p:cNvPr id="5" name="Picture 4" descr="Logo I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3888" y="6021388"/>
            <a:ext cx="64770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 descr="logo e testo 72 dp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6021388"/>
            <a:ext cx="1871662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950" y="6165850"/>
            <a:ext cx="10287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492882"/>
            <a:ext cx="8856385" cy="4179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19672" y="0"/>
            <a:ext cx="5976664" cy="548680"/>
          </a:xfrm>
        </p:spPr>
        <p:txBody>
          <a:bodyPr/>
          <a:lstStyle/>
          <a:p>
            <a:r>
              <a:rPr lang="it-IT" sz="2800" dirty="0" smtClean="0"/>
              <a:t>(Dati del soggetto)</a:t>
            </a:r>
            <a:endParaRPr lang="it-IT" sz="28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Comitato consultivo BBMRI-IT 23 febbraio 2011</a:t>
            </a:r>
            <a:endParaRPr lang="it-IT"/>
          </a:p>
        </p:txBody>
      </p:sp>
      <p:pic>
        <p:nvPicPr>
          <p:cNvPr id="5" name="Picture 4" descr="Logo I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3888" y="6021388"/>
            <a:ext cx="64770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 descr="logo e testo 72 dp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309320"/>
            <a:ext cx="1584176" cy="46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6309320"/>
            <a:ext cx="873306" cy="4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692696"/>
            <a:ext cx="7150400" cy="5772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07704" y="116632"/>
            <a:ext cx="4752528" cy="418058"/>
          </a:xfrm>
        </p:spPr>
        <p:txBody>
          <a:bodyPr/>
          <a:lstStyle/>
          <a:p>
            <a:endParaRPr lang="it-IT" sz="28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Comitato consultivo BBMRI-IT 23 febbraio 2011</a:t>
            </a:r>
            <a:endParaRPr lang="it-IT"/>
          </a:p>
        </p:txBody>
      </p:sp>
      <p:pic>
        <p:nvPicPr>
          <p:cNvPr id="5" name="Picture 4" descr="Logo I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3888" y="6021388"/>
            <a:ext cx="64770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 descr="logo e testo 72 dp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237312"/>
            <a:ext cx="1655514" cy="481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950" y="6165850"/>
            <a:ext cx="10287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548680"/>
            <a:ext cx="7992888" cy="573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Comitato consultivo BBMRI-IT 23 febbraio 2011</a:t>
            </a:r>
            <a:endParaRPr lang="it-IT"/>
          </a:p>
        </p:txBody>
      </p:sp>
      <p:pic>
        <p:nvPicPr>
          <p:cNvPr id="5" name="Picture 4" descr="Logo I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3888" y="6021388"/>
            <a:ext cx="64770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 descr="logo e testo 72 dp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6021388"/>
            <a:ext cx="1871662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950" y="6165850"/>
            <a:ext cx="10287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5" y="2132856"/>
            <a:ext cx="8352929" cy="2836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Comitato consultivo BBMRI-IT 23 febbraio 2011</a:t>
            </a:r>
            <a:endParaRPr lang="it-IT"/>
          </a:p>
        </p:txBody>
      </p:sp>
      <p:pic>
        <p:nvPicPr>
          <p:cNvPr id="5" name="Picture 4" descr="Logo I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3888" y="6021388"/>
            <a:ext cx="64770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 descr="logo e testo 72 dp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6021388"/>
            <a:ext cx="1871662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950" y="6165850"/>
            <a:ext cx="10287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465" y="1412776"/>
            <a:ext cx="905189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Comitato consultivo BBMRI-IT 23 febbraio 2011</a:t>
            </a:r>
            <a:endParaRPr lang="it-IT"/>
          </a:p>
        </p:txBody>
      </p:sp>
      <p:pic>
        <p:nvPicPr>
          <p:cNvPr id="5" name="Picture 4" descr="Logo I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3888" y="6021388"/>
            <a:ext cx="64770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 descr="logo e testo 72 dp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6021388"/>
            <a:ext cx="1871662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950" y="6165850"/>
            <a:ext cx="10287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628800"/>
            <a:ext cx="8531430" cy="4240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Comitato consultivo BBMRI-IT 23 febbraio 2011</a:t>
            </a:r>
            <a:endParaRPr lang="it-IT"/>
          </a:p>
        </p:txBody>
      </p:sp>
      <p:pic>
        <p:nvPicPr>
          <p:cNvPr id="5" name="Picture 4" descr="Logo I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3888" y="6021388"/>
            <a:ext cx="64770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 descr="logo e testo 72 dp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6021388"/>
            <a:ext cx="1871662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950" y="6165850"/>
            <a:ext cx="10287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124744"/>
            <a:ext cx="813690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013576" cy="792088"/>
          </a:xfrm>
        </p:spPr>
        <p:txBody>
          <a:bodyPr/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sz="2800" dirty="0" smtClean="0"/>
              <a:t>Dati del Campione –sezione 1 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Comitato consultivo BBMRI-IT 23 febbraio 2011</a:t>
            </a:r>
            <a:endParaRPr lang="it-IT"/>
          </a:p>
        </p:txBody>
      </p:sp>
      <p:pic>
        <p:nvPicPr>
          <p:cNvPr id="5" name="Picture 4" descr="Logo I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3888" y="6021388"/>
            <a:ext cx="64770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 descr="logo e testo 72 dp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6021388"/>
            <a:ext cx="1871662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950" y="6165850"/>
            <a:ext cx="10287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8908" y="1124744"/>
            <a:ext cx="8713572" cy="4936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013576" cy="792088"/>
          </a:xfrm>
        </p:spPr>
        <p:txBody>
          <a:bodyPr/>
          <a:lstStyle/>
          <a:p>
            <a:r>
              <a:rPr lang="it-IT" sz="2800" dirty="0" smtClean="0"/>
              <a:t>(Dati del Campione –sezione 1)</a:t>
            </a:r>
            <a:endParaRPr lang="it-IT" sz="28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Comitato consultivo BBMRI-IT 23 febbraio 2011</a:t>
            </a:r>
            <a:endParaRPr lang="it-IT"/>
          </a:p>
        </p:txBody>
      </p:sp>
      <p:pic>
        <p:nvPicPr>
          <p:cNvPr id="5" name="Picture 4" descr="Logo I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3888" y="6021388"/>
            <a:ext cx="64770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 descr="logo e testo 72 dp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6021388"/>
            <a:ext cx="1871662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950" y="6165850"/>
            <a:ext cx="10287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124744"/>
            <a:ext cx="8208912" cy="5001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0"/>
            <a:ext cx="6984776" cy="692696"/>
          </a:xfrm>
        </p:spPr>
        <p:txBody>
          <a:bodyPr/>
          <a:lstStyle/>
          <a:p>
            <a:r>
              <a:rPr lang="it-IT" sz="2800" dirty="0" smtClean="0"/>
              <a:t>(Dati del Campione –sezione 1)</a:t>
            </a:r>
            <a:br>
              <a:rPr lang="it-IT" sz="2800" dirty="0" smtClean="0"/>
            </a:br>
            <a:r>
              <a:rPr lang="it-IT" sz="2800" dirty="0" smtClean="0"/>
              <a:t>(quadro di verifica)</a:t>
            </a:r>
            <a:endParaRPr lang="it-IT" sz="28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Comitato consultivo BBMRI-IT 23 febbraio 2011</a:t>
            </a:r>
            <a:endParaRPr lang="it-IT"/>
          </a:p>
        </p:txBody>
      </p:sp>
      <p:pic>
        <p:nvPicPr>
          <p:cNvPr id="5" name="Picture 4" descr="Logo I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3888" y="6021388"/>
            <a:ext cx="64770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 descr="logo e testo 72 dp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6021388"/>
            <a:ext cx="1871662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950" y="6165850"/>
            <a:ext cx="10287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6715" y="980728"/>
            <a:ext cx="8837773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0"/>
            <a:ext cx="7848872" cy="936104"/>
          </a:xfrm>
        </p:spPr>
        <p:txBody>
          <a:bodyPr rtlCol="0">
            <a:noAutofit/>
          </a:bodyPr>
          <a:lstStyle/>
          <a:p>
            <a:pPr eaLnBrk="1" fontAlgn="auto" hangingPunct="1">
              <a:spcBef>
                <a:spcPts val="288"/>
              </a:spcBef>
              <a:spcAft>
                <a:spcPts val="0"/>
              </a:spcAft>
              <a:defRPr/>
            </a:pPr>
            <a:r>
              <a:rPr lang="it-IT" sz="2800" b="1" i="1" dirty="0" smtClean="0">
                <a:ea typeface="+mn-ea"/>
                <a:cs typeface="+mn-cs"/>
              </a:rPr>
              <a:t/>
            </a:r>
            <a:br>
              <a:rPr lang="it-IT" sz="2800" b="1" i="1" dirty="0" smtClean="0">
                <a:ea typeface="+mn-ea"/>
                <a:cs typeface="+mn-cs"/>
              </a:rPr>
            </a:br>
            <a:r>
              <a:rPr lang="it-IT" sz="2800" b="1" i="1" dirty="0">
                <a:ea typeface="+mn-ea"/>
                <a:cs typeface="+mn-cs"/>
              </a:rPr>
              <a:t/>
            </a:r>
            <a:br>
              <a:rPr lang="it-IT" sz="2800" b="1" i="1" dirty="0">
                <a:ea typeface="+mn-ea"/>
                <a:cs typeface="+mn-cs"/>
              </a:rPr>
            </a:br>
            <a:r>
              <a:rPr lang="it-IT" sz="2800" b="1" i="1" dirty="0" smtClean="0">
                <a:ea typeface="+mn-ea"/>
                <a:cs typeface="+mn-cs"/>
              </a:rPr>
              <a:t/>
            </a:r>
            <a:br>
              <a:rPr lang="it-IT" sz="2800" b="1" i="1" dirty="0" smtClean="0">
                <a:ea typeface="+mn-ea"/>
                <a:cs typeface="+mn-cs"/>
              </a:rPr>
            </a:br>
            <a:r>
              <a:rPr lang="it-IT" sz="2800" b="1" i="1" dirty="0">
                <a:ea typeface="+mn-ea"/>
                <a:cs typeface="+mn-cs"/>
              </a:rPr>
              <a:t/>
            </a:r>
            <a:br>
              <a:rPr lang="it-IT" sz="2800" b="1" i="1" dirty="0">
                <a:ea typeface="+mn-ea"/>
                <a:cs typeface="+mn-cs"/>
              </a:rPr>
            </a:br>
            <a:r>
              <a:rPr lang="it-IT" sz="2800" b="1" i="1" dirty="0" smtClean="0">
                <a:ea typeface="+mn-ea"/>
                <a:cs typeface="+mn-cs"/>
              </a:rPr>
              <a:t/>
            </a:r>
            <a:br>
              <a:rPr lang="it-IT" sz="2800" b="1" i="1" dirty="0" smtClean="0">
                <a:ea typeface="+mn-ea"/>
                <a:cs typeface="+mn-cs"/>
              </a:rPr>
            </a:br>
            <a:r>
              <a:rPr lang="it-IT" sz="2800" b="1" i="1" dirty="0">
                <a:ea typeface="+mn-ea"/>
                <a:cs typeface="+mn-cs"/>
              </a:rPr>
              <a:t/>
            </a:r>
            <a:br>
              <a:rPr lang="it-IT" sz="2800" b="1" i="1" dirty="0">
                <a:ea typeface="+mn-ea"/>
                <a:cs typeface="+mn-cs"/>
              </a:rPr>
            </a:br>
            <a:r>
              <a:rPr lang="it-IT" sz="2800" b="1" i="1" dirty="0" smtClean="0">
                <a:ea typeface="+mn-ea"/>
                <a:cs typeface="+mn-cs"/>
              </a:rPr>
              <a:t/>
            </a:r>
            <a:br>
              <a:rPr lang="it-IT" sz="2800" b="1" i="1" dirty="0" smtClean="0">
                <a:ea typeface="+mn-ea"/>
                <a:cs typeface="+mn-cs"/>
              </a:rPr>
            </a:br>
            <a:r>
              <a:rPr lang="it-IT" sz="2800" b="1" i="1" dirty="0" smtClean="0">
                <a:ea typeface="+mn-ea"/>
                <a:cs typeface="+mn-cs"/>
              </a:rPr>
              <a:t/>
            </a:r>
            <a:br>
              <a:rPr lang="it-IT" sz="2800" b="1" i="1" dirty="0" smtClean="0">
                <a:ea typeface="+mn-ea"/>
                <a:cs typeface="+mn-cs"/>
              </a:rPr>
            </a:br>
            <a:r>
              <a:rPr lang="it-IT" sz="2800" b="1" i="1" dirty="0" smtClean="0">
                <a:ea typeface="+mj-ea"/>
                <a:cs typeface="+mj-cs"/>
              </a:rPr>
              <a:t>Ordine del giorno</a:t>
            </a:r>
            <a:r>
              <a:rPr lang="it-IT" sz="2800" b="1" i="1" dirty="0" smtClean="0">
                <a:ea typeface="+mn-ea"/>
                <a:cs typeface="+mn-cs"/>
              </a:rPr>
              <a:t/>
            </a:r>
            <a:br>
              <a:rPr lang="it-IT" sz="2800" b="1" i="1" dirty="0" smtClean="0">
                <a:ea typeface="+mn-ea"/>
                <a:cs typeface="+mn-cs"/>
              </a:rPr>
            </a:br>
            <a:r>
              <a:rPr lang="it-IT" sz="2800" b="1" i="1" dirty="0">
                <a:ea typeface="+mn-ea"/>
                <a:cs typeface="+mn-cs"/>
              </a:rPr>
              <a:t/>
            </a:r>
            <a:br>
              <a:rPr lang="it-IT" sz="2800" b="1" i="1" dirty="0">
                <a:ea typeface="+mn-ea"/>
                <a:cs typeface="+mn-cs"/>
              </a:rPr>
            </a:br>
            <a:r>
              <a:rPr lang="it-IT" sz="2800" b="1" i="1" dirty="0" smtClean="0">
                <a:ea typeface="+mn-ea"/>
                <a:cs typeface="+mn-cs"/>
              </a:rPr>
              <a:t/>
            </a:r>
            <a:br>
              <a:rPr lang="it-IT" sz="2800" b="1" i="1" dirty="0" smtClean="0">
                <a:ea typeface="+mn-ea"/>
                <a:cs typeface="+mn-cs"/>
              </a:rPr>
            </a:br>
            <a:r>
              <a:rPr lang="it-IT" sz="2800" b="1" i="1" dirty="0">
                <a:ea typeface="+mn-ea"/>
                <a:cs typeface="+mn-cs"/>
              </a:rPr>
              <a:t/>
            </a:r>
            <a:br>
              <a:rPr lang="it-IT" sz="2800" b="1" i="1" dirty="0">
                <a:ea typeface="+mn-ea"/>
                <a:cs typeface="+mn-cs"/>
              </a:rPr>
            </a:br>
            <a:r>
              <a:rPr lang="it-IT" sz="2800" b="1" i="1" dirty="0" smtClean="0">
                <a:ea typeface="+mj-ea"/>
                <a:cs typeface="+mj-cs"/>
              </a:rPr>
              <a:t> </a:t>
            </a:r>
            <a:r>
              <a:rPr lang="it-IT" sz="2800" b="1" i="1" dirty="0" smtClean="0">
                <a:ea typeface="+mn-ea"/>
                <a:cs typeface="+mn-cs"/>
              </a:rPr>
              <a:t/>
            </a:r>
            <a:br>
              <a:rPr lang="it-IT" sz="2800" b="1" i="1" dirty="0" smtClean="0">
                <a:ea typeface="+mn-ea"/>
                <a:cs typeface="+mn-cs"/>
              </a:rPr>
            </a:br>
            <a:r>
              <a:rPr lang="it-IT" sz="2800" b="1" i="1" dirty="0">
                <a:ea typeface="+mn-ea"/>
                <a:cs typeface="+mn-cs"/>
              </a:rPr>
              <a:t/>
            </a:r>
            <a:br>
              <a:rPr lang="it-IT" sz="2800" b="1" i="1" dirty="0">
                <a:ea typeface="+mn-ea"/>
                <a:cs typeface="+mn-cs"/>
              </a:rPr>
            </a:br>
            <a:r>
              <a:rPr lang="it-IT" sz="2800" b="1" i="1" dirty="0" smtClean="0">
                <a:ea typeface="+mn-ea"/>
                <a:cs typeface="+mn-cs"/>
              </a:rPr>
              <a:t/>
            </a:r>
            <a:br>
              <a:rPr lang="it-IT" sz="2800" b="1" i="1" dirty="0" smtClean="0">
                <a:ea typeface="+mn-ea"/>
                <a:cs typeface="+mn-cs"/>
              </a:rPr>
            </a:br>
            <a:r>
              <a:rPr lang="it-IT" sz="2800" dirty="0">
                <a:ea typeface="+mn-ea"/>
                <a:cs typeface="+mn-cs"/>
              </a:rPr>
              <a:t/>
            </a:r>
            <a:br>
              <a:rPr lang="it-IT" sz="2800" dirty="0">
                <a:ea typeface="+mn-ea"/>
                <a:cs typeface="+mn-cs"/>
              </a:rPr>
            </a:br>
            <a:endParaRPr lang="it-IT" sz="2800" dirty="0">
              <a:ea typeface="+mj-ea"/>
              <a:cs typeface="+mj-cs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idx="1"/>
          </p:nvPr>
        </p:nvSpPr>
        <p:spPr>
          <a:xfrm>
            <a:off x="395536" y="764704"/>
            <a:ext cx="8280920" cy="5688632"/>
          </a:xfrm>
        </p:spPr>
        <p:txBody>
          <a:bodyPr>
            <a:normAutofit fontScale="92500" lnSpcReduction="20000"/>
          </a:bodyPr>
          <a:lstStyle/>
          <a:p>
            <a:pPr algn="l">
              <a:spcAft>
                <a:spcPts val="1600"/>
              </a:spcAft>
            </a:pPr>
            <a:r>
              <a:rPr lang="it-IT" sz="1800" dirty="0" smtClean="0">
                <a:solidFill>
                  <a:schemeClr val="tx1"/>
                </a:solidFill>
                <a:latin typeface="Arial" charset="0"/>
              </a:rPr>
              <a:t>1</a:t>
            </a:r>
            <a:r>
              <a:rPr lang="it-IT" sz="2100" dirty="0" smtClean="0">
                <a:solidFill>
                  <a:schemeClr val="tx1"/>
                </a:solidFill>
                <a:latin typeface="Arial" charset="0"/>
              </a:rPr>
              <a:t>.  Aggiornamenti [10 min]</a:t>
            </a:r>
          </a:p>
          <a:p>
            <a:pPr algn="l">
              <a:spcAft>
                <a:spcPts val="1600"/>
              </a:spcAft>
            </a:pPr>
            <a:r>
              <a:rPr lang="it-IT" sz="2100" dirty="0" smtClean="0">
                <a:solidFill>
                  <a:schemeClr val="tx1"/>
                </a:solidFill>
                <a:latin typeface="Arial" charset="0"/>
              </a:rPr>
              <a:t> 2. Catalogo nazionale delle risorse [50 min]    </a:t>
            </a:r>
            <a:endParaRPr lang="it-IT" sz="2100" dirty="0" smtClean="0">
              <a:latin typeface="Arial" charset="0"/>
            </a:endParaRPr>
          </a:p>
          <a:p>
            <a:pPr marL="900113" indent="-900113" algn="l">
              <a:spcAft>
                <a:spcPts val="1600"/>
              </a:spcAft>
              <a:buNone/>
            </a:pPr>
            <a:r>
              <a:rPr lang="it-IT" sz="2100" dirty="0" smtClean="0">
                <a:solidFill>
                  <a:schemeClr val="tx1"/>
                </a:solidFill>
                <a:latin typeface="Arial" charset="0"/>
              </a:rPr>
              <a:t>		 -  </a:t>
            </a:r>
            <a:r>
              <a:rPr lang="it-IT" sz="2100" dirty="0" err="1" smtClean="0">
                <a:solidFill>
                  <a:schemeClr val="tx1"/>
                </a:solidFill>
                <a:latin typeface="Arial" charset="0"/>
              </a:rPr>
              <a:t>Pilot</a:t>
            </a:r>
            <a:r>
              <a:rPr lang="it-IT" sz="2100" dirty="0" smtClean="0">
                <a:solidFill>
                  <a:schemeClr val="tx1"/>
                </a:solidFill>
                <a:latin typeface="Arial" charset="0"/>
              </a:rPr>
              <a:t>. Definizione tappe  (</a:t>
            </a:r>
            <a:r>
              <a:rPr lang="it-IT" sz="2100" dirty="0" err="1" smtClean="0">
                <a:solidFill>
                  <a:schemeClr val="tx1"/>
                </a:solidFill>
                <a:latin typeface="Arial" charset="0"/>
              </a:rPr>
              <a:t>Filocamo</a:t>
            </a:r>
            <a:r>
              <a:rPr lang="it-IT" sz="2100" dirty="0" smtClean="0">
                <a:solidFill>
                  <a:schemeClr val="tx1"/>
                </a:solidFill>
                <a:latin typeface="Arial" charset="0"/>
              </a:rPr>
              <a:t>, Parodi, Turano, </a:t>
            </a:r>
            <a:r>
              <a:rPr lang="it-IT" sz="2100" dirty="0" err="1" smtClean="0">
                <a:solidFill>
                  <a:schemeClr val="tx1"/>
                </a:solidFill>
                <a:latin typeface="Arial" charset="0"/>
              </a:rPr>
              <a:t>Roazzi</a:t>
            </a:r>
            <a:r>
              <a:rPr lang="it-IT" sz="2100" dirty="0" smtClean="0">
                <a:solidFill>
                  <a:schemeClr val="tx1"/>
                </a:solidFill>
                <a:latin typeface="Arial" charset="0"/>
              </a:rPr>
              <a:t>)     </a:t>
            </a:r>
          </a:p>
          <a:p>
            <a:pPr marL="900113" indent="-900113" algn="l">
              <a:spcAft>
                <a:spcPts val="1600"/>
              </a:spcAft>
              <a:buNone/>
            </a:pPr>
            <a:r>
              <a:rPr lang="it-IT" sz="2100" dirty="0" smtClean="0">
                <a:latin typeface="Arial" charset="0"/>
              </a:rPr>
              <a:t>		</a:t>
            </a:r>
            <a:r>
              <a:rPr lang="it-IT" sz="2100" dirty="0" smtClean="0">
                <a:solidFill>
                  <a:schemeClr val="tx1"/>
                </a:solidFill>
                <a:latin typeface="Arial" charset="0"/>
              </a:rPr>
              <a:t>-  Archivio di </a:t>
            </a:r>
            <a:r>
              <a:rPr lang="it-IT" sz="2100" dirty="0" smtClean="0">
                <a:solidFill>
                  <a:schemeClr val="tx1"/>
                </a:solidFill>
              </a:rPr>
              <a:t>patologia</a:t>
            </a:r>
            <a:r>
              <a:rPr lang="it-IT" sz="2100" dirty="0" smtClean="0">
                <a:solidFill>
                  <a:schemeClr val="tx1"/>
                </a:solidFill>
                <a:latin typeface="Arial" charset="0"/>
              </a:rPr>
              <a:t> ( </a:t>
            </a:r>
            <a:r>
              <a:rPr lang="it-IT" sz="2100" dirty="0" err="1" smtClean="0">
                <a:solidFill>
                  <a:schemeClr val="tx1"/>
                </a:solidFill>
                <a:latin typeface="Arial" charset="0"/>
              </a:rPr>
              <a:t>Stanta</a:t>
            </a:r>
            <a:r>
              <a:rPr lang="it-IT" sz="2100" dirty="0" smtClean="0">
                <a:solidFill>
                  <a:schemeClr val="tx1"/>
                </a:solidFill>
                <a:latin typeface="Arial" charset="0"/>
              </a:rPr>
              <a:t>)       </a:t>
            </a:r>
          </a:p>
          <a:p>
            <a:pPr algn="l">
              <a:spcAft>
                <a:spcPts val="1600"/>
              </a:spcAft>
            </a:pPr>
            <a:r>
              <a:rPr lang="it-IT" sz="2100" dirty="0" smtClean="0">
                <a:solidFill>
                  <a:schemeClr val="tx1"/>
                </a:solidFill>
                <a:latin typeface="Arial" charset="0"/>
              </a:rPr>
              <a:t>3.  La sostenibilit</a:t>
            </a:r>
            <a:r>
              <a:rPr lang="it-IT" sz="2100" dirty="0" smtClean="0">
                <a:solidFill>
                  <a:schemeClr val="tx1"/>
                </a:solidFill>
                <a:latin typeface="Lucida Grande" charset="0"/>
              </a:rPr>
              <a:t>à</a:t>
            </a:r>
            <a:r>
              <a:rPr lang="it-IT" sz="2100" dirty="0" smtClean="0">
                <a:solidFill>
                  <a:schemeClr val="tx1"/>
                </a:solidFill>
                <a:latin typeface="Arial" charset="0"/>
              </a:rPr>
              <a:t> [</a:t>
            </a:r>
            <a:r>
              <a:rPr lang="it-IT" sz="2100" dirty="0" err="1" smtClean="0">
                <a:solidFill>
                  <a:schemeClr val="tx1"/>
                </a:solidFill>
                <a:latin typeface="Arial" charset="0"/>
              </a:rPr>
              <a:t>Lavitrano</a:t>
            </a:r>
            <a:r>
              <a:rPr lang="it-IT" sz="2100" dirty="0" smtClean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it-IT" sz="2100" dirty="0" err="1" smtClean="0">
                <a:solidFill>
                  <a:schemeClr val="tx1"/>
                </a:solidFill>
                <a:latin typeface="Arial" charset="0"/>
              </a:rPr>
              <a:t>Belardelli</a:t>
            </a:r>
            <a:r>
              <a:rPr lang="it-IT" sz="2100" dirty="0" smtClean="0">
                <a:solidFill>
                  <a:schemeClr val="tx1"/>
                </a:solidFill>
                <a:latin typeface="Arial" charset="0"/>
              </a:rPr>
              <a:t>] [20 min]</a:t>
            </a:r>
          </a:p>
          <a:p>
            <a:pPr algn="l">
              <a:spcAft>
                <a:spcPts val="1600"/>
              </a:spcAft>
            </a:pPr>
            <a:r>
              <a:rPr lang="it-IT" sz="2100" dirty="0" smtClean="0">
                <a:solidFill>
                  <a:schemeClr val="tx1"/>
                </a:solidFill>
                <a:latin typeface="Arial" charset="0"/>
              </a:rPr>
              <a:t>4.  Prossime fasi operative  dei WG1 e WG2  [20 min]        </a:t>
            </a:r>
          </a:p>
          <a:p>
            <a:pPr algn="l">
              <a:spcAft>
                <a:spcPts val="1600"/>
              </a:spcAft>
            </a:pPr>
            <a:r>
              <a:rPr lang="it-IT" sz="2100" dirty="0" smtClean="0">
                <a:solidFill>
                  <a:schemeClr val="tx1"/>
                </a:solidFill>
                <a:latin typeface="Arial" charset="0"/>
              </a:rPr>
              <a:t>5. I documenti proposti dal Forum degli </a:t>
            </a:r>
            <a:r>
              <a:rPr lang="it-IT" sz="2100" dirty="0" err="1" smtClean="0">
                <a:solidFill>
                  <a:schemeClr val="tx1"/>
                </a:solidFill>
                <a:latin typeface="Arial" charset="0"/>
              </a:rPr>
              <a:t>stekeholders</a:t>
            </a:r>
            <a:r>
              <a:rPr lang="it-IT" sz="2100" dirty="0" smtClean="0">
                <a:solidFill>
                  <a:schemeClr val="tx1"/>
                </a:solidFill>
                <a:latin typeface="Arial" charset="0"/>
              </a:rPr>
              <a:t> di </a:t>
            </a:r>
            <a:r>
              <a:rPr lang="it-IT" sz="2100" dirty="0" err="1" smtClean="0">
                <a:solidFill>
                  <a:schemeClr val="tx1"/>
                </a:solidFill>
                <a:latin typeface="Arial" charset="0"/>
              </a:rPr>
              <a:t>BBMRI-europeo</a:t>
            </a:r>
            <a:r>
              <a:rPr lang="it-IT" sz="2100" dirty="0" smtClean="0">
                <a:solidFill>
                  <a:schemeClr val="tx1"/>
                </a:solidFill>
                <a:latin typeface="Arial" charset="0"/>
              </a:rPr>
              <a:t> ( allegati) per la costituzione di un Forum italiano di </a:t>
            </a:r>
            <a:r>
              <a:rPr lang="it-IT" sz="2100" dirty="0" err="1" smtClean="0">
                <a:solidFill>
                  <a:schemeClr val="tx1"/>
                </a:solidFill>
                <a:latin typeface="Arial" charset="0"/>
              </a:rPr>
              <a:t>Stakeholders</a:t>
            </a:r>
            <a:r>
              <a:rPr lang="it-IT" sz="2100" dirty="0" smtClean="0">
                <a:solidFill>
                  <a:schemeClr val="tx1"/>
                </a:solidFill>
                <a:latin typeface="Arial" charset="0"/>
              </a:rPr>
              <a:t> e la definizione della </a:t>
            </a:r>
            <a:r>
              <a:rPr lang="it-IT" sz="2100" dirty="0" err="1" smtClean="0">
                <a:solidFill>
                  <a:schemeClr val="tx1"/>
                </a:solidFill>
                <a:latin typeface="Arial" charset="0"/>
              </a:rPr>
              <a:t>call</a:t>
            </a:r>
            <a:r>
              <a:rPr lang="it-IT" sz="2100" dirty="0" smtClean="0">
                <a:solidFill>
                  <a:schemeClr val="tx1"/>
                </a:solidFill>
                <a:latin typeface="Arial" charset="0"/>
              </a:rPr>
              <a:t> per gli </a:t>
            </a:r>
            <a:r>
              <a:rPr lang="it-IT" sz="2100" dirty="0" err="1" smtClean="0">
                <a:solidFill>
                  <a:schemeClr val="tx1"/>
                </a:solidFill>
                <a:latin typeface="Arial" charset="0"/>
              </a:rPr>
              <a:t>Stakeholders</a:t>
            </a:r>
            <a:r>
              <a:rPr lang="it-IT" sz="2100" dirty="0" smtClean="0">
                <a:solidFill>
                  <a:schemeClr val="tx1"/>
                </a:solidFill>
                <a:latin typeface="Arial" charset="0"/>
              </a:rPr>
              <a:t>  [20 min]</a:t>
            </a:r>
          </a:p>
          <a:p>
            <a:pPr algn="l">
              <a:spcAft>
                <a:spcPts val="1600"/>
              </a:spcAft>
            </a:pPr>
            <a:r>
              <a:rPr lang="it-IT" sz="2100" dirty="0" smtClean="0">
                <a:solidFill>
                  <a:schemeClr val="tx1"/>
                </a:solidFill>
                <a:latin typeface="Arial" charset="0"/>
              </a:rPr>
              <a:t>6. Lo standard di qualità</a:t>
            </a:r>
            <a:r>
              <a:rPr lang="it-IT" sz="2100" dirty="0" smtClean="0">
                <a:solidFill>
                  <a:schemeClr val="tx1"/>
                </a:solidFill>
                <a:latin typeface="Lucida Grande" charset="0"/>
              </a:rPr>
              <a:t>�</a:t>
            </a:r>
            <a:r>
              <a:rPr lang="it-IT" sz="2100" dirty="0" smtClean="0">
                <a:solidFill>
                  <a:schemeClr val="tx1"/>
                </a:solidFill>
                <a:latin typeface="Arial" charset="0"/>
              </a:rPr>
              <a:t> delle </a:t>
            </a:r>
            <a:r>
              <a:rPr lang="it-IT" sz="2100" dirty="0" err="1" smtClean="0">
                <a:solidFill>
                  <a:schemeClr val="tx1"/>
                </a:solidFill>
                <a:latin typeface="Arial" charset="0"/>
              </a:rPr>
              <a:t>biobanche</a:t>
            </a:r>
            <a:r>
              <a:rPr lang="it-IT" sz="2100" dirty="0" smtClean="0">
                <a:solidFill>
                  <a:schemeClr val="tx1"/>
                </a:solidFill>
                <a:latin typeface="Arial" charset="0"/>
              </a:rPr>
              <a:t> italiane e la necessit</a:t>
            </a:r>
            <a:r>
              <a:rPr lang="it-IT" sz="2100" dirty="0" smtClean="0">
                <a:solidFill>
                  <a:schemeClr val="tx1"/>
                </a:solidFill>
                <a:latin typeface="Lucida Grande" charset="0"/>
              </a:rPr>
              <a:t>à</a:t>
            </a:r>
            <a:r>
              <a:rPr lang="it-IT" sz="2100" dirty="0" smtClean="0">
                <a:solidFill>
                  <a:schemeClr val="tx1"/>
                </a:solidFill>
                <a:latin typeface="Arial" charset="0"/>
              </a:rPr>
              <a:t> di dirigersi verso lo standard proposto da BBMRI (Parodi- </a:t>
            </a:r>
            <a:r>
              <a:rPr lang="it-IT" sz="2100" dirty="0" err="1" smtClean="0">
                <a:solidFill>
                  <a:schemeClr val="tx1"/>
                </a:solidFill>
                <a:latin typeface="Arial" charset="0"/>
              </a:rPr>
              <a:t>Rebulla</a:t>
            </a:r>
            <a:r>
              <a:rPr lang="it-IT" sz="2100" dirty="0" smtClean="0">
                <a:solidFill>
                  <a:schemeClr val="tx1"/>
                </a:solidFill>
                <a:latin typeface="Arial" charset="0"/>
              </a:rPr>
              <a:t>) [20 min]</a:t>
            </a:r>
          </a:p>
          <a:p>
            <a:pPr algn="l">
              <a:spcAft>
                <a:spcPts val="1600"/>
              </a:spcAft>
            </a:pPr>
            <a:r>
              <a:rPr lang="it-IT" sz="2100" dirty="0" smtClean="0">
                <a:solidFill>
                  <a:schemeClr val="tx1"/>
                </a:solidFill>
                <a:latin typeface="Arial" charset="0"/>
              </a:rPr>
              <a:t>7. Varie ed eventuali </a:t>
            </a:r>
            <a:r>
              <a:rPr lang="it-IT" sz="2100" dirty="0" smtClean="0">
                <a:latin typeface="Arial" charset="0"/>
              </a:rPr>
              <a:t>[10 </a:t>
            </a:r>
            <a:r>
              <a:rPr lang="it-IT" sz="2100" dirty="0" smtClean="0">
                <a:solidFill>
                  <a:schemeClr val="tx1"/>
                </a:solidFill>
                <a:latin typeface="Arial" charset="0"/>
              </a:rPr>
              <a:t>min]</a:t>
            </a:r>
          </a:p>
          <a:p>
            <a:pPr algn="l">
              <a:spcAft>
                <a:spcPts val="1600"/>
              </a:spcAft>
            </a:pPr>
            <a:r>
              <a:rPr lang="it-IT" sz="2100" dirty="0" smtClean="0">
                <a:solidFill>
                  <a:schemeClr val="tx1"/>
                </a:solidFill>
                <a:latin typeface="Arial" charset="0"/>
              </a:rPr>
              <a:t>8. Modalità</a:t>
            </a:r>
            <a:r>
              <a:rPr lang="it-IT" sz="2100" dirty="0" smtClean="0">
                <a:solidFill>
                  <a:schemeClr val="tx1"/>
                </a:solidFill>
                <a:latin typeface="Lucida Grande" charset="0"/>
              </a:rPr>
              <a:t>�</a:t>
            </a:r>
            <a:r>
              <a:rPr lang="it-IT" sz="2100" dirty="0" smtClean="0">
                <a:solidFill>
                  <a:schemeClr val="tx1"/>
                </a:solidFill>
                <a:latin typeface="Arial" charset="0"/>
              </a:rPr>
              <a:t> dei prossimi incontri [10 min</a:t>
            </a:r>
            <a:r>
              <a:rPr lang="it-IT" sz="2100" dirty="0" smtClean="0">
                <a:latin typeface="Arial" charset="0"/>
              </a:rPr>
              <a:t>]</a:t>
            </a:r>
            <a:endParaRPr lang="it-IT" sz="210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Comitato consultivo BBMRI-IT 23 febbraio 2011</a:t>
            </a:r>
            <a:endParaRPr lang="it-IT" dirty="0"/>
          </a:p>
        </p:txBody>
      </p:sp>
      <p:pic>
        <p:nvPicPr>
          <p:cNvPr id="15364" name="Immagine 5" descr="logo e testo 72 dp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15888"/>
            <a:ext cx="1871663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 descr="Logo I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6300" y="115888"/>
            <a:ext cx="647700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Immagin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9113" y="188913"/>
            <a:ext cx="125253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Comitato consultivo BBMRI-IT 23 febbraio 2011</a:t>
            </a:r>
            <a:endParaRPr lang="it-IT"/>
          </a:p>
        </p:txBody>
      </p:sp>
      <p:pic>
        <p:nvPicPr>
          <p:cNvPr id="5" name="Picture 4" descr="Logo I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3888" y="6021388"/>
            <a:ext cx="64770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 descr="logo e testo 72 dp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279210"/>
            <a:ext cx="1440160" cy="418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950" y="6165850"/>
            <a:ext cx="10287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88640"/>
            <a:ext cx="864096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Comitato consultivo BBMRI-IT 23 febbraio 2011</a:t>
            </a:r>
            <a:endParaRPr lang="it-IT"/>
          </a:p>
        </p:txBody>
      </p:sp>
      <p:pic>
        <p:nvPicPr>
          <p:cNvPr id="5" name="Picture 4" descr="Logo I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3888" y="6021388"/>
            <a:ext cx="64770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 descr="logo e testo 72 dp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237312"/>
            <a:ext cx="1512292" cy="4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950" y="6165850"/>
            <a:ext cx="10287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32656"/>
            <a:ext cx="8496944" cy="5793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Comitato consultivo BBMRI-IT 23 febbraio 2011</a:t>
            </a:r>
            <a:endParaRPr lang="it-IT"/>
          </a:p>
        </p:txBody>
      </p:sp>
      <p:pic>
        <p:nvPicPr>
          <p:cNvPr id="5" name="Picture 4" descr="Logo I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3888" y="6021388"/>
            <a:ext cx="64770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 descr="logo e testo 72 dp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6021388"/>
            <a:ext cx="1871662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950" y="6165850"/>
            <a:ext cx="10287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0"/>
            <a:ext cx="8064896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31840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it-IT" smtClean="0"/>
              <a:t>Comitato consultivo BBMRI-IT 23 febbraio 2011</a:t>
            </a:r>
            <a:endParaRPr lang="it-IT"/>
          </a:p>
        </p:txBody>
      </p:sp>
      <p:pic>
        <p:nvPicPr>
          <p:cNvPr id="5" name="Picture 4" descr="Logo I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8424" y="6160610"/>
            <a:ext cx="503164" cy="484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 descr="logo e testo 72 dp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381328"/>
            <a:ext cx="1223246" cy="35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6309320"/>
            <a:ext cx="873306" cy="4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7596336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Comitato consultivo BBMRI-IT 23 febbraio 2011</a:t>
            </a:r>
            <a:endParaRPr lang="it-IT"/>
          </a:p>
        </p:txBody>
      </p:sp>
      <p:pic>
        <p:nvPicPr>
          <p:cNvPr id="5" name="Picture 4" descr="Logo I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3888" y="6021388"/>
            <a:ext cx="64770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 descr="logo e testo 72 dp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237312"/>
            <a:ext cx="1584176" cy="46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950" y="6165850"/>
            <a:ext cx="10287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60648"/>
            <a:ext cx="8352928" cy="6245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Comitato consultivo BBMRI-IT 23 febbraio 2011</a:t>
            </a:r>
            <a:endParaRPr lang="it-IT"/>
          </a:p>
        </p:txBody>
      </p:sp>
      <p:pic>
        <p:nvPicPr>
          <p:cNvPr id="5" name="Picture 4" descr="Logo I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3888" y="6021388"/>
            <a:ext cx="64770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 descr="logo e testo 72 dp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6021388"/>
            <a:ext cx="1871662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950" y="6165850"/>
            <a:ext cx="10287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88640"/>
            <a:ext cx="8691135" cy="5891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931224" cy="634082"/>
          </a:xfrm>
        </p:spPr>
        <p:txBody>
          <a:bodyPr/>
          <a:lstStyle/>
          <a:p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sz="2800" b="1" dirty="0" smtClean="0"/>
              <a:t>(Dati del Campione : sezione 2)</a:t>
            </a:r>
            <a:r>
              <a:rPr lang="it-IT" sz="2800" dirty="0" smtClean="0"/>
              <a:t/>
            </a:r>
            <a:br>
              <a:rPr lang="it-IT" sz="2800" dirty="0" smtClean="0"/>
            </a:br>
            <a:endParaRPr lang="it-IT" sz="28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Comitato consultivo BBMRI-IT 23 febbraio 2011</a:t>
            </a:r>
            <a:endParaRPr lang="it-IT"/>
          </a:p>
        </p:txBody>
      </p:sp>
      <p:pic>
        <p:nvPicPr>
          <p:cNvPr id="5" name="Picture 4" descr="Logo I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3888" y="6021388"/>
            <a:ext cx="64770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 descr="logo e testo 72 dp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6021388"/>
            <a:ext cx="1871662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950" y="6165850"/>
            <a:ext cx="10287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1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412776"/>
            <a:ext cx="8507794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Comitato consultivo BBMRI-IT 23 febbraio 2011</a:t>
            </a:r>
            <a:endParaRPr lang="it-IT"/>
          </a:p>
        </p:txBody>
      </p:sp>
      <p:pic>
        <p:nvPicPr>
          <p:cNvPr id="5" name="Picture 4" descr="Logo I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3888" y="6021388"/>
            <a:ext cx="64770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 descr="logo e testo 72 dp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6021388"/>
            <a:ext cx="1871662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950" y="6165850"/>
            <a:ext cx="10287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556792"/>
            <a:ext cx="832013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Comitato consultivo BBMRI-IT 23 febbraio 2011</a:t>
            </a:r>
            <a:endParaRPr lang="it-IT"/>
          </a:p>
        </p:txBody>
      </p:sp>
      <p:pic>
        <p:nvPicPr>
          <p:cNvPr id="5" name="Picture 4" descr="Logo I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3888" y="6021388"/>
            <a:ext cx="64770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 descr="logo e testo 72 dp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6021388"/>
            <a:ext cx="1871662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950" y="6165850"/>
            <a:ext cx="10287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628800"/>
            <a:ext cx="8353384" cy="1391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Tabella 8"/>
          <p:cNvGraphicFramePr>
            <a:graphicFrameLocks noGrp="1"/>
          </p:cNvGraphicFramePr>
          <p:nvPr/>
        </p:nvGraphicFramePr>
        <p:xfrm>
          <a:off x="251520" y="3356989"/>
          <a:ext cx="8568951" cy="2020188"/>
        </p:xfrm>
        <a:graphic>
          <a:graphicData uri="http://schemas.openxmlformats.org/drawingml/2006/table">
            <a:tbl>
              <a:tblPr/>
              <a:tblGrid>
                <a:gridCol w="558370"/>
                <a:gridCol w="2998509"/>
                <a:gridCol w="1137017"/>
                <a:gridCol w="2136778"/>
                <a:gridCol w="1738277"/>
              </a:tblGrid>
              <a:tr h="4295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800" b="1" dirty="0">
                          <a:latin typeface="Times New Roman"/>
                          <a:ea typeface="Times New Roman"/>
                          <a:cs typeface="Times New Roman"/>
                        </a:rPr>
                        <a:t>18.0</a:t>
                      </a:r>
                      <a:endParaRPr lang="it-IT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800" b="1">
                          <a:latin typeface="Times New Roman"/>
                          <a:ea typeface="Times New Roman"/>
                          <a:cs typeface="Times New Roman"/>
                        </a:rPr>
                        <a:t>Dati implementazione del campione</a:t>
                      </a:r>
                      <a:endParaRPr lang="it-IT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obbligatorio</a:t>
                      </a:r>
                      <a:endParaRPr lang="it-IT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8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formato/codifica*</a:t>
                      </a:r>
                      <a:endParaRPr lang="it-IT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it-IT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65555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800">
                          <a:latin typeface="Times New Roman"/>
                          <a:ea typeface="Times New Roman"/>
                          <a:cs typeface="Times New Roman"/>
                        </a:rPr>
                        <a:t>18.0.1</a:t>
                      </a:r>
                      <a:endParaRPr lang="it-IT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600" b="1" dirty="0">
                          <a:latin typeface="Times New Roman"/>
                          <a:ea typeface="Times New Roman"/>
                          <a:cs typeface="Times New Roman"/>
                        </a:rPr>
                        <a:t>Intendo riempire set dati di implementazione per quanto attiene il campione</a:t>
                      </a:r>
                      <a:endParaRPr lang="it-IT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600" b="1">
                          <a:latin typeface="Times New Roman"/>
                          <a:ea typeface="Times New Roman"/>
                          <a:cs typeface="Times New Roman"/>
                        </a:rPr>
                        <a:t>Si</a:t>
                      </a:r>
                      <a:endParaRPr lang="it-IT" sz="1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600" b="1" dirty="0">
                          <a:latin typeface="Times New Roman"/>
                          <a:ea typeface="Times New Roman"/>
                          <a:cs typeface="Times New Roman"/>
                        </a:rPr>
                        <a:t>Codifica Risposte sintetiche </a:t>
                      </a:r>
                      <a:endParaRPr lang="it-IT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400" b="1" dirty="0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Direi che qui si può dire solo sì o no</a:t>
                      </a:r>
                      <a:endParaRPr lang="it-IT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556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800">
                          <a:latin typeface="Times New Roman"/>
                          <a:ea typeface="Times New Roman"/>
                          <a:cs typeface="Times New Roman"/>
                        </a:rPr>
                        <a:t>18.0.2</a:t>
                      </a:r>
                      <a:endParaRPr lang="it-IT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800" b="1">
                          <a:latin typeface="Times New Roman"/>
                          <a:ea typeface="Times New Roman"/>
                          <a:cs typeface="Times New Roman"/>
                        </a:rPr>
                        <a:t>Filler</a:t>
                      </a:r>
                      <a:endParaRPr lang="it-IT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it-IT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it-IT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it-IT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9556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800">
                          <a:latin typeface="Times New Roman"/>
                          <a:ea typeface="Times New Roman"/>
                          <a:cs typeface="Times New Roman"/>
                        </a:rPr>
                        <a:t>18.0.3</a:t>
                      </a:r>
                      <a:endParaRPr lang="it-IT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800" b="1">
                          <a:latin typeface="Times New Roman"/>
                          <a:ea typeface="Times New Roman"/>
                          <a:cs typeface="Times New Roman"/>
                        </a:rPr>
                        <a:t>Filler</a:t>
                      </a:r>
                      <a:endParaRPr lang="it-IT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it-IT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it-IT" sz="1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it-IT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9917" marR="5991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085584" cy="216024"/>
          </a:xfrm>
        </p:spPr>
        <p:txBody>
          <a:bodyPr/>
          <a:lstStyle/>
          <a:p>
            <a:r>
              <a:rPr lang="it-IT" sz="2800" dirty="0" smtClean="0"/>
              <a:t>(Dati di implementazione del campione)</a:t>
            </a:r>
            <a:endParaRPr lang="it-IT" sz="28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275856" y="6453336"/>
            <a:ext cx="2743944" cy="268139"/>
          </a:xfrm>
        </p:spPr>
        <p:txBody>
          <a:bodyPr/>
          <a:lstStyle/>
          <a:p>
            <a:pPr>
              <a:defRPr/>
            </a:pPr>
            <a:r>
              <a:rPr lang="it-IT" dirty="0" smtClean="0"/>
              <a:t>Comitato consultivo BBMRI-IT 23 febbraio 2011</a:t>
            </a:r>
            <a:endParaRPr lang="it-IT" dirty="0"/>
          </a:p>
        </p:txBody>
      </p:sp>
      <p:pic>
        <p:nvPicPr>
          <p:cNvPr id="5" name="Picture 4" descr="Logo I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3888" y="6159249"/>
            <a:ext cx="504576" cy="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 descr="logo e testo 72 dp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6439181"/>
            <a:ext cx="1296144" cy="377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6381328"/>
            <a:ext cx="741338" cy="340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476672"/>
            <a:ext cx="6480720" cy="602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olo 1"/>
          <p:cNvSpPr>
            <a:spLocks noGrp="1"/>
          </p:cNvSpPr>
          <p:nvPr>
            <p:ph type="ctrTitle"/>
          </p:nvPr>
        </p:nvSpPr>
        <p:spPr>
          <a:xfrm>
            <a:off x="539750" y="0"/>
            <a:ext cx="8280400" cy="908050"/>
          </a:xfrm>
        </p:spPr>
        <p:txBody>
          <a:bodyPr/>
          <a:lstStyle/>
          <a:p>
            <a:pPr eaLnBrk="1" hangingPunct="1"/>
            <a:r>
              <a:rPr lang="it-IT" sz="3200" i="1" dirty="0" smtClean="0"/>
              <a:t>1. Aggiornamenti</a:t>
            </a:r>
            <a:endParaRPr lang="it-IT" sz="3200" dirty="0" smtClean="0"/>
          </a:p>
        </p:txBody>
      </p:sp>
      <p:sp>
        <p:nvSpPr>
          <p:cNvPr id="16386" name="Sottotitolo 2"/>
          <p:cNvSpPr>
            <a:spLocks noGrp="1"/>
          </p:cNvSpPr>
          <p:nvPr>
            <p:ph type="subTitle" idx="1"/>
          </p:nvPr>
        </p:nvSpPr>
        <p:spPr>
          <a:xfrm>
            <a:off x="179512" y="908720"/>
            <a:ext cx="8750871" cy="4752528"/>
          </a:xfrm>
        </p:spPr>
        <p:txBody>
          <a:bodyPr/>
          <a:lstStyle/>
          <a:p>
            <a:pPr algn="just" eaLnBrk="1" hangingPunct="1">
              <a:spcBef>
                <a:spcPts val="1200"/>
              </a:spcBef>
              <a:buFontTx/>
              <a:buChar char="-"/>
            </a:pPr>
            <a:r>
              <a:rPr lang="it-IT" sz="2800" b="1" dirty="0" smtClean="0">
                <a:solidFill>
                  <a:srgbClr val="244583"/>
                </a:solidFill>
              </a:rPr>
              <a:t>  </a:t>
            </a:r>
            <a:r>
              <a:rPr lang="it-IT" sz="2800" dirty="0" smtClean="0">
                <a:solidFill>
                  <a:srgbClr val="244583"/>
                </a:solidFill>
              </a:rPr>
              <a:t>Tavolo inter-regionale sulle Biobanche</a:t>
            </a:r>
          </a:p>
          <a:p>
            <a:pPr algn="just" eaLnBrk="1" hangingPunct="1">
              <a:spcBef>
                <a:spcPts val="1200"/>
              </a:spcBef>
              <a:buFontTx/>
              <a:buChar char="-"/>
            </a:pPr>
            <a:r>
              <a:rPr lang="it-IT" sz="2800" dirty="0" smtClean="0">
                <a:solidFill>
                  <a:srgbClr val="244583"/>
                </a:solidFill>
              </a:rPr>
              <a:t>  Prossima riunione ministerile BBMRI-ERIC:</a:t>
            </a:r>
          </a:p>
          <a:p>
            <a:pPr algn="just" eaLnBrk="1" hangingPunct="1">
              <a:spcBef>
                <a:spcPts val="1200"/>
              </a:spcBef>
            </a:pPr>
            <a:r>
              <a:rPr lang="it-IT" sz="2800" dirty="0" smtClean="0">
                <a:solidFill>
                  <a:srgbClr val="244583"/>
                </a:solidFill>
              </a:rPr>
              <a:t>     Graz 28-29   Marzo</a:t>
            </a:r>
          </a:p>
          <a:p>
            <a:pPr algn="just" eaLnBrk="1" hangingPunct="1">
              <a:spcBef>
                <a:spcPts val="1200"/>
              </a:spcBef>
              <a:buFontTx/>
              <a:buNone/>
            </a:pPr>
            <a:endParaRPr lang="it-IT" sz="2800" dirty="0" smtClean="0">
              <a:solidFill>
                <a:srgbClr val="244583"/>
              </a:solidFill>
            </a:endParaRPr>
          </a:p>
          <a:p>
            <a:pPr algn="l" eaLnBrk="1" hangingPunct="1">
              <a:spcBef>
                <a:spcPct val="0"/>
              </a:spcBef>
              <a:buFontTx/>
              <a:buChar char="-"/>
            </a:pPr>
            <a:r>
              <a:rPr lang="it-IT" sz="2800" dirty="0" smtClean="0">
                <a:solidFill>
                  <a:srgbClr val="244583"/>
                </a:solidFill>
              </a:rPr>
              <a:t> 10 </a:t>
            </a:r>
            <a:r>
              <a:rPr lang="it-IT" sz="2800" dirty="0">
                <a:solidFill>
                  <a:srgbClr val="244583"/>
                </a:solidFill>
              </a:rPr>
              <a:t>febbraio 2011   ISS </a:t>
            </a:r>
            <a:r>
              <a:rPr lang="it-IT" sz="2800" dirty="0" smtClean="0">
                <a:solidFill>
                  <a:srgbClr val="244583"/>
                </a:solidFill>
              </a:rPr>
              <a:t>Roma</a:t>
            </a:r>
          </a:p>
          <a:p>
            <a:pPr algn="l" eaLnBrk="1" hangingPunct="1">
              <a:spcBef>
                <a:spcPct val="0"/>
              </a:spcBef>
              <a:buFontTx/>
              <a:buChar char="-"/>
            </a:pPr>
            <a:endParaRPr lang="it-IT" sz="2800" dirty="0" smtClean="0">
              <a:solidFill>
                <a:srgbClr val="244583"/>
              </a:solidFill>
            </a:endParaRPr>
          </a:p>
          <a:p>
            <a:pPr algn="l" eaLnBrk="1" hangingPunct="1">
              <a:spcBef>
                <a:spcPct val="0"/>
              </a:spcBef>
              <a:buFontTx/>
              <a:buChar char="-"/>
            </a:pPr>
            <a:r>
              <a:rPr lang="it-IT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it-IT" sz="2800" dirty="0" smtClean="0">
                <a:solidFill>
                  <a:srgbClr val="FF0000"/>
                </a:solidFill>
              </a:rPr>
              <a:t>Attivazione  Area riservata su </a:t>
            </a:r>
            <a:r>
              <a:rPr lang="it-IT" sz="2800" dirty="0" smtClean="0">
                <a:solidFill>
                  <a:srgbClr val="FF0000"/>
                </a:solidFill>
                <a:hlinkClick r:id="rId2"/>
              </a:rPr>
              <a:t>www.BBMRI-eric.it</a:t>
            </a:r>
            <a:endParaRPr lang="it-IT" sz="2800" dirty="0" smtClean="0">
              <a:solidFill>
                <a:srgbClr val="FF0000"/>
              </a:solidFill>
            </a:endParaRPr>
          </a:p>
          <a:p>
            <a:pPr algn="l" eaLnBrk="1" hangingPunct="1">
              <a:spcBef>
                <a:spcPct val="0"/>
              </a:spcBef>
              <a:buFontTx/>
              <a:buChar char="-"/>
            </a:pPr>
            <a:endParaRPr lang="it-IT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l" eaLnBrk="1" hangingPunct="1">
              <a:spcBef>
                <a:spcPct val="0"/>
              </a:spcBef>
              <a:buFontTx/>
              <a:buChar char="-"/>
            </a:pPr>
            <a:r>
              <a:rPr lang="it-IT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it-IT" sz="2800" dirty="0" smtClean="0">
                <a:solidFill>
                  <a:srgbClr val="FF0000"/>
                </a:solidFill>
              </a:rPr>
              <a:t>Attivazione </a:t>
            </a:r>
            <a:r>
              <a:rPr lang="it-IT" sz="2800" dirty="0" err="1" smtClean="0">
                <a:solidFill>
                  <a:srgbClr val="FF0000"/>
                </a:solidFill>
              </a:rPr>
              <a:t>email</a:t>
            </a:r>
            <a:r>
              <a:rPr lang="it-IT" sz="2800" dirty="0" smtClean="0">
                <a:solidFill>
                  <a:srgbClr val="FF0000"/>
                </a:solidFill>
              </a:rPr>
              <a:t> di infrastruttura </a:t>
            </a:r>
            <a:r>
              <a:rPr lang="it-IT" sz="2800" dirty="0" smtClean="0">
                <a:solidFill>
                  <a:schemeClr val="accent2">
                    <a:lumMod val="50000"/>
                  </a:schemeClr>
                </a:solidFill>
                <a:hlinkClick r:id="rId3"/>
              </a:rPr>
              <a:t>bbmri.eric@iss.it</a:t>
            </a:r>
            <a:endParaRPr lang="it-IT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l" eaLnBrk="1" hangingPunct="1">
              <a:spcBef>
                <a:spcPct val="0"/>
              </a:spcBef>
              <a:buFontTx/>
              <a:buChar char="-"/>
            </a:pPr>
            <a:endParaRPr lang="it-IT" sz="28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l" eaLnBrk="1" hangingPunct="1">
              <a:spcBef>
                <a:spcPct val="0"/>
              </a:spcBef>
              <a:buFontTx/>
              <a:buChar char="-"/>
            </a:pPr>
            <a:endParaRPr lang="it-IT" sz="2800" dirty="0" smtClean="0">
              <a:solidFill>
                <a:srgbClr val="244583"/>
              </a:solidFill>
            </a:endParaRPr>
          </a:p>
          <a:p>
            <a:pPr algn="l" eaLnBrk="1" hangingPunct="1">
              <a:spcBef>
                <a:spcPct val="0"/>
              </a:spcBef>
              <a:buFontTx/>
              <a:buChar char="-"/>
            </a:pPr>
            <a:endParaRPr lang="it-IT" sz="2800" dirty="0" smtClean="0">
              <a:solidFill>
                <a:srgbClr val="244583"/>
              </a:solidFill>
            </a:endParaRPr>
          </a:p>
          <a:p>
            <a:pPr algn="l" eaLnBrk="1" hangingPunct="1">
              <a:spcBef>
                <a:spcPct val="0"/>
              </a:spcBef>
            </a:pPr>
            <a:endParaRPr lang="it-IT" sz="2800" dirty="0" smtClean="0">
              <a:solidFill>
                <a:srgbClr val="244583"/>
              </a:solidFill>
            </a:endParaRPr>
          </a:p>
          <a:p>
            <a:pPr algn="l" eaLnBrk="1" hangingPunct="1">
              <a:spcBef>
                <a:spcPct val="0"/>
              </a:spcBef>
            </a:pPr>
            <a:endParaRPr lang="it-IT" sz="2800" dirty="0" smtClean="0">
              <a:solidFill>
                <a:srgbClr val="244583"/>
              </a:solidFill>
            </a:endParaRPr>
          </a:p>
          <a:p>
            <a:pPr marL="576000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l" eaLnBrk="1" hangingPunct="1">
              <a:spcBef>
                <a:spcPct val="0"/>
              </a:spcBef>
              <a:buFontTx/>
              <a:buChar char="-"/>
            </a:pPr>
            <a:endParaRPr lang="it-IT" sz="2400" b="1" dirty="0" smtClean="0">
              <a:solidFill>
                <a:srgbClr val="244583"/>
              </a:solidFill>
            </a:endParaRPr>
          </a:p>
          <a:p>
            <a:pPr eaLnBrk="1" hangingPunct="1"/>
            <a:endParaRPr lang="it-IT" sz="2400" dirty="0">
              <a:solidFill>
                <a:srgbClr val="898989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Comitato consultivo BBMRI-IT 23 febbraio 2011</a:t>
            </a:r>
          </a:p>
        </p:txBody>
      </p:sp>
      <p:pic>
        <p:nvPicPr>
          <p:cNvPr id="5" name="Immagine 5" descr="logo e testo 72 dpi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6021388"/>
            <a:ext cx="1871662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950" y="6165850"/>
            <a:ext cx="10287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Logo IS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43888" y="6021388"/>
            <a:ext cx="64770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/>
          <a:lstStyle/>
          <a:p>
            <a:r>
              <a:rPr lang="it-IT" sz="2800" dirty="0" smtClean="0"/>
              <a:t>( dati di implementazione sul campione)</a:t>
            </a:r>
            <a:endParaRPr lang="it-IT" sz="2800" dirty="0"/>
          </a:p>
        </p:txBody>
      </p:sp>
      <p:graphicFrame>
        <p:nvGraphicFramePr>
          <p:cNvPr id="9" name="Segnaposto contenuto 8"/>
          <p:cNvGraphicFramePr>
            <a:graphicFrameLocks noGrp="1"/>
          </p:cNvGraphicFramePr>
          <p:nvPr>
            <p:ph idx="1"/>
          </p:nvPr>
        </p:nvGraphicFramePr>
        <p:xfrm>
          <a:off x="611560" y="764704"/>
          <a:ext cx="7992890" cy="5296420"/>
        </p:xfrm>
        <a:graphic>
          <a:graphicData uri="http://schemas.openxmlformats.org/drawingml/2006/table">
            <a:tbl>
              <a:tblPr/>
              <a:tblGrid>
                <a:gridCol w="481172"/>
                <a:gridCol w="2754350"/>
                <a:gridCol w="917584"/>
                <a:gridCol w="1919892"/>
                <a:gridCol w="1919892"/>
              </a:tblGrid>
              <a:tr h="45365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900" dirty="0">
                          <a:latin typeface="Times New Roman"/>
                          <a:ea typeface="Times New Roman"/>
                          <a:cs typeface="Times New Roman"/>
                        </a:rPr>
                        <a:t>18.2</a:t>
                      </a:r>
                      <a:endParaRPr lang="it-IT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800" b="1" dirty="0">
                          <a:latin typeface="Times New Roman"/>
                          <a:ea typeface="Times New Roman"/>
                          <a:cs typeface="Times New Roman"/>
                        </a:rPr>
                        <a:t>“</a:t>
                      </a:r>
                      <a:r>
                        <a:rPr lang="it-IT" sz="1800" b="1" dirty="0" err="1">
                          <a:latin typeface="Times New Roman"/>
                          <a:ea typeface="Times New Roman"/>
                          <a:cs typeface="Times New Roman"/>
                        </a:rPr>
                        <a:t>Omics</a:t>
                      </a:r>
                      <a:r>
                        <a:rPr lang="it-IT" sz="1800" b="1" dirty="0">
                          <a:latin typeface="Times New Roman"/>
                          <a:ea typeface="Times New Roman"/>
                          <a:cs typeface="Times New Roman"/>
                        </a:rPr>
                        <a:t>”</a:t>
                      </a:r>
                      <a:endParaRPr lang="it-IT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800" b="1">
                          <a:latin typeface="Times New Roman"/>
                          <a:ea typeface="Times New Roman"/>
                          <a:cs typeface="Times New Roman"/>
                        </a:rPr>
                        <a:t>obbligatorio</a:t>
                      </a:r>
                      <a:endParaRPr lang="it-IT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800" b="1">
                          <a:latin typeface="Times New Roman"/>
                          <a:ea typeface="Times New Roman"/>
                          <a:cs typeface="Times New Roman"/>
                        </a:rPr>
                        <a:t>formato/codifica*</a:t>
                      </a:r>
                      <a:endParaRPr lang="it-IT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it-IT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</a:tr>
              <a:tr h="45365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900">
                          <a:latin typeface="Times New Roman"/>
                          <a:ea typeface="Times New Roman"/>
                          <a:cs typeface="Times New Roman"/>
                        </a:rPr>
                        <a:t>18.2.1</a:t>
                      </a:r>
                      <a:endParaRPr lang="it-IT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800" dirty="0" err="1">
                          <a:latin typeface="Times New Roman"/>
                          <a:ea typeface="Times New Roman"/>
                          <a:cs typeface="Times New Roman"/>
                        </a:rPr>
                        <a:t>Metabolomica</a:t>
                      </a:r>
                      <a:endParaRPr lang="it-IT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dirty="0"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>
                          <a:latin typeface="Times New Roman"/>
                          <a:ea typeface="Times New Roman"/>
                          <a:cs typeface="Times New Roman"/>
                        </a:rPr>
                        <a:t>Codifica Risposte generiche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365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900">
                          <a:latin typeface="Times New Roman"/>
                          <a:ea typeface="Times New Roman"/>
                          <a:cs typeface="Times New Roman"/>
                        </a:rPr>
                        <a:t>18.2.2</a:t>
                      </a:r>
                      <a:endParaRPr lang="it-IT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800">
                          <a:latin typeface="Times New Roman"/>
                          <a:ea typeface="Times New Roman"/>
                          <a:cs typeface="Times New Roman"/>
                        </a:rPr>
                        <a:t>Trascrittomica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dirty="0"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>
                          <a:latin typeface="Times New Roman"/>
                          <a:ea typeface="Times New Roman"/>
                          <a:cs typeface="Times New Roman"/>
                        </a:rPr>
                        <a:t>Codifica Risposte generiche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365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900">
                          <a:latin typeface="Times New Roman"/>
                          <a:ea typeface="Times New Roman"/>
                          <a:cs typeface="Times New Roman"/>
                        </a:rPr>
                        <a:t>18.2.3</a:t>
                      </a:r>
                      <a:endParaRPr lang="it-IT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800">
                          <a:latin typeface="Times New Roman"/>
                          <a:ea typeface="Times New Roman"/>
                          <a:cs typeface="Times New Roman"/>
                        </a:rPr>
                        <a:t>Lipidomica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dirty="0"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>
                          <a:latin typeface="Times New Roman"/>
                          <a:ea typeface="Times New Roman"/>
                          <a:cs typeface="Times New Roman"/>
                        </a:rPr>
                        <a:t>Codifica Risposte generiche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365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900">
                          <a:latin typeface="Times New Roman"/>
                          <a:ea typeface="Times New Roman"/>
                          <a:cs typeface="Times New Roman"/>
                        </a:rPr>
                        <a:t>18.2.4</a:t>
                      </a:r>
                      <a:endParaRPr lang="it-IT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800">
                          <a:latin typeface="Times New Roman"/>
                          <a:ea typeface="Times New Roman"/>
                          <a:cs typeface="Times New Roman"/>
                        </a:rPr>
                        <a:t>Genomica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dirty="0">
                          <a:latin typeface="Times New Roman"/>
                          <a:ea typeface="Times New Roman"/>
                          <a:cs typeface="Times New Roman"/>
                        </a:rPr>
                        <a:t>Codifica Risposte generiche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365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900">
                          <a:latin typeface="Times New Roman"/>
                          <a:ea typeface="Times New Roman"/>
                          <a:cs typeface="Times New Roman"/>
                        </a:rPr>
                        <a:t>18.2.5</a:t>
                      </a:r>
                      <a:endParaRPr lang="it-IT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800">
                          <a:latin typeface="Times New Roman"/>
                          <a:ea typeface="Times New Roman"/>
                          <a:cs typeface="Times New Roman"/>
                        </a:rPr>
                        <a:t>Proteomica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dirty="0">
                          <a:latin typeface="Times New Roman"/>
                          <a:ea typeface="Times New Roman"/>
                          <a:cs typeface="Times New Roman"/>
                        </a:rPr>
                        <a:t>Codifica Risposte generiche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365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900">
                          <a:latin typeface="Times New Roman"/>
                          <a:ea typeface="Times New Roman"/>
                          <a:cs typeface="Times New Roman"/>
                        </a:rPr>
                        <a:t>18.2.6</a:t>
                      </a:r>
                      <a:endParaRPr lang="it-IT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800">
                          <a:latin typeface="Times New Roman"/>
                          <a:ea typeface="Times New Roman"/>
                          <a:cs typeface="Times New Roman"/>
                        </a:rPr>
                        <a:t>Signalling-omics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dirty="0">
                          <a:latin typeface="Times New Roman"/>
                          <a:ea typeface="Times New Roman"/>
                          <a:cs typeface="Times New Roman"/>
                        </a:rPr>
                        <a:t>Codifica Risposte generiche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365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900">
                          <a:latin typeface="Times New Roman"/>
                          <a:ea typeface="Times New Roman"/>
                          <a:cs typeface="Times New Roman"/>
                        </a:rPr>
                        <a:t>18.2.7</a:t>
                      </a:r>
                      <a:endParaRPr lang="it-IT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800">
                          <a:latin typeface="Times New Roman"/>
                          <a:ea typeface="Times New Roman"/>
                          <a:cs typeface="Times New Roman"/>
                        </a:rPr>
                        <a:t>Systems biology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1800" dirty="0">
                          <a:latin typeface="Times New Roman"/>
                          <a:ea typeface="Times New Roman"/>
                          <a:cs typeface="Times New Roman"/>
                        </a:rPr>
                        <a:t>Codifica Risposte generiche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it-I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365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900">
                          <a:latin typeface="Times New Roman"/>
                          <a:ea typeface="Times New Roman"/>
                          <a:cs typeface="Times New Roman"/>
                        </a:rPr>
                        <a:t>18.2.8</a:t>
                      </a:r>
                      <a:endParaRPr lang="it-IT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800">
                          <a:latin typeface="Times New Roman"/>
                          <a:ea typeface="Times New Roman"/>
                          <a:cs typeface="Times New Roman"/>
                        </a:rPr>
                        <a:t>Altro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800">
                          <a:latin typeface="Times New Roman"/>
                          <a:ea typeface="Times New Roman"/>
                          <a:cs typeface="Times New Roman"/>
                        </a:rPr>
                        <a:t>No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800" dirty="0">
                          <a:latin typeface="Times New Roman"/>
                          <a:ea typeface="Times New Roman"/>
                          <a:cs typeface="Times New Roman"/>
                        </a:rPr>
                        <a:t>Testo libero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it-I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53650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900">
                          <a:latin typeface="Times New Roman"/>
                          <a:ea typeface="Times New Roman"/>
                          <a:cs typeface="Times New Roman"/>
                        </a:rPr>
                        <a:t>16.2.9</a:t>
                      </a:r>
                      <a:endParaRPr lang="it-IT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1800">
                          <a:latin typeface="Times New Roman"/>
                          <a:ea typeface="Times New Roman"/>
                          <a:cs typeface="Times New Roman"/>
                        </a:rPr>
                        <a:t>Filler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it-IT" sz="18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it-IT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it-IT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Comitato consultivo BBMRI-IT 23 febbraio 2011</a:t>
            </a:r>
            <a:endParaRPr lang="it-IT"/>
          </a:p>
        </p:txBody>
      </p:sp>
      <p:pic>
        <p:nvPicPr>
          <p:cNvPr id="5" name="Picture 4" descr="Logo I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3888" y="6021388"/>
            <a:ext cx="64770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 descr="logo e testo 72 dp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165304"/>
            <a:ext cx="1871662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950" y="6165850"/>
            <a:ext cx="10287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olo 1"/>
          <p:cNvSpPr>
            <a:spLocks noGrp="1"/>
          </p:cNvSpPr>
          <p:nvPr>
            <p:ph type="title"/>
          </p:nvPr>
        </p:nvSpPr>
        <p:spPr>
          <a:xfrm>
            <a:off x="1619672" y="0"/>
            <a:ext cx="5472608" cy="418058"/>
          </a:xfrm>
        </p:spPr>
        <p:txBody>
          <a:bodyPr/>
          <a:lstStyle/>
          <a:p>
            <a:pPr eaLnBrk="1" hangingPunct="1"/>
            <a:r>
              <a:rPr lang="it-IT" sz="2800" i="1" dirty="0" smtClean="0"/>
              <a:t>2. Catalogo Italiano delle risorse </a:t>
            </a:r>
          </a:p>
        </p:txBody>
      </p:sp>
      <p:sp>
        <p:nvSpPr>
          <p:cNvPr id="3" name="Sottotitolo 2"/>
          <p:cNvSpPr>
            <a:spLocks noGrp="1"/>
          </p:cNvSpPr>
          <p:nvPr>
            <p:ph idx="1"/>
          </p:nvPr>
        </p:nvSpPr>
        <p:spPr>
          <a:xfrm>
            <a:off x="179512" y="332656"/>
            <a:ext cx="8856984" cy="6408712"/>
          </a:xfrm>
        </p:spPr>
        <p:txBody>
          <a:bodyPr rtlCol="0">
            <a:noAutofit/>
          </a:bodyPr>
          <a:lstStyle/>
          <a:p>
            <a:pPr marL="7200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sz="1600" dirty="0" smtClean="0">
                <a:solidFill>
                  <a:srgbClr val="FF0000"/>
                </a:solidFill>
              </a:rPr>
              <a:t>COMPLESSITA‘ In generale, e' evidente la </a:t>
            </a:r>
            <a:r>
              <a:rPr lang="it-IT" sz="1600" dirty="0" err="1" smtClean="0">
                <a:solidFill>
                  <a:srgbClr val="FF0000"/>
                </a:solidFill>
              </a:rPr>
              <a:t>complessita'</a:t>
            </a:r>
            <a:r>
              <a:rPr lang="it-IT" sz="1600" dirty="0" smtClean="0">
                <a:solidFill>
                  <a:srgbClr val="FF0000"/>
                </a:solidFill>
              </a:rPr>
              <a:t> del documento, e credo dovremmo ragionare se davvero tutte queste informazioni devono stare in un catalogo nazionale, o se in alcuni casi non basterebbe l'informazione di esistenza (il dato e' disponibile su progetto di collaborazione). </a:t>
            </a:r>
            <a:r>
              <a:rPr lang="it-IT" sz="1600" dirty="0" smtClean="0"/>
              <a:t/>
            </a:r>
            <a:br>
              <a:rPr lang="it-IT" sz="1600" dirty="0" smtClean="0"/>
            </a:br>
            <a:endParaRPr lang="it-IT" sz="1600" dirty="0" smtClean="0"/>
          </a:p>
          <a:p>
            <a:pPr marL="7200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sz="1600" dirty="0" smtClean="0">
                <a:solidFill>
                  <a:schemeClr val="tx1">
                    <a:lumMod val="75000"/>
                  </a:schemeClr>
                </a:solidFill>
              </a:rPr>
              <a:t>IMPEGNO Mi chiedo se tutte le biobanche siano in grado di affrontare l'impegno di estrarre i dati e metterli nel formato previsto, e se il nodo italiano intende sostenerle in questo sforzo. Inoltre, tutti noi abbiamo fatto lo sforzo di rispondere ai questionari BBMRI: non e' possibile estrarre dal catalogo europeo parte delle informazioni, ad esempio quelle descrittive di </a:t>
            </a:r>
            <a:r>
              <a:rPr lang="it-IT" sz="1600" dirty="0" err="1" smtClean="0">
                <a:solidFill>
                  <a:schemeClr val="tx1">
                    <a:lumMod val="75000"/>
                  </a:schemeClr>
                </a:solidFill>
              </a:rPr>
              <a:t>networks</a:t>
            </a:r>
            <a:r>
              <a:rPr lang="it-IT" sz="1600" dirty="0" smtClean="0">
                <a:solidFill>
                  <a:schemeClr val="tx1">
                    <a:lumMod val="75000"/>
                  </a:schemeClr>
                </a:solidFill>
              </a:rPr>
              <a:t>, biobanche e collezioni?</a:t>
            </a:r>
            <a:r>
              <a:rPr lang="it-IT" sz="1600" dirty="0" smtClean="0"/>
              <a:t/>
            </a:r>
            <a:br>
              <a:rPr lang="it-IT" sz="1600" dirty="0" smtClean="0"/>
            </a:br>
            <a:endParaRPr lang="it-IT" sz="1600" dirty="0" smtClean="0"/>
          </a:p>
          <a:p>
            <a:pPr marL="7200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sz="1600" dirty="0" smtClean="0">
                <a:solidFill>
                  <a:schemeClr val="accent4">
                    <a:lumMod val="50000"/>
                  </a:schemeClr>
                </a:solidFill>
              </a:rPr>
              <a:t>INTERFACCIA </a:t>
            </a:r>
            <a:r>
              <a:rPr lang="it-IT" sz="1600" dirty="0" err="1" smtClean="0">
                <a:solidFill>
                  <a:schemeClr val="accent4">
                    <a:lumMod val="50000"/>
                  </a:schemeClr>
                </a:solidFill>
              </a:rPr>
              <a:t>DI</a:t>
            </a:r>
            <a:r>
              <a:rPr lang="it-IT" sz="1600" dirty="0" smtClean="0">
                <a:solidFill>
                  <a:schemeClr val="accent4">
                    <a:lumMod val="50000"/>
                  </a:schemeClr>
                </a:solidFill>
              </a:rPr>
              <a:t> RICERCA Non riesco ancora a farmi un'idea di come questi dati potranno essere ricercati in ambito internazionale: esiste una ipotesi di interfaccia-utente (che non </a:t>
            </a:r>
            <a:r>
              <a:rPr lang="it-IT" sz="1600" dirty="0" err="1" smtClean="0">
                <a:solidFill>
                  <a:schemeClr val="accent4">
                    <a:lumMod val="50000"/>
                  </a:schemeClr>
                </a:solidFill>
              </a:rPr>
              <a:t>potra'</a:t>
            </a:r>
            <a:r>
              <a:rPr lang="it-IT" sz="1600" dirty="0" smtClean="0">
                <a:solidFill>
                  <a:schemeClr val="accent4">
                    <a:lumMod val="50000"/>
                  </a:schemeClr>
                </a:solidFill>
              </a:rPr>
              <a:t> essere che in inglese)? Si </a:t>
            </a:r>
            <a:r>
              <a:rPr lang="it-IT" sz="1600" dirty="0" err="1" smtClean="0">
                <a:solidFill>
                  <a:schemeClr val="accent4">
                    <a:lumMod val="50000"/>
                  </a:schemeClr>
                </a:solidFill>
              </a:rPr>
              <a:t>ricerchera'</a:t>
            </a:r>
            <a:r>
              <a:rPr lang="it-IT" sz="1600" dirty="0" smtClean="0">
                <a:solidFill>
                  <a:schemeClr val="accent4">
                    <a:lumMod val="50000"/>
                  </a:schemeClr>
                </a:solidFill>
              </a:rPr>
              <a:t> il database tutto intero, o sono previsti subset (campioni oncologici, biobanche genetiche, di popolazione)? Le reti hanno </a:t>
            </a:r>
            <a:r>
              <a:rPr lang="it-IT" sz="1600" dirty="0" err="1" smtClean="0">
                <a:solidFill>
                  <a:schemeClr val="accent4">
                    <a:lumMod val="50000"/>
                  </a:schemeClr>
                </a:solidFill>
              </a:rPr>
              <a:t>gia'</a:t>
            </a:r>
            <a:r>
              <a:rPr lang="it-IT" sz="1600" dirty="0" smtClean="0">
                <a:solidFill>
                  <a:schemeClr val="accent4">
                    <a:lumMod val="50000"/>
                  </a:schemeClr>
                </a:solidFill>
              </a:rPr>
              <a:t>, in diversi casi (vedi Telethon), strumenti di ricerca agili ed efficaci, che dovrebbero essere tenuti in considerazione.</a:t>
            </a:r>
            <a:r>
              <a:rPr lang="it-IT" sz="1600" dirty="0" smtClean="0"/>
              <a:t/>
            </a:r>
            <a:br>
              <a:rPr lang="it-IT" sz="1600" dirty="0" smtClean="0"/>
            </a:br>
            <a:endParaRPr lang="it-IT" sz="1600" dirty="0" smtClean="0"/>
          </a:p>
          <a:p>
            <a:pPr marL="7200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sz="1600" dirty="0" smtClean="0">
                <a:solidFill>
                  <a:schemeClr val="tx2">
                    <a:lumMod val="50000"/>
                  </a:schemeClr>
                </a:solidFill>
              </a:rPr>
              <a:t>TESTO LIBERO E VOCABOLARI CONTROLLATI Credo che dovremmo evitare l'uso del testo libero e creare vocabolari controllati per il maggior numero possibile di campi, per permettere la ricerca e limitare gli errori.</a:t>
            </a:r>
            <a:br>
              <a:rPr lang="it-IT" sz="1600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it-IT" sz="1600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7200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sz="1600" dirty="0" smtClean="0"/>
              <a:t>QUALITA' DEI DATI E DEI CAMPIONI Quale e' il filtro per accettare i dati? la biobanca deve essere riconosciuta, deve appartenere a reti nazionali / regionali, e' sufficiente che sia nel database di BBMRI? Pensiamo di inserire i dati prima di avere uno strumento (attraverso il lavoro della commissione Stato-Regioni e dei gruppi di lavoro di </a:t>
            </a:r>
            <a:r>
              <a:rPr lang="it-IT" sz="1600" dirty="0" err="1" smtClean="0"/>
              <a:t>BBMRI.it</a:t>
            </a:r>
            <a:r>
              <a:rPr lang="it-IT" sz="1600" dirty="0" smtClean="0"/>
              <a:t>) di valutazione della </a:t>
            </a:r>
            <a:r>
              <a:rPr lang="it-IT" sz="1600" dirty="0" err="1" smtClean="0"/>
              <a:t>qualita'</a:t>
            </a:r>
            <a:r>
              <a:rPr lang="it-IT" sz="1600" dirty="0" smtClean="0"/>
              <a:t> e della reale funzione di servizio delle biobanche? Avere molti campioni in catalogo e' utile, ma solo se la </a:t>
            </a:r>
            <a:r>
              <a:rPr lang="it-IT" sz="1600" dirty="0" err="1" smtClean="0"/>
              <a:t>qualita</a:t>
            </a:r>
            <a:r>
              <a:rPr lang="it-IT" sz="1800" dirty="0" err="1" smtClean="0"/>
              <a:t>'</a:t>
            </a:r>
            <a:r>
              <a:rPr lang="it-IT" sz="1800" dirty="0" smtClean="0"/>
              <a:t> media e' alta e la reale </a:t>
            </a:r>
            <a:r>
              <a:rPr lang="it-IT" sz="1800" dirty="0" err="1" smtClean="0"/>
              <a:t>disponibilita'</a:t>
            </a:r>
            <a:r>
              <a:rPr lang="it-IT" sz="1800" dirty="0" smtClean="0"/>
              <a:t> e' garantita. </a:t>
            </a:r>
            <a:br>
              <a:rPr lang="it-IT" sz="1800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 smtClean="0">
              <a:solidFill>
                <a:schemeClr val="accent2">
                  <a:lumMod val="50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81328"/>
            <a:ext cx="2895600" cy="476672"/>
          </a:xfrm>
        </p:spPr>
        <p:txBody>
          <a:bodyPr/>
          <a:lstStyle/>
          <a:p>
            <a:pPr>
              <a:defRPr/>
            </a:pPr>
            <a:r>
              <a:rPr lang="it-IT" dirty="0"/>
              <a:t>Comitato consultivo BBMRI-IT 23 febbraio 2011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i="1" dirty="0" smtClean="0"/>
              <a:t>2. Catalogo Italiano delle risorse</a:t>
            </a:r>
          </a:p>
        </p:txBody>
      </p:sp>
      <p:sp>
        <p:nvSpPr>
          <p:cNvPr id="3" name="Sottotitolo 2"/>
          <p:cNvSpPr>
            <a:spLocks noGrp="1"/>
          </p:cNvSpPr>
          <p:nvPr>
            <p:ph idx="1"/>
          </p:nvPr>
        </p:nvSpPr>
        <p:spPr>
          <a:xfrm>
            <a:off x="323528" y="1556792"/>
            <a:ext cx="8435280" cy="4392488"/>
          </a:xfrm>
        </p:spPr>
        <p:txBody>
          <a:bodyPr rtlCol="0">
            <a:normAutofit fontScale="70000" lnSpcReduction="20000"/>
          </a:bodyPr>
          <a:lstStyle/>
          <a:p>
            <a:pPr indent="0" algn="just" eaLnBrk="1" fontAlgn="auto" hangingPunct="1"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/>
            </a:pPr>
            <a:r>
              <a:rPr lang="it-IT" sz="4800" dirty="0" smtClean="0">
                <a:latin typeface="Arial" charset="0"/>
              </a:rPr>
              <a:t> </a:t>
            </a:r>
            <a:r>
              <a:rPr lang="it-IT" sz="4800" dirty="0" smtClean="0"/>
              <a:t>Fase pilota del </a:t>
            </a:r>
            <a:r>
              <a:rPr lang="it-IT" sz="4800" dirty="0" err="1" smtClean="0"/>
              <a:t>dataset</a:t>
            </a:r>
            <a:endParaRPr lang="it-IT" sz="4800" dirty="0" smtClean="0"/>
          </a:p>
          <a:p>
            <a:pPr indent="0" algn="just" eaLnBrk="1" fontAlgn="auto" hangingPunct="1"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/>
            </a:pPr>
            <a:r>
              <a:rPr lang="it-IT" sz="4800" dirty="0" smtClean="0"/>
              <a:t> - lo stato dell’arte (</a:t>
            </a:r>
            <a:r>
              <a:rPr lang="it-IT" sz="4800" dirty="0" err="1" smtClean="0"/>
              <a:t>Dssa</a:t>
            </a:r>
            <a:r>
              <a:rPr lang="it-IT" sz="4800" dirty="0" smtClean="0"/>
              <a:t> Bravo)</a:t>
            </a:r>
          </a:p>
          <a:p>
            <a:pPr marL="623888" indent="-260350" algn="just" eaLnBrk="1" fontAlgn="auto" hangingPunct="1">
              <a:spcBef>
                <a:spcPts val="0"/>
              </a:spcBef>
              <a:spcAft>
                <a:spcPts val="1800"/>
              </a:spcAft>
              <a:buFontTx/>
              <a:buChar char="-"/>
              <a:defRPr/>
            </a:pPr>
            <a:r>
              <a:rPr lang="it-IT" sz="4800" dirty="0" smtClean="0"/>
              <a:t>Le </a:t>
            </a:r>
            <a:r>
              <a:rPr lang="it-IT" sz="4800" dirty="0" err="1" smtClean="0"/>
              <a:t>biobanche</a:t>
            </a:r>
            <a:r>
              <a:rPr lang="it-IT" sz="4800" dirty="0" smtClean="0"/>
              <a:t> nel </a:t>
            </a:r>
            <a:r>
              <a:rPr lang="it-IT" sz="4800" dirty="0" err="1" smtClean="0"/>
              <a:t>pilot</a:t>
            </a:r>
            <a:r>
              <a:rPr lang="it-IT" sz="4800" dirty="0" smtClean="0"/>
              <a:t>: </a:t>
            </a:r>
          </a:p>
          <a:p>
            <a:pPr marL="623888" indent="-260350" algn="just" eaLnBrk="1" fontAlgn="auto" hangingPunct="1">
              <a:spcBef>
                <a:spcPts val="0"/>
              </a:spcBef>
              <a:spcAft>
                <a:spcPts val="1800"/>
              </a:spcAft>
              <a:buFontTx/>
              <a:buChar char="-"/>
              <a:defRPr/>
            </a:pPr>
            <a:r>
              <a:rPr lang="it-IT" sz="4800" dirty="0" smtClean="0"/>
              <a:t>Telethon (</a:t>
            </a:r>
            <a:r>
              <a:rPr lang="it-IT" sz="4800" dirty="0" err="1" smtClean="0"/>
              <a:t>Dssa</a:t>
            </a:r>
            <a:r>
              <a:rPr lang="it-IT" sz="4800" dirty="0" smtClean="0"/>
              <a:t>  </a:t>
            </a:r>
            <a:r>
              <a:rPr lang="it-IT" sz="4800" dirty="0" err="1" smtClean="0"/>
              <a:t>Filocamo</a:t>
            </a:r>
            <a:r>
              <a:rPr lang="it-IT" sz="4800" dirty="0" smtClean="0"/>
              <a:t>)</a:t>
            </a:r>
          </a:p>
          <a:p>
            <a:pPr marL="623888" indent="-260350" algn="just" eaLnBrk="1" fontAlgn="auto" hangingPunct="1">
              <a:spcBef>
                <a:spcPts val="0"/>
              </a:spcBef>
              <a:spcAft>
                <a:spcPts val="1800"/>
              </a:spcAft>
              <a:buFontTx/>
              <a:buChar char="-"/>
              <a:defRPr/>
            </a:pPr>
            <a:r>
              <a:rPr lang="it-IT" sz="4800" dirty="0" err="1" smtClean="0"/>
              <a:t>daVeb</a:t>
            </a:r>
            <a:r>
              <a:rPr lang="it-IT" sz="4800" dirty="0" smtClean="0"/>
              <a:t> ( Prof.ssa Turano/</a:t>
            </a:r>
            <a:r>
              <a:rPr lang="it-IT" sz="4800" dirty="0" err="1" smtClean="0"/>
              <a:t>Dssa</a:t>
            </a:r>
            <a:r>
              <a:rPr lang="it-IT" sz="4800" dirty="0" smtClean="0"/>
              <a:t> </a:t>
            </a:r>
            <a:r>
              <a:rPr lang="it-IT" sz="4800" dirty="0" err="1" smtClean="0"/>
              <a:t>Marcon</a:t>
            </a:r>
            <a:r>
              <a:rPr lang="it-IT" sz="4800" dirty="0" smtClean="0"/>
              <a:t>)</a:t>
            </a:r>
          </a:p>
          <a:p>
            <a:pPr indent="0" algn="just" eaLnBrk="1" fontAlgn="auto" hangingPunct="1">
              <a:spcBef>
                <a:spcPts val="0"/>
              </a:spcBef>
              <a:spcAft>
                <a:spcPts val="1800"/>
              </a:spcAft>
              <a:buFontTx/>
              <a:buChar char="-"/>
              <a:defRPr/>
            </a:pPr>
            <a:r>
              <a:rPr lang="it-IT" sz="4800" dirty="0" smtClean="0"/>
              <a:t>  IST-GE (</a:t>
            </a:r>
            <a:r>
              <a:rPr lang="it-IT" sz="4800" dirty="0" err="1" smtClean="0"/>
              <a:t>Dssa</a:t>
            </a:r>
            <a:r>
              <a:rPr lang="it-IT" sz="4800" dirty="0" smtClean="0"/>
              <a:t> Parodi)</a:t>
            </a:r>
          </a:p>
          <a:p>
            <a:pPr indent="0" algn="just" eaLnBrk="1" fontAlgn="auto" hangingPunct="1">
              <a:spcBef>
                <a:spcPts val="0"/>
              </a:spcBef>
              <a:spcAft>
                <a:spcPts val="1800"/>
              </a:spcAft>
              <a:buFontTx/>
              <a:buChar char="-"/>
              <a:defRPr/>
            </a:pPr>
            <a:r>
              <a:rPr lang="it-IT" sz="4800" dirty="0" smtClean="0"/>
              <a:t>  IT- ISS ( Dr </a:t>
            </a:r>
            <a:r>
              <a:rPr lang="it-IT" sz="4800" dirty="0" err="1" smtClean="0"/>
              <a:t>Roazzi</a:t>
            </a:r>
            <a:r>
              <a:rPr lang="it-IT" sz="4800" dirty="0" smtClean="0"/>
              <a:t>) </a:t>
            </a:r>
            <a:endParaRPr lang="it-IT" sz="4800" dirty="0" smtClean="0">
              <a:solidFill>
                <a:schemeClr val="accent2">
                  <a:lumMod val="50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Comitato consultivo BBMRI-IT 23 febbraio 2011</a:t>
            </a:r>
          </a:p>
        </p:txBody>
      </p:sp>
      <p:pic>
        <p:nvPicPr>
          <p:cNvPr id="17412" name="Immagine 5" descr="logo e testo 72 dp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6021388"/>
            <a:ext cx="1871662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 descr="Logo I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3888" y="6021388"/>
            <a:ext cx="64770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Immagin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950" y="6165850"/>
            <a:ext cx="10287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539552" y="1052736"/>
            <a:ext cx="7632848" cy="2369880"/>
          </a:xfrm>
          <a:solidFill>
            <a:schemeClr val="tx2">
              <a:lumMod val="60000"/>
              <a:lumOff val="40000"/>
              <a:alpha val="0"/>
            </a:schemeClr>
          </a:solidFill>
        </p:spPr>
        <p:txBody>
          <a:bodyPr wrap="square"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it-IT" sz="2400" dirty="0" smtClean="0">
                <a:solidFill>
                  <a:srgbClr val="2300DC"/>
                </a:solidFill>
              </a:rPr>
              <a:t>Long and </a:t>
            </a:r>
            <a:r>
              <a:rPr lang="it-IT" sz="2400" dirty="0" err="1" smtClean="0">
                <a:solidFill>
                  <a:srgbClr val="2300DC"/>
                </a:solidFill>
              </a:rPr>
              <a:t>complex</a:t>
            </a:r>
            <a:r>
              <a:rPr lang="it-IT" sz="2400" dirty="0" smtClean="0">
                <a:solidFill>
                  <a:srgbClr val="2300DC"/>
                </a:solidFill>
              </a:rPr>
              <a:t>. </a:t>
            </a:r>
            <a:r>
              <a:rPr lang="it-IT" sz="2400" dirty="0" err="1" smtClean="0">
                <a:solidFill>
                  <a:srgbClr val="2300DC"/>
                </a:solidFill>
              </a:rPr>
              <a:t>Where</a:t>
            </a:r>
            <a:r>
              <a:rPr lang="it-IT" sz="2400" dirty="0" smtClean="0">
                <a:solidFill>
                  <a:srgbClr val="2300DC"/>
                </a:solidFill>
              </a:rPr>
              <a:t> do </a:t>
            </a:r>
            <a:r>
              <a:rPr lang="it-IT" sz="2400" dirty="0" err="1" smtClean="0">
                <a:solidFill>
                  <a:srgbClr val="2300DC"/>
                </a:solidFill>
              </a:rPr>
              <a:t>we</a:t>
            </a:r>
            <a:r>
              <a:rPr lang="it-IT" sz="2400" dirty="0" smtClean="0">
                <a:solidFill>
                  <a:srgbClr val="2300DC"/>
                </a:solidFill>
              </a:rPr>
              <a:t> start </a:t>
            </a:r>
            <a:r>
              <a:rPr lang="it-IT" sz="2400" dirty="0" err="1" smtClean="0">
                <a:solidFill>
                  <a:srgbClr val="2300DC"/>
                </a:solidFill>
              </a:rPr>
              <a:t>from</a:t>
            </a:r>
            <a:r>
              <a:rPr lang="it-IT" sz="2400" dirty="0" smtClean="0">
                <a:solidFill>
                  <a:srgbClr val="2300DC"/>
                </a:solidFill>
              </a:rPr>
              <a:t>?</a:t>
            </a:r>
            <a:br>
              <a:rPr lang="it-IT" sz="2400" dirty="0" smtClean="0">
                <a:solidFill>
                  <a:srgbClr val="2300DC"/>
                </a:solidFill>
              </a:rPr>
            </a:br>
            <a:r>
              <a:rPr lang="it-IT" sz="2400" dirty="0" smtClean="0">
                <a:solidFill>
                  <a:srgbClr val="2300DC"/>
                </a:solidFill>
              </a:rPr>
              <a:t>IARC doc </a:t>
            </a:r>
            <a:r>
              <a:rPr lang="it-IT" sz="2400" dirty="0" err="1" smtClean="0">
                <a:solidFill>
                  <a:srgbClr val="2300DC"/>
                </a:solidFill>
              </a:rPr>
              <a:t>Feb</a:t>
            </a:r>
            <a:r>
              <a:rPr lang="it-IT" sz="2400" dirty="0" smtClean="0">
                <a:solidFill>
                  <a:srgbClr val="2300DC"/>
                </a:solidFill>
              </a:rPr>
              <a:t> 2007 (</a:t>
            </a:r>
            <a:r>
              <a:rPr lang="it-IT" sz="2400" dirty="0" err="1" smtClean="0">
                <a:solidFill>
                  <a:srgbClr val="2300DC"/>
                </a:solidFill>
              </a:rPr>
              <a:t>Hainaut</a:t>
            </a:r>
            <a:r>
              <a:rPr lang="it-IT" sz="2400" dirty="0" smtClean="0">
                <a:solidFill>
                  <a:srgbClr val="2300DC"/>
                </a:solidFill>
              </a:rPr>
              <a:t>)</a:t>
            </a:r>
            <a:br>
              <a:rPr lang="it-IT" sz="2400" dirty="0" smtClean="0">
                <a:solidFill>
                  <a:srgbClr val="2300DC"/>
                </a:solidFill>
              </a:rPr>
            </a:br>
            <a:r>
              <a:rPr lang="it-IT" sz="2400" dirty="0" err="1" smtClean="0">
                <a:solidFill>
                  <a:srgbClr val="2300DC"/>
                </a:solidFill>
              </a:rPr>
              <a:t>Other</a:t>
            </a:r>
            <a:r>
              <a:rPr lang="it-IT" sz="2400" dirty="0" smtClean="0">
                <a:solidFill>
                  <a:srgbClr val="2300DC"/>
                </a:solidFill>
              </a:rPr>
              <a:t> </a:t>
            </a:r>
            <a:r>
              <a:rPr lang="it-IT" sz="2400" dirty="0" err="1" smtClean="0">
                <a:solidFill>
                  <a:srgbClr val="2300DC"/>
                </a:solidFill>
              </a:rPr>
              <a:t>proposals</a:t>
            </a:r>
            <a:r>
              <a:rPr lang="it-IT" sz="2400" dirty="0" smtClean="0">
                <a:solidFill>
                  <a:srgbClr val="2300DC"/>
                </a:solidFill>
              </a:rPr>
              <a:t>?</a:t>
            </a:r>
            <a:br>
              <a:rPr lang="it-IT" sz="2400" dirty="0" smtClean="0">
                <a:solidFill>
                  <a:srgbClr val="2300DC"/>
                </a:solidFill>
              </a:rPr>
            </a:br>
            <a:r>
              <a:rPr lang="it-IT" sz="2400" dirty="0" smtClean="0">
                <a:solidFill>
                  <a:srgbClr val="2300DC"/>
                </a:solidFill>
              </a:rPr>
              <a:t>1</a:t>
            </a:r>
            <a:r>
              <a:rPr lang="it-IT" sz="2400" baseline="30000" dirty="0" smtClean="0">
                <a:solidFill>
                  <a:srgbClr val="2300DC"/>
                </a:solidFill>
              </a:rPr>
              <a:t>st</a:t>
            </a:r>
            <a:r>
              <a:rPr lang="it-IT" sz="2400" dirty="0" smtClean="0">
                <a:solidFill>
                  <a:srgbClr val="2300DC"/>
                </a:solidFill>
              </a:rPr>
              <a:t> </a:t>
            </a:r>
            <a:r>
              <a:rPr lang="it-IT" sz="2400" dirty="0" err="1" smtClean="0">
                <a:solidFill>
                  <a:srgbClr val="2300DC"/>
                </a:solidFill>
              </a:rPr>
              <a:t>objective</a:t>
            </a:r>
            <a:r>
              <a:rPr lang="it-IT" sz="2400" dirty="0" smtClean="0">
                <a:solidFill>
                  <a:srgbClr val="2300DC"/>
                </a:solidFill>
              </a:rPr>
              <a:t>: </a:t>
            </a:r>
            <a:r>
              <a:rPr lang="it-IT" sz="2400" dirty="0" err="1" smtClean="0">
                <a:solidFill>
                  <a:srgbClr val="2300DC"/>
                </a:solidFill>
              </a:rPr>
              <a:t>traceability</a:t>
            </a:r>
            <a:r>
              <a:rPr lang="it-IT" sz="2400" dirty="0" smtClean="0">
                <a:solidFill>
                  <a:srgbClr val="2300DC"/>
                </a:solidFill>
              </a:rPr>
              <a:t> </a:t>
            </a:r>
            <a:r>
              <a:rPr lang="it-IT" sz="2400" dirty="0" err="1" smtClean="0">
                <a:solidFill>
                  <a:srgbClr val="2300DC"/>
                </a:solidFill>
              </a:rPr>
              <a:t>of</a:t>
            </a:r>
            <a:r>
              <a:rPr lang="it-IT" sz="2400" dirty="0" smtClean="0">
                <a:solidFill>
                  <a:srgbClr val="2300DC"/>
                </a:solidFill>
              </a:rPr>
              <a:t> </a:t>
            </a:r>
            <a:r>
              <a:rPr lang="it-IT" sz="2400" dirty="0" err="1" smtClean="0">
                <a:solidFill>
                  <a:srgbClr val="2300DC"/>
                </a:solidFill>
              </a:rPr>
              <a:t>time</a:t>
            </a:r>
            <a:r>
              <a:rPr lang="it-IT" sz="2400" dirty="0" smtClean="0">
                <a:solidFill>
                  <a:srgbClr val="2300DC"/>
                </a:solidFill>
              </a:rPr>
              <a:t> &amp; </a:t>
            </a:r>
            <a:r>
              <a:rPr lang="it-IT" sz="2400" dirty="0" err="1" smtClean="0">
                <a:solidFill>
                  <a:srgbClr val="2300DC"/>
                </a:solidFill>
              </a:rPr>
              <a:t>temp</a:t>
            </a:r>
            <a:r>
              <a:rPr lang="it-IT" sz="2400" dirty="0" smtClean="0">
                <a:solidFill>
                  <a:srgbClr val="2300DC"/>
                </a:solidFill>
              </a:rPr>
              <a:t> </a:t>
            </a:r>
            <a:r>
              <a:rPr lang="it-IT" sz="2400" dirty="0" err="1" smtClean="0">
                <a:solidFill>
                  <a:srgbClr val="2300DC"/>
                </a:solidFill>
              </a:rPr>
              <a:t>from</a:t>
            </a:r>
            <a:r>
              <a:rPr lang="it-IT" sz="2400" dirty="0" smtClean="0">
                <a:solidFill>
                  <a:srgbClr val="2300DC"/>
                </a:solidFill>
              </a:rPr>
              <a:t> </a:t>
            </a:r>
            <a:r>
              <a:rPr lang="it-IT" sz="2400" dirty="0" err="1" smtClean="0">
                <a:solidFill>
                  <a:srgbClr val="2300DC"/>
                </a:solidFill>
              </a:rPr>
              <a:t>surgery</a:t>
            </a:r>
            <a:r>
              <a:rPr lang="it-IT" sz="2400" dirty="0" smtClean="0">
                <a:solidFill>
                  <a:srgbClr val="2300DC"/>
                </a:solidFill>
              </a:rPr>
              <a:t> </a:t>
            </a:r>
            <a:r>
              <a:rPr lang="it-IT" sz="2400" dirty="0" err="1" smtClean="0">
                <a:solidFill>
                  <a:srgbClr val="2300DC"/>
                </a:solidFill>
              </a:rPr>
              <a:t>to</a:t>
            </a:r>
            <a:r>
              <a:rPr lang="it-IT" sz="2400" dirty="0" smtClean="0">
                <a:solidFill>
                  <a:srgbClr val="2300DC"/>
                </a:solidFill>
              </a:rPr>
              <a:t> </a:t>
            </a:r>
            <a:r>
              <a:rPr lang="it-IT" sz="2400" dirty="0" err="1" smtClean="0">
                <a:solidFill>
                  <a:srgbClr val="2300DC"/>
                </a:solidFill>
              </a:rPr>
              <a:t>biobank</a:t>
            </a:r>
            <a:r>
              <a:rPr lang="it-IT" sz="2800" dirty="0" smtClean="0">
                <a:solidFill>
                  <a:srgbClr val="2300DC"/>
                </a:solidFill>
              </a:rPr>
              <a:t/>
            </a:r>
            <a:br>
              <a:rPr lang="it-IT" sz="2800" dirty="0" smtClean="0">
                <a:solidFill>
                  <a:srgbClr val="2300DC"/>
                </a:solidFill>
              </a:rPr>
            </a:br>
            <a:endParaRPr lang="it-IT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251520" y="3573016"/>
            <a:ext cx="8424936" cy="2446824"/>
          </a:xfrm>
          <a:solidFill>
            <a:schemeClr val="accent1">
              <a:alpha val="0"/>
            </a:schemeClr>
          </a:solidFill>
        </p:spPr>
        <p:txBody>
          <a:bodyPr wrap="square">
            <a:spAutoFit/>
          </a:bodyPr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0E594D"/>
              </a:buClr>
              <a:buSzPct val="45000"/>
              <a:buFont typeface="StarSymbol"/>
              <a:buNone/>
              <a:defRPr lang="it-IT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0E594D"/>
              </a:buClr>
              <a:buSzPct val="45000"/>
              <a:buFont typeface="StarSymbol"/>
              <a:buChar char="●"/>
              <a:defRPr lang="it-IT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000000"/>
              </a:buClr>
              <a:buSzPct val="75000"/>
              <a:buFont typeface="StarSymbol"/>
              <a:buChar char="–"/>
              <a:defRPr lang="it-IT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StarSymbol"/>
              <a:buChar char="●"/>
              <a:defRPr lang="it-IT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000000"/>
              </a:buClr>
              <a:buSzPct val="75000"/>
              <a:buFont typeface="StarSymbol"/>
              <a:buChar char="–"/>
              <a:defRPr lang="it-IT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it-IT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it-IT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it-IT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it-IT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it-IT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lvl="0"/>
            <a:r>
              <a:rPr lang="it-IT" sz="2500" dirty="0" smtClean="0">
                <a:solidFill>
                  <a:srgbClr val="2300DC"/>
                </a:solidFill>
              </a:rPr>
              <a:t>No MONEY, no QUALITY, No BANKING</a:t>
            </a:r>
          </a:p>
          <a:p>
            <a:pPr lvl="1" rtl="0" hangingPunct="0"/>
            <a:r>
              <a:rPr lang="it-IT" sz="2400" dirty="0" err="1" smtClean="0">
                <a:solidFill>
                  <a:srgbClr val="2300DC"/>
                </a:solidFill>
              </a:rPr>
              <a:t>Need</a:t>
            </a:r>
            <a:r>
              <a:rPr lang="it-IT" sz="2400" dirty="0" smtClean="0">
                <a:solidFill>
                  <a:srgbClr val="2300DC"/>
                </a:solidFill>
              </a:rPr>
              <a:t> </a:t>
            </a:r>
            <a:r>
              <a:rPr lang="it-IT" sz="2400" dirty="0" err="1" smtClean="0">
                <a:solidFill>
                  <a:srgbClr val="2300DC"/>
                </a:solidFill>
              </a:rPr>
              <a:t>for</a:t>
            </a:r>
            <a:r>
              <a:rPr lang="it-IT" sz="2400" dirty="0" smtClean="0">
                <a:solidFill>
                  <a:srgbClr val="2300DC"/>
                </a:solidFill>
              </a:rPr>
              <a:t> a </a:t>
            </a:r>
            <a:r>
              <a:rPr lang="it-IT" sz="2400" dirty="0" err="1" smtClean="0">
                <a:solidFill>
                  <a:srgbClr val="2300DC"/>
                </a:solidFill>
              </a:rPr>
              <a:t>national</a:t>
            </a:r>
            <a:r>
              <a:rPr lang="it-IT" sz="2400" dirty="0" smtClean="0">
                <a:solidFill>
                  <a:srgbClr val="2300DC"/>
                </a:solidFill>
              </a:rPr>
              <a:t> SIMPLE </a:t>
            </a:r>
            <a:r>
              <a:rPr lang="it-IT" sz="2400" dirty="0" err="1" smtClean="0">
                <a:solidFill>
                  <a:srgbClr val="2300DC"/>
                </a:solidFill>
              </a:rPr>
              <a:t>storage</a:t>
            </a:r>
            <a:r>
              <a:rPr lang="it-IT" sz="2400" dirty="0" smtClean="0">
                <a:solidFill>
                  <a:srgbClr val="2300DC"/>
                </a:solidFill>
              </a:rPr>
              <a:t> </a:t>
            </a:r>
            <a:r>
              <a:rPr lang="it-IT" sz="2400" dirty="0" err="1" smtClean="0">
                <a:solidFill>
                  <a:srgbClr val="2300DC"/>
                </a:solidFill>
              </a:rPr>
              <a:t>fee</a:t>
            </a:r>
            <a:endParaRPr lang="it-IT" sz="2400" dirty="0" smtClean="0">
              <a:solidFill>
                <a:srgbClr val="2300DC"/>
              </a:solidFill>
            </a:endParaRPr>
          </a:p>
          <a:p>
            <a:pPr lvl="1" rtl="0" hangingPunct="0"/>
            <a:r>
              <a:rPr lang="it-IT" sz="2400" dirty="0" err="1" smtClean="0">
                <a:solidFill>
                  <a:srgbClr val="2300DC"/>
                </a:solidFill>
              </a:rPr>
              <a:t>Proposal</a:t>
            </a:r>
            <a:r>
              <a:rPr lang="it-IT" sz="2400" dirty="0" smtClean="0">
                <a:solidFill>
                  <a:srgbClr val="2300DC"/>
                </a:solidFill>
              </a:rPr>
              <a:t>: 2 euro/2 ml tube or </a:t>
            </a:r>
            <a:r>
              <a:rPr lang="it-IT" sz="2400" dirty="0" err="1" smtClean="0">
                <a:solidFill>
                  <a:srgbClr val="2300DC"/>
                </a:solidFill>
              </a:rPr>
              <a:t>equivalent</a:t>
            </a:r>
            <a:r>
              <a:rPr lang="it-IT" sz="2400" dirty="0" smtClean="0">
                <a:solidFill>
                  <a:srgbClr val="2300DC"/>
                </a:solidFill>
              </a:rPr>
              <a:t>/</a:t>
            </a:r>
            <a:r>
              <a:rPr lang="it-IT" sz="2400" dirty="0" err="1" smtClean="0">
                <a:solidFill>
                  <a:srgbClr val="2300DC"/>
                </a:solidFill>
              </a:rPr>
              <a:t>year</a:t>
            </a:r>
            <a:endParaRPr lang="it-IT" sz="2400" dirty="0" smtClean="0">
              <a:solidFill>
                <a:srgbClr val="2300DC"/>
              </a:solidFill>
            </a:endParaRPr>
          </a:p>
          <a:p>
            <a:pPr lvl="0"/>
            <a:r>
              <a:rPr lang="it-IT" sz="2500" dirty="0" smtClean="0">
                <a:solidFill>
                  <a:srgbClr val="FF0000"/>
                </a:solidFill>
              </a:rPr>
              <a:t>BBMRI-IT (ISS) </a:t>
            </a:r>
            <a:r>
              <a:rPr lang="it-IT" sz="2500" dirty="0" err="1" smtClean="0">
                <a:solidFill>
                  <a:srgbClr val="FF0000"/>
                </a:solidFill>
              </a:rPr>
              <a:t>makes</a:t>
            </a:r>
            <a:r>
              <a:rPr lang="it-IT" sz="2500" dirty="0" smtClean="0">
                <a:solidFill>
                  <a:srgbClr val="FF0000"/>
                </a:solidFill>
              </a:rPr>
              <a:t> </a:t>
            </a:r>
            <a:r>
              <a:rPr lang="it-IT" sz="2500" dirty="0" err="1" smtClean="0">
                <a:solidFill>
                  <a:srgbClr val="FF0000"/>
                </a:solidFill>
              </a:rPr>
              <a:t>national</a:t>
            </a:r>
            <a:r>
              <a:rPr lang="it-IT" sz="2500" dirty="0" smtClean="0">
                <a:solidFill>
                  <a:srgbClr val="FF0000"/>
                </a:solidFill>
              </a:rPr>
              <a:t> </a:t>
            </a:r>
            <a:r>
              <a:rPr lang="it-IT" sz="2500" dirty="0" err="1" smtClean="0">
                <a:solidFill>
                  <a:srgbClr val="FF0000"/>
                </a:solidFill>
              </a:rPr>
              <a:t>fee</a:t>
            </a:r>
            <a:r>
              <a:rPr lang="it-IT" sz="2500" dirty="0" smtClean="0">
                <a:solidFill>
                  <a:srgbClr val="FF0000"/>
                </a:solidFill>
              </a:rPr>
              <a:t> </a:t>
            </a:r>
            <a:r>
              <a:rPr lang="it-IT" sz="2500" dirty="0" err="1" smtClean="0">
                <a:solidFill>
                  <a:srgbClr val="FF0000"/>
                </a:solidFill>
              </a:rPr>
              <a:t>proposal</a:t>
            </a:r>
            <a:r>
              <a:rPr lang="it-IT" sz="2500" dirty="0" smtClean="0">
                <a:solidFill>
                  <a:srgbClr val="FF0000"/>
                </a:solidFill>
              </a:rPr>
              <a:t> at '</a:t>
            </a:r>
            <a:r>
              <a:rPr lang="it-IT" sz="2500" dirty="0" err="1" smtClean="0">
                <a:solidFill>
                  <a:srgbClr val="FF0000"/>
                </a:solidFill>
              </a:rPr>
              <a:t>State-Regions</a:t>
            </a:r>
            <a:r>
              <a:rPr lang="it-IT" sz="2500" dirty="0" smtClean="0">
                <a:solidFill>
                  <a:srgbClr val="FF0000"/>
                </a:solidFill>
              </a:rPr>
              <a:t> </a:t>
            </a:r>
            <a:r>
              <a:rPr lang="it-IT" sz="2500" dirty="0" err="1" smtClean="0">
                <a:solidFill>
                  <a:srgbClr val="FF0000"/>
                </a:solidFill>
              </a:rPr>
              <a:t>Conference</a:t>
            </a:r>
            <a:r>
              <a:rPr lang="it-IT" sz="2500" dirty="0" smtClean="0">
                <a:solidFill>
                  <a:srgbClr val="FF0000"/>
                </a:solidFill>
              </a:rPr>
              <a:t>'. </a:t>
            </a:r>
            <a:r>
              <a:rPr lang="it-IT" sz="2500" dirty="0" err="1" smtClean="0">
                <a:solidFill>
                  <a:srgbClr val="FF0000"/>
                </a:solidFill>
              </a:rPr>
              <a:t>Deadline</a:t>
            </a:r>
            <a:r>
              <a:rPr lang="it-IT" sz="2500" dirty="0" smtClean="0">
                <a:solidFill>
                  <a:srgbClr val="FF0000"/>
                </a:solidFill>
              </a:rPr>
              <a:t>: </a:t>
            </a:r>
            <a:r>
              <a:rPr lang="it-IT" sz="2500" b="1" u="sng" dirty="0" err="1" smtClean="0">
                <a:solidFill>
                  <a:srgbClr val="FF0000"/>
                </a:solidFill>
              </a:rPr>
              <a:t>fee</a:t>
            </a:r>
            <a:r>
              <a:rPr lang="it-IT" sz="2500" b="1" u="sng" dirty="0" smtClean="0">
                <a:solidFill>
                  <a:srgbClr val="FF0000"/>
                </a:solidFill>
              </a:rPr>
              <a:t> </a:t>
            </a:r>
            <a:r>
              <a:rPr lang="it-IT" sz="2500" b="1" u="sng" dirty="0" err="1" smtClean="0">
                <a:solidFill>
                  <a:srgbClr val="FF0000"/>
                </a:solidFill>
              </a:rPr>
              <a:t>by</a:t>
            </a:r>
            <a:r>
              <a:rPr lang="it-IT" sz="2500" b="1" u="sng" dirty="0" smtClean="0">
                <a:solidFill>
                  <a:srgbClr val="FF0000"/>
                </a:solidFill>
              </a:rPr>
              <a:t> </a:t>
            </a:r>
            <a:r>
              <a:rPr lang="it-IT" sz="2500" b="1" u="sng" dirty="0" err="1" smtClean="0">
                <a:solidFill>
                  <a:srgbClr val="FF0000"/>
                </a:solidFill>
              </a:rPr>
              <a:t>June</a:t>
            </a:r>
            <a:r>
              <a:rPr lang="it-IT" sz="2500" b="1" u="sng" dirty="0" smtClean="0">
                <a:solidFill>
                  <a:srgbClr val="FF0000"/>
                </a:solidFill>
              </a:rPr>
              <a:t> 2011.</a:t>
            </a:r>
            <a:endParaRPr lang="it-IT" sz="2500" b="1" u="sng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79512" y="260648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Riflessione</a:t>
            </a:r>
            <a:endParaRPr lang="it-IT" dirty="0"/>
          </a:p>
        </p:txBody>
      </p:sp>
      <p:sp>
        <p:nvSpPr>
          <p:cNvPr id="5" name="Arrotonda angolo diagonale rettangolo 4"/>
          <p:cNvSpPr/>
          <p:nvPr/>
        </p:nvSpPr>
        <p:spPr>
          <a:xfrm>
            <a:off x="899592" y="1052736"/>
            <a:ext cx="7128792" cy="2160240"/>
          </a:xfrm>
          <a:prstGeom prst="round2DiagRect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Arial" charset="0"/>
              </a:rPr>
              <a:t>3.  </a:t>
            </a:r>
            <a:r>
              <a:rPr lang="it-IT" dirty="0" smtClean="0"/>
              <a:t>La sostenibilità [20 min]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4525963"/>
          </a:xfrm>
        </p:spPr>
        <p:txBody>
          <a:bodyPr/>
          <a:lstStyle/>
          <a:p>
            <a:pPr algn="ctr">
              <a:buNone/>
            </a:pPr>
            <a:r>
              <a:rPr lang="it-IT" sz="3600" dirty="0" smtClean="0"/>
              <a:t>Interventi pre-ordinati :</a:t>
            </a:r>
          </a:p>
          <a:p>
            <a:pPr algn="ctr">
              <a:buNone/>
            </a:pPr>
            <a:endParaRPr lang="it-IT" sz="3600" dirty="0" smtClean="0"/>
          </a:p>
          <a:p>
            <a:pPr algn="ctr">
              <a:buFontTx/>
              <a:buChar char="-"/>
            </a:pPr>
            <a:r>
              <a:rPr lang="it-IT" sz="3600" dirty="0" smtClean="0"/>
              <a:t>Dr </a:t>
            </a:r>
            <a:r>
              <a:rPr lang="it-IT" sz="3600" dirty="0" err="1" smtClean="0"/>
              <a:t>Belardelli</a:t>
            </a:r>
            <a:endParaRPr lang="it-IT" sz="3600" dirty="0" smtClean="0"/>
          </a:p>
          <a:p>
            <a:pPr algn="ctr">
              <a:buFontTx/>
              <a:buChar char="-"/>
            </a:pPr>
            <a:endParaRPr lang="it-IT" sz="3600" dirty="0" smtClean="0"/>
          </a:p>
          <a:p>
            <a:pPr algn="ctr">
              <a:buNone/>
            </a:pPr>
            <a:r>
              <a:rPr lang="it-IT" sz="3600" dirty="0" smtClean="0"/>
              <a:t>  - Prof.ssa </a:t>
            </a:r>
            <a:r>
              <a:rPr lang="it-IT" sz="3600" dirty="0" err="1" smtClean="0"/>
              <a:t>Lavitrano</a:t>
            </a:r>
            <a:endParaRPr lang="it-IT" sz="36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Comitato consultivo BBMRI-IT 23 febbraio 2011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7207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i="1" dirty="0" smtClean="0">
                <a:ea typeface="+mj-ea"/>
                <a:cs typeface="+mj-cs"/>
              </a:rPr>
              <a:t/>
            </a:r>
            <a:br>
              <a:rPr lang="it-IT" sz="3600" i="1" dirty="0" smtClean="0">
                <a:ea typeface="+mj-ea"/>
                <a:cs typeface="+mj-cs"/>
              </a:rPr>
            </a:br>
            <a:r>
              <a:rPr lang="it-IT" sz="3600" i="1" dirty="0" smtClean="0">
                <a:ea typeface="+mj-ea"/>
                <a:cs typeface="+mj-cs"/>
              </a:rPr>
              <a:t>3.  Definizione dei gruppi di lavoro WG1 e WG2</a:t>
            </a:r>
            <a:r>
              <a:rPr lang="it-IT" dirty="0" smtClean="0">
                <a:ea typeface="+mj-ea"/>
                <a:cs typeface="+mj-cs"/>
              </a:rPr>
              <a:t/>
            </a:r>
            <a:br>
              <a:rPr lang="it-IT" dirty="0" smtClean="0">
                <a:ea typeface="+mj-ea"/>
                <a:cs typeface="+mj-cs"/>
              </a:rPr>
            </a:br>
            <a:endParaRPr lang="it-IT" dirty="0">
              <a:ea typeface="+mj-ea"/>
              <a:cs typeface="+mj-cs"/>
            </a:endParaRPr>
          </a:p>
        </p:txBody>
      </p:sp>
      <p:sp>
        <p:nvSpPr>
          <p:cNvPr id="21506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t-IT"/>
          </a:p>
        </p:txBody>
      </p:sp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Comitato consultivo BBMRI-IT 23 febbraio 2011</a:t>
            </a:r>
          </a:p>
        </p:txBody>
      </p:sp>
      <p:pic>
        <p:nvPicPr>
          <p:cNvPr id="21508" name="Immagine 2" descr="WG rul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620713"/>
            <a:ext cx="8697912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3200" b="1" smtClean="0">
                <a:solidFill>
                  <a:srgbClr val="244583"/>
                </a:solidFill>
              </a:rPr>
              <a:t/>
            </a:r>
            <a:br>
              <a:rPr lang="it-IT" sz="3200" b="1" smtClean="0">
                <a:solidFill>
                  <a:srgbClr val="244583"/>
                </a:solidFill>
              </a:rPr>
            </a:br>
            <a:r>
              <a:rPr lang="it-IT" sz="3200" b="1" smtClean="0">
                <a:solidFill>
                  <a:srgbClr val="244583"/>
                </a:solidFill>
              </a:rPr>
              <a:t> </a:t>
            </a:r>
            <a:r>
              <a:rPr lang="it-IT" sz="2400" b="1" smtClean="0">
                <a:solidFill>
                  <a:srgbClr val="244583"/>
                </a:solidFill>
              </a:rPr>
              <a:t>WG1: Proposta di regolamentazione delle biobanche per ricerca e dei criteri di definizione per la donazione di campioni alla ricerca </a:t>
            </a:r>
            <a:r>
              <a:rPr lang="it-IT" sz="3200" i="1" smtClean="0"/>
              <a:t/>
            </a:r>
            <a:br>
              <a:rPr lang="it-IT" sz="3200" i="1" smtClean="0"/>
            </a:br>
            <a:endParaRPr lang="it-IT" sz="4000" smtClean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850" y="1412875"/>
            <a:ext cx="8362950" cy="5040313"/>
          </a:xfrm>
        </p:spPr>
        <p:txBody>
          <a:bodyPr rtlCol="0">
            <a:normAutofit fontScale="92500" lnSpcReduction="20000"/>
          </a:bodyPr>
          <a:lstStyle/>
          <a:p>
            <a:pPr>
              <a:defRPr/>
            </a:pPr>
            <a:r>
              <a:rPr lang="it-IT" sz="2400" b="1" dirty="0" smtClean="0"/>
              <a:t>Partecipanti al Gruppo di lavoro</a:t>
            </a:r>
            <a:endParaRPr lang="it-IT" sz="2400" dirty="0" smtClean="0"/>
          </a:p>
          <a:p>
            <a:pPr>
              <a:buFont typeface="Arial" charset="0"/>
              <a:buNone/>
              <a:defRPr/>
            </a:pPr>
            <a:r>
              <a:rPr lang="it-IT" sz="2400" dirty="0" smtClean="0"/>
              <a:t>      M. Agostini (TTB, Uni Padova); </a:t>
            </a:r>
            <a:r>
              <a:rPr lang="it-IT" sz="2400" dirty="0" err="1" smtClean="0"/>
              <a:t>AmaVAS</a:t>
            </a:r>
            <a:r>
              <a:rPr lang="it-IT" sz="2400" dirty="0" smtClean="0"/>
              <a:t>, Mi ( </a:t>
            </a:r>
            <a:r>
              <a:rPr lang="it-IT" sz="2400" dirty="0" err="1" smtClean="0"/>
              <a:t>Ref</a:t>
            </a:r>
            <a:r>
              <a:rPr lang="it-IT" sz="2400" dirty="0" smtClean="0"/>
              <a:t>. </a:t>
            </a:r>
            <a:r>
              <a:rPr lang="it-IT" sz="2400" dirty="0" err="1" smtClean="0"/>
              <a:t>Sign</a:t>
            </a:r>
            <a:r>
              <a:rPr lang="it-IT" sz="2400" dirty="0" smtClean="0"/>
              <a:t>. Villa e </a:t>
            </a:r>
            <a:r>
              <a:rPr lang="it-IT" sz="2400" dirty="0" err="1" smtClean="0"/>
              <a:t>Sign</a:t>
            </a:r>
            <a:r>
              <a:rPr lang="it-IT" sz="2400" dirty="0" smtClean="0"/>
              <a:t>. Longobardi),  R. </a:t>
            </a:r>
            <a:r>
              <a:rPr lang="it-IT" sz="2400" dirty="0" err="1" smtClean="0"/>
              <a:t>Bellomo</a:t>
            </a:r>
            <a:r>
              <a:rPr lang="it-IT" sz="2400" dirty="0" smtClean="0"/>
              <a:t> (</a:t>
            </a:r>
            <a:r>
              <a:rPr lang="it-IT" sz="2400" dirty="0" err="1" smtClean="0"/>
              <a:t>Ref</a:t>
            </a:r>
            <a:r>
              <a:rPr lang="it-IT" sz="2400" dirty="0" smtClean="0"/>
              <a:t>. </a:t>
            </a:r>
            <a:r>
              <a:rPr lang="it-IT" sz="2400" dirty="0" err="1" smtClean="0"/>
              <a:t>Biobanche</a:t>
            </a:r>
            <a:r>
              <a:rPr lang="it-IT" sz="2400" dirty="0" smtClean="0"/>
              <a:t> per la Dir. Scientifica Gaslini, Ge); G. </a:t>
            </a:r>
            <a:r>
              <a:rPr lang="it-IT" sz="2400" dirty="0" err="1" smtClean="0"/>
              <a:t>Bonizzi</a:t>
            </a:r>
            <a:r>
              <a:rPr lang="it-IT" sz="2400" dirty="0" smtClean="0"/>
              <a:t> (IEO – Mi); E. Bravo (Coord. Nodo BBMRI-IT, ISS); F. De Lorenzo (</a:t>
            </a:r>
            <a:r>
              <a:rPr lang="it-IT" sz="2400" dirty="0" err="1" smtClean="0"/>
              <a:t>Rappr</a:t>
            </a:r>
            <a:r>
              <a:rPr lang="it-IT" sz="2400" dirty="0" smtClean="0"/>
              <a:t>. FAVO);  G. D’Ottavi (Consulenza legale / gestionale </a:t>
            </a:r>
            <a:r>
              <a:rPr lang="it-IT" sz="2400" dirty="0" err="1" smtClean="0"/>
              <a:t>BioBIM</a:t>
            </a:r>
            <a:r>
              <a:rPr lang="it-IT" sz="2400" dirty="0" smtClean="0"/>
              <a:t>); M. </a:t>
            </a:r>
            <a:r>
              <a:rPr lang="it-IT" sz="2400" dirty="0" err="1" smtClean="0"/>
              <a:t>Filocamo-</a:t>
            </a:r>
            <a:r>
              <a:rPr lang="it-IT" sz="2400" dirty="0" smtClean="0"/>
              <a:t> (Coord. Telethon </a:t>
            </a:r>
            <a:r>
              <a:rPr lang="it-IT" sz="2400" dirty="0" err="1" smtClean="0"/>
              <a:t>Gen</a:t>
            </a:r>
            <a:r>
              <a:rPr lang="it-IT" sz="2400" dirty="0" smtClean="0"/>
              <a:t> </a:t>
            </a:r>
            <a:r>
              <a:rPr lang="it-IT" sz="2400" dirty="0" err="1" smtClean="0"/>
              <a:t>Biob</a:t>
            </a:r>
            <a:r>
              <a:rPr lang="it-IT" sz="2400" dirty="0" smtClean="0"/>
              <a:t> Net, Gaslini, Ge); P. Funghi ( </a:t>
            </a:r>
            <a:r>
              <a:rPr lang="it-IT" sz="2400" dirty="0" err="1" smtClean="0"/>
              <a:t>Bioeticista</a:t>
            </a:r>
            <a:r>
              <a:rPr lang="it-IT" sz="2400" dirty="0" smtClean="0"/>
              <a:t>, </a:t>
            </a:r>
            <a:r>
              <a:rPr lang="it-IT" sz="2400" dirty="0" err="1" smtClean="0"/>
              <a:t>daVEB</a:t>
            </a:r>
            <a:r>
              <a:rPr lang="it-IT" sz="2400" dirty="0" smtClean="0"/>
              <a:t>, </a:t>
            </a:r>
            <a:r>
              <a:rPr lang="it-IT" sz="2400" dirty="0" err="1" smtClean="0"/>
              <a:t>Fi</a:t>
            </a:r>
            <a:r>
              <a:rPr lang="it-IT" sz="2400" smtClean="0"/>
              <a:t>); </a:t>
            </a:r>
            <a:r>
              <a:rPr lang="it-IT" sz="2400" smtClean="0"/>
              <a:t>F. </a:t>
            </a:r>
            <a:r>
              <a:rPr lang="it-IT" sz="2400" dirty="0" smtClean="0"/>
              <a:t>Guadagni (IRCCS San  Raffaele  Pisana, RM; rete </a:t>
            </a:r>
            <a:r>
              <a:rPr lang="it-IT" sz="2400" dirty="0" err="1" smtClean="0"/>
              <a:t>BioBIM</a:t>
            </a:r>
            <a:r>
              <a:rPr lang="it-IT" sz="2400" dirty="0" smtClean="0"/>
              <a:t>); M. </a:t>
            </a:r>
            <a:r>
              <a:rPr lang="it-IT" sz="2400" dirty="0" err="1" smtClean="0"/>
              <a:t>Macillotti</a:t>
            </a:r>
            <a:r>
              <a:rPr lang="it-IT" sz="2400" dirty="0" smtClean="0"/>
              <a:t> (</a:t>
            </a:r>
            <a:r>
              <a:rPr lang="it-IT" sz="2400" dirty="0" err="1" smtClean="0"/>
              <a:t>PhD</a:t>
            </a:r>
            <a:r>
              <a:rPr lang="it-IT" sz="2400" dirty="0" smtClean="0"/>
              <a:t> Comparative and Eur. </a:t>
            </a:r>
            <a:r>
              <a:rPr lang="it-IT" sz="2400" dirty="0" err="1" smtClean="0"/>
              <a:t>legal</a:t>
            </a:r>
            <a:r>
              <a:rPr lang="it-IT" sz="2400" dirty="0" smtClean="0"/>
              <a:t> </a:t>
            </a:r>
            <a:r>
              <a:rPr lang="it-IT" sz="2400" dirty="0" err="1" smtClean="0"/>
              <a:t>studies-</a:t>
            </a:r>
            <a:r>
              <a:rPr lang="it-IT" sz="2400" dirty="0" smtClean="0"/>
              <a:t> Uni Trento); G. </a:t>
            </a:r>
            <a:r>
              <a:rPr lang="it-IT" sz="2400" dirty="0" err="1" smtClean="0"/>
              <a:t>Marcon</a:t>
            </a:r>
            <a:r>
              <a:rPr lang="it-IT" sz="2400" dirty="0" smtClean="0"/>
              <a:t> (Direttore </a:t>
            </a:r>
            <a:r>
              <a:rPr lang="it-IT" sz="2400" dirty="0" err="1" smtClean="0"/>
              <a:t>daVEB</a:t>
            </a:r>
            <a:r>
              <a:rPr lang="it-IT" sz="2400" dirty="0" smtClean="0"/>
              <a:t>, </a:t>
            </a:r>
            <a:r>
              <a:rPr lang="it-IT" sz="2400" dirty="0" err="1" smtClean="0"/>
              <a:t>Fi</a:t>
            </a:r>
            <a:r>
              <a:rPr lang="it-IT" sz="2400" dirty="0" smtClean="0"/>
              <a:t>); D. Mascalzoni (EURAC, </a:t>
            </a:r>
            <a:r>
              <a:rPr lang="it-IT" sz="2400" dirty="0" err="1" smtClean="0"/>
              <a:t>Bz</a:t>
            </a:r>
            <a:r>
              <a:rPr lang="it-IT" sz="2400" dirty="0" smtClean="0"/>
              <a:t>); M. Napolitano (supporto al Nodo BBMRI-IT, ISS); U. Nanni (Ingegneria Informazione, La Sapienza, RM; </a:t>
            </a:r>
            <a:r>
              <a:rPr lang="it-IT" sz="2400" dirty="0" err="1" smtClean="0"/>
              <a:t>RIF</a:t>
            </a:r>
            <a:r>
              <a:rPr lang="it-IT" sz="2400" dirty="0" smtClean="0"/>
              <a:t>. </a:t>
            </a:r>
            <a:r>
              <a:rPr lang="it-IT" sz="2400" dirty="0" err="1" smtClean="0"/>
              <a:t>BioBIM</a:t>
            </a:r>
            <a:r>
              <a:rPr lang="it-IT" sz="2400" dirty="0" smtClean="0"/>
              <a:t>); B. Parodi (</a:t>
            </a:r>
            <a:r>
              <a:rPr lang="it-IT" sz="2400" dirty="0" err="1" smtClean="0"/>
              <a:t>CRB-Ist</a:t>
            </a:r>
            <a:r>
              <a:rPr lang="it-IT" sz="2400" dirty="0" smtClean="0"/>
              <a:t> </a:t>
            </a:r>
            <a:r>
              <a:rPr lang="it-IT" sz="2400" dirty="0" err="1" smtClean="0"/>
              <a:t>Naz</a:t>
            </a:r>
            <a:r>
              <a:rPr lang="it-IT" sz="2400" dirty="0" smtClean="0"/>
              <a:t> tumori, Ge); C. Petrini (</a:t>
            </a:r>
            <a:r>
              <a:rPr lang="it-IT" sz="2400" dirty="0" err="1" smtClean="0"/>
              <a:t>Bioetica-ISS</a:t>
            </a:r>
            <a:r>
              <a:rPr lang="it-IT" sz="2400" dirty="0" smtClean="0"/>
              <a:t>); V. </a:t>
            </a:r>
            <a:r>
              <a:rPr lang="it-IT" sz="2400" dirty="0" err="1" smtClean="0"/>
              <a:t>Rafti</a:t>
            </a:r>
            <a:r>
              <a:rPr lang="it-IT" sz="2400" dirty="0" smtClean="0"/>
              <a:t> (Dr. Giurisprudenza, ISS)</a:t>
            </a:r>
          </a:p>
          <a:p>
            <a:pPr>
              <a:buFont typeface="Arial" charset="0"/>
              <a:buNone/>
              <a:defRPr/>
            </a:pPr>
            <a:r>
              <a:rPr lang="it-IT" sz="2400" dirty="0" smtClean="0"/>
              <a:t> </a:t>
            </a:r>
          </a:p>
          <a:p>
            <a:pPr>
              <a:defRPr/>
            </a:pPr>
            <a:r>
              <a:rPr lang="it-IT" sz="2400" b="1" dirty="0" smtClean="0"/>
              <a:t>Presiederà il WG1 La </a:t>
            </a:r>
            <a:r>
              <a:rPr lang="it-IT" sz="2400" b="1" dirty="0" err="1" smtClean="0"/>
              <a:t>Dssa</a:t>
            </a:r>
            <a:r>
              <a:rPr lang="it-IT" sz="2400" b="1" dirty="0" smtClean="0"/>
              <a:t> Barbara Parodi</a:t>
            </a:r>
            <a:endParaRPr lang="it-IT" sz="2400" dirty="0" smtClean="0"/>
          </a:p>
          <a:p>
            <a:pPr>
              <a:defRPr/>
            </a:pPr>
            <a:r>
              <a:rPr lang="it-IT" sz="2400" dirty="0" err="1" smtClean="0"/>
              <a:t>Co-</a:t>
            </a:r>
            <a:r>
              <a:rPr lang="it-IT" sz="2400" dirty="0" smtClean="0"/>
              <a:t> Coordinatore: Elena Bravo </a:t>
            </a:r>
            <a:endParaRPr lang="it-IT" sz="7200" b="1" dirty="0" smtClean="0">
              <a:solidFill>
                <a:schemeClr val="accent1">
                  <a:lumMod val="75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Comitato consultivo BBMRI-IT 23 febbraio 2011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713788" cy="11430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it-IT" sz="3100" b="1" dirty="0" smtClean="0"/>
              <a:t/>
            </a:r>
            <a:br>
              <a:rPr lang="it-IT" sz="3100" b="1" dirty="0" smtClean="0"/>
            </a:br>
            <a:r>
              <a:rPr lang="it-IT" sz="3100" b="1" dirty="0" smtClean="0"/>
              <a:t>WG 2 : Analisi dei costi di gestione, </a:t>
            </a:r>
            <a:r>
              <a:rPr lang="it-IT" sz="3100" b="1" dirty="0" err="1" smtClean="0"/>
              <a:t>cost-recovery</a:t>
            </a:r>
            <a:r>
              <a:rPr lang="it-IT" sz="3100" b="1" dirty="0" smtClean="0"/>
              <a:t> delle </a:t>
            </a:r>
            <a:r>
              <a:rPr lang="it-IT" sz="3100" b="1" dirty="0" err="1" smtClean="0"/>
              <a:t>biobanche</a:t>
            </a:r>
            <a:r>
              <a:rPr lang="it-IT" sz="3100" b="1" dirty="0" smtClean="0"/>
              <a:t> di ricerca e ipotesi di studi di fattibilità per razionalizzare il proliferare di centri di raccolta campioni</a:t>
            </a:r>
            <a:r>
              <a:rPr lang="it-IT" sz="3200" dirty="0" smtClean="0"/>
              <a:t/>
            </a:r>
            <a:br>
              <a:rPr lang="it-IT" sz="3200" dirty="0" smtClean="0"/>
            </a:br>
            <a:endParaRPr lang="it-IT" sz="3100" i="1" dirty="0">
              <a:ea typeface="+mj-ea"/>
              <a:cs typeface="+mj-cs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idx="1"/>
          </p:nvPr>
        </p:nvSpPr>
        <p:spPr>
          <a:xfrm>
            <a:off x="395288" y="1484313"/>
            <a:ext cx="8497887" cy="4525962"/>
          </a:xfrm>
        </p:spPr>
        <p:txBody>
          <a:bodyPr rtlCol="0">
            <a:normAutofit fontScale="92500" lnSpcReduction="10000"/>
          </a:bodyPr>
          <a:lstStyle/>
          <a:p>
            <a:pPr>
              <a:defRPr/>
            </a:pPr>
            <a:r>
              <a:rPr lang="it-IT" sz="2400" b="1" dirty="0" smtClean="0"/>
              <a:t>Partecipanti al Gruppo di lavoro</a:t>
            </a:r>
            <a:endParaRPr lang="it-IT" sz="2400" dirty="0" smtClean="0"/>
          </a:p>
          <a:p>
            <a:pPr>
              <a:buFont typeface="Arial" charset="0"/>
              <a:buNone/>
              <a:defRPr/>
            </a:pPr>
            <a:r>
              <a:rPr lang="it-IT" sz="2400" dirty="0" smtClean="0"/>
              <a:t>      I. Bertini (CERM, rif. </a:t>
            </a:r>
            <a:r>
              <a:rPr lang="it-IT" sz="2400" dirty="0" err="1" smtClean="0"/>
              <a:t>daVEB</a:t>
            </a:r>
            <a:r>
              <a:rPr lang="it-IT" sz="2400" dirty="0" smtClean="0"/>
              <a:t>, </a:t>
            </a:r>
            <a:r>
              <a:rPr lang="it-IT" sz="2400" dirty="0" err="1" smtClean="0"/>
              <a:t>Fi</a:t>
            </a:r>
            <a:r>
              <a:rPr lang="it-IT" sz="2400" dirty="0" smtClean="0"/>
              <a:t>); E. Bravo (Nodo BBMRI-IT, ISS); M. Catalano (Coord. VAS, Mi); G. D’</a:t>
            </a:r>
            <a:r>
              <a:rPr lang="it-IT" sz="2400" dirty="0" err="1" smtClean="0"/>
              <a:t>Agnolo</a:t>
            </a:r>
            <a:r>
              <a:rPr lang="it-IT" sz="2400" dirty="0" smtClean="0"/>
              <a:t> (ACC; RM); A. De Grande (EURAC, Bolzano); G. D’Ottavi (Consulenza legale / gestionale </a:t>
            </a:r>
            <a:r>
              <a:rPr lang="it-IT" sz="2400" dirty="0" err="1" smtClean="0"/>
              <a:t>BioBIM</a:t>
            </a:r>
            <a:r>
              <a:rPr lang="it-IT" sz="2400" dirty="0" smtClean="0"/>
              <a:t>); P. Funghi (</a:t>
            </a:r>
            <a:r>
              <a:rPr lang="it-IT" sz="2400" dirty="0" err="1" smtClean="0"/>
              <a:t>Bioeticista</a:t>
            </a:r>
            <a:r>
              <a:rPr lang="it-IT" sz="2400" dirty="0" smtClean="0"/>
              <a:t>, </a:t>
            </a:r>
            <a:r>
              <a:rPr lang="it-IT" sz="2400" dirty="0" err="1" smtClean="0"/>
              <a:t>daVEB</a:t>
            </a:r>
            <a:r>
              <a:rPr lang="it-IT" sz="2400" dirty="0" smtClean="0"/>
              <a:t>, </a:t>
            </a:r>
            <a:r>
              <a:rPr lang="it-IT" sz="2400" dirty="0" err="1" smtClean="0"/>
              <a:t>Fi</a:t>
            </a:r>
            <a:r>
              <a:rPr lang="it-IT" sz="2400" dirty="0" smtClean="0"/>
              <a:t>); F. Guadagni (IRCCS San Raffaele  Pisana, RM; rete </a:t>
            </a:r>
            <a:r>
              <a:rPr lang="it-IT" sz="2400" dirty="0" err="1" smtClean="0"/>
              <a:t>BioBIM</a:t>
            </a:r>
            <a:r>
              <a:rPr lang="it-IT" sz="2400" dirty="0" smtClean="0"/>
              <a:t>); G. </a:t>
            </a:r>
            <a:r>
              <a:rPr lang="it-IT" sz="2400" dirty="0" err="1" smtClean="0"/>
              <a:t>Marcon</a:t>
            </a:r>
            <a:r>
              <a:rPr lang="it-IT" sz="2400" dirty="0" smtClean="0"/>
              <a:t> (Direttore </a:t>
            </a:r>
            <a:r>
              <a:rPr lang="it-IT" sz="2400" dirty="0" err="1" smtClean="0"/>
              <a:t>daVEB</a:t>
            </a:r>
            <a:r>
              <a:rPr lang="it-IT" sz="2400" dirty="0" smtClean="0"/>
              <a:t>, </a:t>
            </a:r>
            <a:r>
              <a:rPr lang="it-IT" sz="2400" dirty="0" err="1" smtClean="0"/>
              <a:t>Fi</a:t>
            </a:r>
            <a:r>
              <a:rPr lang="it-IT" sz="2400" dirty="0" smtClean="0"/>
              <a:t> ); U. Nanni (Ingegneria Informazione, La Sapienza, RM Rif. </a:t>
            </a:r>
            <a:r>
              <a:rPr lang="it-IT" sz="2400" dirty="0" err="1" smtClean="0"/>
              <a:t>BioBIM</a:t>
            </a:r>
            <a:r>
              <a:rPr lang="it-IT" sz="2400" dirty="0" smtClean="0"/>
              <a:t>); P. </a:t>
            </a:r>
            <a:r>
              <a:rPr lang="it-IT" sz="2400" dirty="0" err="1" smtClean="0"/>
              <a:t>Rebulla</a:t>
            </a:r>
            <a:r>
              <a:rPr lang="it-IT" sz="2400" dirty="0" smtClean="0"/>
              <a:t> (Coord. MHB, Mi ); P. </a:t>
            </a:r>
            <a:r>
              <a:rPr lang="it-IT" sz="2400" dirty="0" err="1" smtClean="0"/>
              <a:t>Roazzi</a:t>
            </a:r>
            <a:r>
              <a:rPr lang="it-IT" sz="2400" dirty="0" smtClean="0"/>
              <a:t> ( </a:t>
            </a:r>
            <a:r>
              <a:rPr lang="it-IT" sz="2400" dirty="0" err="1" smtClean="0"/>
              <a:t>Resp</a:t>
            </a:r>
            <a:r>
              <a:rPr lang="it-IT" sz="2400" dirty="0" smtClean="0"/>
              <a:t>. </a:t>
            </a:r>
            <a:r>
              <a:rPr lang="it-IT" sz="2400" dirty="0" err="1" smtClean="0"/>
              <a:t>Serv</a:t>
            </a:r>
            <a:r>
              <a:rPr lang="it-IT" sz="2400" dirty="0" smtClean="0"/>
              <a:t>. </a:t>
            </a:r>
            <a:r>
              <a:rPr lang="en-US" sz="2400" dirty="0" smtClean="0"/>
              <a:t>IT- ISS);  F. Santoro (</a:t>
            </a:r>
            <a:r>
              <a:rPr lang="en-US" sz="2400" dirty="0" err="1" smtClean="0"/>
              <a:t>supporto</a:t>
            </a:r>
            <a:r>
              <a:rPr lang="en-US" sz="2400" dirty="0" smtClean="0"/>
              <a:t> al </a:t>
            </a:r>
            <a:r>
              <a:rPr lang="en-US" sz="2400" dirty="0" err="1" smtClean="0"/>
              <a:t>Nodo</a:t>
            </a:r>
            <a:r>
              <a:rPr lang="en-US" sz="2400" dirty="0" smtClean="0"/>
              <a:t> BBMRI-IT, ISS). </a:t>
            </a:r>
            <a:r>
              <a:rPr lang="it-IT" sz="2400" dirty="0" smtClean="0"/>
              <a:t>G.L. Spagnoli (Pres. ACC, Uni. </a:t>
            </a:r>
            <a:r>
              <a:rPr lang="it-IT" sz="2400" dirty="0" err="1" smtClean="0"/>
              <a:t>Tor</a:t>
            </a:r>
            <a:r>
              <a:rPr lang="it-IT" sz="2400" dirty="0" smtClean="0"/>
              <a:t> Vergata, RM).</a:t>
            </a:r>
          </a:p>
          <a:p>
            <a:pPr>
              <a:defRPr/>
            </a:pPr>
            <a:endParaRPr lang="it-IT" sz="2400" dirty="0" smtClean="0"/>
          </a:p>
          <a:p>
            <a:pPr>
              <a:defRPr/>
            </a:pPr>
            <a:r>
              <a:rPr lang="it-IT" sz="2400" b="1" dirty="0" smtClean="0"/>
              <a:t>Presiederà il WG22 Prof. P. </a:t>
            </a:r>
            <a:r>
              <a:rPr lang="it-IT" sz="2400" b="1" dirty="0" err="1" smtClean="0"/>
              <a:t>Rebulla</a:t>
            </a:r>
            <a:r>
              <a:rPr lang="it-IT" sz="2400" b="1" dirty="0" smtClean="0"/>
              <a:t>, Prof. G.L. Spagnoli </a:t>
            </a:r>
            <a:endParaRPr lang="it-IT" sz="2400" dirty="0" smtClean="0"/>
          </a:p>
          <a:p>
            <a:pPr>
              <a:defRPr/>
            </a:pPr>
            <a:r>
              <a:rPr lang="it-IT" sz="2400" dirty="0" err="1" smtClean="0"/>
              <a:t>Co-</a:t>
            </a:r>
            <a:r>
              <a:rPr lang="it-IT" sz="2400" dirty="0" smtClean="0"/>
              <a:t> Coordinatore: Elena Bravo 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it-IT" sz="1400" dirty="0" smtClean="0">
              <a:solidFill>
                <a:srgbClr val="002060"/>
              </a:solidFill>
              <a:ea typeface="+mn-ea"/>
              <a:cs typeface="+mn-cs"/>
            </a:endParaRPr>
          </a:p>
          <a:p>
            <a:pPr algn="just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it-IT" sz="3600" i="1" dirty="0" smtClean="0">
              <a:solidFill>
                <a:srgbClr val="C00000"/>
              </a:solidFill>
              <a:ea typeface="+mn-ea"/>
              <a:cs typeface="+mn-cs"/>
            </a:endParaRPr>
          </a:p>
          <a:p>
            <a:pPr algn="just" eaLnBrk="1" fontAlgn="auto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it-IT" sz="3600" dirty="0" smtClean="0"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Comitato consultivo BBMRI-IT 23 febbraio 2011</a:t>
            </a:r>
          </a:p>
        </p:txBody>
      </p:sp>
      <p:pic>
        <p:nvPicPr>
          <p:cNvPr id="23556" name="Immagine 5" descr="logo e testo 72 dp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6021388"/>
            <a:ext cx="1871662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4" descr="Logo I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3888" y="6021388"/>
            <a:ext cx="64770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Immagin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950" y="6165850"/>
            <a:ext cx="10287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olo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352159" cy="865187"/>
          </a:xfrm>
        </p:spPr>
        <p:txBody>
          <a:bodyPr/>
          <a:lstStyle/>
          <a:p>
            <a:pPr eaLnBrk="1" hangingPunct="1"/>
            <a:r>
              <a:rPr lang="it-IT" sz="4000" dirty="0" smtClean="0">
                <a:latin typeface="Arial" charset="0"/>
              </a:rPr>
              <a:t>4.  Prossime fasi operative  dei WG1 e </a:t>
            </a:r>
            <a:r>
              <a:rPr lang="it-IT" sz="4000" dirty="0" smtClean="0"/>
              <a:t>WG2</a:t>
            </a:r>
            <a:r>
              <a:rPr lang="it-IT" sz="4000" dirty="0" smtClean="0">
                <a:latin typeface="Arial" charset="0"/>
              </a:rPr>
              <a:t>  [20 min]     </a:t>
            </a:r>
            <a:endParaRPr lang="it-IT" sz="4000" i="1" dirty="0" smtClean="0"/>
          </a:p>
        </p:txBody>
      </p:sp>
      <p:sp>
        <p:nvSpPr>
          <p:cNvPr id="3" name="Sottotitolo 2"/>
          <p:cNvSpPr>
            <a:spLocks noGrp="1"/>
          </p:cNvSpPr>
          <p:nvPr>
            <p:ph idx="1"/>
          </p:nvPr>
        </p:nvSpPr>
        <p:spPr>
          <a:xfrm>
            <a:off x="683569" y="1700807"/>
            <a:ext cx="7560840" cy="2664297"/>
          </a:xfrm>
        </p:spPr>
        <p:txBody>
          <a:bodyPr rtlCol="0">
            <a:normAutofit/>
          </a:bodyPr>
          <a:lstStyle/>
          <a:p>
            <a:pPr marL="1143000" lvl="1" indent="-742950" algn="just" eaLnBrk="1" fontAlgn="auto" hangingPunct="1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it-IT" dirty="0" smtClean="0">
              <a:ea typeface="+mn-ea"/>
            </a:endParaRPr>
          </a:p>
          <a:p>
            <a:pPr marL="1143000" lvl="1" indent="-742950" algn="just" eaLnBrk="1" fontAlgn="auto" hangingPunct="1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dirty="0" err="1" smtClean="0">
                <a:ea typeface="+mn-ea"/>
              </a:rPr>
              <a:t>Dssa</a:t>
            </a:r>
            <a:r>
              <a:rPr lang="it-IT" dirty="0" smtClean="0">
                <a:ea typeface="+mn-ea"/>
              </a:rPr>
              <a:t>  Parodi</a:t>
            </a:r>
          </a:p>
          <a:p>
            <a:pPr marL="1143000" lvl="1" indent="-742950" algn="just" eaLnBrk="1" fontAlgn="auto" hangingPunct="1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it-IT" dirty="0" smtClean="0">
              <a:ea typeface="+mn-ea"/>
            </a:endParaRPr>
          </a:p>
          <a:p>
            <a:pPr marL="1143000" lvl="1" indent="-742950" algn="just" eaLnBrk="1" fontAlgn="auto" hangingPunct="1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it-IT" dirty="0" smtClean="0">
                <a:ea typeface="+mn-ea"/>
              </a:rPr>
              <a:t>Prof </a:t>
            </a:r>
            <a:r>
              <a:rPr lang="it-IT" dirty="0" err="1" smtClean="0">
                <a:ea typeface="+mn-ea"/>
              </a:rPr>
              <a:t>Rebulla-</a:t>
            </a:r>
            <a:r>
              <a:rPr lang="it-IT" dirty="0" smtClean="0">
                <a:ea typeface="+mn-ea"/>
              </a:rPr>
              <a:t> Prof Spagnoli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Comitato consultivo BBMRI-IT 23 febbraio 2011</a:t>
            </a:r>
          </a:p>
        </p:txBody>
      </p:sp>
      <p:pic>
        <p:nvPicPr>
          <p:cNvPr id="24580" name="Immagine 5" descr="logo e testo 72 dp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6021388"/>
            <a:ext cx="1871662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4" descr="Logo I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3888" y="6021388"/>
            <a:ext cx="64770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Immagin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950" y="6165850"/>
            <a:ext cx="10287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olo 1"/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1619250"/>
          </a:xfrm>
        </p:spPr>
        <p:txBody>
          <a:bodyPr/>
          <a:lstStyle/>
          <a:p>
            <a:pPr>
              <a:spcAft>
                <a:spcPts val="1600"/>
              </a:spcAft>
            </a:pPr>
            <a:r>
              <a:rPr lang="it-IT" sz="3600" dirty="0" smtClean="0">
                <a:latin typeface="Arial" charset="0"/>
              </a:rPr>
              <a:t>5. Forum italiano di </a:t>
            </a:r>
            <a:r>
              <a:rPr lang="it-IT" sz="3600" dirty="0" err="1" smtClean="0">
                <a:latin typeface="Arial" charset="0"/>
              </a:rPr>
              <a:t>Stakeholders</a:t>
            </a:r>
            <a:r>
              <a:rPr lang="it-IT" sz="3600" dirty="0" smtClean="0">
                <a:latin typeface="Arial" charset="0"/>
              </a:rPr>
              <a:t> </a:t>
            </a:r>
            <a:br>
              <a:rPr lang="it-IT" sz="3600" dirty="0" smtClean="0">
                <a:latin typeface="Arial" charset="0"/>
              </a:rPr>
            </a:br>
            <a:r>
              <a:rPr lang="it-IT" sz="3600" dirty="0" smtClean="0">
                <a:latin typeface="Arial" charset="0"/>
              </a:rPr>
              <a:t>[20 min]</a:t>
            </a:r>
          </a:p>
        </p:txBody>
      </p:sp>
      <p:sp>
        <p:nvSpPr>
          <p:cNvPr id="3" name="Sottotitolo 2"/>
          <p:cNvSpPr>
            <a:spLocks noGrp="1"/>
          </p:cNvSpPr>
          <p:nvPr>
            <p:ph idx="1"/>
          </p:nvPr>
        </p:nvSpPr>
        <p:spPr>
          <a:xfrm>
            <a:off x="395536" y="2060848"/>
            <a:ext cx="8209409" cy="2952328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smtClean="0"/>
              <a:t>I documenti proposti dal Forum degli </a:t>
            </a:r>
            <a:r>
              <a:rPr lang="it-IT" dirty="0" err="1" smtClean="0"/>
              <a:t>stekeholders</a:t>
            </a:r>
            <a:r>
              <a:rPr lang="it-IT" dirty="0" smtClean="0"/>
              <a:t> di </a:t>
            </a:r>
            <a:r>
              <a:rPr lang="it-IT" dirty="0" err="1" smtClean="0"/>
              <a:t>BBMRI-europeo</a:t>
            </a:r>
            <a:r>
              <a:rPr lang="it-IT" dirty="0" smtClean="0"/>
              <a:t> </a:t>
            </a:r>
          </a:p>
          <a:p>
            <a:pPr algn="just" eaLnBrk="1" fontAlgn="auto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dirty="0" smtClean="0"/>
          </a:p>
          <a:p>
            <a:pPr algn="just" eaLnBrk="1" fontAlgn="auto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dirty="0" smtClean="0"/>
              <a:t>La definizione della </a:t>
            </a:r>
            <a:r>
              <a:rPr lang="it-IT" dirty="0" err="1" smtClean="0"/>
              <a:t>call</a:t>
            </a:r>
            <a:r>
              <a:rPr lang="it-IT" dirty="0" smtClean="0"/>
              <a:t> per gli </a:t>
            </a:r>
            <a:r>
              <a:rPr lang="it-IT" dirty="0" err="1" smtClean="0"/>
              <a:t>Stakeholders</a:t>
            </a:r>
            <a:r>
              <a:rPr lang="it-IT" dirty="0" smtClean="0"/>
              <a:t>  </a:t>
            </a:r>
          </a:p>
          <a:p>
            <a:pPr algn="just" eaLnBrk="1" fontAlgn="auto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sz="3600" dirty="0" smtClean="0">
              <a:latin typeface="Arial" charset="0"/>
            </a:endParaRPr>
          </a:p>
          <a:p>
            <a:pPr algn="just" eaLnBrk="1" fontAlgn="auto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sz="3600" dirty="0" smtClean="0">
              <a:solidFill>
                <a:srgbClr val="002060"/>
              </a:solidFill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Comitato consultivo BBMRI-IT 23 febbraio 2011</a:t>
            </a:r>
          </a:p>
        </p:txBody>
      </p:sp>
      <p:pic>
        <p:nvPicPr>
          <p:cNvPr id="25604" name="Immagine 5" descr="logo e testo 72 dp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6021388"/>
            <a:ext cx="1871662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4" descr="Logo I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3888" y="6021388"/>
            <a:ext cx="64770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Immagin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950" y="6165850"/>
            <a:ext cx="10287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Comitato consultivo BBMRI-IT 23 febbraio 2011</a:t>
            </a:r>
            <a:endParaRPr lang="it-IT"/>
          </a:p>
        </p:txBody>
      </p:sp>
      <p:graphicFrame>
        <p:nvGraphicFramePr>
          <p:cNvPr id="87042" name="Object 2"/>
          <p:cNvGraphicFramePr>
            <a:graphicFrameLocks noChangeAspect="1"/>
          </p:cNvGraphicFramePr>
          <p:nvPr/>
        </p:nvGraphicFramePr>
        <p:xfrm>
          <a:off x="2000250" y="0"/>
          <a:ext cx="5143500" cy="6858000"/>
        </p:xfrm>
        <a:graphic>
          <a:graphicData uri="http://schemas.openxmlformats.org/presentationml/2006/ole">
            <p:oleObj spid="_x0000_s88066" name="Acrobat Document" r:id="rId3" imgW="3702600" imgH="493704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>
          <a:xfrm>
            <a:off x="179512" y="785029"/>
            <a:ext cx="8712968" cy="954107"/>
          </a:xfrm>
        </p:spPr>
        <p:txBody>
          <a:bodyPr wrap="square"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marL="195934" indent="-326556">
              <a:buNone/>
            </a:pPr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</a:rPr>
              <a:t>La proposta del Prof. </a:t>
            </a:r>
            <a:r>
              <a:rPr lang="it-IT" sz="2800" dirty="0" err="1" smtClean="0">
                <a:solidFill>
                  <a:schemeClr val="tx2">
                    <a:lumMod val="75000"/>
                  </a:schemeClr>
                </a:solidFill>
              </a:rPr>
              <a:t>Rebulla</a:t>
            </a:r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br>
              <a:rPr lang="it-IT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it-IT" sz="2800" dirty="0" smtClean="0">
                <a:solidFill>
                  <a:schemeClr val="tx2">
                    <a:lumMod val="75000"/>
                  </a:schemeClr>
                </a:solidFill>
              </a:rPr>
              <a:t>A </a:t>
            </a:r>
            <a:r>
              <a:rPr lang="it-IT" sz="2800" dirty="0" err="1">
                <a:solidFill>
                  <a:schemeClr val="tx2">
                    <a:lumMod val="75000"/>
                  </a:schemeClr>
                </a:solidFill>
              </a:rPr>
              <a:t>quality</a:t>
            </a:r>
            <a:r>
              <a:rPr lang="it-IT" sz="2800" dirty="0">
                <a:solidFill>
                  <a:schemeClr val="tx2">
                    <a:lumMod val="75000"/>
                  </a:schemeClr>
                </a:solidFill>
              </a:rPr>
              <a:t> system </a:t>
            </a:r>
            <a:r>
              <a:rPr lang="it-IT" sz="2800" dirty="0" err="1">
                <a:solidFill>
                  <a:schemeClr val="tx2">
                    <a:lumMod val="75000"/>
                  </a:schemeClr>
                </a:solidFill>
              </a:rPr>
              <a:t>for</a:t>
            </a:r>
            <a:r>
              <a:rPr lang="it-IT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2800" dirty="0" err="1">
                <a:solidFill>
                  <a:schemeClr val="tx2">
                    <a:lumMod val="75000"/>
                  </a:schemeClr>
                </a:solidFill>
              </a:rPr>
              <a:t>Italian</a:t>
            </a:r>
            <a:r>
              <a:rPr lang="it-IT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it-IT" sz="2800" dirty="0" err="1" smtClean="0">
                <a:solidFill>
                  <a:schemeClr val="tx2">
                    <a:lumMod val="75000"/>
                  </a:schemeClr>
                </a:solidFill>
              </a:rPr>
              <a:t>biobanks</a:t>
            </a:r>
            <a:endParaRPr lang="it-IT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4294967295"/>
          </p:nvPr>
        </p:nvSpPr>
        <p:spPr>
          <a:xfrm>
            <a:off x="179512" y="1772817"/>
            <a:ext cx="8568952" cy="4911601"/>
          </a:xfrm>
        </p:spPr>
        <p:txBody>
          <a:bodyPr wrap="square">
            <a:spAutoFit/>
          </a:bodyPr>
          <a:lstStyle>
            <a:def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0E594D"/>
              </a:buClr>
              <a:buSzPct val="45000"/>
              <a:buFont typeface="StarSymbol"/>
              <a:buNone/>
              <a:defRPr lang="it-IT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1417"/>
              </a:spcAft>
              <a:buClr>
                <a:srgbClr val="0E594D"/>
              </a:buClr>
              <a:buSzPct val="45000"/>
              <a:buFont typeface="StarSymbol"/>
              <a:buChar char="●"/>
              <a:defRPr lang="it-IT" sz="32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1134"/>
              </a:spcAft>
              <a:buClr>
                <a:srgbClr val="000000"/>
              </a:buClr>
              <a:buSzPct val="75000"/>
              <a:buFont typeface="StarSymbol"/>
              <a:buChar char="–"/>
              <a:defRPr lang="it-IT" sz="28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850"/>
              </a:spcAft>
              <a:buClr>
                <a:srgbClr val="000000"/>
              </a:buClr>
              <a:buSzPct val="45000"/>
              <a:buFont typeface="StarSymbol"/>
              <a:buChar char="●"/>
              <a:defRPr lang="it-IT" sz="24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567"/>
              </a:spcAft>
              <a:buClr>
                <a:srgbClr val="000000"/>
              </a:buClr>
              <a:buSzPct val="75000"/>
              <a:buFont typeface="StarSymbol"/>
              <a:buChar char="–"/>
              <a:defRPr lang="it-IT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it-IT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it-IT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it-IT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it-IT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StarSymbol"/>
              <a:buChar char="●"/>
              <a:defRPr lang="it-IT" sz="2000" b="0" i="0" u="none" strike="noStrike">
                <a:ln>
                  <a:noFill/>
                </a:ln>
                <a:solidFill>
                  <a:srgbClr val="000000"/>
                </a:solidFill>
                <a:latin typeface="Albany" pitchFamily="34"/>
                <a:ea typeface="HG Mincho Light J" pitchFamily="2"/>
                <a:cs typeface="Arial Unicode MS" pitchFamily="2"/>
              </a:defRPr>
            </a:lvl9pPr>
          </a:lstStyle>
          <a:p>
            <a:pPr lvl="0"/>
            <a:r>
              <a:rPr lang="it-IT" sz="2500" dirty="0">
                <a:solidFill>
                  <a:srgbClr val="2300DC"/>
                </a:solidFill>
              </a:rPr>
              <a:t>Long and </a:t>
            </a:r>
            <a:r>
              <a:rPr lang="it-IT" sz="2500" dirty="0" err="1">
                <a:solidFill>
                  <a:srgbClr val="2300DC"/>
                </a:solidFill>
              </a:rPr>
              <a:t>complex</a:t>
            </a:r>
            <a:r>
              <a:rPr lang="it-IT" sz="2500" dirty="0">
                <a:solidFill>
                  <a:srgbClr val="2300DC"/>
                </a:solidFill>
              </a:rPr>
              <a:t>. </a:t>
            </a:r>
            <a:r>
              <a:rPr lang="it-IT" sz="2500" dirty="0" err="1">
                <a:solidFill>
                  <a:srgbClr val="2300DC"/>
                </a:solidFill>
              </a:rPr>
              <a:t>Where</a:t>
            </a:r>
            <a:r>
              <a:rPr lang="it-IT" sz="2500" dirty="0">
                <a:solidFill>
                  <a:srgbClr val="2300DC"/>
                </a:solidFill>
              </a:rPr>
              <a:t> do </a:t>
            </a:r>
            <a:r>
              <a:rPr lang="it-IT" sz="2500" dirty="0" err="1">
                <a:solidFill>
                  <a:srgbClr val="2300DC"/>
                </a:solidFill>
              </a:rPr>
              <a:t>we</a:t>
            </a:r>
            <a:r>
              <a:rPr lang="it-IT" sz="2500" dirty="0">
                <a:solidFill>
                  <a:srgbClr val="2300DC"/>
                </a:solidFill>
              </a:rPr>
              <a:t> start </a:t>
            </a:r>
            <a:r>
              <a:rPr lang="it-IT" sz="2500" dirty="0" err="1">
                <a:solidFill>
                  <a:srgbClr val="2300DC"/>
                </a:solidFill>
              </a:rPr>
              <a:t>from</a:t>
            </a:r>
            <a:r>
              <a:rPr lang="it-IT" sz="2500" dirty="0">
                <a:solidFill>
                  <a:srgbClr val="2300DC"/>
                </a:solidFill>
              </a:rPr>
              <a:t>?</a:t>
            </a:r>
          </a:p>
          <a:p>
            <a:pPr lvl="1" rtl="0" hangingPunct="0"/>
            <a:r>
              <a:rPr lang="it-IT" sz="2400" dirty="0">
                <a:solidFill>
                  <a:srgbClr val="2300DC"/>
                </a:solidFill>
              </a:rPr>
              <a:t>IARC doc </a:t>
            </a:r>
            <a:r>
              <a:rPr lang="it-IT" sz="2400" dirty="0" err="1">
                <a:solidFill>
                  <a:srgbClr val="2300DC"/>
                </a:solidFill>
              </a:rPr>
              <a:t>Feb</a:t>
            </a:r>
            <a:r>
              <a:rPr lang="it-IT" sz="2400" dirty="0">
                <a:solidFill>
                  <a:srgbClr val="2300DC"/>
                </a:solidFill>
              </a:rPr>
              <a:t> 2007 (</a:t>
            </a:r>
            <a:r>
              <a:rPr lang="it-IT" sz="2400" dirty="0" err="1">
                <a:solidFill>
                  <a:srgbClr val="2300DC"/>
                </a:solidFill>
              </a:rPr>
              <a:t>Hainaut</a:t>
            </a:r>
            <a:r>
              <a:rPr lang="it-IT" sz="2400" dirty="0">
                <a:solidFill>
                  <a:srgbClr val="2300DC"/>
                </a:solidFill>
              </a:rPr>
              <a:t>)</a:t>
            </a:r>
          </a:p>
          <a:p>
            <a:pPr lvl="1" rtl="0" hangingPunct="0"/>
            <a:r>
              <a:rPr lang="it-IT" sz="2400" dirty="0" err="1">
                <a:solidFill>
                  <a:srgbClr val="2300DC"/>
                </a:solidFill>
              </a:rPr>
              <a:t>Other</a:t>
            </a:r>
            <a:r>
              <a:rPr lang="it-IT" sz="2400" dirty="0">
                <a:solidFill>
                  <a:srgbClr val="2300DC"/>
                </a:solidFill>
              </a:rPr>
              <a:t> </a:t>
            </a:r>
            <a:r>
              <a:rPr lang="it-IT" sz="2400" dirty="0" err="1">
                <a:solidFill>
                  <a:srgbClr val="2300DC"/>
                </a:solidFill>
              </a:rPr>
              <a:t>proposals</a:t>
            </a:r>
            <a:r>
              <a:rPr lang="it-IT" sz="2400" dirty="0">
                <a:solidFill>
                  <a:srgbClr val="2300DC"/>
                </a:solidFill>
              </a:rPr>
              <a:t>?</a:t>
            </a:r>
          </a:p>
          <a:p>
            <a:pPr lvl="1" rtl="0" hangingPunct="0"/>
            <a:r>
              <a:rPr lang="it-IT" sz="2400" dirty="0">
                <a:solidFill>
                  <a:srgbClr val="2300DC"/>
                </a:solidFill>
              </a:rPr>
              <a:t>1</a:t>
            </a:r>
            <a:r>
              <a:rPr lang="it-IT" sz="2400" baseline="30000" dirty="0">
                <a:solidFill>
                  <a:srgbClr val="2300DC"/>
                </a:solidFill>
              </a:rPr>
              <a:t>st</a:t>
            </a:r>
            <a:r>
              <a:rPr lang="it-IT" sz="2400" dirty="0">
                <a:solidFill>
                  <a:srgbClr val="2300DC"/>
                </a:solidFill>
              </a:rPr>
              <a:t> </a:t>
            </a:r>
            <a:r>
              <a:rPr lang="it-IT" sz="2400" dirty="0" err="1">
                <a:solidFill>
                  <a:srgbClr val="2300DC"/>
                </a:solidFill>
              </a:rPr>
              <a:t>objective</a:t>
            </a:r>
            <a:r>
              <a:rPr lang="it-IT" sz="2400" dirty="0">
                <a:solidFill>
                  <a:srgbClr val="2300DC"/>
                </a:solidFill>
              </a:rPr>
              <a:t>: </a:t>
            </a:r>
            <a:r>
              <a:rPr lang="it-IT" sz="2400" dirty="0" err="1">
                <a:solidFill>
                  <a:srgbClr val="2300DC"/>
                </a:solidFill>
              </a:rPr>
              <a:t>traceability</a:t>
            </a:r>
            <a:r>
              <a:rPr lang="it-IT" sz="2400" dirty="0">
                <a:solidFill>
                  <a:srgbClr val="2300DC"/>
                </a:solidFill>
              </a:rPr>
              <a:t> </a:t>
            </a:r>
            <a:r>
              <a:rPr lang="it-IT" sz="2400" dirty="0" err="1">
                <a:solidFill>
                  <a:srgbClr val="2300DC"/>
                </a:solidFill>
              </a:rPr>
              <a:t>of</a:t>
            </a:r>
            <a:r>
              <a:rPr lang="it-IT" sz="2400" dirty="0">
                <a:solidFill>
                  <a:srgbClr val="2300DC"/>
                </a:solidFill>
              </a:rPr>
              <a:t> </a:t>
            </a:r>
            <a:r>
              <a:rPr lang="it-IT" sz="2400" dirty="0" err="1">
                <a:solidFill>
                  <a:srgbClr val="2300DC"/>
                </a:solidFill>
              </a:rPr>
              <a:t>time</a:t>
            </a:r>
            <a:r>
              <a:rPr lang="it-IT" sz="2400" dirty="0">
                <a:solidFill>
                  <a:srgbClr val="2300DC"/>
                </a:solidFill>
              </a:rPr>
              <a:t> &amp; </a:t>
            </a:r>
            <a:r>
              <a:rPr lang="it-IT" sz="2400" dirty="0" err="1">
                <a:solidFill>
                  <a:srgbClr val="2300DC"/>
                </a:solidFill>
              </a:rPr>
              <a:t>temp</a:t>
            </a:r>
            <a:r>
              <a:rPr lang="it-IT" sz="2400" dirty="0">
                <a:solidFill>
                  <a:srgbClr val="2300DC"/>
                </a:solidFill>
              </a:rPr>
              <a:t> </a:t>
            </a:r>
            <a:r>
              <a:rPr lang="it-IT" sz="2400" dirty="0" err="1">
                <a:solidFill>
                  <a:srgbClr val="2300DC"/>
                </a:solidFill>
              </a:rPr>
              <a:t>from</a:t>
            </a:r>
            <a:r>
              <a:rPr lang="it-IT" sz="2400" dirty="0">
                <a:solidFill>
                  <a:srgbClr val="2300DC"/>
                </a:solidFill>
              </a:rPr>
              <a:t> </a:t>
            </a:r>
            <a:r>
              <a:rPr lang="it-IT" sz="2400" dirty="0" err="1">
                <a:solidFill>
                  <a:srgbClr val="2300DC"/>
                </a:solidFill>
              </a:rPr>
              <a:t>surgery</a:t>
            </a:r>
            <a:r>
              <a:rPr lang="it-IT" sz="2400" dirty="0">
                <a:solidFill>
                  <a:srgbClr val="2300DC"/>
                </a:solidFill>
              </a:rPr>
              <a:t> </a:t>
            </a:r>
            <a:r>
              <a:rPr lang="it-IT" sz="2400" dirty="0" err="1">
                <a:solidFill>
                  <a:srgbClr val="2300DC"/>
                </a:solidFill>
              </a:rPr>
              <a:t>to</a:t>
            </a:r>
            <a:r>
              <a:rPr lang="it-IT" sz="2400" dirty="0">
                <a:solidFill>
                  <a:srgbClr val="2300DC"/>
                </a:solidFill>
              </a:rPr>
              <a:t> </a:t>
            </a:r>
            <a:r>
              <a:rPr lang="it-IT" sz="2400" dirty="0" err="1">
                <a:solidFill>
                  <a:srgbClr val="2300DC"/>
                </a:solidFill>
              </a:rPr>
              <a:t>biobank</a:t>
            </a:r>
            <a:endParaRPr lang="it-IT" sz="2400" dirty="0">
              <a:solidFill>
                <a:srgbClr val="2300DC"/>
              </a:solidFill>
            </a:endParaRPr>
          </a:p>
          <a:p>
            <a:pPr lvl="0"/>
            <a:r>
              <a:rPr lang="it-IT" sz="2500" dirty="0" smtClean="0">
                <a:solidFill>
                  <a:srgbClr val="2300DC"/>
                </a:solidFill>
              </a:rPr>
              <a:t>No MONEY, no QUALITY, No BANKING</a:t>
            </a:r>
          </a:p>
          <a:p>
            <a:pPr lvl="1" rtl="0" hangingPunct="0"/>
            <a:r>
              <a:rPr lang="it-IT" sz="2400" dirty="0" err="1" smtClean="0">
                <a:solidFill>
                  <a:srgbClr val="2300DC"/>
                </a:solidFill>
              </a:rPr>
              <a:t>Need</a:t>
            </a:r>
            <a:r>
              <a:rPr lang="it-IT" sz="2400" dirty="0" smtClean="0">
                <a:solidFill>
                  <a:srgbClr val="2300DC"/>
                </a:solidFill>
              </a:rPr>
              <a:t> </a:t>
            </a:r>
            <a:r>
              <a:rPr lang="it-IT" sz="2400" dirty="0" err="1" smtClean="0">
                <a:solidFill>
                  <a:srgbClr val="2300DC"/>
                </a:solidFill>
              </a:rPr>
              <a:t>for</a:t>
            </a:r>
            <a:r>
              <a:rPr lang="it-IT" sz="2400" dirty="0" smtClean="0">
                <a:solidFill>
                  <a:srgbClr val="2300DC"/>
                </a:solidFill>
              </a:rPr>
              <a:t> a </a:t>
            </a:r>
            <a:r>
              <a:rPr lang="it-IT" sz="2400" dirty="0" err="1" smtClean="0">
                <a:solidFill>
                  <a:srgbClr val="2300DC"/>
                </a:solidFill>
              </a:rPr>
              <a:t>national</a:t>
            </a:r>
            <a:r>
              <a:rPr lang="it-IT" sz="2400" dirty="0" smtClean="0">
                <a:solidFill>
                  <a:srgbClr val="2300DC"/>
                </a:solidFill>
              </a:rPr>
              <a:t> SIMPLE </a:t>
            </a:r>
            <a:r>
              <a:rPr lang="it-IT" sz="2400" dirty="0" err="1" smtClean="0">
                <a:solidFill>
                  <a:srgbClr val="2300DC"/>
                </a:solidFill>
              </a:rPr>
              <a:t>storage</a:t>
            </a:r>
            <a:r>
              <a:rPr lang="it-IT" sz="2400" dirty="0" smtClean="0">
                <a:solidFill>
                  <a:srgbClr val="2300DC"/>
                </a:solidFill>
              </a:rPr>
              <a:t> </a:t>
            </a:r>
            <a:r>
              <a:rPr lang="it-IT" sz="2400" dirty="0" err="1" smtClean="0">
                <a:solidFill>
                  <a:srgbClr val="2300DC"/>
                </a:solidFill>
              </a:rPr>
              <a:t>fee</a:t>
            </a:r>
            <a:endParaRPr lang="it-IT" sz="2400" dirty="0" smtClean="0">
              <a:solidFill>
                <a:srgbClr val="2300DC"/>
              </a:solidFill>
            </a:endParaRPr>
          </a:p>
          <a:p>
            <a:pPr lvl="1" rtl="0" hangingPunct="0"/>
            <a:r>
              <a:rPr lang="it-IT" sz="2400" dirty="0" err="1" smtClean="0">
                <a:solidFill>
                  <a:srgbClr val="2300DC"/>
                </a:solidFill>
              </a:rPr>
              <a:t>Proposal</a:t>
            </a:r>
            <a:r>
              <a:rPr lang="it-IT" sz="2400" dirty="0" smtClean="0">
                <a:solidFill>
                  <a:srgbClr val="2300DC"/>
                </a:solidFill>
              </a:rPr>
              <a:t>: 2 euro/2 ml tube or </a:t>
            </a:r>
            <a:r>
              <a:rPr lang="it-IT" sz="2400" dirty="0" err="1" smtClean="0">
                <a:solidFill>
                  <a:srgbClr val="2300DC"/>
                </a:solidFill>
              </a:rPr>
              <a:t>equivalent</a:t>
            </a:r>
            <a:r>
              <a:rPr lang="it-IT" sz="2400" dirty="0" smtClean="0">
                <a:solidFill>
                  <a:srgbClr val="2300DC"/>
                </a:solidFill>
              </a:rPr>
              <a:t>/</a:t>
            </a:r>
            <a:r>
              <a:rPr lang="it-IT" sz="2400" dirty="0" err="1" smtClean="0">
                <a:solidFill>
                  <a:srgbClr val="2300DC"/>
                </a:solidFill>
              </a:rPr>
              <a:t>year</a:t>
            </a:r>
            <a:endParaRPr lang="it-IT" sz="2400" dirty="0" smtClean="0">
              <a:solidFill>
                <a:srgbClr val="2300DC"/>
              </a:solidFill>
            </a:endParaRPr>
          </a:p>
          <a:p>
            <a:pPr lvl="0"/>
            <a:r>
              <a:rPr lang="it-IT" sz="2500" dirty="0" smtClean="0">
                <a:solidFill>
                  <a:srgbClr val="FF0000"/>
                </a:solidFill>
              </a:rPr>
              <a:t>BBMRI-IT (ISS) </a:t>
            </a:r>
            <a:r>
              <a:rPr lang="it-IT" sz="2500" dirty="0" err="1" smtClean="0">
                <a:solidFill>
                  <a:srgbClr val="FF0000"/>
                </a:solidFill>
              </a:rPr>
              <a:t>makes</a:t>
            </a:r>
            <a:r>
              <a:rPr lang="it-IT" sz="2500" dirty="0" smtClean="0">
                <a:solidFill>
                  <a:srgbClr val="FF0000"/>
                </a:solidFill>
              </a:rPr>
              <a:t> </a:t>
            </a:r>
            <a:r>
              <a:rPr lang="it-IT" sz="2500" dirty="0" err="1" smtClean="0">
                <a:solidFill>
                  <a:srgbClr val="FF0000"/>
                </a:solidFill>
              </a:rPr>
              <a:t>national</a:t>
            </a:r>
            <a:r>
              <a:rPr lang="it-IT" sz="2500" dirty="0" smtClean="0">
                <a:solidFill>
                  <a:srgbClr val="FF0000"/>
                </a:solidFill>
              </a:rPr>
              <a:t> </a:t>
            </a:r>
            <a:r>
              <a:rPr lang="it-IT" sz="2500" dirty="0" err="1" smtClean="0">
                <a:solidFill>
                  <a:srgbClr val="FF0000"/>
                </a:solidFill>
              </a:rPr>
              <a:t>fee</a:t>
            </a:r>
            <a:r>
              <a:rPr lang="it-IT" sz="2500" dirty="0" smtClean="0">
                <a:solidFill>
                  <a:srgbClr val="FF0000"/>
                </a:solidFill>
              </a:rPr>
              <a:t> </a:t>
            </a:r>
            <a:r>
              <a:rPr lang="it-IT" sz="2500" dirty="0" err="1" smtClean="0">
                <a:solidFill>
                  <a:srgbClr val="FF0000"/>
                </a:solidFill>
              </a:rPr>
              <a:t>proposal</a:t>
            </a:r>
            <a:r>
              <a:rPr lang="it-IT" sz="2500" dirty="0" smtClean="0">
                <a:solidFill>
                  <a:srgbClr val="FF0000"/>
                </a:solidFill>
              </a:rPr>
              <a:t> at '</a:t>
            </a:r>
            <a:r>
              <a:rPr lang="it-IT" sz="2500" dirty="0" err="1" smtClean="0">
                <a:solidFill>
                  <a:srgbClr val="FF0000"/>
                </a:solidFill>
              </a:rPr>
              <a:t>State-Regions</a:t>
            </a:r>
            <a:r>
              <a:rPr lang="it-IT" sz="2500" dirty="0" smtClean="0">
                <a:solidFill>
                  <a:srgbClr val="FF0000"/>
                </a:solidFill>
              </a:rPr>
              <a:t> </a:t>
            </a:r>
            <a:r>
              <a:rPr lang="it-IT" sz="2500" dirty="0" err="1" smtClean="0">
                <a:solidFill>
                  <a:srgbClr val="FF0000"/>
                </a:solidFill>
              </a:rPr>
              <a:t>Conference</a:t>
            </a:r>
            <a:r>
              <a:rPr lang="it-IT" sz="2500" dirty="0" smtClean="0">
                <a:solidFill>
                  <a:srgbClr val="FF0000"/>
                </a:solidFill>
              </a:rPr>
              <a:t>'. </a:t>
            </a:r>
            <a:r>
              <a:rPr lang="it-IT" sz="2500" dirty="0" err="1" smtClean="0">
                <a:solidFill>
                  <a:srgbClr val="FF0000"/>
                </a:solidFill>
              </a:rPr>
              <a:t>Deadline</a:t>
            </a:r>
            <a:r>
              <a:rPr lang="it-IT" sz="2500" dirty="0" smtClean="0">
                <a:solidFill>
                  <a:srgbClr val="FF0000"/>
                </a:solidFill>
              </a:rPr>
              <a:t>: </a:t>
            </a:r>
            <a:r>
              <a:rPr lang="it-IT" sz="2500" b="1" u="sng" dirty="0" err="1" smtClean="0">
                <a:solidFill>
                  <a:srgbClr val="FF0000"/>
                </a:solidFill>
              </a:rPr>
              <a:t>fee</a:t>
            </a:r>
            <a:r>
              <a:rPr lang="it-IT" sz="2500" b="1" u="sng" dirty="0" smtClean="0">
                <a:solidFill>
                  <a:srgbClr val="FF0000"/>
                </a:solidFill>
              </a:rPr>
              <a:t> </a:t>
            </a:r>
            <a:r>
              <a:rPr lang="it-IT" sz="2500" b="1" u="sng" dirty="0" err="1" smtClean="0">
                <a:solidFill>
                  <a:srgbClr val="FF0000"/>
                </a:solidFill>
              </a:rPr>
              <a:t>by</a:t>
            </a:r>
            <a:r>
              <a:rPr lang="it-IT" sz="2500" b="1" u="sng" dirty="0" smtClean="0">
                <a:solidFill>
                  <a:srgbClr val="FF0000"/>
                </a:solidFill>
              </a:rPr>
              <a:t> </a:t>
            </a:r>
            <a:r>
              <a:rPr lang="it-IT" sz="2500" b="1" u="sng" dirty="0" err="1" smtClean="0">
                <a:solidFill>
                  <a:srgbClr val="FF0000"/>
                </a:solidFill>
              </a:rPr>
              <a:t>June</a:t>
            </a:r>
            <a:r>
              <a:rPr lang="it-IT" sz="2500" b="1" u="sng" dirty="0" smtClean="0">
                <a:solidFill>
                  <a:srgbClr val="FF0000"/>
                </a:solidFill>
              </a:rPr>
              <a:t> 2011.</a:t>
            </a:r>
            <a:endParaRPr lang="it-IT" sz="2500" b="1" u="sng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79512" y="0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6. Lo standard di qualità</a:t>
            </a:r>
            <a:r>
              <a:rPr lang="it-IT" dirty="0" smtClean="0">
                <a:latin typeface="Lucida Grande" charset="0"/>
              </a:rPr>
              <a:t>�</a:t>
            </a:r>
            <a:r>
              <a:rPr lang="it-IT" dirty="0" smtClean="0"/>
              <a:t> delle </a:t>
            </a:r>
            <a:r>
              <a:rPr lang="it-IT" dirty="0" err="1" smtClean="0"/>
              <a:t>biobanche</a:t>
            </a:r>
            <a:r>
              <a:rPr lang="it-IT" dirty="0" smtClean="0"/>
              <a:t> italiane </a:t>
            </a:r>
            <a:br>
              <a:rPr lang="it-IT" dirty="0" smtClean="0"/>
            </a:br>
            <a:r>
              <a:rPr lang="it-IT" dirty="0" smtClean="0"/>
              <a:t> [20 min]</a:t>
            </a:r>
            <a:endParaRPr lang="it-IT" dirty="0"/>
          </a:p>
        </p:txBody>
      </p:sp>
      <p:sp>
        <p:nvSpPr>
          <p:cNvPr id="5" name="Arrotonda angolo diagonale rettangolo 4"/>
          <p:cNvSpPr/>
          <p:nvPr/>
        </p:nvSpPr>
        <p:spPr>
          <a:xfrm>
            <a:off x="323528" y="4293096"/>
            <a:ext cx="8496944" cy="2376264"/>
          </a:xfrm>
          <a:prstGeom prst="round2DiagRect">
            <a:avLst/>
          </a:prstGeom>
          <a:solidFill>
            <a:schemeClr val="accent1">
              <a:alpha val="6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200" dirty="0" smtClean="0">
                <a:latin typeface="Arial" charset="0"/>
              </a:rPr>
              <a:t>6. Lo standard di qualità</a:t>
            </a:r>
            <a:r>
              <a:rPr lang="it-IT" sz="3200" dirty="0" smtClean="0">
                <a:latin typeface="Lucida Grande" charset="0"/>
              </a:rPr>
              <a:t>�</a:t>
            </a:r>
            <a:r>
              <a:rPr lang="it-IT" sz="3200" dirty="0" smtClean="0">
                <a:latin typeface="Arial" charset="0"/>
              </a:rPr>
              <a:t> delle </a:t>
            </a:r>
            <a:r>
              <a:rPr lang="it-IT" sz="3200" dirty="0" err="1" smtClean="0">
                <a:latin typeface="Arial" charset="0"/>
              </a:rPr>
              <a:t>biobanche</a:t>
            </a:r>
            <a:r>
              <a:rPr lang="it-IT" sz="3200" dirty="0" smtClean="0">
                <a:latin typeface="Arial" charset="0"/>
              </a:rPr>
              <a:t> italiane </a:t>
            </a:r>
            <a:br>
              <a:rPr lang="it-IT" sz="3200" dirty="0" smtClean="0">
                <a:latin typeface="Arial" charset="0"/>
              </a:rPr>
            </a:br>
            <a:r>
              <a:rPr lang="it-IT" sz="3200" dirty="0" smtClean="0">
                <a:latin typeface="Arial" charset="0"/>
              </a:rPr>
              <a:t> [20 min]</a:t>
            </a:r>
            <a:br>
              <a:rPr lang="it-IT" sz="3200" dirty="0" smtClean="0">
                <a:latin typeface="Arial" charset="0"/>
              </a:rPr>
            </a:br>
            <a:endParaRPr lang="it-IT" sz="3100" i="1" dirty="0">
              <a:ea typeface="+mj-ea"/>
              <a:cs typeface="+mj-cs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idx="1"/>
          </p:nvPr>
        </p:nvSpPr>
        <p:spPr>
          <a:xfrm>
            <a:off x="357188" y="908050"/>
            <a:ext cx="8607425" cy="4949825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it-IT" dirty="0" smtClean="0">
              <a:solidFill>
                <a:srgbClr val="002060"/>
              </a:solidFill>
              <a:ea typeface="+mn-ea"/>
              <a:cs typeface="+mn-cs"/>
            </a:endParaRP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dirty="0" smtClean="0">
                <a:solidFill>
                  <a:srgbClr val="002060"/>
                </a:solidFill>
                <a:ea typeface="+mn-ea"/>
                <a:cs typeface="+mn-cs"/>
              </a:rPr>
              <a:t> La proposta del Prof. </a:t>
            </a:r>
            <a:r>
              <a:rPr lang="it-IT" dirty="0" err="1" smtClean="0">
                <a:solidFill>
                  <a:srgbClr val="002060"/>
                </a:solidFill>
                <a:ea typeface="+mn-ea"/>
                <a:cs typeface="+mn-cs"/>
              </a:rPr>
              <a:t>Rebulla</a:t>
            </a:r>
            <a:endParaRPr lang="it-IT" dirty="0" smtClean="0">
              <a:solidFill>
                <a:srgbClr val="002060"/>
              </a:solidFill>
              <a:ea typeface="+mn-ea"/>
              <a:cs typeface="+mn-cs"/>
            </a:endParaRP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it-IT" dirty="0" smtClean="0">
              <a:solidFill>
                <a:srgbClr val="002060"/>
              </a:solidFill>
              <a:ea typeface="+mn-ea"/>
              <a:cs typeface="+mn-cs"/>
            </a:endParaRP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it-IT" dirty="0" smtClean="0">
              <a:solidFill>
                <a:srgbClr val="002060"/>
              </a:solidFill>
              <a:ea typeface="+mn-ea"/>
              <a:cs typeface="+mn-cs"/>
            </a:endParaRP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dirty="0" smtClean="0">
                <a:solidFill>
                  <a:srgbClr val="002060"/>
                </a:solidFill>
                <a:ea typeface="+mn-ea"/>
                <a:cs typeface="+mn-cs"/>
              </a:rPr>
              <a:t>Il punto di vista di BBMRI</a:t>
            </a: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it-IT" dirty="0" smtClean="0">
              <a:solidFill>
                <a:srgbClr val="002060"/>
              </a:solidFill>
              <a:ea typeface="+mn-ea"/>
              <a:cs typeface="+mn-cs"/>
            </a:endParaRP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dirty="0" smtClean="0">
                <a:solidFill>
                  <a:srgbClr val="002060"/>
                </a:solidFill>
                <a:ea typeface="+mn-ea"/>
                <a:cs typeface="+mn-cs"/>
              </a:rPr>
              <a:t>Un intervento della </a:t>
            </a:r>
            <a:r>
              <a:rPr lang="it-IT" dirty="0" err="1" smtClean="0">
                <a:solidFill>
                  <a:srgbClr val="002060"/>
                </a:solidFill>
                <a:ea typeface="+mn-ea"/>
                <a:cs typeface="+mn-cs"/>
              </a:rPr>
              <a:t>Dssa</a:t>
            </a:r>
            <a:r>
              <a:rPr lang="it-IT" dirty="0" smtClean="0">
                <a:solidFill>
                  <a:srgbClr val="002060"/>
                </a:solidFill>
                <a:ea typeface="+mn-ea"/>
                <a:cs typeface="+mn-cs"/>
              </a:rPr>
              <a:t> Parodi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Comitato consultivo BBMRI-IT 23 febbraio 2011</a:t>
            </a:r>
          </a:p>
        </p:txBody>
      </p:sp>
      <p:pic>
        <p:nvPicPr>
          <p:cNvPr id="27652" name="Immagine 5" descr="logo e testo 72 dp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6021388"/>
            <a:ext cx="1871662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4" descr="Logo I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3888" y="6021388"/>
            <a:ext cx="64770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Immagin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950" y="6165850"/>
            <a:ext cx="10287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Comitato consultivo BBMRI-IT 23 febbraio 2011</a:t>
            </a:r>
          </a:p>
        </p:txBody>
      </p:sp>
      <p:sp>
        <p:nvSpPr>
          <p:cNvPr id="3" name="Sottotitolo 2"/>
          <p:cNvSpPr>
            <a:spLocks noGrp="1"/>
          </p:cNvSpPr>
          <p:nvPr>
            <p:ph idx="4294967295"/>
          </p:nvPr>
        </p:nvSpPr>
        <p:spPr>
          <a:xfrm>
            <a:off x="250825" y="260350"/>
            <a:ext cx="8497888" cy="5256213"/>
          </a:xfrm>
        </p:spPr>
        <p:txBody>
          <a:bodyPr rtlCol="0">
            <a:normAutofit fontScale="92500" lnSpcReduction="20000"/>
          </a:bodyPr>
          <a:lstStyle/>
          <a:p>
            <a:pPr lvl="4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900"/>
              </a:spcAft>
              <a:buFont typeface="Arial" pitchFamily="34" charset="0"/>
              <a:buNone/>
              <a:defRPr/>
            </a:pPr>
            <a:endParaRPr lang="it-IT" sz="3500" i="1" dirty="0" smtClean="0">
              <a:solidFill>
                <a:schemeClr val="tx1">
                  <a:lumMod val="75000"/>
                </a:schemeClr>
              </a:solidFill>
              <a:ea typeface="+mn-ea"/>
            </a:endParaRPr>
          </a:p>
          <a:p>
            <a:pPr marL="612000" indent="0" algn="ctr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it-IT" sz="3600" dirty="0" smtClean="0">
              <a:solidFill>
                <a:schemeClr val="accent2">
                  <a:lumMod val="50000"/>
                </a:schemeClr>
              </a:solidFill>
              <a:ea typeface="+mn-ea"/>
              <a:cs typeface="+mn-cs"/>
            </a:endParaRPr>
          </a:p>
          <a:p>
            <a:pPr>
              <a:spcAft>
                <a:spcPts val="1600"/>
              </a:spcAft>
            </a:pPr>
            <a:r>
              <a:rPr lang="it-IT" sz="3000" dirty="0" smtClean="0">
                <a:solidFill>
                  <a:srgbClr val="002060"/>
                </a:solidFill>
              </a:rPr>
              <a:t>7. </a:t>
            </a:r>
            <a:r>
              <a:rPr lang="it-IT" sz="3000" dirty="0" smtClean="0"/>
              <a:t>Varie ed eventuali [10 min]</a:t>
            </a:r>
          </a:p>
          <a:p>
            <a:pPr>
              <a:spcAft>
                <a:spcPts val="1600"/>
              </a:spcAft>
              <a:buNone/>
            </a:pPr>
            <a:endParaRPr lang="it-IT" sz="3000" dirty="0" smtClean="0"/>
          </a:p>
          <a:p>
            <a:pPr>
              <a:spcAft>
                <a:spcPts val="600"/>
              </a:spcAft>
            </a:pPr>
            <a:r>
              <a:rPr lang="it-IT" sz="3000" dirty="0" smtClean="0"/>
              <a:t>8. Modalità� dei prossimi incontri [10 min]</a:t>
            </a:r>
          </a:p>
          <a:p>
            <a:pPr>
              <a:spcAft>
                <a:spcPts val="600"/>
              </a:spcAft>
              <a:buNone/>
            </a:pPr>
            <a:r>
              <a:rPr lang="it-IT" sz="3000" dirty="0" smtClean="0"/>
              <a:t>		- riunioni audio/video –conferenza</a:t>
            </a:r>
          </a:p>
          <a:p>
            <a:pPr>
              <a:spcAft>
                <a:spcPts val="600"/>
              </a:spcAft>
              <a:buNone/>
            </a:pPr>
            <a:endParaRPr lang="it-IT" sz="3000" dirty="0" smtClean="0"/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it-IT" sz="3000" dirty="0" smtClean="0"/>
              <a:t>Proposta per il prossimo incontro:</a:t>
            </a:r>
          </a:p>
          <a:p>
            <a:pPr lvl="1">
              <a:spcAft>
                <a:spcPts val="600"/>
              </a:spcAft>
              <a:buNone/>
            </a:pPr>
            <a:r>
              <a:rPr lang="it-IT" sz="3000" dirty="0" smtClean="0"/>
              <a:t>  Aprile ( da confermare )</a:t>
            </a:r>
            <a:r>
              <a:rPr lang="it-IT" sz="3000" i="1" dirty="0" smtClean="0">
                <a:solidFill>
                  <a:schemeClr val="accent2">
                    <a:lumMod val="50000"/>
                  </a:schemeClr>
                </a:solidFill>
                <a:ea typeface="+mn-ea"/>
                <a:cs typeface="+mn-cs"/>
              </a:rPr>
              <a:t>  </a:t>
            </a:r>
            <a:endParaRPr lang="it-IT" sz="3000" dirty="0" smtClean="0">
              <a:solidFill>
                <a:schemeClr val="accent2">
                  <a:lumMod val="50000"/>
                </a:schemeClr>
              </a:solidFill>
              <a:ea typeface="+mn-ea"/>
              <a:cs typeface="+mn-cs"/>
            </a:endParaRPr>
          </a:p>
          <a:p>
            <a:pPr algn="just" eaLnBrk="1" fontAlgn="auto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sz="3600" dirty="0" smtClean="0">
              <a:solidFill>
                <a:srgbClr val="002060"/>
              </a:solidFill>
              <a:ea typeface="+mn-ea"/>
              <a:cs typeface="+mn-cs"/>
            </a:endParaRPr>
          </a:p>
        </p:txBody>
      </p:sp>
      <p:pic>
        <p:nvPicPr>
          <p:cNvPr id="26627" name="Immagine 5" descr="logo e testo 72 dp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6021388"/>
            <a:ext cx="1871662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Logo I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3888" y="6021388"/>
            <a:ext cx="64770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Immagin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950" y="6165850"/>
            <a:ext cx="10287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100" i="1" dirty="0" smtClean="0">
                <a:ea typeface="+mj-ea"/>
                <a:cs typeface="+mj-cs"/>
              </a:rPr>
              <a:t>Fine</a:t>
            </a:r>
            <a:endParaRPr lang="it-IT" sz="3100" i="1" dirty="0">
              <a:ea typeface="+mj-ea"/>
              <a:cs typeface="+mj-cs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idx="1"/>
          </p:nvPr>
        </p:nvSpPr>
        <p:spPr>
          <a:xfrm>
            <a:off x="611561" y="2060848"/>
            <a:ext cx="7632848" cy="3292971"/>
          </a:xfrm>
        </p:spPr>
        <p:txBody>
          <a:bodyPr rtlCol="0">
            <a:normAutofit/>
          </a:bodyPr>
          <a:lstStyle/>
          <a:p>
            <a:pPr eaLnBrk="1" fontAlgn="auto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it-IT" dirty="0" smtClean="0">
              <a:solidFill>
                <a:srgbClr val="002060"/>
              </a:solidFill>
              <a:ea typeface="+mn-ea"/>
              <a:cs typeface="+mn-cs"/>
            </a:endParaRPr>
          </a:p>
          <a:p>
            <a:pPr>
              <a:spcAft>
                <a:spcPts val="600"/>
              </a:spcAft>
              <a:buNone/>
            </a:pPr>
            <a:endParaRPr lang="it-IT" dirty="0" smtClean="0">
              <a:latin typeface="Arial" charset="0"/>
            </a:endParaRPr>
          </a:p>
          <a:p>
            <a:pPr eaLnBrk="1" fontAlgn="auto" hangingPunct="1">
              <a:spcBef>
                <a:spcPts val="12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it-IT" dirty="0" smtClean="0">
              <a:solidFill>
                <a:srgbClr val="002060"/>
              </a:solidFill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Comitato consultivo BBMRI-IT 23 febbraio 2011</a:t>
            </a:r>
          </a:p>
        </p:txBody>
      </p:sp>
      <p:pic>
        <p:nvPicPr>
          <p:cNvPr id="27652" name="Immagine 5" descr="logo e testo 72 dp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6021388"/>
            <a:ext cx="1871662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4" descr="Logo I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3888" y="6021388"/>
            <a:ext cx="64770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Immagin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950" y="6165850"/>
            <a:ext cx="10287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87450" y="115888"/>
            <a:ext cx="6985000" cy="76517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dirty="0" smtClean="0">
                <a:ea typeface="+mj-ea"/>
                <a:cs typeface="+mj-cs"/>
              </a:rPr>
              <a:t>Riflessioni </a:t>
            </a:r>
            <a:endParaRPr lang="it-IT" sz="3200" dirty="0">
              <a:ea typeface="+mj-ea"/>
              <a:cs typeface="+mj-cs"/>
            </a:endParaRPr>
          </a:p>
        </p:txBody>
      </p:sp>
      <p:sp>
        <p:nvSpPr>
          <p:cNvPr id="46082" name="Segnaposto contenuto 2"/>
          <p:cNvSpPr>
            <a:spLocks noGrp="1"/>
          </p:cNvSpPr>
          <p:nvPr>
            <p:ph idx="1"/>
          </p:nvPr>
        </p:nvSpPr>
        <p:spPr>
          <a:xfrm>
            <a:off x="179388" y="908050"/>
            <a:ext cx="8640762" cy="540067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it-IT" sz="2200" smtClean="0">
                <a:ea typeface="ＭＳ Ｐゴシック"/>
                <a:cs typeface="ＭＳ Ｐゴシック"/>
              </a:rPr>
              <a:t>Nonostante le professionalità elevate e il grande entusiasmo e lavoro delle biobanche l’Italia è in ritardo.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it-IT" sz="2200" smtClean="0">
                <a:ea typeface="ＭＳ Ｐゴシック"/>
                <a:cs typeface="ＭＳ Ｐゴシック"/>
              </a:rPr>
              <a:t>Causa 1. Mancanza di fondi allocati a questi scopi.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it-IT" sz="2200" smtClean="0">
                <a:ea typeface="ＭＳ Ｐゴシック"/>
                <a:cs typeface="ＭＳ Ｐゴシック"/>
              </a:rPr>
              <a:t>Alcune reti di biobanche “specifiche”hanno cataloghi dedicati alle risorse di loro competenza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it-IT" sz="2200" smtClean="0">
                <a:ea typeface="ＭＳ Ｐゴシック"/>
                <a:cs typeface="ＭＳ Ｐゴシック"/>
              </a:rPr>
              <a:t>Altre reti non hanno il catalogo. A volte, discussioni prolungate su aspetti che potranno, comunque essere implementati, paralizza  le iniziative “fattive” di costruzione dei cataloghi di rete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it-IT" sz="2200" smtClean="0">
                <a:ea typeface="ＭＳ Ｐゴシック"/>
                <a:cs typeface="ＭＳ Ｐゴシック"/>
              </a:rPr>
              <a:t>Biobanche singole hanno cataloghi locali a diverso grado di informatizzazione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it-IT" sz="2200" smtClean="0">
                <a:ea typeface="ＭＳ Ｐゴシック"/>
                <a:cs typeface="ＭＳ Ｐゴシック"/>
              </a:rPr>
              <a:t>Dobbiamo iniziare la federazione dei cataloghi esistenti e di quelli costruendi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</a:pPr>
            <a:r>
              <a:rPr lang="it-IT" sz="2200" smtClean="0">
                <a:ea typeface="ＭＳ Ｐゴシック"/>
                <a:cs typeface="ＭＳ Ｐゴシック"/>
              </a:rPr>
              <a:t>Le diverse velocità delle biobanche vanno poste in preventivo </a:t>
            </a:r>
          </a:p>
          <a:p>
            <a:pPr eaLnBrk="1" hangingPunct="1">
              <a:spcBef>
                <a:spcPct val="0"/>
              </a:spcBef>
              <a:spcAft>
                <a:spcPts val="1800"/>
              </a:spcAft>
            </a:pPr>
            <a:endParaRPr lang="it-IT" sz="2400" smtClean="0">
              <a:ea typeface="ＭＳ Ｐゴシック"/>
              <a:cs typeface="ＭＳ Ｐゴシック"/>
            </a:endParaRPr>
          </a:p>
          <a:p>
            <a:pPr eaLnBrk="1" hangingPunct="1">
              <a:spcBef>
                <a:spcPct val="0"/>
              </a:spcBef>
              <a:spcAft>
                <a:spcPts val="1800"/>
              </a:spcAft>
            </a:pPr>
            <a:endParaRPr lang="it-IT" sz="2400" smtClean="0">
              <a:ea typeface="ＭＳ Ｐゴシック"/>
              <a:cs typeface="ＭＳ Ｐゴシック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>
                <a:solidFill>
                  <a:srgbClr val="4A88D2"/>
                </a:solidFill>
              </a:rPr>
              <a:t>Riunione Comitato Consultivo BBMRI - 25/11/2010</a:t>
            </a:r>
          </a:p>
        </p:txBody>
      </p:sp>
      <p:pic>
        <p:nvPicPr>
          <p:cNvPr id="46084" name="Immagine 3" descr="logo 300 dp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15888"/>
            <a:ext cx="8509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olo 1"/>
          <p:cNvSpPr>
            <a:spLocks noGrp="1"/>
          </p:cNvSpPr>
          <p:nvPr>
            <p:ph type="title"/>
          </p:nvPr>
        </p:nvSpPr>
        <p:spPr>
          <a:xfrm>
            <a:off x="1116013" y="0"/>
            <a:ext cx="7488237" cy="981075"/>
          </a:xfrm>
        </p:spPr>
        <p:txBody>
          <a:bodyPr/>
          <a:lstStyle/>
          <a:p>
            <a:pPr eaLnBrk="1" hangingPunct="1"/>
            <a:r>
              <a:rPr lang="it-IT" sz="3600" smtClean="0">
                <a:ea typeface="ＭＳ Ｐゴシック"/>
                <a:cs typeface="ＭＳ Ｐゴシック"/>
              </a:rPr>
              <a:t>Vantaggi per le biobanche nel catalogo </a:t>
            </a:r>
          </a:p>
        </p:txBody>
      </p:sp>
      <p:sp>
        <p:nvSpPr>
          <p:cNvPr id="49154" name="Segnaposto contenuto 2"/>
          <p:cNvSpPr>
            <a:spLocks noGrp="1"/>
          </p:cNvSpPr>
          <p:nvPr>
            <p:ph idx="1"/>
          </p:nvPr>
        </p:nvSpPr>
        <p:spPr>
          <a:xfrm>
            <a:off x="323850" y="1196975"/>
            <a:ext cx="8362950" cy="5327650"/>
          </a:xfrm>
        </p:spPr>
        <p:txBody>
          <a:bodyPr/>
          <a:lstStyle/>
          <a:p>
            <a:pPr marL="803275" indent="-260350" algn="just" eaLnBrk="1" hangingPunct="1">
              <a:spcBef>
                <a:spcPts val="2000"/>
              </a:spcBef>
              <a:buFont typeface="Wingdings" pitchFamily="2" charset="2"/>
              <a:buChar char="Ø"/>
              <a:defRPr/>
            </a:pPr>
            <a:r>
              <a:rPr lang="it-IT" sz="2500" dirty="0" smtClean="0"/>
              <a:t>Partecipare alla </a:t>
            </a:r>
            <a:r>
              <a:rPr lang="it-IT" sz="2500" dirty="0" err="1" smtClean="0"/>
              <a:t>roadmap</a:t>
            </a:r>
            <a:r>
              <a:rPr lang="it-IT" sz="2500" dirty="0" smtClean="0"/>
              <a:t> italiana </a:t>
            </a:r>
          </a:p>
          <a:p>
            <a:pPr marL="712788" indent="-169863" algn="just" eaLnBrk="1" hangingPunct="1">
              <a:spcBef>
                <a:spcPts val="2000"/>
              </a:spcBef>
              <a:buFont typeface="Wingdings" pitchFamily="2" charset="2"/>
              <a:buChar char="Ø"/>
              <a:tabLst>
                <a:tab pos="712788" algn="l"/>
              </a:tabLst>
              <a:defRPr/>
            </a:pPr>
            <a:r>
              <a:rPr lang="it-IT" sz="2500" dirty="0" smtClean="0"/>
              <a:t> Partecipare ai network di ricerca europei che identificano nell’ISS un nodo funzionale di coordinamento europeo : </a:t>
            </a:r>
            <a:r>
              <a:rPr lang="it-IT" sz="2500" dirty="0" err="1" smtClean="0"/>
              <a:t>coord</a:t>
            </a:r>
            <a:r>
              <a:rPr lang="it-IT" sz="2500" dirty="0" smtClean="0"/>
              <a:t>. EATRIS; ECRIN; recente accordo tra ISS-GARR (Gruppo per l'Armonizzazione delle Reti della Ricerca)</a:t>
            </a:r>
          </a:p>
          <a:p>
            <a:pPr marL="712788" indent="-169863" algn="just" eaLnBrk="1" hangingPunct="1">
              <a:spcBef>
                <a:spcPts val="2000"/>
              </a:spcBef>
              <a:buFont typeface="Wingdings" pitchFamily="2" charset="2"/>
              <a:buChar char="Ø"/>
              <a:tabLst>
                <a:tab pos="712788" algn="l"/>
              </a:tabLst>
              <a:defRPr/>
            </a:pPr>
            <a:r>
              <a:rPr lang="it-IT" sz="2500" dirty="0" smtClean="0"/>
              <a:t>Facilitazione del riconoscimento e certificazione da parte delle Regioni</a:t>
            </a:r>
          </a:p>
          <a:p>
            <a:pPr marL="893763" indent="-350838" algn="just" eaLnBrk="1" hangingPunct="1">
              <a:spcBef>
                <a:spcPts val="2000"/>
              </a:spcBef>
              <a:buFont typeface="Wingdings" pitchFamily="2" charset="2"/>
              <a:buChar char="Ø"/>
              <a:tabLst>
                <a:tab pos="893763" algn="l"/>
              </a:tabLst>
              <a:defRPr/>
            </a:pPr>
            <a:r>
              <a:rPr lang="it-IT" sz="2500" dirty="0" smtClean="0"/>
              <a:t>Partecipare al programma di implementazione tracciato nel Partner </a:t>
            </a:r>
            <a:r>
              <a:rPr lang="it-IT" sz="2500" dirty="0" err="1" smtClean="0"/>
              <a:t>Charta</a:t>
            </a:r>
            <a:r>
              <a:rPr lang="it-IT" sz="2500" dirty="0" smtClean="0"/>
              <a:t> di BBMRI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>
                <a:solidFill>
                  <a:srgbClr val="5F95D7"/>
                </a:solidFill>
              </a:rPr>
              <a:t>Riunione Comitato Consultivo BBMRI - 25/11/2010</a:t>
            </a:r>
          </a:p>
        </p:txBody>
      </p:sp>
      <p:pic>
        <p:nvPicPr>
          <p:cNvPr id="48132" name="Immagine 3" descr="logo 300 dp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15888"/>
            <a:ext cx="8509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71550" y="115888"/>
            <a:ext cx="7345363" cy="7207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>
                <a:ea typeface="+mj-ea"/>
                <a:cs typeface="+mj-cs"/>
              </a:rPr>
              <a:t/>
            </a:r>
            <a:br>
              <a:rPr lang="it-IT" dirty="0" smtClean="0">
                <a:ea typeface="+mj-ea"/>
                <a:cs typeface="+mj-cs"/>
              </a:rPr>
            </a:br>
            <a:r>
              <a:rPr lang="it-IT" dirty="0" smtClean="0">
                <a:ea typeface="+mj-ea"/>
                <a:cs typeface="+mj-cs"/>
              </a:rPr>
              <a:t>Data set del </a:t>
            </a:r>
            <a:r>
              <a:rPr lang="it-IT" sz="4000" dirty="0" smtClean="0">
                <a:ea typeface="+mj-ea"/>
                <a:cs typeface="+mj-cs"/>
              </a:rPr>
              <a:t>catalogo</a:t>
            </a:r>
            <a:r>
              <a:rPr lang="it-IT" dirty="0" smtClean="0">
                <a:ea typeface="+mj-ea"/>
                <a:cs typeface="+mj-cs"/>
              </a:rPr>
              <a:t> delle risorse</a:t>
            </a:r>
            <a:br>
              <a:rPr lang="it-IT" dirty="0" smtClean="0">
                <a:ea typeface="+mj-ea"/>
                <a:cs typeface="+mj-cs"/>
              </a:rPr>
            </a:br>
            <a:endParaRPr lang="it-IT" dirty="0">
              <a:ea typeface="+mj-ea"/>
              <a:cs typeface="+mj-cs"/>
            </a:endParaRPr>
          </a:p>
        </p:txBody>
      </p:sp>
      <p:sp>
        <p:nvSpPr>
          <p:cNvPr id="50178" name="Segnaposto contenuto 2"/>
          <p:cNvSpPr>
            <a:spLocks noGrp="1"/>
          </p:cNvSpPr>
          <p:nvPr>
            <p:ph idx="1"/>
          </p:nvPr>
        </p:nvSpPr>
        <p:spPr>
          <a:xfrm>
            <a:off x="395288" y="908050"/>
            <a:ext cx="8351837" cy="5473700"/>
          </a:xfrm>
        </p:spPr>
        <p:txBody>
          <a:bodyPr/>
          <a:lstStyle/>
          <a:p>
            <a:pPr eaLnBrk="1" hangingPunct="1">
              <a:spcBef>
                <a:spcPts val="1800"/>
              </a:spcBef>
            </a:pPr>
            <a:r>
              <a:rPr lang="it-IT" sz="2600" smtClean="0">
                <a:ea typeface="ＭＳ Ｐゴシック"/>
                <a:cs typeface="ＭＳ Ｐゴシック"/>
              </a:rPr>
              <a:t>Per essere </a:t>
            </a:r>
            <a:r>
              <a:rPr lang="it-IT" sz="2600" u="sng" smtClean="0">
                <a:ea typeface="ＭＳ Ｐゴシック"/>
                <a:cs typeface="ＭＳ Ｐゴシック"/>
              </a:rPr>
              <a:t>funzionale</a:t>
            </a:r>
            <a:r>
              <a:rPr lang="it-IT" sz="2600" smtClean="0">
                <a:ea typeface="ＭＳ Ｐゴシック"/>
                <a:cs typeface="ＭＳ Ｐゴシック"/>
              </a:rPr>
              <a:t> il catalogo deve contenere delle informazioni che lo rendano affidabile, competitivo con quelli esistenti, ed implementabile (v. BBMRI vs P3G)</a:t>
            </a:r>
          </a:p>
          <a:p>
            <a:pPr eaLnBrk="1" hangingPunct="1">
              <a:spcBef>
                <a:spcPts val="1800"/>
              </a:spcBef>
            </a:pPr>
            <a:r>
              <a:rPr lang="it-IT" sz="2600" smtClean="0">
                <a:ea typeface="ＭＳ Ｐゴシック"/>
                <a:cs typeface="ＭＳ Ｐゴシック"/>
              </a:rPr>
              <a:t>Il catalogo deve essere la base per la sfida vincente delle biobanche italiane alla ricerca</a:t>
            </a:r>
          </a:p>
          <a:p>
            <a:pPr eaLnBrk="1" hangingPunct="1">
              <a:spcBef>
                <a:spcPts val="1800"/>
              </a:spcBef>
            </a:pPr>
            <a:r>
              <a:rPr lang="it-IT" sz="2600" smtClean="0">
                <a:ea typeface="ＭＳ Ｐゴシック"/>
                <a:cs typeface="ＭＳ Ｐゴシック"/>
              </a:rPr>
              <a:t>Deve essere un’implementazione di quanto (alcune) reti  di bb già hanno in opera</a:t>
            </a:r>
          </a:p>
          <a:p>
            <a:pPr eaLnBrk="1" hangingPunct="1">
              <a:spcBef>
                <a:spcPts val="1800"/>
              </a:spcBef>
            </a:pPr>
            <a:r>
              <a:rPr lang="it-IT" sz="2600" smtClean="0">
                <a:ea typeface="ＭＳ Ｐゴシック"/>
                <a:cs typeface="ＭＳ Ｐゴシック"/>
              </a:rPr>
              <a:t>I campi di un data set non devono essere i “minimi” necessari, ma  vanno previsti in funzione di una implementazione qualitativa e quantitativa delle informazioni associate al campione biologico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dirty="0">
                <a:solidFill>
                  <a:srgbClr val="5F95D7"/>
                </a:solidFill>
              </a:rPr>
              <a:t>Riunione Comitato Consultivo BBMRI - 25/11/2010</a:t>
            </a:r>
          </a:p>
        </p:txBody>
      </p:sp>
      <p:pic>
        <p:nvPicPr>
          <p:cNvPr id="50180" name="Immagine 3" descr="logo 300 dp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15888"/>
            <a:ext cx="8509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Riunione Comitato Consultivo BBMRI - 25/11/2010</a:t>
            </a:r>
          </a:p>
        </p:txBody>
      </p:sp>
      <p:sp>
        <p:nvSpPr>
          <p:cNvPr id="64514" name="Titolo 1"/>
          <p:cNvSpPr>
            <a:spLocks noGrp="1"/>
          </p:cNvSpPr>
          <p:nvPr>
            <p:ph type="title" idx="4294967295"/>
          </p:nvPr>
        </p:nvSpPr>
        <p:spPr>
          <a:xfrm>
            <a:off x="971550" y="115888"/>
            <a:ext cx="7488238" cy="722312"/>
          </a:xfrm>
        </p:spPr>
        <p:txBody>
          <a:bodyPr/>
          <a:lstStyle/>
          <a:p>
            <a:pPr eaLnBrk="1" hangingPunct="1"/>
            <a:r>
              <a:rPr lang="it-IT" sz="3600" smtClean="0">
                <a:solidFill>
                  <a:srgbClr val="376092"/>
                </a:solidFill>
                <a:ea typeface="ＭＳ Ｐゴシック"/>
                <a:cs typeface="ＭＳ Ｐゴシック"/>
              </a:rPr>
              <a:t>Variabili di implementazione</a:t>
            </a:r>
          </a:p>
        </p:txBody>
      </p:sp>
      <p:sp>
        <p:nvSpPr>
          <p:cNvPr id="43010" name="Sottotitolo 2"/>
          <p:cNvSpPr>
            <a:spLocks noGrp="1"/>
          </p:cNvSpPr>
          <p:nvPr>
            <p:ph idx="4294967295"/>
          </p:nvPr>
        </p:nvSpPr>
        <p:spPr>
          <a:xfrm>
            <a:off x="395288" y="692150"/>
            <a:ext cx="8497887" cy="5761038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ts val="1200"/>
              </a:spcBef>
              <a:defRPr/>
            </a:pPr>
            <a:r>
              <a:rPr lang="it-IT" sz="2000" dirty="0" smtClean="0"/>
              <a:t> La proposta di data set contiene delle variabili di “implementazione”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  <a:defRPr/>
            </a:pPr>
            <a:r>
              <a:rPr lang="it-IT" sz="2000" dirty="0" smtClean="0"/>
              <a:t>Esempi di tali variabili sono: abitudini alimentari, attività fisica e stili di vita, variabili complesse di cui si è affermata la necessità di raccolta tramite metodiche validate formalmente</a:t>
            </a:r>
          </a:p>
          <a:p>
            <a:pPr marL="361950" indent="-361950" eaLnBrk="1" hangingPunct="1">
              <a:spcBef>
                <a:spcPts val="600"/>
              </a:spcBef>
              <a:buFont typeface="Arial" pitchFamily="34" charset="0"/>
              <a:buChar char="•"/>
              <a:tabLst>
                <a:tab pos="2954338" algn="l"/>
              </a:tabLst>
              <a:defRPr/>
            </a:pPr>
            <a:r>
              <a:rPr lang="it-IT" sz="2000" dirty="0" smtClean="0"/>
              <a:t>Si propone di chiedere:   </a:t>
            </a:r>
            <a:r>
              <a:rPr lang="it-IT" sz="2800" dirty="0" smtClean="0"/>
              <a:t>- </a:t>
            </a:r>
            <a:r>
              <a:rPr lang="it-IT" sz="2800" b="1" dirty="0" smtClean="0"/>
              <a:t>sì</a:t>
            </a:r>
            <a:r>
              <a:rPr lang="it-IT" sz="2800" dirty="0" smtClean="0"/>
              <a:t> / - </a:t>
            </a:r>
            <a:r>
              <a:rPr lang="it-IT" sz="2800" b="1" dirty="0" smtClean="0"/>
              <a:t>no</a:t>
            </a:r>
            <a:r>
              <a:rPr lang="it-IT" sz="2800" dirty="0" smtClean="0"/>
              <a:t> / </a:t>
            </a:r>
          </a:p>
          <a:p>
            <a:pPr marL="361950" indent="-361950" eaLnBrk="1" hangingPunct="1">
              <a:spcBef>
                <a:spcPts val="600"/>
              </a:spcBef>
              <a:buFont typeface="Arial" charset="0"/>
              <a:buNone/>
              <a:tabLst>
                <a:tab pos="2954338" algn="l"/>
              </a:tabLst>
              <a:defRPr/>
            </a:pPr>
            <a:r>
              <a:rPr lang="it-IT" sz="2000" dirty="0" smtClean="0"/>
              <a:t>		</a:t>
            </a:r>
            <a:r>
              <a:rPr lang="it-IT" sz="2200" dirty="0" smtClean="0"/>
              <a:t>    </a:t>
            </a:r>
            <a:r>
              <a:rPr lang="it-IT" sz="2000" dirty="0" smtClean="0"/>
              <a:t>- se </a:t>
            </a:r>
            <a:r>
              <a:rPr lang="it-IT" sz="2000" b="1" dirty="0" smtClean="0"/>
              <a:t>sì</a:t>
            </a:r>
            <a:r>
              <a:rPr lang="it-IT" sz="2000" dirty="0" smtClean="0"/>
              <a:t> raccolta con mezzi validati : -</a:t>
            </a:r>
            <a:r>
              <a:rPr lang="it-IT" sz="2000" b="1" dirty="0" smtClean="0"/>
              <a:t>sì</a:t>
            </a:r>
            <a:r>
              <a:rPr lang="it-IT" sz="2000" dirty="0" smtClean="0"/>
              <a:t> / - </a:t>
            </a:r>
            <a:r>
              <a:rPr lang="it-IT" sz="2000" b="1" dirty="0" smtClean="0"/>
              <a:t>no </a:t>
            </a:r>
            <a:r>
              <a:rPr lang="it-IT" sz="2000" dirty="0" smtClean="0"/>
              <a:t>					   :se </a:t>
            </a:r>
            <a:r>
              <a:rPr lang="it-IT" sz="2000" b="1" dirty="0" smtClean="0"/>
              <a:t>sì</a:t>
            </a:r>
            <a:r>
              <a:rPr lang="it-IT" sz="2000" dirty="0" smtClean="0"/>
              <a:t> : </a:t>
            </a:r>
            <a:r>
              <a:rPr lang="it-IT" sz="2000" b="1" dirty="0" smtClean="0"/>
              <a:t>quale mezzo</a:t>
            </a:r>
          </a:p>
          <a:p>
            <a:pPr marL="361950" indent="-361950" eaLnBrk="1" hangingPunct="1">
              <a:spcBef>
                <a:spcPts val="600"/>
              </a:spcBef>
              <a:buFont typeface="Arial" charset="0"/>
              <a:buNone/>
              <a:tabLst>
                <a:tab pos="2954338" algn="l"/>
              </a:tabLst>
              <a:defRPr/>
            </a:pPr>
            <a:r>
              <a:rPr lang="it-IT" sz="2000" dirty="0" smtClean="0"/>
              <a:t>		  - </a:t>
            </a:r>
            <a:r>
              <a:rPr lang="it-IT" sz="2600" b="1" dirty="0" smtClean="0"/>
              <a:t>no, ma si possono ancora avere </a:t>
            </a:r>
            <a:endParaRPr lang="it-IT" sz="2600" dirty="0" smtClean="0"/>
          </a:p>
          <a:p>
            <a:pPr marL="361950" indent="-361950" eaLnBrk="1" hangingPunct="1">
              <a:spcBef>
                <a:spcPts val="600"/>
              </a:spcBef>
              <a:buFont typeface="Arial" charset="0"/>
              <a:buNone/>
              <a:tabLst>
                <a:tab pos="2954338" algn="l"/>
              </a:tabLst>
              <a:defRPr/>
            </a:pPr>
            <a:r>
              <a:rPr lang="it-IT" sz="2600" dirty="0" smtClean="0"/>
              <a:t>		 - </a:t>
            </a:r>
            <a:r>
              <a:rPr lang="it-IT" sz="2600" b="1" dirty="0" smtClean="0"/>
              <a:t>no, e non è verificata la mancanza</a:t>
            </a:r>
            <a:r>
              <a:rPr lang="it-IT" sz="2600" dirty="0" smtClean="0"/>
              <a:t>     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it-IT" sz="2000" dirty="0" smtClean="0"/>
              <a:t>I vantaggi di un inserimento precoce di questi parametri, pur consapevoli dei limiti, sono di dare affidabilità al catalogo, di avviare processi per implementazione dei sistemi di raccolta; maggiore competitività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  <a:defRPr/>
            </a:pPr>
            <a:r>
              <a:rPr lang="it-IT" sz="2000" dirty="0" smtClean="0"/>
              <a:t>La raccolta futura va improntata con mezzi validati di raccolta: le proposte saranno discusse al prossimo Comitato Consultivo. </a:t>
            </a:r>
          </a:p>
          <a:p>
            <a:pPr eaLnBrk="1" hangingPunct="1">
              <a:buFont typeface="Calibri" charset="0"/>
              <a:buAutoNum type="arabicPeriod" startAt="6"/>
              <a:defRPr/>
            </a:pPr>
            <a:endParaRPr lang="it-IT" sz="2000" dirty="0">
              <a:solidFill>
                <a:srgbClr val="95B3D7"/>
              </a:solidFill>
            </a:endParaRPr>
          </a:p>
        </p:txBody>
      </p:sp>
      <p:pic>
        <p:nvPicPr>
          <p:cNvPr id="64516" name="Immagine 3" descr="logo 300 dp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15888"/>
            <a:ext cx="8509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olo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874713"/>
          </a:xfrm>
        </p:spPr>
        <p:txBody>
          <a:bodyPr/>
          <a:lstStyle/>
          <a:p>
            <a:pPr eaLnBrk="1" hangingPunct="1"/>
            <a:r>
              <a:rPr lang="it-IT" sz="3600" smtClean="0">
                <a:ea typeface="ＭＳ Ｐゴシック"/>
                <a:cs typeface="ＭＳ Ｐゴシック"/>
              </a:rPr>
              <a:t>Cosa farà il Nodo</a:t>
            </a:r>
            <a:endParaRPr lang="it-IT" smtClean="0">
              <a:ea typeface="ＭＳ Ｐゴシック"/>
              <a:cs typeface="ＭＳ Ｐゴシック"/>
            </a:endParaRPr>
          </a:p>
        </p:txBody>
      </p:sp>
      <p:sp>
        <p:nvSpPr>
          <p:cNvPr id="30722" name="Segnaposto contenuto 2"/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7912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it-IT" sz="2800" smtClean="0">
                <a:ea typeface="ＭＳ Ｐゴシック"/>
                <a:cs typeface="ＭＳ Ｐゴシック"/>
              </a:rPr>
              <a:t>L’ISS ospiterà il catalogo e fornirà la base IT (Roazzi)  per il  catalogo delle risorse, modulare ed implementabile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it-IT" sz="2800" smtClean="0">
                <a:ea typeface="ＭＳ Ｐゴシック"/>
                <a:cs typeface="ＭＳ Ｐゴシック"/>
              </a:rPr>
              <a:t>IT dell’ISS costruirà l’interfaccia web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it-IT" sz="2800" smtClean="0">
                <a:ea typeface="ＭＳ Ｐゴシック"/>
                <a:cs typeface="ＭＳ Ｐゴシック"/>
              </a:rPr>
              <a:t>Il Nodo faciliterà il trasferimento dei dati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it-IT" sz="2800" smtClean="0">
                <a:ea typeface="ＭＳ Ｐゴシック"/>
                <a:cs typeface="ＭＳ Ｐゴシック"/>
              </a:rPr>
              <a:t> L’entità di tale aiuto sarà proporzionale ai mezzi che verranno messi a disposizione dell’ISS per fare questo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it-IT" sz="2800" smtClean="0">
                <a:ea typeface="ＭＳ Ｐゴシック"/>
                <a:cs typeface="ＭＳ Ｐゴシック"/>
              </a:rPr>
              <a:t>Parallelamente, bisogna diffondere l’uso di raccolta dati con mezzi validati</a:t>
            </a:r>
          </a:p>
          <a:p>
            <a:pPr algn="ctr" eaLnBrk="1" hangingPunct="1">
              <a:lnSpc>
                <a:spcPct val="110000"/>
              </a:lnSpc>
              <a:spcBef>
                <a:spcPts val="1200"/>
              </a:spcBef>
              <a:buFont typeface="Arial" charset="0"/>
              <a:buNone/>
            </a:pPr>
            <a:r>
              <a:rPr lang="it-IT" sz="2800" smtClean="0">
                <a:solidFill>
                  <a:srgbClr val="2F6EB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/>
                <a:cs typeface="ＭＳ Ｐゴシック"/>
              </a:rPr>
              <a:t>Le biobanche devono trovare le loro risorse per poter trasferire i dati</a:t>
            </a:r>
            <a:endParaRPr lang="it-IT" sz="3000" smtClean="0">
              <a:solidFill>
                <a:srgbClr val="2F6EBB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/>
              <a:cs typeface="ＭＳ Ｐゴシック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Riunione Comitato Consultivo BBMRI - 25/11/2010</a:t>
            </a:r>
          </a:p>
        </p:txBody>
      </p:sp>
      <p:pic>
        <p:nvPicPr>
          <p:cNvPr id="68612" name="Immagine 3" descr="logo 300 dp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15888"/>
            <a:ext cx="8509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i="1" dirty="0" smtClean="0"/>
              <a:t>2. Catalogo Italiano delle risorse (2)</a:t>
            </a:r>
            <a:endParaRPr lang="it-IT" i="1" dirty="0"/>
          </a:p>
        </p:txBody>
      </p:sp>
      <p:sp>
        <p:nvSpPr>
          <p:cNvPr id="3" name="Sottotitolo 2"/>
          <p:cNvSpPr>
            <a:spLocks noGrp="1"/>
          </p:cNvSpPr>
          <p:nvPr>
            <p:ph idx="1"/>
          </p:nvPr>
        </p:nvSpPr>
        <p:spPr>
          <a:xfrm>
            <a:off x="323528" y="1484784"/>
            <a:ext cx="8463314" cy="4768865"/>
          </a:xfrm>
        </p:spPr>
        <p:txBody>
          <a:bodyPr>
            <a:noAutofit/>
          </a:bodyPr>
          <a:lstStyle/>
          <a:p>
            <a:pPr indent="0">
              <a:spcBef>
                <a:spcPts val="1200"/>
              </a:spcBef>
            </a:pPr>
            <a:r>
              <a:rPr lang="it-IT" sz="2800" dirty="0" smtClean="0">
                <a:solidFill>
                  <a:schemeClr val="accent2">
                    <a:lumMod val="50000"/>
                  </a:schemeClr>
                </a:solidFill>
              </a:rPr>
              <a:t>Ispirato liberamente a ICD (diagnosi/ motivi dell’esistenza del campione  alla base della registrazione)</a:t>
            </a:r>
          </a:p>
          <a:p>
            <a:pPr indent="0">
              <a:spcBef>
                <a:spcPts val="1200"/>
              </a:spcBef>
            </a:pPr>
            <a:r>
              <a:rPr lang="it-IT" sz="2800" dirty="0" smtClean="0">
                <a:solidFill>
                  <a:schemeClr val="accent2">
                    <a:lumMod val="50000"/>
                  </a:schemeClr>
                </a:solidFill>
              </a:rPr>
              <a:t>Versatile ed implementabile</a:t>
            </a:r>
          </a:p>
          <a:p>
            <a:pPr indent="0">
              <a:spcBef>
                <a:spcPts val="1200"/>
              </a:spcBef>
            </a:pPr>
            <a:r>
              <a:rPr lang="it-IT" sz="2800" dirty="0" smtClean="0">
                <a:solidFill>
                  <a:schemeClr val="accent2">
                    <a:lumMod val="50000"/>
                  </a:schemeClr>
                </a:solidFill>
              </a:rPr>
              <a:t>Il più ampio uso di codifiche riconosciute,  disponibili on </a:t>
            </a:r>
            <a:r>
              <a:rPr lang="it-IT" sz="2800" dirty="0" err="1" smtClean="0">
                <a:solidFill>
                  <a:schemeClr val="accent2">
                    <a:lumMod val="50000"/>
                  </a:schemeClr>
                </a:solidFill>
              </a:rPr>
              <a:t>line</a:t>
            </a:r>
            <a:r>
              <a:rPr lang="it-IT" sz="2800" dirty="0" smtClean="0">
                <a:solidFill>
                  <a:schemeClr val="accent2">
                    <a:lumMod val="50000"/>
                  </a:schemeClr>
                </a:solidFill>
              </a:rPr>
              <a:t>  e collegate direttamente al </a:t>
            </a:r>
            <a:r>
              <a:rPr lang="it-IT" sz="2800" dirty="0" err="1" smtClean="0">
                <a:solidFill>
                  <a:schemeClr val="accent2">
                    <a:lumMod val="50000"/>
                  </a:schemeClr>
                </a:solidFill>
              </a:rPr>
              <a:t>dataset</a:t>
            </a:r>
            <a:endParaRPr lang="it-IT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indent="0">
              <a:spcBef>
                <a:spcPts val="1200"/>
              </a:spcBef>
            </a:pPr>
            <a:r>
              <a:rPr lang="it-IT" sz="2800" dirty="0" smtClean="0">
                <a:solidFill>
                  <a:schemeClr val="accent2">
                    <a:lumMod val="50000"/>
                  </a:schemeClr>
                </a:solidFill>
              </a:rPr>
              <a:t>Uso di campi liberi per ulteriori implementazioni del sistema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Comitato consultivo BBMRI-IT 2 febbraio 2011</a:t>
            </a:r>
            <a:endParaRPr lang="it-IT"/>
          </a:p>
        </p:txBody>
      </p:sp>
      <p:pic>
        <p:nvPicPr>
          <p:cNvPr id="6" name="Immagine 5" descr="logo e testo 72 dp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021288"/>
            <a:ext cx="1871192" cy="545227"/>
          </a:xfrm>
          <a:prstGeom prst="rect">
            <a:avLst/>
          </a:prstGeom>
        </p:spPr>
      </p:pic>
      <p:pic>
        <p:nvPicPr>
          <p:cNvPr id="8" name="Picture 4" descr="Logo I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4408" y="6021288"/>
            <a:ext cx="647675" cy="624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6165304"/>
            <a:ext cx="1029029" cy="473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i="1" dirty="0" smtClean="0"/>
              <a:t>2. Catalogo Italiano delle risorse</a:t>
            </a:r>
          </a:p>
        </p:txBody>
      </p:sp>
      <p:sp>
        <p:nvSpPr>
          <p:cNvPr id="3" name="Sottotitolo 2"/>
          <p:cNvSpPr>
            <a:spLocks noGrp="1"/>
          </p:cNvSpPr>
          <p:nvPr>
            <p:ph idx="1"/>
          </p:nvPr>
        </p:nvSpPr>
        <p:spPr>
          <a:xfrm>
            <a:off x="323528" y="1556792"/>
            <a:ext cx="8435280" cy="4392488"/>
          </a:xfrm>
        </p:spPr>
        <p:txBody>
          <a:bodyPr rtlCol="0">
            <a:normAutofit fontScale="70000" lnSpcReduction="20000"/>
          </a:bodyPr>
          <a:lstStyle/>
          <a:p>
            <a:pPr indent="0" algn="just" eaLnBrk="1" fontAlgn="auto" hangingPunct="1"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/>
            </a:pPr>
            <a:r>
              <a:rPr lang="it-IT" sz="4800" dirty="0" smtClean="0">
                <a:latin typeface="Arial" charset="0"/>
              </a:rPr>
              <a:t> </a:t>
            </a:r>
            <a:r>
              <a:rPr lang="it-IT" sz="4800" dirty="0" smtClean="0"/>
              <a:t>Fase pilota del </a:t>
            </a:r>
            <a:r>
              <a:rPr lang="it-IT" sz="4800" dirty="0" err="1" smtClean="0"/>
              <a:t>dataset</a:t>
            </a:r>
            <a:endParaRPr lang="it-IT" sz="4800" dirty="0" smtClean="0"/>
          </a:p>
          <a:p>
            <a:pPr indent="0" algn="just" eaLnBrk="1" fontAlgn="auto" hangingPunct="1"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/>
            </a:pPr>
            <a:r>
              <a:rPr lang="it-IT" sz="4800" dirty="0" smtClean="0"/>
              <a:t> - lo stato dell’arte (</a:t>
            </a:r>
            <a:r>
              <a:rPr lang="it-IT" sz="4800" dirty="0" err="1" smtClean="0"/>
              <a:t>Dssa</a:t>
            </a:r>
            <a:r>
              <a:rPr lang="it-IT" sz="4800" dirty="0" smtClean="0"/>
              <a:t> Bravo)</a:t>
            </a:r>
          </a:p>
          <a:p>
            <a:pPr marL="623888" indent="-260350" algn="just" eaLnBrk="1" fontAlgn="auto" hangingPunct="1">
              <a:spcBef>
                <a:spcPts val="0"/>
              </a:spcBef>
              <a:spcAft>
                <a:spcPts val="1800"/>
              </a:spcAft>
              <a:buFontTx/>
              <a:buChar char="-"/>
              <a:defRPr/>
            </a:pPr>
            <a:r>
              <a:rPr lang="it-IT" sz="4800" dirty="0" smtClean="0"/>
              <a:t>Le </a:t>
            </a:r>
            <a:r>
              <a:rPr lang="it-IT" sz="4800" dirty="0" err="1" smtClean="0"/>
              <a:t>biobanche</a:t>
            </a:r>
            <a:r>
              <a:rPr lang="it-IT" sz="4800" dirty="0" smtClean="0"/>
              <a:t> nel </a:t>
            </a:r>
            <a:r>
              <a:rPr lang="it-IT" sz="4800" dirty="0" err="1" smtClean="0"/>
              <a:t>pilot</a:t>
            </a:r>
            <a:r>
              <a:rPr lang="it-IT" sz="4800" dirty="0" smtClean="0"/>
              <a:t>: </a:t>
            </a:r>
          </a:p>
          <a:p>
            <a:pPr marL="623888" indent="-260350" algn="just" eaLnBrk="1" fontAlgn="auto" hangingPunct="1">
              <a:spcBef>
                <a:spcPts val="0"/>
              </a:spcBef>
              <a:spcAft>
                <a:spcPts val="1800"/>
              </a:spcAft>
              <a:buFontTx/>
              <a:buChar char="-"/>
              <a:defRPr/>
            </a:pPr>
            <a:r>
              <a:rPr lang="it-IT" sz="4800" dirty="0" smtClean="0"/>
              <a:t>Telethon (</a:t>
            </a:r>
            <a:r>
              <a:rPr lang="it-IT" sz="4800" dirty="0" err="1" smtClean="0"/>
              <a:t>Dssa</a:t>
            </a:r>
            <a:r>
              <a:rPr lang="it-IT" sz="4800" dirty="0" smtClean="0"/>
              <a:t>  </a:t>
            </a:r>
            <a:r>
              <a:rPr lang="it-IT" sz="4800" dirty="0" err="1" smtClean="0"/>
              <a:t>Filocamo</a:t>
            </a:r>
            <a:r>
              <a:rPr lang="it-IT" sz="4800" dirty="0" smtClean="0"/>
              <a:t>)</a:t>
            </a:r>
          </a:p>
          <a:p>
            <a:pPr marL="623888" indent="-260350" algn="just" eaLnBrk="1" fontAlgn="auto" hangingPunct="1">
              <a:spcBef>
                <a:spcPts val="0"/>
              </a:spcBef>
              <a:spcAft>
                <a:spcPts val="1800"/>
              </a:spcAft>
              <a:buFontTx/>
              <a:buChar char="-"/>
              <a:defRPr/>
            </a:pPr>
            <a:r>
              <a:rPr lang="it-IT" sz="4800" dirty="0" err="1" smtClean="0"/>
              <a:t>daVeb</a:t>
            </a:r>
            <a:r>
              <a:rPr lang="it-IT" sz="4800" dirty="0" smtClean="0"/>
              <a:t> ( Prof.ssa Turano/</a:t>
            </a:r>
            <a:r>
              <a:rPr lang="it-IT" sz="4800" dirty="0" err="1" smtClean="0"/>
              <a:t>Dssa</a:t>
            </a:r>
            <a:r>
              <a:rPr lang="it-IT" sz="4800" dirty="0" smtClean="0"/>
              <a:t> </a:t>
            </a:r>
            <a:r>
              <a:rPr lang="it-IT" sz="4800" dirty="0" err="1" smtClean="0"/>
              <a:t>Marcon</a:t>
            </a:r>
            <a:r>
              <a:rPr lang="it-IT" sz="4800" dirty="0" smtClean="0"/>
              <a:t>)</a:t>
            </a:r>
          </a:p>
          <a:p>
            <a:pPr indent="0" algn="just" eaLnBrk="1" fontAlgn="auto" hangingPunct="1">
              <a:spcBef>
                <a:spcPts val="0"/>
              </a:spcBef>
              <a:spcAft>
                <a:spcPts val="1800"/>
              </a:spcAft>
              <a:buFontTx/>
              <a:buChar char="-"/>
              <a:defRPr/>
            </a:pPr>
            <a:r>
              <a:rPr lang="it-IT" sz="4800" dirty="0" smtClean="0"/>
              <a:t>  IST-GE (</a:t>
            </a:r>
            <a:r>
              <a:rPr lang="it-IT" sz="4800" dirty="0" err="1" smtClean="0"/>
              <a:t>Dssa</a:t>
            </a:r>
            <a:r>
              <a:rPr lang="it-IT" sz="4800" dirty="0" smtClean="0"/>
              <a:t> Parodi)</a:t>
            </a:r>
          </a:p>
          <a:p>
            <a:pPr indent="0" algn="just" eaLnBrk="1" fontAlgn="auto" hangingPunct="1">
              <a:spcBef>
                <a:spcPts val="0"/>
              </a:spcBef>
              <a:spcAft>
                <a:spcPts val="1800"/>
              </a:spcAft>
              <a:buFontTx/>
              <a:buChar char="-"/>
              <a:defRPr/>
            </a:pPr>
            <a:r>
              <a:rPr lang="it-IT" sz="4800" dirty="0" smtClean="0"/>
              <a:t>  IT- ISS ( Dr </a:t>
            </a:r>
            <a:r>
              <a:rPr lang="it-IT" sz="4800" dirty="0" err="1" smtClean="0"/>
              <a:t>Roazzi</a:t>
            </a:r>
            <a:r>
              <a:rPr lang="it-IT" sz="4800" dirty="0" smtClean="0"/>
              <a:t>) </a:t>
            </a:r>
            <a:endParaRPr lang="it-IT" sz="4800" dirty="0" smtClean="0">
              <a:solidFill>
                <a:schemeClr val="accent2">
                  <a:lumMod val="50000"/>
                </a:schemeClr>
              </a:solidFill>
              <a:ea typeface="+mn-ea"/>
              <a:cs typeface="+mn-cs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/>
              <a:t>Comitato consultivo BBMRI-IT 23 febbraio 2011</a:t>
            </a:r>
          </a:p>
        </p:txBody>
      </p:sp>
      <p:pic>
        <p:nvPicPr>
          <p:cNvPr id="17412" name="Immagine 5" descr="logo e testo 72 dpi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6021388"/>
            <a:ext cx="1871662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 descr="Logo I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3888" y="6021388"/>
            <a:ext cx="64770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Immagin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950" y="6165850"/>
            <a:ext cx="10287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la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91475405"/>
              </p:ext>
            </p:extLst>
          </p:nvPr>
        </p:nvGraphicFramePr>
        <p:xfrm>
          <a:off x="432000" y="404664"/>
          <a:ext cx="8280000" cy="603489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{10A1B5D5-9B99-4C35-A422-299274C87663}</a:tableStyleId>
              </a:tblPr>
              <a:tblGrid>
                <a:gridCol w="687241"/>
                <a:gridCol w="4168151"/>
                <a:gridCol w="1482120"/>
                <a:gridCol w="1942488"/>
              </a:tblGrid>
              <a:tr h="1814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</a:rPr>
                        <a:t>0.0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9494" marR="4949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</a:rPr>
                        <a:t> Definizione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9494" marR="4949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>
                          <a:solidFill>
                            <a:schemeClr val="tx1"/>
                          </a:solidFill>
                          <a:effectLst/>
                        </a:rPr>
                        <a:t>Obbligatorietà</a:t>
                      </a:r>
                      <a:endParaRPr lang="it-IT" sz="140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9494" marR="4949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  <a:effectLst/>
                        </a:rPr>
                        <a:t>formato/codifica</a:t>
                      </a:r>
                      <a:endParaRPr lang="it-IT" sz="140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9494" marR="49494" marT="0" marB="0" anchor="ctr"/>
                </a:tc>
              </a:tr>
              <a:tr h="2529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dirty="0">
                          <a:effectLst/>
                        </a:rPr>
                        <a:t>0.1</a:t>
                      </a:r>
                      <a:endParaRPr lang="it-IT" sz="11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9494" marR="49494" marT="0" marB="0"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</a:rPr>
                        <a:t>Nome della Biobanca/centro risorse biologiche/Istituzione di riferimento per il campione</a:t>
                      </a:r>
                      <a:endParaRPr lang="it-IT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9494" marR="49494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</a:rPr>
                        <a:t>Sì</a:t>
                      </a:r>
                      <a:endParaRPr lang="it-IT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9494" marR="49494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</a:rPr>
                        <a:t>Testo libero </a:t>
                      </a:r>
                      <a:endParaRPr lang="it-IT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9494" marR="49494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DEFE9"/>
                    </a:solidFill>
                  </a:tcPr>
                </a:tc>
              </a:tr>
              <a:tr h="2529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dirty="0">
                          <a:effectLst/>
                        </a:rPr>
                        <a:t>0.2</a:t>
                      </a:r>
                      <a:endParaRPr lang="it-IT" sz="11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9494" marR="49494" marT="0" marB="0"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</a:rPr>
                        <a:t>Indirizzo di Biobanca/centro risorse biologiche/Istituzione di riferimento per il campione</a:t>
                      </a:r>
                      <a:endParaRPr lang="it-IT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9494" marR="49494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</a:rPr>
                        <a:t>Sì</a:t>
                      </a:r>
                      <a:endParaRPr lang="it-IT" sz="11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9494" marR="49494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</a:rPr>
                        <a:t>Testo libero </a:t>
                      </a:r>
                      <a:endParaRPr lang="it-IT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9494" marR="49494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DEFE9"/>
                    </a:solidFill>
                  </a:tcPr>
                </a:tc>
              </a:tr>
              <a:tr h="58431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dirty="0">
                          <a:effectLst/>
                        </a:rPr>
                        <a:t>0.3</a:t>
                      </a:r>
                      <a:endParaRPr lang="it-IT" sz="11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9494" marR="49494" marT="0" marB="0"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dirty="0">
                          <a:effectLst/>
                        </a:rPr>
                        <a:t>Specifiche della Biobanca/centro risorse biologiche/Istituzione che </a:t>
                      </a:r>
                      <a:r>
                        <a:rPr lang="it-IT" sz="1100" b="1" dirty="0">
                          <a:effectLst/>
                        </a:rPr>
                        <a:t>è responsabile del caricamento dei dati </a:t>
                      </a:r>
                      <a:r>
                        <a:rPr lang="it-IT" sz="1100" b="0" dirty="0">
                          <a:effectLst/>
                        </a:rPr>
                        <a:t>(se diverso dal campo 0.1)</a:t>
                      </a:r>
                      <a:endParaRPr lang="it-IT" sz="11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9494" marR="49494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>
                          <a:effectLst/>
                        </a:rPr>
                        <a:t>Sì (solo  se diverso da quanto indicato al campo 0.1)</a:t>
                      </a:r>
                      <a:endParaRPr lang="it-IT" sz="1100" b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9494" marR="49494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dirty="0">
                          <a:effectLst/>
                        </a:rPr>
                        <a:t>Testo libero </a:t>
                      </a:r>
                      <a:endParaRPr lang="it-IT" sz="11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9494" marR="49494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DEFE9"/>
                    </a:solidFill>
                  </a:tcPr>
                </a:tc>
              </a:tr>
              <a:tr h="1814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dirty="0">
                          <a:effectLst/>
                        </a:rPr>
                        <a:t>0.4</a:t>
                      </a:r>
                      <a:endParaRPr lang="it-IT" sz="11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9494" marR="49494" marT="0" marB="0"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>
                          <a:effectLst/>
                        </a:rPr>
                        <a:t>Identificativo di collezione </a:t>
                      </a:r>
                      <a:endParaRPr lang="it-IT" sz="1100" b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9494" marR="49494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>
                          <a:effectLst/>
                        </a:rPr>
                        <a:t>No</a:t>
                      </a:r>
                      <a:endParaRPr lang="it-IT" sz="1100" b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9494" marR="49494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dirty="0">
                          <a:effectLst/>
                        </a:rPr>
                        <a:t>Testo libero</a:t>
                      </a:r>
                      <a:endParaRPr lang="it-IT" sz="11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9494" marR="49494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DEFE9"/>
                    </a:solidFill>
                  </a:tcPr>
                </a:tc>
              </a:tr>
              <a:tr h="6324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dirty="0">
                          <a:effectLst/>
                        </a:rPr>
                        <a:t>0.5</a:t>
                      </a:r>
                      <a:endParaRPr lang="it-IT" sz="11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9494" marR="49494" marT="0" marB="0"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dirty="0">
                          <a:effectLst/>
                        </a:rPr>
                        <a:t>Acronimo/codice  di riferimento </a:t>
                      </a:r>
                      <a:r>
                        <a:rPr lang="it-IT" sz="1100" b="0" dirty="0" smtClean="0">
                          <a:effectLst/>
                        </a:rPr>
                        <a:t>interno</a:t>
                      </a:r>
                      <a:r>
                        <a:rPr lang="it-IT" sz="1100" b="0" baseline="30000" dirty="0" smtClean="0">
                          <a:effectLst/>
                        </a:rPr>
                        <a:t>1</a:t>
                      </a:r>
                      <a:endParaRPr lang="it-IT" sz="1100" b="0" baseline="3000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9494" marR="49494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>
                          <a:effectLst/>
                        </a:rPr>
                        <a:t>Sì (solo se esistono campioni con lo stesso numero identificativo all’interno della stessa biobanca)</a:t>
                      </a:r>
                      <a:r>
                        <a:rPr lang="it-IT" sz="1100" b="0" baseline="30000">
                          <a:effectLst/>
                        </a:rPr>
                        <a:t>1</a:t>
                      </a:r>
                      <a:endParaRPr lang="it-IT" sz="1100" b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9494" marR="49494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dirty="0">
                          <a:effectLst/>
                        </a:rPr>
                        <a:t>Testo libero </a:t>
                      </a:r>
                      <a:endParaRPr lang="it-IT" sz="11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9494" marR="49494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DEFE9"/>
                    </a:solidFill>
                  </a:tcPr>
                </a:tc>
              </a:tr>
              <a:tr h="1814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dirty="0">
                          <a:effectLst/>
                        </a:rPr>
                        <a:t>0.6</a:t>
                      </a:r>
                      <a:endParaRPr lang="it-IT" sz="11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9494" marR="49494" marT="0" marB="0"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</a:rPr>
                        <a:t>Appartenenza a rete/i di biobanche</a:t>
                      </a:r>
                      <a:endParaRPr lang="it-IT" sz="11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9494" marR="49494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</a:rPr>
                        <a:t>Sì</a:t>
                      </a:r>
                      <a:endParaRPr lang="it-IT" sz="11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9494" marR="49494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</a:rPr>
                        <a:t>Si/No</a:t>
                      </a:r>
                      <a:endParaRPr lang="it-IT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9494" marR="49494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DEFE9"/>
                    </a:solidFill>
                  </a:tcPr>
                </a:tc>
              </a:tr>
              <a:tr h="2529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dirty="0">
                          <a:effectLst/>
                        </a:rPr>
                        <a:t>0.7</a:t>
                      </a:r>
                      <a:endParaRPr lang="it-IT" sz="11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9494" marR="49494" marT="0" marB="0"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dirty="0">
                          <a:effectLst/>
                        </a:rPr>
                        <a:t>Rete/i di biobanche di appartenenza (se selezionato “Sì” al campo 0.6)</a:t>
                      </a:r>
                      <a:endParaRPr lang="it-IT" sz="11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9494" marR="49494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>
                          <a:effectLst/>
                        </a:rPr>
                        <a:t>Sì (se selezionato “Sì” al campo 0.6)</a:t>
                      </a:r>
                      <a:endParaRPr lang="it-IT" sz="1100" b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9494" marR="49494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dirty="0">
                          <a:effectLst/>
                        </a:rPr>
                        <a:t>Testo libero</a:t>
                      </a:r>
                      <a:endParaRPr lang="it-IT" sz="11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9494" marR="49494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DEFE9"/>
                    </a:solidFill>
                  </a:tcPr>
                </a:tc>
              </a:tr>
              <a:tr h="1814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dirty="0">
                          <a:effectLst/>
                        </a:rPr>
                        <a:t>0.8</a:t>
                      </a:r>
                      <a:endParaRPr lang="it-IT" sz="11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9494" marR="49494" marT="0" marB="0"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</a:rPr>
                        <a:t>Nome Responsabile/i della collezione </a:t>
                      </a:r>
                      <a:endParaRPr lang="it-IT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9494" marR="49494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</a:rPr>
                        <a:t>Sì</a:t>
                      </a:r>
                      <a:endParaRPr lang="it-IT" sz="11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9494" marR="49494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</a:rPr>
                        <a:t>Testo libero</a:t>
                      </a:r>
                      <a:endParaRPr lang="it-IT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9494" marR="49494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DEFE9"/>
                    </a:solidFill>
                  </a:tcPr>
                </a:tc>
              </a:tr>
              <a:tr h="1814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dirty="0">
                          <a:effectLst/>
                        </a:rPr>
                        <a:t>0.9</a:t>
                      </a:r>
                      <a:endParaRPr lang="it-IT" sz="11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9494" marR="49494" marT="0" marB="0"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</a:rPr>
                        <a:t>Cognome Responsabile/i della collezione </a:t>
                      </a:r>
                      <a:endParaRPr lang="it-IT" sz="11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9494" marR="49494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</a:rPr>
                        <a:t>Sì</a:t>
                      </a:r>
                      <a:endParaRPr lang="it-IT" sz="11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9494" marR="49494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</a:rPr>
                        <a:t>Testo libero</a:t>
                      </a:r>
                      <a:endParaRPr lang="it-IT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9494" marR="49494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DEFE9"/>
                    </a:solidFill>
                  </a:tcPr>
                </a:tc>
              </a:tr>
              <a:tr h="1814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dirty="0">
                          <a:effectLst/>
                        </a:rPr>
                        <a:t>0.10</a:t>
                      </a:r>
                      <a:endParaRPr lang="it-IT" sz="11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9494" marR="49494" marT="0" marB="0"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</a:rPr>
                        <a:t>Riferimenti Responsabile/i della collezione (tel., fax, email)</a:t>
                      </a:r>
                      <a:endParaRPr lang="it-IT" sz="11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9494" marR="49494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1">
                          <a:effectLst/>
                        </a:rPr>
                        <a:t>Sì</a:t>
                      </a:r>
                      <a:endParaRPr lang="it-IT" sz="1100" b="1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9494" marR="49494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1" dirty="0">
                          <a:effectLst/>
                        </a:rPr>
                        <a:t>Testo libero</a:t>
                      </a:r>
                      <a:endParaRPr lang="it-IT" sz="1100" b="1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9494" marR="49494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DEFE9"/>
                    </a:solidFill>
                  </a:tcPr>
                </a:tc>
              </a:tr>
              <a:tr h="2529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dirty="0">
                          <a:effectLst/>
                        </a:rPr>
                        <a:t>0.11</a:t>
                      </a:r>
                      <a:endParaRPr lang="it-IT" sz="11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9494" marR="49494" marT="0" marB="0"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>
                          <a:effectLst/>
                        </a:rPr>
                        <a:t>Nome Contatti in caso di richiesta di campione (compilare se diversi dai campi 0.8-0.9) </a:t>
                      </a:r>
                      <a:endParaRPr lang="it-IT" sz="1100" b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9494" marR="49494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>
                          <a:effectLst/>
                        </a:rPr>
                        <a:t>Sì (se diversi dai campi 0.8-0.9)</a:t>
                      </a:r>
                      <a:endParaRPr lang="it-IT" sz="1100" b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9494" marR="49494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dirty="0">
                          <a:effectLst/>
                        </a:rPr>
                        <a:t>Testo libero</a:t>
                      </a:r>
                      <a:endParaRPr lang="it-IT" sz="11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9494" marR="49494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DEFE9"/>
                    </a:solidFill>
                  </a:tcPr>
                </a:tc>
              </a:tr>
              <a:tr h="2529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dirty="0">
                          <a:effectLst/>
                        </a:rPr>
                        <a:t>0.12</a:t>
                      </a:r>
                      <a:endParaRPr lang="it-IT" sz="11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9494" marR="49494" marT="0" marB="0"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>
                          <a:effectLst/>
                        </a:rPr>
                        <a:t>Cognome Contatti in caso di richiesta di campione (compilare se diversi dai campi 0.8-0.9) </a:t>
                      </a:r>
                      <a:endParaRPr lang="it-IT" sz="1100" b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9494" marR="49494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>
                          <a:effectLst/>
                        </a:rPr>
                        <a:t>Sì (se diversi dai campi 0.8-0.9)</a:t>
                      </a:r>
                      <a:endParaRPr lang="it-IT" sz="1100" b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9494" marR="49494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dirty="0">
                          <a:effectLst/>
                        </a:rPr>
                        <a:t>Testo libero</a:t>
                      </a:r>
                      <a:endParaRPr lang="it-IT" sz="11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9494" marR="49494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DEFE9"/>
                    </a:solidFill>
                  </a:tcPr>
                </a:tc>
              </a:tr>
              <a:tr h="2529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dirty="0">
                          <a:effectLst/>
                        </a:rPr>
                        <a:t>0.13</a:t>
                      </a:r>
                      <a:endParaRPr lang="it-IT" sz="11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9494" marR="49494" marT="0" marB="0"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>
                          <a:effectLst/>
                        </a:rPr>
                        <a:t>Riferimenti Contatti in caso di richiesta di campione (se compilati campi 0.11-0.12) </a:t>
                      </a:r>
                      <a:endParaRPr lang="it-IT" sz="1100" b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9494" marR="49494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>
                          <a:effectLst/>
                        </a:rPr>
                        <a:t>Sì (se compilati campi 0.11-0.12)</a:t>
                      </a:r>
                      <a:endParaRPr lang="it-IT" sz="1100" b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9494" marR="49494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dirty="0">
                          <a:effectLst/>
                        </a:rPr>
                        <a:t>Testo libero</a:t>
                      </a:r>
                      <a:endParaRPr lang="it-IT" sz="11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9494" marR="49494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DEFE9"/>
                    </a:solidFill>
                  </a:tcPr>
                </a:tc>
              </a:tr>
              <a:tr h="1814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dirty="0">
                          <a:effectLst/>
                        </a:rPr>
                        <a:t>0.14</a:t>
                      </a:r>
                      <a:endParaRPr lang="it-IT" sz="11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9494" marR="49494" marT="0" marB="0"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>
                          <a:effectLst/>
                        </a:rPr>
                        <a:t>Note </a:t>
                      </a:r>
                      <a:endParaRPr lang="it-IT" sz="1100" b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9494" marR="49494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>
                          <a:effectLst/>
                        </a:rPr>
                        <a:t>No</a:t>
                      </a:r>
                      <a:endParaRPr lang="it-IT" sz="1100" b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9494" marR="49494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dirty="0">
                          <a:effectLst/>
                        </a:rPr>
                        <a:t>Testo libero</a:t>
                      </a:r>
                      <a:endParaRPr lang="it-IT" sz="11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9494" marR="49494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DEFE9"/>
                    </a:solidFill>
                  </a:tcPr>
                </a:tc>
              </a:tr>
              <a:tr h="1814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dirty="0">
                          <a:effectLst/>
                        </a:rPr>
                        <a:t>0.15</a:t>
                      </a:r>
                      <a:endParaRPr lang="it-IT" sz="11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9494" marR="49494" marT="0" marB="0"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>
                          <a:effectLst/>
                        </a:rPr>
                        <a:t>Filler</a:t>
                      </a:r>
                      <a:endParaRPr lang="it-IT" sz="1100" b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9494" marR="49494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>
                          <a:effectLst/>
                        </a:rPr>
                        <a:t> </a:t>
                      </a:r>
                      <a:endParaRPr lang="it-IT" sz="1100" b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9494" marR="49494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dirty="0">
                          <a:effectLst/>
                        </a:rPr>
                        <a:t> </a:t>
                      </a:r>
                      <a:endParaRPr lang="it-IT" sz="11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9494" marR="49494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DEFE9"/>
                    </a:solidFill>
                  </a:tcPr>
                </a:tc>
              </a:tr>
              <a:tr h="1814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dirty="0">
                          <a:effectLst/>
                        </a:rPr>
                        <a:t>0.16</a:t>
                      </a:r>
                      <a:endParaRPr lang="it-IT" sz="11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9494" marR="49494" marT="0" marB="0"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>
                          <a:effectLst/>
                        </a:rPr>
                        <a:t>Filler</a:t>
                      </a:r>
                      <a:endParaRPr lang="it-IT" sz="1100" b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9494" marR="49494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>
                          <a:effectLst/>
                        </a:rPr>
                        <a:t> </a:t>
                      </a:r>
                      <a:endParaRPr lang="it-IT" sz="1100" b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9494" marR="49494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dirty="0">
                          <a:effectLst/>
                        </a:rPr>
                        <a:t> </a:t>
                      </a:r>
                      <a:endParaRPr lang="it-IT" sz="11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9494" marR="49494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DEFE9"/>
                    </a:solidFill>
                  </a:tcPr>
                </a:tc>
              </a:tr>
              <a:tr h="1814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dirty="0">
                          <a:effectLst/>
                        </a:rPr>
                        <a:t>0.17</a:t>
                      </a:r>
                      <a:endParaRPr lang="it-IT" sz="11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9494" marR="49494" marT="0" marB="0"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>
                          <a:effectLst/>
                        </a:rPr>
                        <a:t>Filler</a:t>
                      </a:r>
                      <a:endParaRPr lang="it-IT" sz="1100" b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9494" marR="49494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>
                          <a:effectLst/>
                        </a:rPr>
                        <a:t> </a:t>
                      </a:r>
                      <a:endParaRPr lang="it-IT" sz="1100" b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9494" marR="49494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dirty="0">
                          <a:effectLst/>
                        </a:rPr>
                        <a:t> </a:t>
                      </a:r>
                      <a:endParaRPr lang="it-IT" sz="11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9494" marR="49494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FE9"/>
                    </a:solidFill>
                  </a:tcPr>
                </a:tc>
              </a:tr>
              <a:tr h="18147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dirty="0">
                          <a:effectLst/>
                        </a:rPr>
                        <a:t>0.18 </a:t>
                      </a:r>
                      <a:endParaRPr lang="it-IT" sz="11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9494" marR="49494" marT="0" marB="0" anchor="ctr"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>
                          <a:effectLst/>
                        </a:rPr>
                        <a:t>Filler</a:t>
                      </a:r>
                      <a:endParaRPr lang="it-IT" sz="1100" b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9494" marR="49494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>
                          <a:effectLst/>
                        </a:rPr>
                        <a:t> </a:t>
                      </a:r>
                      <a:endParaRPr lang="it-IT" sz="1100" b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9494" marR="49494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100" b="0" dirty="0">
                          <a:effectLst/>
                        </a:rPr>
                        <a:t> </a:t>
                      </a:r>
                      <a:endParaRPr lang="it-IT" sz="1100" b="0" dirty="0"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9494" marR="49494" marT="0" marB="0" anchor="ctr">
                    <a:lnL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DEFE9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863588" y="6525344"/>
            <a:ext cx="741682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it-IT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 Questo campo identifica il progetto/collezione di riferimento all’interno dello stesso centro di raccolta/biobanca (se applicabile)</a:t>
            </a:r>
            <a:endParaRPr kumimoji="0" 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279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Comitato consultivo BBMRI-IT 23 febbraio 2011</a:t>
            </a:r>
            <a:endParaRPr lang="it-IT"/>
          </a:p>
        </p:txBody>
      </p:sp>
      <p:pic>
        <p:nvPicPr>
          <p:cNvPr id="5" name="Picture 4" descr="Logo I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3888" y="6021388"/>
            <a:ext cx="64770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 descr="logo e testo 72 dp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6021388"/>
            <a:ext cx="1871662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950" y="6165850"/>
            <a:ext cx="10287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" name="Tabella 21"/>
          <p:cNvGraphicFramePr>
            <a:graphicFrameLocks noGrp="1"/>
          </p:cNvGraphicFramePr>
          <p:nvPr/>
        </p:nvGraphicFramePr>
        <p:xfrm>
          <a:off x="323529" y="764708"/>
          <a:ext cx="8496942" cy="4968549"/>
        </p:xfrm>
        <a:graphic>
          <a:graphicData uri="http://schemas.openxmlformats.org/drawingml/2006/table">
            <a:tbl>
              <a:tblPr/>
              <a:tblGrid>
                <a:gridCol w="423149"/>
                <a:gridCol w="3018113"/>
                <a:gridCol w="975449"/>
                <a:gridCol w="2040965"/>
                <a:gridCol w="2039266"/>
              </a:tblGrid>
              <a:tr h="434585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900" b="1" dirty="0">
                          <a:latin typeface="Times New Roman"/>
                          <a:ea typeface="Times New Roman"/>
                          <a:cs typeface="Times New Roman"/>
                        </a:rPr>
                        <a:t>1.0</a:t>
                      </a:r>
                      <a:endParaRPr lang="it-IT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900" b="1">
                          <a:latin typeface="Times New Roman"/>
                          <a:ea typeface="Times New Roman"/>
                          <a:cs typeface="Times New Roman"/>
                        </a:rPr>
                        <a:t>Dati relativi al soggetto Generale e caratteristiche sociodemografiche</a:t>
                      </a:r>
                      <a:endParaRPr lang="it-IT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900" b="1">
                          <a:latin typeface="Times New Roman"/>
                          <a:ea typeface="Times New Roman"/>
                          <a:cs typeface="Times New Roman"/>
                        </a:rPr>
                        <a:t>obbligatorio</a:t>
                      </a:r>
                      <a:endParaRPr lang="it-IT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formato/codifica*</a:t>
                      </a:r>
                      <a:endParaRPr lang="it-IT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Note barbara</a:t>
                      </a:r>
                      <a:endParaRPr lang="it-IT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99375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900">
                          <a:latin typeface="Times New Roman"/>
                          <a:ea typeface="Times New Roman"/>
                          <a:cs typeface="Times New Roman"/>
                        </a:rPr>
                        <a:t>1.1</a:t>
                      </a:r>
                      <a:endParaRPr lang="it-IT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900">
                          <a:latin typeface="Times New Roman"/>
                          <a:ea typeface="Times New Roman"/>
                          <a:cs typeface="Times New Roman"/>
                        </a:rPr>
                        <a:t>Codice locale del soggetto</a:t>
                      </a:r>
                      <a:endParaRPr lang="it-IT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900"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endParaRPr lang="it-IT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900">
                          <a:latin typeface="Times New Roman"/>
                          <a:ea typeface="Times New Roman"/>
                          <a:cs typeface="Times New Roman"/>
                        </a:rPr>
                        <a:t>Testo libero</a:t>
                      </a:r>
                      <a:endParaRPr lang="it-IT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it-IT" sz="900">
                        <a:highlight>
                          <a:srgbClr val="FFFF00"/>
                        </a:highligh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4585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900">
                          <a:latin typeface="Times New Roman"/>
                          <a:ea typeface="Times New Roman"/>
                          <a:cs typeface="Times New Roman"/>
                        </a:rPr>
                        <a:t>1.2</a:t>
                      </a:r>
                      <a:endParaRPr lang="it-IT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900" b="1">
                          <a:latin typeface="Times New Roman"/>
                          <a:ea typeface="Times New Roman"/>
                          <a:cs typeface="Times New Roman"/>
                        </a:rPr>
                        <a:t>Età al prelievo: anni</a:t>
                      </a:r>
                      <a:endParaRPr lang="it-IT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900" b="1">
                          <a:latin typeface="Times New Roman"/>
                          <a:ea typeface="Times New Roman"/>
                          <a:cs typeface="Times New Roman"/>
                        </a:rPr>
                        <a:t>Si </a:t>
                      </a:r>
                      <a:endParaRPr lang="it-IT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900" b="1">
                          <a:latin typeface="Times New Roman"/>
                          <a:ea typeface="Times New Roman"/>
                          <a:cs typeface="Times New Roman"/>
                        </a:rPr>
                        <a:t>Intero positivo incluso lo zero</a:t>
                      </a:r>
                      <a:endParaRPr lang="it-IT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it-IT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375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900">
                          <a:latin typeface="Times New Roman"/>
                          <a:ea typeface="Times New Roman"/>
                          <a:cs typeface="Times New Roman"/>
                        </a:rPr>
                        <a:t>1.3</a:t>
                      </a:r>
                      <a:endParaRPr lang="it-IT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900">
                          <a:latin typeface="Times New Roman"/>
                          <a:ea typeface="Times New Roman"/>
                          <a:cs typeface="Times New Roman"/>
                        </a:rPr>
                        <a:t>Età al prelievo: mesi</a:t>
                      </a:r>
                      <a:endParaRPr lang="it-IT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900"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endParaRPr lang="it-IT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900">
                          <a:latin typeface="Times New Roman"/>
                          <a:ea typeface="Times New Roman"/>
                          <a:cs typeface="Times New Roman"/>
                        </a:rPr>
                        <a:t>Intero tra 0 e 11 ()</a:t>
                      </a:r>
                      <a:endParaRPr lang="it-IT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900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Pre nascita e’ sempre 0?</a:t>
                      </a:r>
                      <a:endParaRPr lang="it-IT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9169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900">
                          <a:latin typeface="Times New Roman"/>
                          <a:ea typeface="Times New Roman"/>
                          <a:cs typeface="Times New Roman"/>
                        </a:rPr>
                        <a:t>1.4</a:t>
                      </a:r>
                      <a:endParaRPr lang="it-IT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900">
                          <a:latin typeface="Times New Roman"/>
                          <a:ea typeface="Times New Roman"/>
                          <a:cs typeface="Times New Roman"/>
                        </a:rPr>
                        <a:t>Stato soggetto</a:t>
                      </a:r>
                      <a:endParaRPr lang="it-IT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900"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endParaRPr lang="it-IT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Codifica stato soggetto</a:t>
                      </a:r>
                      <a:endParaRPr lang="it-IT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900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 Stato in vita? L’affermazione: “è vivo” è difficilmente controllabile e aggiornabile </a:t>
                      </a:r>
                      <a:endParaRPr lang="it-IT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9375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900" dirty="0">
                          <a:latin typeface="Times New Roman"/>
                          <a:ea typeface="Times New Roman"/>
                          <a:cs typeface="Times New Roman"/>
                        </a:rPr>
                        <a:t>1.5</a:t>
                      </a:r>
                      <a:endParaRPr lang="it-IT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900" b="1">
                          <a:latin typeface="Times New Roman"/>
                          <a:ea typeface="Times New Roman"/>
                          <a:cs typeface="Times New Roman"/>
                        </a:rPr>
                        <a:t>Sesso</a:t>
                      </a:r>
                      <a:endParaRPr lang="it-IT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900" b="1">
                          <a:latin typeface="Times New Roman"/>
                          <a:ea typeface="Times New Roman"/>
                          <a:cs typeface="Times New Roman"/>
                        </a:rPr>
                        <a:t>Si</a:t>
                      </a:r>
                      <a:endParaRPr lang="it-IT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9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Codifica Sesso</a:t>
                      </a:r>
                      <a:endParaRPr lang="it-IT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it-IT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9375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900">
                          <a:latin typeface="Times New Roman"/>
                          <a:ea typeface="Times New Roman"/>
                          <a:cs typeface="Times New Roman"/>
                        </a:rPr>
                        <a:t>1.6</a:t>
                      </a:r>
                      <a:endParaRPr lang="it-IT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900">
                          <a:latin typeface="Times New Roman"/>
                          <a:ea typeface="Times New Roman"/>
                          <a:cs typeface="Times New Roman"/>
                        </a:rPr>
                        <a:t>Gruppo etnico</a:t>
                      </a:r>
                      <a:endParaRPr lang="it-IT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900"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endParaRPr lang="it-IT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900">
                          <a:latin typeface="Times New Roman"/>
                          <a:ea typeface="Times New Roman"/>
                          <a:cs typeface="Times New Roman"/>
                        </a:rPr>
                        <a:t>Codifica gruppo etnico</a:t>
                      </a:r>
                      <a:endParaRPr lang="it-IT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it-IT" sz="900">
                        <a:highlight>
                          <a:srgbClr val="FFFF00"/>
                        </a:highligh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9375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900">
                          <a:latin typeface="Times New Roman"/>
                          <a:ea typeface="Times New Roman"/>
                          <a:cs typeface="Times New Roman"/>
                        </a:rPr>
                        <a:t>1.7</a:t>
                      </a:r>
                      <a:endParaRPr lang="it-IT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900">
                          <a:latin typeface="Times New Roman"/>
                          <a:ea typeface="Times New Roman"/>
                          <a:cs typeface="Times New Roman"/>
                        </a:rPr>
                        <a:t>Residenza (Stato)</a:t>
                      </a:r>
                      <a:endParaRPr lang="it-IT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900"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endParaRPr lang="it-IT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900">
                          <a:latin typeface="Times New Roman"/>
                          <a:ea typeface="Times New Roman"/>
                          <a:cs typeface="Times New Roman"/>
                        </a:rPr>
                        <a:t>Codifica Stato</a:t>
                      </a:r>
                      <a:endParaRPr lang="it-IT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900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Stato di residenza</a:t>
                      </a:r>
                      <a:endParaRPr lang="it-IT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375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900">
                          <a:latin typeface="Times New Roman"/>
                          <a:ea typeface="Times New Roman"/>
                          <a:cs typeface="Times New Roman"/>
                        </a:rPr>
                        <a:t>1.8</a:t>
                      </a:r>
                      <a:endParaRPr lang="it-IT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900" b="1">
                          <a:latin typeface="Times New Roman"/>
                          <a:ea typeface="Times New Roman"/>
                          <a:cs typeface="Times New Roman"/>
                        </a:rPr>
                        <a:t>Stato </a:t>
                      </a:r>
                      <a:r>
                        <a:rPr lang="it-IT" sz="900" b="1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di</a:t>
                      </a:r>
                      <a:r>
                        <a:rPr lang="it-IT" sz="900" b="1">
                          <a:latin typeface="Times New Roman"/>
                          <a:ea typeface="Times New Roman"/>
                          <a:cs typeface="Times New Roman"/>
                        </a:rPr>
                        <a:t> soggetto</a:t>
                      </a:r>
                      <a:endParaRPr lang="it-IT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900" b="1">
                          <a:latin typeface="Times New Roman"/>
                          <a:ea typeface="Times New Roman"/>
                          <a:cs typeface="Times New Roman"/>
                        </a:rPr>
                        <a:t>Si</a:t>
                      </a:r>
                      <a:endParaRPr lang="it-IT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900" b="1">
                          <a:latin typeface="Times New Roman"/>
                          <a:ea typeface="Times New Roman"/>
                          <a:cs typeface="Times New Roman"/>
                        </a:rPr>
                        <a:t>Codifica Stato </a:t>
                      </a:r>
                      <a:r>
                        <a:rPr lang="it-IT" sz="900" b="1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del</a:t>
                      </a:r>
                      <a:r>
                        <a:rPr lang="it-IT" sz="900" b="1">
                          <a:latin typeface="Times New Roman"/>
                          <a:ea typeface="Times New Roman"/>
                          <a:cs typeface="Times New Roman"/>
                        </a:rPr>
                        <a:t> soggetto</a:t>
                      </a:r>
                      <a:endParaRPr lang="it-IT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900" b="1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? Stato di origine?</a:t>
                      </a:r>
                      <a:endParaRPr lang="it-IT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9375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900">
                          <a:latin typeface="Times New Roman"/>
                          <a:ea typeface="Times New Roman"/>
                          <a:cs typeface="Times New Roman"/>
                        </a:rPr>
                        <a:t>1.9</a:t>
                      </a:r>
                      <a:endParaRPr lang="it-IT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900">
                          <a:latin typeface="Times New Roman"/>
                          <a:ea typeface="Times New Roman"/>
                          <a:cs typeface="Times New Roman"/>
                        </a:rPr>
                        <a:t>Note</a:t>
                      </a:r>
                      <a:endParaRPr lang="it-IT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900">
                          <a:latin typeface="Times New Roman"/>
                          <a:ea typeface="Times New Roman"/>
                          <a:cs typeface="Times New Roman"/>
                        </a:rPr>
                        <a:t>No</a:t>
                      </a:r>
                      <a:endParaRPr lang="it-IT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900">
                          <a:latin typeface="Times New Roman"/>
                          <a:ea typeface="Times New Roman"/>
                          <a:cs typeface="Times New Roman"/>
                        </a:rPr>
                        <a:t>Testo libero</a:t>
                      </a:r>
                      <a:endParaRPr lang="it-IT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it-IT" sz="900">
                        <a:highlight>
                          <a:srgbClr val="FFFF00"/>
                        </a:highligh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4585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900">
                          <a:latin typeface="Times New Roman"/>
                          <a:ea typeface="Times New Roman"/>
                          <a:cs typeface="Times New Roman"/>
                        </a:rPr>
                        <a:t>1.10</a:t>
                      </a:r>
                      <a:endParaRPr lang="it-IT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900">
                          <a:latin typeface="Times New Roman"/>
                          <a:ea typeface="Times New Roman"/>
                          <a:cs typeface="Times New Roman"/>
                        </a:rPr>
                        <a:t>Filler</a:t>
                      </a:r>
                      <a:endParaRPr lang="it-IT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it-I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it-IT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it-IT" sz="900" dirty="0">
                        <a:highlight>
                          <a:srgbClr val="FFFF00"/>
                        </a:highligh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it-IT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0" y="0"/>
            <a:ext cx="3017838" cy="635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6" name="Rettangolo 25"/>
          <p:cNvSpPr/>
          <p:nvPr/>
        </p:nvSpPr>
        <p:spPr>
          <a:xfrm>
            <a:off x="683568" y="5733256"/>
            <a:ext cx="73448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aseline="30000" dirty="0" smtClean="0" bmk="">
                <a:latin typeface="Arial" pitchFamily="34" charset="0"/>
                <a:ea typeface="Times New Roman" pitchFamily="18" charset="0"/>
                <a:hlinkClick r:id="rId5"/>
              </a:rPr>
              <a:t>1</a:t>
            </a:r>
            <a:r>
              <a:rPr lang="it-IT" sz="1200" baseline="30000" dirty="0" smtClean="0" bmk="">
                <a:latin typeface="Arial" pitchFamily="34" charset="0"/>
                <a:ea typeface="Times New Roman" pitchFamily="18" charset="0"/>
                <a:hlinkClick r:id="rId6"/>
              </a:rPr>
              <a:t>]</a:t>
            </a:r>
            <a:r>
              <a:rPr lang="it-IT" sz="1200" dirty="0" smtClean="0">
                <a:latin typeface="Arial" pitchFamily="34" charset="0"/>
                <a:ea typeface="Times New Roman" pitchFamily="18" charset="0"/>
              </a:rPr>
              <a:t> i mesi interessanti per neonati da 0 a 11 mesi e campioni diversi nello stesso anno</a:t>
            </a:r>
            <a:endParaRPr lang="it-IT" sz="1200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2339752" y="188640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Dati del soggetto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20688"/>
          </a:xfrm>
        </p:spPr>
        <p:txBody>
          <a:bodyPr/>
          <a:lstStyle/>
          <a:p>
            <a:r>
              <a:rPr lang="it-IT" sz="2800" dirty="0" smtClean="0"/>
              <a:t>(Dati del soggetto)</a:t>
            </a:r>
            <a:endParaRPr lang="it-IT" sz="28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Comitato consultivo BBMRI-IT 23 febbraio 2011</a:t>
            </a:r>
            <a:endParaRPr lang="it-IT"/>
          </a:p>
        </p:txBody>
      </p:sp>
      <p:pic>
        <p:nvPicPr>
          <p:cNvPr id="5" name="Picture 4" descr="Logo I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3888" y="6021388"/>
            <a:ext cx="64770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 descr="logo e testo 72 dp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6021388"/>
            <a:ext cx="1871662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950" y="6165850"/>
            <a:ext cx="10287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5" y="980728"/>
            <a:ext cx="8942756" cy="5030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(Dati del soggetto)</a:t>
            </a: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Comitato consultivo BBMRI-IT 23 febbraio 2011</a:t>
            </a:r>
            <a:endParaRPr lang="it-IT"/>
          </a:p>
        </p:txBody>
      </p:sp>
      <p:pic>
        <p:nvPicPr>
          <p:cNvPr id="5" name="Picture 4" descr="Logo I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3888" y="6021388"/>
            <a:ext cx="64770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 descr="logo e testo 72 dp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6021388"/>
            <a:ext cx="1871662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950" y="6165850"/>
            <a:ext cx="10287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384" y="2636913"/>
            <a:ext cx="8861785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272808" cy="792088"/>
          </a:xfrm>
        </p:spPr>
        <p:txBody>
          <a:bodyPr/>
          <a:lstStyle/>
          <a:p>
            <a:r>
              <a:rPr lang="it-IT" sz="2800" dirty="0" smtClean="0"/>
              <a:t>(Dati del soggetto)</a:t>
            </a:r>
            <a:endParaRPr lang="it-IT" sz="28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Comitato consultivo BBMRI-IT 23 febbraio 2011</a:t>
            </a:r>
            <a:endParaRPr lang="it-IT"/>
          </a:p>
        </p:txBody>
      </p:sp>
      <p:pic>
        <p:nvPicPr>
          <p:cNvPr id="5" name="Picture 4" descr="Logo I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3888" y="6021388"/>
            <a:ext cx="64770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 descr="logo e testo 72 dp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6021388"/>
            <a:ext cx="1871662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950" y="6165850"/>
            <a:ext cx="10287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3595" y="1124744"/>
            <a:ext cx="7364789" cy="5160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Personalizzato 5">
      <a:dk1>
        <a:srgbClr val="003399"/>
      </a:dk1>
      <a:lt1>
        <a:srgbClr val="989FB1"/>
      </a:lt1>
      <a:dk2>
        <a:srgbClr val="3C3C3C"/>
      </a:dk2>
      <a:lt2>
        <a:srgbClr val="D9D9D9"/>
      </a:lt2>
      <a:accent1>
        <a:srgbClr val="3691AA"/>
      </a:accent1>
      <a:accent2>
        <a:srgbClr val="60B5CC"/>
      </a:accent2>
      <a:accent3>
        <a:srgbClr val="FFFF00"/>
      </a:accent3>
      <a:accent4>
        <a:srgbClr val="6BB76D"/>
      </a:accent4>
      <a:accent5>
        <a:srgbClr val="E88651"/>
      </a:accent5>
      <a:accent6>
        <a:srgbClr val="C64847"/>
      </a:accent6>
      <a:hlink>
        <a:srgbClr val="0033CC"/>
      </a:hlink>
      <a:folHlink>
        <a:srgbClr val="FF0B0B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2613</TotalTime>
  <Words>2125</Words>
  <Application>Microsoft Office PowerPoint</Application>
  <PresentationFormat>Presentazione su schermo (4:3)</PresentationFormat>
  <Paragraphs>398</Paragraphs>
  <Slides>50</Slides>
  <Notes>7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50</vt:i4>
      </vt:variant>
    </vt:vector>
  </HeadingPairs>
  <TitlesOfParts>
    <vt:vector size="52" baseType="lpstr">
      <vt:lpstr>Tema di Office</vt:lpstr>
      <vt:lpstr>Acrobat Document</vt:lpstr>
      <vt:lpstr>Riunione del Comitato Consultivo del Nodo BBMRI-IT </vt:lpstr>
      <vt:lpstr>        Ordine del giorno         </vt:lpstr>
      <vt:lpstr>1. Aggiornamenti</vt:lpstr>
      <vt:lpstr>Diapositiva 4</vt:lpstr>
      <vt:lpstr>2. Catalogo Italiano delle risorse</vt:lpstr>
      <vt:lpstr>Diapositiva 6</vt:lpstr>
      <vt:lpstr>(Dati del soggetto)</vt:lpstr>
      <vt:lpstr>(Dati del soggetto)</vt:lpstr>
      <vt:lpstr>(Dati del soggetto)</vt:lpstr>
      <vt:lpstr>(Dati del soggetto)</vt:lpstr>
      <vt:lpstr>(Dati del soggetto)</vt:lpstr>
      <vt:lpstr>Diapositiva 12</vt:lpstr>
      <vt:lpstr>Diapositiva 13</vt:lpstr>
      <vt:lpstr>Diapositiva 14</vt:lpstr>
      <vt:lpstr>Diapositiva 15</vt:lpstr>
      <vt:lpstr>Diapositiva 16</vt:lpstr>
      <vt:lpstr> Dati del Campione –sezione 1  </vt:lpstr>
      <vt:lpstr>(Dati del Campione –sezione 1)</vt:lpstr>
      <vt:lpstr>(Dati del Campione –sezione 1) (quadro di verifica)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 (Dati del Campione : sezione 2) </vt:lpstr>
      <vt:lpstr>Diapositiva 27</vt:lpstr>
      <vt:lpstr>Diapositiva 28</vt:lpstr>
      <vt:lpstr>(Dati di implementazione del campione)</vt:lpstr>
      <vt:lpstr>( dati di implementazione sul campione)</vt:lpstr>
      <vt:lpstr>2. Catalogo Italiano delle risorse </vt:lpstr>
      <vt:lpstr>2. Catalogo Italiano delle risorse</vt:lpstr>
      <vt:lpstr>Long and complex. Where do we start from? IARC doc Feb 2007 (Hainaut) Other proposals? 1st objective: traceability of time &amp; temp from surgery to biobank </vt:lpstr>
      <vt:lpstr>3.  La sostenibilità [20 min] </vt:lpstr>
      <vt:lpstr> 3.  Definizione dei gruppi di lavoro WG1 e WG2 </vt:lpstr>
      <vt:lpstr>  WG1: Proposta di regolamentazione delle biobanche per ricerca e dei criteri di definizione per la donazione di campioni alla ricerca  </vt:lpstr>
      <vt:lpstr> WG 2 : Analisi dei costi di gestione, cost-recovery delle biobanche di ricerca e ipotesi di studi di fattibilità per razionalizzare il proliferare di centri di raccolta campioni </vt:lpstr>
      <vt:lpstr>4.  Prossime fasi operative  dei WG1 e WG2  [20 min]     </vt:lpstr>
      <vt:lpstr>5. Forum italiano di Stakeholders  [20 min]</vt:lpstr>
      <vt:lpstr>La proposta del Prof. Rebulla: A quality system for Italian biobanks</vt:lpstr>
      <vt:lpstr>6. Lo standard di qualità� delle biobanche italiane   [20 min] </vt:lpstr>
      <vt:lpstr>Diapositiva 42</vt:lpstr>
      <vt:lpstr>Fine</vt:lpstr>
      <vt:lpstr>Riflessioni </vt:lpstr>
      <vt:lpstr>Vantaggi per le biobanche nel catalogo </vt:lpstr>
      <vt:lpstr> Data set del catalogo delle risorse </vt:lpstr>
      <vt:lpstr>Variabili di implementazione</vt:lpstr>
      <vt:lpstr>Cosa farà il Nodo</vt:lpstr>
      <vt:lpstr>2. Catalogo Italiano delle risorse (2)</vt:lpstr>
      <vt:lpstr>Diapositiva 50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 Elena Bravo</dc:creator>
  <cp:lastModifiedBy>napolitano_mariarosa</cp:lastModifiedBy>
  <cp:revision>221</cp:revision>
  <dcterms:created xsi:type="dcterms:W3CDTF">2011-01-25T07:01:42Z</dcterms:created>
  <dcterms:modified xsi:type="dcterms:W3CDTF">2011-03-04T09:06:04Z</dcterms:modified>
</cp:coreProperties>
</file>