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6" r:id="rId5"/>
    <p:sldId id="317" r:id="rId6"/>
    <p:sldId id="259" r:id="rId7"/>
    <p:sldId id="260" r:id="rId8"/>
    <p:sldId id="261" r:id="rId9"/>
    <p:sldId id="262" r:id="rId10"/>
    <p:sldId id="263" r:id="rId11"/>
    <p:sldId id="264" r:id="rId12"/>
    <p:sldId id="269" r:id="rId13"/>
    <p:sldId id="270" r:id="rId14"/>
    <p:sldId id="267" r:id="rId15"/>
    <p:sldId id="265" r:id="rId16"/>
    <p:sldId id="282" r:id="rId17"/>
    <p:sldId id="281" r:id="rId18"/>
    <p:sldId id="280" r:id="rId19"/>
    <p:sldId id="279" r:id="rId20"/>
    <p:sldId id="278" r:id="rId21"/>
    <p:sldId id="277" r:id="rId22"/>
    <p:sldId id="276" r:id="rId23"/>
    <p:sldId id="275" r:id="rId24"/>
    <p:sldId id="274" r:id="rId25"/>
    <p:sldId id="273" r:id="rId26"/>
    <p:sldId id="272" r:id="rId27"/>
    <p:sldId id="290" r:id="rId28"/>
    <p:sldId id="289" r:id="rId29"/>
    <p:sldId id="288" r:id="rId30"/>
    <p:sldId id="287" r:id="rId31"/>
    <p:sldId id="286" r:id="rId32"/>
    <p:sldId id="285" r:id="rId33"/>
    <p:sldId id="283" r:id="rId34"/>
    <p:sldId id="271" r:id="rId35"/>
    <p:sldId id="304" r:id="rId36"/>
    <p:sldId id="303" r:id="rId37"/>
    <p:sldId id="302" r:id="rId38"/>
    <p:sldId id="301" r:id="rId39"/>
    <p:sldId id="300" r:id="rId40"/>
    <p:sldId id="299" r:id="rId41"/>
    <p:sldId id="298" r:id="rId42"/>
    <p:sldId id="297" r:id="rId43"/>
    <p:sldId id="296" r:id="rId44"/>
    <p:sldId id="295" r:id="rId45"/>
    <p:sldId id="294" r:id="rId46"/>
    <p:sldId id="293" r:id="rId47"/>
    <p:sldId id="292" r:id="rId48"/>
    <p:sldId id="314" r:id="rId49"/>
    <p:sldId id="313" r:id="rId50"/>
    <p:sldId id="291" r:id="rId51"/>
    <p:sldId id="312" r:id="rId52"/>
    <p:sldId id="311" r:id="rId53"/>
    <p:sldId id="310" r:id="rId54"/>
    <p:sldId id="316" r:id="rId55"/>
    <p:sldId id="308" r:id="rId56"/>
    <p:sldId id="309" r:id="rId57"/>
    <p:sldId id="268" r:id="rId5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2ABA715F-680E-4D83-BCB2-21326D7957FD}">
          <p14:sldIdLst>
            <p14:sldId id="256"/>
            <p14:sldId id="257"/>
            <p14:sldId id="258"/>
            <p14:sldId id="266"/>
            <p14:sldId id="317"/>
            <p14:sldId id="259"/>
            <p14:sldId id="260"/>
            <p14:sldId id="261"/>
            <p14:sldId id="262"/>
            <p14:sldId id="263"/>
            <p14:sldId id="264"/>
            <p14:sldId id="269"/>
            <p14:sldId id="270"/>
            <p14:sldId id="267"/>
            <p14:sldId id="265"/>
            <p14:sldId id="282"/>
            <p14:sldId id="281"/>
            <p14:sldId id="280"/>
            <p14:sldId id="279"/>
            <p14:sldId id="278"/>
            <p14:sldId id="277"/>
            <p14:sldId id="276"/>
            <p14:sldId id="275"/>
            <p14:sldId id="274"/>
            <p14:sldId id="273"/>
            <p14:sldId id="272"/>
            <p14:sldId id="290"/>
            <p14:sldId id="289"/>
            <p14:sldId id="288"/>
            <p14:sldId id="287"/>
            <p14:sldId id="286"/>
            <p14:sldId id="285"/>
            <p14:sldId id="283"/>
            <p14:sldId id="271"/>
            <p14:sldId id="304"/>
            <p14:sldId id="303"/>
            <p14:sldId id="302"/>
            <p14:sldId id="301"/>
            <p14:sldId id="300"/>
            <p14:sldId id="299"/>
            <p14:sldId id="298"/>
            <p14:sldId id="297"/>
            <p14:sldId id="296"/>
            <p14:sldId id="295"/>
            <p14:sldId id="294"/>
            <p14:sldId id="293"/>
            <p14:sldId id="292"/>
            <p14:sldId id="314"/>
            <p14:sldId id="313"/>
            <p14:sldId id="291"/>
            <p14:sldId id="312"/>
            <p14:sldId id="311"/>
            <p14:sldId id="310"/>
            <p14:sldId id="316"/>
            <p14:sldId id="308"/>
            <p14:sldId id="309"/>
            <p14:sldId id="268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26" autoAdjust="0"/>
    <p:restoredTop sz="94660"/>
  </p:normalViewPr>
  <p:slideViewPr>
    <p:cSldViewPr>
      <p:cViewPr>
        <p:scale>
          <a:sx n="106" d="100"/>
          <a:sy n="106" d="100"/>
        </p:scale>
        <p:origin x="-240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2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3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4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9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8E5F1121-55E5-4518-9CBE-DB1C11F5A6B3}" type="datetimeFigureOut">
              <a:rPr lang="it-IT" smtClean="0"/>
              <a:t>07/12/2016</a:t>
            </a:fld>
            <a:endParaRPr lang="it-IT"/>
          </a:p>
        </p:txBody>
      </p:sp>
      <p:sp>
        <p:nvSpPr>
          <p:cNvPr id="50" name="Rectangle 49"/>
          <p:cNvSpPr/>
          <p:nvPr/>
        </p:nvSpPr>
        <p:spPr>
          <a:xfrm>
            <a:off x="4650889" y="6088285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70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7" y="5719970"/>
            <a:ext cx="643667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C631E30-5F71-44A4-ACC2-C4EC7B75F9EA}" type="slidenum">
              <a:rPr lang="it-IT" smtClean="0"/>
              <a:t>‹N›</a:t>
            </a:fld>
            <a:endParaRPr lang="it-IT"/>
          </a:p>
        </p:txBody>
      </p:sp>
      <p:sp>
        <p:nvSpPr>
          <p:cNvPr id="89" name="Rectangle 88"/>
          <p:cNvSpPr/>
          <p:nvPr/>
        </p:nvSpPr>
        <p:spPr>
          <a:xfrm>
            <a:off x="4650889" y="6088285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F1121-55E5-4518-9CBE-DB1C11F5A6B3}" type="datetimeFigureOut">
              <a:rPr lang="it-IT" smtClean="0"/>
              <a:t>07/12/2016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31E30-5F71-44A4-ACC2-C4EC7B75F9E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F1121-55E5-4518-9CBE-DB1C11F5A6B3}" type="datetimeFigureOut">
              <a:rPr lang="it-IT" smtClean="0"/>
              <a:t>07/12/2016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31E30-5F71-44A4-ACC2-C4EC7B75F9E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F1121-55E5-4518-9CBE-DB1C11F5A6B3}" type="datetimeFigureOut">
              <a:rPr lang="it-IT" smtClean="0"/>
              <a:t>07/12/2016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31E30-5F71-44A4-ACC2-C4EC7B75F9E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7" y="2900831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4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F1121-55E5-4518-9CBE-DB1C11F5A6B3}" type="datetimeFigureOut">
              <a:rPr lang="it-IT" smtClean="0"/>
              <a:t>07/12/2016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31E30-5F71-44A4-ACC2-C4EC7B75F9E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F1121-55E5-4518-9CBE-DB1C11F5A6B3}" type="datetimeFigureOut">
              <a:rPr lang="it-IT" smtClean="0"/>
              <a:t>07/12/2016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31E30-5F71-44A4-ACC2-C4EC7B75F9EA}" type="slidenum">
              <a:rPr lang="it-IT" smtClean="0"/>
              <a:t>‹N›</a:t>
            </a:fld>
            <a:endParaRPr lang="it-I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8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40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8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F1121-55E5-4518-9CBE-DB1C11F5A6B3}" type="datetimeFigureOut">
              <a:rPr lang="it-IT" smtClean="0"/>
              <a:t>07/12/2016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31E30-5F71-44A4-ACC2-C4EC7B75F9E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F1121-55E5-4518-9CBE-DB1C11F5A6B3}" type="datetimeFigureOut">
              <a:rPr lang="it-IT" smtClean="0"/>
              <a:t>07/12/2016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31E30-5F71-44A4-ACC2-C4EC7B75F9E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F1121-55E5-4518-9CBE-DB1C11F5A6B3}" type="datetimeFigureOut">
              <a:rPr lang="it-IT" smtClean="0"/>
              <a:t>07/12/2016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31E30-5F71-44A4-ACC2-C4EC7B75F9E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2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3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F1121-55E5-4518-9CBE-DB1C11F5A6B3}" type="datetimeFigureOut">
              <a:rPr lang="it-IT" smtClean="0"/>
              <a:t>07/12/2016</a:t>
            </a:fld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31E30-5F71-44A4-ACC2-C4EC7B75F9EA}" type="slidenum">
              <a:rPr lang="it-IT" smtClean="0"/>
              <a:t>‹N›</a:t>
            </a:fld>
            <a:endParaRPr lang="it-IT"/>
          </a:p>
        </p:txBody>
      </p:sp>
      <p:sp>
        <p:nvSpPr>
          <p:cNvPr id="58" name="Rectangle 57"/>
          <p:cNvSpPr/>
          <p:nvPr/>
        </p:nvSpPr>
        <p:spPr>
          <a:xfrm>
            <a:off x="905577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5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5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9"/>
            <a:ext cx="3493664" cy="365125"/>
          </a:xfrm>
        </p:spPr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5" y="2657438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2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3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7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5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14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2" y="4133092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F1121-55E5-4518-9CBE-DB1C11F5A6B3}" type="datetimeFigureOut">
              <a:rPr lang="it-IT" smtClean="0"/>
              <a:t>07/12/2016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9"/>
            <a:ext cx="3493664" cy="365125"/>
          </a:xfrm>
        </p:spPr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31E30-5F71-44A4-ACC2-C4EC7B75F9E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798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91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3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1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8E5F1121-55E5-4518-9CBE-DB1C11F5A6B3}" type="datetimeFigureOut">
              <a:rPr lang="it-IT" smtClean="0"/>
              <a:t>07/12/2016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4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9" y="224495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5C631E30-5F71-44A4-ACC2-C4EC7B75F9EA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tif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tif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21" y="2492897"/>
            <a:ext cx="3258225" cy="3258225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4594791" y="192748"/>
            <a:ext cx="3621504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b="1" dirty="0">
                <a:solidFill>
                  <a:schemeClr val="bg1"/>
                </a:solidFill>
              </a:rPr>
              <a:t>WORKSHOP</a:t>
            </a:r>
            <a:r>
              <a:rPr lang="it-IT" sz="2100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it-IT" sz="2100" b="1" dirty="0">
                <a:solidFill>
                  <a:schemeClr val="bg1"/>
                </a:solidFill>
              </a:rPr>
              <a:t>PRESENTAZIONE PROGETTO</a:t>
            </a:r>
          </a:p>
          <a:p>
            <a:pPr algn="ctr"/>
            <a:r>
              <a:rPr lang="it-IT" sz="2100" b="1" dirty="0">
                <a:solidFill>
                  <a:schemeClr val="bg1"/>
                </a:solidFill>
              </a:rPr>
              <a:t>SEPES</a:t>
            </a:r>
          </a:p>
          <a:p>
            <a:pPr algn="ctr"/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667914" y="1424970"/>
            <a:ext cx="35044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b="1" dirty="0">
                <a:solidFill>
                  <a:schemeClr val="bg1"/>
                </a:solidFill>
              </a:rPr>
              <a:t>Istituto G. Gaslini - Genova</a:t>
            </a:r>
          </a:p>
          <a:p>
            <a:pPr algn="ctr"/>
            <a:r>
              <a:rPr lang="it-IT" sz="2000" b="1" dirty="0">
                <a:solidFill>
                  <a:schemeClr val="bg1"/>
                </a:solidFill>
              </a:rPr>
              <a:t>20  Maggio 2016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149361" y="1916836"/>
            <a:ext cx="4518555" cy="169277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LA STRATEGIA COMUNICATIVA E IL MATERIALE DIDATTICO/EDUCATIVO 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900400" y="4360339"/>
            <a:ext cx="30428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>
                <a:solidFill>
                  <a:schemeClr val="accent1">
                    <a:lumMod val="50000"/>
                  </a:schemeClr>
                </a:solidFill>
              </a:rPr>
              <a:t>Sabina Cedri </a:t>
            </a:r>
          </a:p>
          <a:p>
            <a:pPr algn="ctr"/>
            <a:r>
              <a:rPr lang="it-IT" b="1" dirty="0">
                <a:solidFill>
                  <a:schemeClr val="accent1">
                    <a:lumMod val="50000"/>
                  </a:schemeClr>
                </a:solidFill>
              </a:rPr>
              <a:t>Istituto Superiore di Sanità</a:t>
            </a:r>
          </a:p>
          <a:p>
            <a:pPr algn="ctr"/>
            <a:r>
              <a:rPr lang="it-IT" b="1" dirty="0">
                <a:solidFill>
                  <a:schemeClr val="accent1">
                    <a:lumMod val="50000"/>
                  </a:schemeClr>
                </a:solidFill>
              </a:rPr>
              <a:t>Roma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5" y="-64793"/>
            <a:ext cx="1596369" cy="1596369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2339752" y="548680"/>
            <a:ext cx="1334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Allegato 5</a:t>
            </a:r>
          </a:p>
        </p:txBody>
      </p:sp>
    </p:spTree>
    <p:extLst>
      <p:ext uri="{BB962C8B-B14F-4D97-AF65-F5344CB8AC3E}">
        <p14:creationId xmlns:p14="http://schemas.microsoft.com/office/powerpoint/2010/main" val="673399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139952" y="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strategia comunicativa e il materiale didattico/educativo </a:t>
            </a:r>
          </a:p>
        </p:txBody>
      </p:sp>
      <p:pic>
        <p:nvPicPr>
          <p:cNvPr id="5" name="Immagine 4" descr="C:\Users\Sabina\Desktop\ScrivaniaSabina\Comunicazione\MarketingSociale\Scrivania Sabina\Loghi\LogoISScircolare.t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3088"/>
            <a:ext cx="864096" cy="86409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sellaDiTesto 6"/>
          <p:cNvSpPr txBox="1"/>
          <p:nvPr/>
        </p:nvSpPr>
        <p:spPr>
          <a:xfrm>
            <a:off x="1187624" y="692700"/>
            <a:ext cx="7560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/>
              <a:t> ALBUM A FUMETTI PER BAMBINI – SCUOLA D’INFANZIA E SCUOLA PRIMARIA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031250"/>
            <a:ext cx="7669629" cy="5422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762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139952" y="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strategia comunicativa e il materiale didattico/educativo </a:t>
            </a:r>
          </a:p>
        </p:txBody>
      </p:sp>
      <p:pic>
        <p:nvPicPr>
          <p:cNvPr id="5" name="Immagine 4" descr="C:\Users\Sabina\Desktop\ScrivaniaSabina\Comunicazione\MarketingSociale\Scrivania Sabina\Loghi\LogoISScircolare.t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74"/>
            <a:ext cx="864096" cy="864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30" y="1054340"/>
            <a:ext cx="7627695" cy="539244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1211360" y="713297"/>
            <a:ext cx="7560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/>
              <a:t> ALBUM A FUMETTI PER BAMBINI – SCUOLA D’INFANZIA E SCUOLA PRIMARIA</a:t>
            </a:r>
          </a:p>
        </p:txBody>
      </p:sp>
    </p:spTree>
    <p:extLst>
      <p:ext uri="{BB962C8B-B14F-4D97-AF65-F5344CB8AC3E}">
        <p14:creationId xmlns:p14="http://schemas.microsoft.com/office/powerpoint/2010/main" val="4145762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764707"/>
            <a:ext cx="7992888" cy="5688632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4139952" y="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strategia comunicativa e il materiale didattico/educativo 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51525" y="-2213"/>
            <a:ext cx="4224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/>
              <a:t>POSTER DA AFFIGGERE NELLE CLASSI </a:t>
            </a:r>
          </a:p>
        </p:txBody>
      </p:sp>
    </p:spTree>
    <p:extLst>
      <p:ext uri="{BB962C8B-B14F-4D97-AF65-F5344CB8AC3E}">
        <p14:creationId xmlns:p14="http://schemas.microsoft.com/office/powerpoint/2010/main" val="2395526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139952" y="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strategia comunicativa e il materiale didattico/educativo 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764704"/>
            <a:ext cx="7898608" cy="5642136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251525" y="-2213"/>
            <a:ext cx="4224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/>
              <a:t>POSTER DA AFFIGGERE NELLE CLASSI </a:t>
            </a:r>
          </a:p>
        </p:txBody>
      </p:sp>
    </p:spTree>
    <p:extLst>
      <p:ext uri="{BB962C8B-B14F-4D97-AF65-F5344CB8AC3E}">
        <p14:creationId xmlns:p14="http://schemas.microsoft.com/office/powerpoint/2010/main" val="2395526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139952" y="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strategia comunicativa e il materiale didattico/educativo 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51525" y="-2213"/>
            <a:ext cx="4224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/>
              <a:t>POSTER DA AFFIGGERE NELLE CLASSI 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50" y="745407"/>
            <a:ext cx="8159119" cy="582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5264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139952" y="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strategia comunicativa e il materiale didattico/educativo 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51525" y="-2213"/>
            <a:ext cx="4224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/>
              <a:t>POSTER DA AFFIGGERE NELLE CLASSI 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33" y="764705"/>
            <a:ext cx="8108107" cy="579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7622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139952" y="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strategia comunicativa e il materiale didattico/educativo 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53760" y="17039"/>
            <a:ext cx="2699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/>
              <a:t>OPUSCOLO PER ADULTI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74526"/>
            <a:ext cx="7416824" cy="5262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8811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139952" y="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strategia comunicativa e il materiale didattico/educativo 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53760" y="17039"/>
            <a:ext cx="2699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/>
              <a:t>OPUSCOLO PER ADULTI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7" y="859536"/>
            <a:ext cx="7912603" cy="5521792"/>
          </a:xfrm>
          <a:prstGeom prst="rect">
            <a:avLst/>
          </a:prstGeom>
        </p:spPr>
      </p:pic>
      <p:pic>
        <p:nvPicPr>
          <p:cNvPr id="5" name="Immagine 4" descr="C:\Users\Sabina\Desktop\ScrivaniaSabina\Comunicazione\MarketingSociale\Scrivania Sabina\Loghi\LogoISScircolare.t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9" y="341367"/>
            <a:ext cx="864096" cy="8640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58811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139952" y="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strategia comunicativa e il materiale didattico/educativo 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53760" y="17039"/>
            <a:ext cx="2699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/>
              <a:t>OPUSCOLO PER ADULTI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80" y="934592"/>
            <a:ext cx="7698245" cy="5374728"/>
          </a:xfrm>
          <a:prstGeom prst="rect">
            <a:avLst/>
          </a:prstGeom>
        </p:spPr>
      </p:pic>
      <p:pic>
        <p:nvPicPr>
          <p:cNvPr id="5" name="Immagine 4" descr="C:\Users\Sabina\Desktop\ScrivaniaSabina\Comunicazione\MarketingSociale\Scrivania Sabina\Loghi\LogoISScircolare.t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9555"/>
            <a:ext cx="864096" cy="8640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58811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139952" y="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strategia comunicativa e il materiale didattico/educativo 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53760" y="17039"/>
            <a:ext cx="2699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/>
              <a:t>OPUSCOLO PER ADULTI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875808"/>
            <a:ext cx="7560840" cy="5296426"/>
          </a:xfrm>
          <a:prstGeom prst="rect">
            <a:avLst/>
          </a:prstGeom>
        </p:spPr>
      </p:pic>
      <p:pic>
        <p:nvPicPr>
          <p:cNvPr id="5" name="Immagine 4" descr="C:\Users\Sabina\Desktop\ScrivaniaSabina\Comunicazione\MarketingSociale\Scrivania Sabina\Loghi\LogoISScircolare.t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64096" cy="8640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5881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139952" y="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strategia comunicativa e il materiale didattico/educativo </a:t>
            </a:r>
          </a:p>
        </p:txBody>
      </p:sp>
      <p:pic>
        <p:nvPicPr>
          <p:cNvPr id="5" name="Immagine 4" descr="C:\Users\Sabina\Desktop\ScrivaniaSabina\Comunicazione\MarketingSociale\Scrivania Sabina\Loghi\LogoISScircolare.t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64096" cy="864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301208"/>
            <a:ext cx="1080120" cy="1080120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1613952" y="1124748"/>
            <a:ext cx="61926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/>
              <a:t>La prevenzione degli incidenti nei bambini: </a:t>
            </a:r>
          </a:p>
          <a:p>
            <a:pPr algn="ctr"/>
            <a:r>
              <a:rPr lang="it-IT" sz="2000" b="1" dirty="0"/>
              <a:t>Il modello PR.E.V. - </a:t>
            </a:r>
            <a:r>
              <a:rPr lang="it-IT" sz="2000" b="1" dirty="0" err="1"/>
              <a:t>PRevenzione</a:t>
            </a:r>
            <a:r>
              <a:rPr lang="it-IT" sz="2000" b="1" dirty="0"/>
              <a:t>, Educazione, Vigilanza</a:t>
            </a:r>
            <a:endParaRPr lang="it-IT" sz="2000" dirty="0"/>
          </a:p>
        </p:txBody>
      </p:sp>
      <p:sp>
        <p:nvSpPr>
          <p:cNvPr id="8" name="Rettangolo 7"/>
          <p:cNvSpPr/>
          <p:nvPr/>
        </p:nvSpPr>
        <p:spPr>
          <a:xfrm>
            <a:off x="1115616" y="2276872"/>
            <a:ext cx="7241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b="1" dirty="0"/>
              <a:t>Prevenzione (genitori e altri adulti):</a:t>
            </a:r>
            <a:r>
              <a:rPr lang="it-IT" dirty="0"/>
              <a:t> agendo sulle strutture, materiali ed oggetti, adottando specifici comportamenti che  mettano in sicurezza il bambino dal pericolo di incidente</a:t>
            </a:r>
          </a:p>
        </p:txBody>
      </p:sp>
      <p:sp>
        <p:nvSpPr>
          <p:cNvPr id="9" name="Rettangolo 8"/>
          <p:cNvSpPr/>
          <p:nvPr/>
        </p:nvSpPr>
        <p:spPr>
          <a:xfrm>
            <a:off x="1089832" y="3356990"/>
            <a:ext cx="7128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b="1" dirty="0"/>
              <a:t>Educazione del bambino</a:t>
            </a:r>
            <a:r>
              <a:rPr lang="it-IT" dirty="0"/>
              <a:t>: appena il bambino è in grado di imparare, sarà bene che gli venga insegnato ad adottare comportamenti sicuri in casa, in strada e in tutti gli altri ambienti frequentati.</a:t>
            </a:r>
          </a:p>
        </p:txBody>
      </p:sp>
      <p:sp>
        <p:nvSpPr>
          <p:cNvPr id="10" name="Rettangolo 9"/>
          <p:cNvSpPr/>
          <p:nvPr/>
        </p:nvSpPr>
        <p:spPr>
          <a:xfrm>
            <a:off x="1115616" y="4687977"/>
            <a:ext cx="6264696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b="1" dirty="0"/>
              <a:t>Vigilanza da parte degli adulti</a:t>
            </a:r>
            <a:r>
              <a:rPr lang="it-IT" dirty="0"/>
              <a:t>: in ogni caso, le suddette azioni di prevenzione e di educazione non devono far sì che l’adulto responsabile manchi di tenere d’occhio il bambino, soprattutto nelle situazioni considerate come più pericolose.  </a:t>
            </a:r>
          </a:p>
        </p:txBody>
      </p:sp>
    </p:spTree>
    <p:extLst>
      <p:ext uri="{BB962C8B-B14F-4D97-AF65-F5344CB8AC3E}">
        <p14:creationId xmlns:p14="http://schemas.microsoft.com/office/powerpoint/2010/main" val="28145837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56" y="646331"/>
            <a:ext cx="7624848" cy="533994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4139952" y="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strategia comunicativa e il materiale didattico/educativo </a:t>
            </a:r>
          </a:p>
        </p:txBody>
      </p:sp>
      <p:pic>
        <p:nvPicPr>
          <p:cNvPr id="5" name="Immagine 4" descr="C:\Users\Sabina\Desktop\ScrivaniaSabina\Comunicazione\MarketingSociale\Scrivania Sabina\Loghi\LogoISScircolare.t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64096" cy="86409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sellaDiTesto 6"/>
          <p:cNvSpPr txBox="1"/>
          <p:nvPr/>
        </p:nvSpPr>
        <p:spPr>
          <a:xfrm>
            <a:off x="53760" y="17039"/>
            <a:ext cx="2699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/>
              <a:t>OPUSCOLO PER ADULTI</a:t>
            </a:r>
          </a:p>
        </p:txBody>
      </p:sp>
    </p:spTree>
    <p:extLst>
      <p:ext uri="{BB962C8B-B14F-4D97-AF65-F5344CB8AC3E}">
        <p14:creationId xmlns:p14="http://schemas.microsoft.com/office/powerpoint/2010/main" val="11358811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139952" y="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strategia comunicativa e il materiale didattico/educativo 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81" y="908721"/>
            <a:ext cx="7794913" cy="5446736"/>
          </a:xfrm>
          <a:prstGeom prst="rect">
            <a:avLst/>
          </a:prstGeom>
        </p:spPr>
      </p:pic>
      <p:pic>
        <p:nvPicPr>
          <p:cNvPr id="5" name="Immagine 4" descr="C:\Users\Sabina\Desktop\ScrivaniaSabina\Comunicazione\MarketingSociale\Scrivania Sabina\Loghi\LogoISScircolare.t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64096" cy="86409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sellaDiTesto 6"/>
          <p:cNvSpPr txBox="1"/>
          <p:nvPr/>
        </p:nvSpPr>
        <p:spPr>
          <a:xfrm>
            <a:off x="53760" y="17039"/>
            <a:ext cx="2699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/>
              <a:t>OPUSCOLO PER ADULTI</a:t>
            </a:r>
          </a:p>
        </p:txBody>
      </p:sp>
    </p:spTree>
    <p:extLst>
      <p:ext uri="{BB962C8B-B14F-4D97-AF65-F5344CB8AC3E}">
        <p14:creationId xmlns:p14="http://schemas.microsoft.com/office/powerpoint/2010/main" val="11358811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01" y="939437"/>
            <a:ext cx="7698359" cy="5369883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4139952" y="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strategia comunicativa e il materiale didattico/educativo </a:t>
            </a:r>
          </a:p>
        </p:txBody>
      </p:sp>
      <p:pic>
        <p:nvPicPr>
          <p:cNvPr id="5" name="Immagine 4" descr="C:\Users\Sabina\Desktop\ScrivaniaSabina\Comunicazione\MarketingSociale\Scrivania Sabina\Loghi\LogoISScircolare.t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64096" cy="86409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sellaDiTesto 6"/>
          <p:cNvSpPr txBox="1"/>
          <p:nvPr/>
        </p:nvSpPr>
        <p:spPr>
          <a:xfrm>
            <a:off x="53760" y="17039"/>
            <a:ext cx="2699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/>
              <a:t>OPUSCOLO PER ADULTI</a:t>
            </a:r>
          </a:p>
        </p:txBody>
      </p:sp>
    </p:spTree>
    <p:extLst>
      <p:ext uri="{BB962C8B-B14F-4D97-AF65-F5344CB8AC3E}">
        <p14:creationId xmlns:p14="http://schemas.microsoft.com/office/powerpoint/2010/main" val="11358811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139952" y="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strategia comunicativa e il materiale didattico/educativo 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04" y="1052736"/>
            <a:ext cx="7554368" cy="5271096"/>
          </a:xfrm>
          <a:prstGeom prst="rect">
            <a:avLst/>
          </a:prstGeom>
        </p:spPr>
      </p:pic>
      <p:pic>
        <p:nvPicPr>
          <p:cNvPr id="5" name="Immagine 4" descr="C:\Users\Sabina\Desktop\ScrivaniaSabina\Comunicazione\MarketingSociale\Scrivania Sabina\Loghi\LogoISScircolare.t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64096" cy="86409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sellaDiTesto 6"/>
          <p:cNvSpPr txBox="1"/>
          <p:nvPr/>
        </p:nvSpPr>
        <p:spPr>
          <a:xfrm>
            <a:off x="53760" y="17039"/>
            <a:ext cx="2699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/>
              <a:t>OPUSCOLO PER ADULTI</a:t>
            </a:r>
          </a:p>
        </p:txBody>
      </p:sp>
    </p:spTree>
    <p:extLst>
      <p:ext uri="{BB962C8B-B14F-4D97-AF65-F5344CB8AC3E}">
        <p14:creationId xmlns:p14="http://schemas.microsoft.com/office/powerpoint/2010/main" val="11358811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139952" y="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strategia comunicativa e il materiale didattico/educativo 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05" y="911352"/>
            <a:ext cx="7589171" cy="5325960"/>
          </a:xfrm>
          <a:prstGeom prst="rect">
            <a:avLst/>
          </a:prstGeom>
        </p:spPr>
      </p:pic>
      <p:pic>
        <p:nvPicPr>
          <p:cNvPr id="5" name="Immagine 4" descr="C:\Users\Sabina\Desktop\ScrivaniaSabina\Comunicazione\MarketingSociale\Scrivania Sabina\Loghi\LogoISScircolare.t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64096" cy="86409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sellaDiTesto 6"/>
          <p:cNvSpPr txBox="1"/>
          <p:nvPr/>
        </p:nvSpPr>
        <p:spPr>
          <a:xfrm>
            <a:off x="53760" y="17039"/>
            <a:ext cx="2699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/>
              <a:t>OPUSCOLO PER ADULTI</a:t>
            </a:r>
          </a:p>
        </p:txBody>
      </p:sp>
    </p:spTree>
    <p:extLst>
      <p:ext uri="{BB962C8B-B14F-4D97-AF65-F5344CB8AC3E}">
        <p14:creationId xmlns:p14="http://schemas.microsoft.com/office/powerpoint/2010/main" val="11358811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139952" y="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strategia comunicativa e il materiale didattico/educativo 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69" y="980728"/>
            <a:ext cx="7472759" cy="5301576"/>
          </a:xfrm>
          <a:prstGeom prst="rect">
            <a:avLst/>
          </a:prstGeom>
        </p:spPr>
      </p:pic>
      <p:pic>
        <p:nvPicPr>
          <p:cNvPr id="5" name="Immagine 4" descr="C:\Users\Sabina\Desktop\ScrivaniaSabina\Comunicazione\MarketingSociale\Scrivania Sabina\Loghi\LogoISScircolare.t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64096" cy="86409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sellaDiTesto 6"/>
          <p:cNvSpPr txBox="1"/>
          <p:nvPr/>
        </p:nvSpPr>
        <p:spPr>
          <a:xfrm>
            <a:off x="53760" y="17039"/>
            <a:ext cx="2699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/>
              <a:t>OPUSCOLO PER ADULTI</a:t>
            </a:r>
          </a:p>
        </p:txBody>
      </p:sp>
    </p:spTree>
    <p:extLst>
      <p:ext uri="{BB962C8B-B14F-4D97-AF65-F5344CB8AC3E}">
        <p14:creationId xmlns:p14="http://schemas.microsoft.com/office/powerpoint/2010/main" val="11358811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139952" y="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strategia comunicativa e il materiale didattico/educativo </a:t>
            </a:r>
          </a:p>
        </p:txBody>
      </p:sp>
      <p:pic>
        <p:nvPicPr>
          <p:cNvPr id="5" name="Immagine 4" descr="C:\Users\Sabina\Desktop\ScrivaniaSabina\Comunicazione\MarketingSociale\Scrivania Sabina\Loghi\LogoISScircolare.t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64096" cy="86409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sellaDiTesto 6"/>
          <p:cNvSpPr txBox="1"/>
          <p:nvPr/>
        </p:nvSpPr>
        <p:spPr>
          <a:xfrm>
            <a:off x="-37486" y="17039"/>
            <a:ext cx="3097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/>
              <a:t>MANUALE PER FORMATORI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301208"/>
            <a:ext cx="1080120" cy="1080120"/>
          </a:xfrm>
          <a:prstGeom prst="rect">
            <a:avLst/>
          </a:prstGeom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369" y="1230317"/>
            <a:ext cx="4103687" cy="439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683573" y="5133382"/>
            <a:ext cx="28424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/>
              <a:t>www.iss.it/casa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755582" y="5663915"/>
            <a:ext cx="2723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/>
              <a:t>Progetto PRIUS</a:t>
            </a:r>
          </a:p>
        </p:txBody>
      </p:sp>
    </p:spTree>
    <p:extLst>
      <p:ext uri="{BB962C8B-B14F-4D97-AF65-F5344CB8AC3E}">
        <p14:creationId xmlns:p14="http://schemas.microsoft.com/office/powerpoint/2010/main" val="11358811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139952" y="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strategia comunicativa e il materiale didattico/educativo </a:t>
            </a:r>
          </a:p>
        </p:txBody>
      </p:sp>
      <p:pic>
        <p:nvPicPr>
          <p:cNvPr id="5" name="Immagine 4" descr="C:\Users\Sabina\Desktop\ScrivaniaSabina\Comunicazione\MarketingSociale\Scrivania Sabina\Loghi\LogoISScircolare.t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2908"/>
            <a:ext cx="864096" cy="864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301208"/>
            <a:ext cx="1080120" cy="108012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-37486" y="17039"/>
            <a:ext cx="3097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/>
              <a:t>MANUALE PER FORMATORI</a:t>
            </a:r>
          </a:p>
        </p:txBody>
      </p:sp>
      <p:sp>
        <p:nvSpPr>
          <p:cNvPr id="2" name="Rettangolo 1"/>
          <p:cNvSpPr/>
          <p:nvPr/>
        </p:nvSpPr>
        <p:spPr>
          <a:xfrm>
            <a:off x="1302813" y="2628004"/>
            <a:ext cx="67849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lvl="0" indent="-266700"/>
            <a:r>
              <a:rPr lang="it-IT" b="1" dirty="0"/>
              <a:t>3. L’impatto delle ustioni sulla popolazione pediatrica: i dati   epidemiologici</a:t>
            </a:r>
            <a:endParaRPr lang="it-IT" sz="1200" dirty="0"/>
          </a:p>
        </p:txBody>
      </p:sp>
      <p:sp>
        <p:nvSpPr>
          <p:cNvPr id="3" name="Rettangolo 2"/>
          <p:cNvSpPr/>
          <p:nvPr/>
        </p:nvSpPr>
        <p:spPr>
          <a:xfrm>
            <a:off x="1302808" y="668599"/>
            <a:ext cx="11272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Indice</a:t>
            </a:r>
            <a:endParaRPr lang="it-IT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320861" y="1217004"/>
            <a:ext cx="18197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b="1" dirty="0"/>
              <a:t>1. Introduzione</a:t>
            </a:r>
            <a:endParaRPr lang="it-IT" sz="1200" dirty="0"/>
          </a:p>
        </p:txBody>
      </p:sp>
      <p:sp>
        <p:nvSpPr>
          <p:cNvPr id="9" name="Rettangolo 8"/>
          <p:cNvSpPr/>
          <p:nvPr/>
        </p:nvSpPr>
        <p:spPr>
          <a:xfrm>
            <a:off x="1347879" y="1593431"/>
            <a:ext cx="25026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b="1" dirty="0"/>
              <a:t>2. Il progetto PR.I.U.S.</a:t>
            </a:r>
            <a:endParaRPr lang="it-IT" sz="1200" dirty="0"/>
          </a:p>
        </p:txBody>
      </p:sp>
      <p:sp>
        <p:nvSpPr>
          <p:cNvPr id="10" name="Rettangolo 9"/>
          <p:cNvSpPr/>
          <p:nvPr/>
        </p:nvSpPr>
        <p:spPr>
          <a:xfrm>
            <a:off x="1187624" y="1916836"/>
            <a:ext cx="57606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it-IT" sz="1600" dirty="0"/>
              <a:t>2.1 Introduzione e Metodologia del progetto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1650400" y="2273749"/>
            <a:ext cx="36631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dirty="0"/>
              <a:t>2.2  I materiali del progetto PR.I.U.S.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1320853" y="3353845"/>
            <a:ext cx="72115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lvl="0" indent="-269875"/>
            <a:r>
              <a:rPr lang="it-IT" b="1" dirty="0"/>
              <a:t>4. Nozioni sugli effetti delle ustioni: quali sono i danni da  ustione in età pediatrica.</a:t>
            </a:r>
            <a:endParaRPr lang="it-IT" dirty="0"/>
          </a:p>
        </p:txBody>
      </p:sp>
      <p:sp>
        <p:nvSpPr>
          <p:cNvPr id="13" name="Rettangolo 12"/>
          <p:cNvSpPr/>
          <p:nvPr/>
        </p:nvSpPr>
        <p:spPr>
          <a:xfrm>
            <a:off x="1352359" y="4120727"/>
            <a:ext cx="6735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69875"/>
            <a:r>
              <a:rPr lang="it-IT" b="1" dirty="0"/>
              <a:t>5. I fattori di rischio di ustione nei bambini: cosa porta ad un’ustione.</a:t>
            </a:r>
            <a:endParaRPr lang="it-IT" dirty="0"/>
          </a:p>
        </p:txBody>
      </p:sp>
      <p:sp>
        <p:nvSpPr>
          <p:cNvPr id="14" name="Rettangolo 13"/>
          <p:cNvSpPr/>
          <p:nvPr/>
        </p:nvSpPr>
        <p:spPr>
          <a:xfrm>
            <a:off x="1403648" y="4793377"/>
            <a:ext cx="5760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6. Comportamenti sicuri: come evitare le ustioni</a:t>
            </a:r>
            <a:endParaRPr lang="it-IT" dirty="0"/>
          </a:p>
        </p:txBody>
      </p:sp>
      <p:sp>
        <p:nvSpPr>
          <p:cNvPr id="15" name="Rettangolo 14"/>
          <p:cNvSpPr/>
          <p:nvPr/>
        </p:nvSpPr>
        <p:spPr>
          <a:xfrm>
            <a:off x="1424893" y="5199767"/>
            <a:ext cx="60274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7. Elementi di primo soccorso: cosa fare in caso di ustione.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485948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765" y="647126"/>
            <a:ext cx="4263459" cy="5878218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4139952" y="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strategia comunicativa e il materiale didattico/educativo </a:t>
            </a:r>
          </a:p>
        </p:txBody>
      </p:sp>
      <p:pic>
        <p:nvPicPr>
          <p:cNvPr id="5" name="Immagine 4" descr="C:\Users\Sabina\Desktop\ScrivaniaSabina\Comunicazione\MarketingSociale\Scrivania Sabina\Loghi\LogoISScircolare.t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64096" cy="864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301208"/>
            <a:ext cx="1080120" cy="108012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-37486" y="17039"/>
            <a:ext cx="3097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/>
              <a:t>MANUALE PER FORMATORI</a:t>
            </a:r>
          </a:p>
        </p:txBody>
      </p:sp>
    </p:spTree>
    <p:extLst>
      <p:ext uri="{BB962C8B-B14F-4D97-AF65-F5344CB8AC3E}">
        <p14:creationId xmlns:p14="http://schemas.microsoft.com/office/powerpoint/2010/main" val="42485948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112" y="646332"/>
            <a:ext cx="4077096" cy="5807004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4139952" y="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strategia comunicativa e il materiale didattico/educativo </a:t>
            </a:r>
          </a:p>
        </p:txBody>
      </p:sp>
      <p:pic>
        <p:nvPicPr>
          <p:cNvPr id="5" name="Immagine 4" descr="C:\Users\Sabina\Desktop\ScrivaniaSabina\Comunicazione\MarketingSociale\Scrivania Sabina\Loghi\LogoISScircolare.t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64096" cy="864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301208"/>
            <a:ext cx="1080120" cy="108012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-37486" y="17039"/>
            <a:ext cx="3097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/>
              <a:t>MANUALE PER FORMATORI</a:t>
            </a:r>
          </a:p>
        </p:txBody>
      </p:sp>
    </p:spTree>
    <p:extLst>
      <p:ext uri="{BB962C8B-B14F-4D97-AF65-F5344CB8AC3E}">
        <p14:creationId xmlns:p14="http://schemas.microsoft.com/office/powerpoint/2010/main" val="4248594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139952" y="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strategia comunicativa e il materiale didattico/educativo </a:t>
            </a:r>
          </a:p>
        </p:txBody>
      </p:sp>
      <p:pic>
        <p:nvPicPr>
          <p:cNvPr id="5" name="Immagine 4" descr="C:\Users\Sabina\Desktop\ScrivaniaSabina\Comunicazione\MarketingSociale\Scrivania Sabina\Loghi\LogoISScircolare.t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64096" cy="864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301208"/>
            <a:ext cx="1080120" cy="1080120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2266207" y="1196755"/>
            <a:ext cx="4322017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it-IT" b="1" dirty="0"/>
              <a:t>IL MATERIALE </a:t>
            </a:r>
            <a:r>
              <a:rPr lang="it-IT" b="1" u="sng" dirty="0"/>
              <a:t>DIDATTICO/EDUCATIVO</a:t>
            </a:r>
            <a:r>
              <a:rPr lang="it-IT" b="1" dirty="0"/>
              <a:t> </a:t>
            </a:r>
          </a:p>
          <a:p>
            <a:pPr algn="ctr"/>
            <a:r>
              <a:rPr lang="it-IT" b="1" dirty="0"/>
              <a:t>DEL PROGETTO SEPES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971601" y="2552714"/>
            <a:ext cx="6322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/>
              <a:t>1) ALBUM A FUMETTI PER BAMBINI – SCUOLA D’INFANZIA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977133" y="2987660"/>
            <a:ext cx="6135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/>
              <a:t>2) ALBUM A FUMETTI PER BAMBINI – SCUOLA PRIMARIA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1009811" y="3458440"/>
            <a:ext cx="4506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/>
              <a:t>3) POSTER DA AFFIGGERE NELLE CLASSI 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1027438" y="3904100"/>
            <a:ext cx="4935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4) OPUSCOLO PER INSEGNANTI E GENITORI 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1046858" y="4411781"/>
            <a:ext cx="6086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5) MANUALE IN FORMATO ELETTRONICO PER PEDIATRI </a:t>
            </a:r>
          </a:p>
          <a:p>
            <a:r>
              <a:rPr lang="it-IT" b="1" dirty="0"/>
              <a:t>    FORMATORI E INSEGNANTI</a:t>
            </a:r>
          </a:p>
        </p:txBody>
      </p:sp>
    </p:spTree>
    <p:extLst>
      <p:ext uri="{BB962C8B-B14F-4D97-AF65-F5344CB8AC3E}">
        <p14:creationId xmlns:p14="http://schemas.microsoft.com/office/powerpoint/2010/main" val="21837721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139952" y="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strategia comunicativa e il materiale didattico/educativo </a:t>
            </a:r>
          </a:p>
        </p:txBody>
      </p:sp>
      <p:pic>
        <p:nvPicPr>
          <p:cNvPr id="5" name="Immagine 4" descr="C:\Users\Sabina\Desktop\ScrivaniaSabina\Comunicazione\MarketingSociale\Scrivania Sabina\Loghi\LogoISScircolare.t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64096" cy="864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496" y="646332"/>
            <a:ext cx="4104456" cy="5883574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301208"/>
            <a:ext cx="1080120" cy="108012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-37486" y="17039"/>
            <a:ext cx="3097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/>
              <a:t>MANUALE PER FORMATORI</a:t>
            </a:r>
          </a:p>
        </p:txBody>
      </p:sp>
    </p:spTree>
    <p:extLst>
      <p:ext uri="{BB962C8B-B14F-4D97-AF65-F5344CB8AC3E}">
        <p14:creationId xmlns:p14="http://schemas.microsoft.com/office/powerpoint/2010/main" val="42485948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139952" y="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strategia comunicativa e il materiale didattico/educativo </a:t>
            </a:r>
          </a:p>
        </p:txBody>
      </p:sp>
      <p:pic>
        <p:nvPicPr>
          <p:cNvPr id="5" name="Immagine 4" descr="C:\Users\Sabina\Desktop\ScrivaniaSabina\Comunicazione\MarketingSociale\Scrivania Sabina\Loghi\LogoISScircolare.t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64096" cy="864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660793"/>
            <a:ext cx="4012230" cy="5734996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301208"/>
            <a:ext cx="1080120" cy="108012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-37486" y="17039"/>
            <a:ext cx="3097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/>
              <a:t>MANUALE PER FORMATORI</a:t>
            </a:r>
          </a:p>
        </p:txBody>
      </p:sp>
    </p:spTree>
    <p:extLst>
      <p:ext uri="{BB962C8B-B14F-4D97-AF65-F5344CB8AC3E}">
        <p14:creationId xmlns:p14="http://schemas.microsoft.com/office/powerpoint/2010/main" val="42485948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139952" y="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strategia comunicativa e il materiale didattico/educativo </a:t>
            </a:r>
          </a:p>
        </p:txBody>
      </p:sp>
      <p:pic>
        <p:nvPicPr>
          <p:cNvPr id="5" name="Immagine 4" descr="C:\Users\Sabina\Desktop\ScrivaniaSabina\Comunicazione\MarketingSociale\Scrivania Sabina\Loghi\LogoISScircolare.t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64096" cy="864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161" y="646332"/>
            <a:ext cx="4104456" cy="569253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301208"/>
            <a:ext cx="1080120" cy="108012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-37486" y="17039"/>
            <a:ext cx="3097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/>
              <a:t>MANUALE PER FORMATORI</a:t>
            </a:r>
          </a:p>
        </p:txBody>
      </p:sp>
    </p:spTree>
    <p:extLst>
      <p:ext uri="{BB962C8B-B14F-4D97-AF65-F5344CB8AC3E}">
        <p14:creationId xmlns:p14="http://schemas.microsoft.com/office/powerpoint/2010/main" val="42485948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139952" y="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strategia comunicativa e il materiale didattico/educativo </a:t>
            </a:r>
          </a:p>
        </p:txBody>
      </p:sp>
      <p:pic>
        <p:nvPicPr>
          <p:cNvPr id="5" name="Immagine 4" descr="C:\Users\Sabina\Desktop\ScrivaniaSabina\Comunicazione\MarketingSociale\Scrivania Sabina\Loghi\LogoISScircolare.t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64096" cy="864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667291"/>
            <a:ext cx="4104456" cy="5755497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301208"/>
            <a:ext cx="1080120" cy="108012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-37486" y="17039"/>
            <a:ext cx="3097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/>
              <a:t>MANUALE PER FORMATORI</a:t>
            </a:r>
          </a:p>
        </p:txBody>
      </p:sp>
    </p:spTree>
    <p:extLst>
      <p:ext uri="{BB962C8B-B14F-4D97-AF65-F5344CB8AC3E}">
        <p14:creationId xmlns:p14="http://schemas.microsoft.com/office/powerpoint/2010/main" val="42485948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139952" y="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strategia comunicativa e il materiale didattico/educativo </a:t>
            </a:r>
          </a:p>
        </p:txBody>
      </p:sp>
      <p:pic>
        <p:nvPicPr>
          <p:cNvPr id="5" name="Immagine 4" descr="C:\Users\Sabina\Desktop\ScrivaniaSabina\Comunicazione\MarketingSociale\Scrivania Sabina\Loghi\LogoISScircolare.t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64096" cy="864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632" y="628074"/>
            <a:ext cx="4032448" cy="5837449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301208"/>
            <a:ext cx="1080120" cy="108012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-37486" y="17039"/>
            <a:ext cx="3097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/>
              <a:t>MANUALE PER FORMATORI</a:t>
            </a:r>
          </a:p>
        </p:txBody>
      </p:sp>
    </p:spTree>
    <p:extLst>
      <p:ext uri="{BB962C8B-B14F-4D97-AF65-F5344CB8AC3E}">
        <p14:creationId xmlns:p14="http://schemas.microsoft.com/office/powerpoint/2010/main" val="11358811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139952" y="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strategia comunicativa e il materiale didattico/educativo </a:t>
            </a:r>
          </a:p>
        </p:txBody>
      </p:sp>
      <p:pic>
        <p:nvPicPr>
          <p:cNvPr id="5" name="Immagine 4" descr="C:\Users\Sabina\Desktop\ScrivaniaSabina\Comunicazione\MarketingSociale\Scrivania Sabina\Loghi\LogoISScircolare.t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64096" cy="864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536" y="646332"/>
            <a:ext cx="4032656" cy="5734996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301208"/>
            <a:ext cx="1080120" cy="108012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-37486" y="17039"/>
            <a:ext cx="3097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/>
              <a:t>MANUALE PER FORMATORI</a:t>
            </a:r>
          </a:p>
        </p:txBody>
      </p:sp>
    </p:spTree>
    <p:extLst>
      <p:ext uri="{BB962C8B-B14F-4D97-AF65-F5344CB8AC3E}">
        <p14:creationId xmlns:p14="http://schemas.microsoft.com/office/powerpoint/2010/main" val="1771119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139952" y="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strategia comunicativa e il materiale didattico/educativo </a:t>
            </a:r>
          </a:p>
        </p:txBody>
      </p:sp>
      <p:pic>
        <p:nvPicPr>
          <p:cNvPr id="5" name="Immagine 4" descr="C:\Users\Sabina\Desktop\ScrivaniaSabina\Comunicazione\MarketingSociale\Scrivania Sabina\Loghi\LogoISScircolare.t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64096" cy="864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668408"/>
            <a:ext cx="4032448" cy="5811018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301208"/>
            <a:ext cx="1080120" cy="108012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-37486" y="17039"/>
            <a:ext cx="3097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/>
              <a:t>MANUALE PER FORMATORI</a:t>
            </a:r>
          </a:p>
        </p:txBody>
      </p:sp>
    </p:spTree>
    <p:extLst>
      <p:ext uri="{BB962C8B-B14F-4D97-AF65-F5344CB8AC3E}">
        <p14:creationId xmlns:p14="http://schemas.microsoft.com/office/powerpoint/2010/main" val="1771119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139952" y="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strategia comunicativa e il materiale didattico/educativo </a:t>
            </a:r>
          </a:p>
        </p:txBody>
      </p:sp>
      <p:pic>
        <p:nvPicPr>
          <p:cNvPr id="5" name="Immagine 4" descr="C:\Users\Sabina\Desktop\ScrivaniaSabina\Comunicazione\MarketingSociale\Scrivania Sabina\Loghi\LogoISScircolare.t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64096" cy="864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301208"/>
            <a:ext cx="1080120" cy="1080120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1547664" y="1037927"/>
            <a:ext cx="6705244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Gli ambienti e i relativi comportamenti sicuri</a:t>
            </a:r>
            <a:endParaRPr lang="it-IT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3995936" y="1772816"/>
            <a:ext cx="1512167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Cucina </a:t>
            </a:r>
            <a:endParaRPr lang="it-IT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611561" y="2492896"/>
            <a:ext cx="799288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/>
            <a:r>
              <a:rPr lang="it-IT" sz="2400" dirty="0"/>
              <a:t>La cucina, fra tutti gli ambienti della casa, è quello a maggiore rischio di incendio, perché tutto quello che in essa si pratica comporta l’uso di apparecchiature a gas ed elettriche e l’impiego di materiali pericolosi (liquidi bollenti, sostanze infiammabili, tossiche e sostanze capaci di provocare lesioni ai tessuti del corpo, come quelle caustiche).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-37486" y="17039"/>
            <a:ext cx="3097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/>
              <a:t>MANUALE PER FORMATORI</a:t>
            </a:r>
          </a:p>
        </p:txBody>
      </p:sp>
    </p:spTree>
    <p:extLst>
      <p:ext uri="{BB962C8B-B14F-4D97-AF65-F5344CB8AC3E}">
        <p14:creationId xmlns:p14="http://schemas.microsoft.com/office/powerpoint/2010/main" val="1771119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139952" y="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strategia comunicativa e il materiale didattico/educativo </a:t>
            </a:r>
          </a:p>
        </p:txBody>
      </p:sp>
      <p:pic>
        <p:nvPicPr>
          <p:cNvPr id="5" name="Immagine 4" descr="C:\Users\Sabina\Desktop\ScrivaniaSabina\Comunicazione\MarketingSociale\Scrivania Sabina\Loghi\LogoISScircolare.t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64096" cy="864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326" y="5780385"/>
            <a:ext cx="736476" cy="736476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2195736" y="827420"/>
            <a:ext cx="5101698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Gli ambienti e i relativi comportamenti sicuri</a:t>
            </a:r>
            <a:endParaRPr lang="it-IT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3995936" y="1383159"/>
            <a:ext cx="1368152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Cucina </a:t>
            </a:r>
            <a:endParaRPr lang="it-IT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755576" y="1908115"/>
            <a:ext cx="7488832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it-IT" sz="1600" b="1" dirty="0">
                <a:latin typeface="Tahoma" pitchFamily="34" charset="0"/>
              </a:rPr>
              <a:t>La cucina a gas</a:t>
            </a:r>
          </a:p>
          <a:p>
            <a:pPr>
              <a:lnSpc>
                <a:spcPts val="2800"/>
              </a:lnSpc>
            </a:pPr>
            <a:endParaRPr lang="it-IT" sz="1600" dirty="0">
              <a:latin typeface="Tahoma" pitchFamily="34" charset="0"/>
            </a:endParaRPr>
          </a:p>
          <a:p>
            <a:pPr algn="just">
              <a:lnSpc>
                <a:spcPts val="2800"/>
              </a:lnSpc>
              <a:buFont typeface="Arial" charset="0"/>
              <a:buChar char="•"/>
            </a:pPr>
            <a:r>
              <a:rPr lang="it-IT" sz="1600" b="1" dirty="0">
                <a:latin typeface="Tahoma" pitchFamily="34" charset="0"/>
              </a:rPr>
              <a:t> Pulite e sostituite regolarmente i filtri di captazione di fumi ed odori</a:t>
            </a:r>
            <a:r>
              <a:rPr lang="it-IT" sz="1600" dirty="0">
                <a:latin typeface="Tahoma" pitchFamily="34" charset="0"/>
              </a:rPr>
              <a:t>. Se sono molto sporchi tendono infatti ad incendiarsi al solo calore con facilità;   </a:t>
            </a:r>
          </a:p>
          <a:p>
            <a:pPr algn="just">
              <a:lnSpc>
                <a:spcPts val="2800"/>
              </a:lnSpc>
              <a:buFont typeface="Arial" charset="0"/>
              <a:buChar char="•"/>
            </a:pPr>
            <a:r>
              <a:rPr lang="it-IT" sz="1600" dirty="0">
                <a:latin typeface="Tahoma" pitchFamily="34" charset="0"/>
              </a:rPr>
              <a:t> Il piano di cottura deve essere dotato dell’apposito </a:t>
            </a:r>
            <a:r>
              <a:rPr lang="it-IT" sz="1600" b="1" dirty="0">
                <a:latin typeface="Tahoma" pitchFamily="34" charset="0"/>
              </a:rPr>
              <a:t>dispositivo di sicurezza</a:t>
            </a:r>
            <a:r>
              <a:rPr lang="it-IT" sz="1600" dirty="0">
                <a:latin typeface="Tahoma" pitchFamily="34" charset="0"/>
              </a:rPr>
              <a:t>, che blocca l’uscita del gas in caso di eventuale spegnimento della fiamma. </a:t>
            </a:r>
          </a:p>
          <a:p>
            <a:pPr algn="just">
              <a:lnSpc>
                <a:spcPts val="2800"/>
              </a:lnSpc>
              <a:buFont typeface="Arial" charset="0"/>
              <a:buChar char="•"/>
            </a:pPr>
            <a:r>
              <a:rPr lang="it-IT" sz="1600" b="1" dirty="0">
                <a:latin typeface="Tahoma" pitchFamily="34" charset="0"/>
              </a:rPr>
              <a:t> NON LASCIATE MAI INCUSTODITE LE PENTOLE SUI FORNELLI!</a:t>
            </a:r>
            <a:r>
              <a:rPr lang="it-IT" sz="1600" dirty="0">
                <a:latin typeface="Tahoma" pitchFamily="34" charset="0"/>
              </a:rPr>
              <a:t> </a:t>
            </a:r>
          </a:p>
          <a:p>
            <a:pPr algn="just">
              <a:lnSpc>
                <a:spcPts val="2800"/>
              </a:lnSpc>
              <a:buFont typeface="Arial" charset="0"/>
              <a:buNone/>
            </a:pPr>
            <a:r>
              <a:rPr lang="it-IT" sz="1600" dirty="0">
                <a:latin typeface="Tahoma" pitchFamily="34" charset="0"/>
              </a:rPr>
              <a:t>Rivolgete i manici sempre lateralmente (vale a dire né verso l’esterno anteriore, presa potenziale per bambini piccoli, né verso l’interno, cioè verso gli altri fuochi) e non riempitele mai con troppo cibo né con olio o grasso per più di 1/3 della loro capacità.</a:t>
            </a:r>
          </a:p>
          <a:p>
            <a:pPr algn="just">
              <a:lnSpc>
                <a:spcPts val="2800"/>
              </a:lnSpc>
              <a:buFont typeface="Arial" charset="0"/>
              <a:buChar char="•"/>
            </a:pPr>
            <a:endParaRPr lang="it-IT" sz="1600" dirty="0">
              <a:latin typeface="Tahoma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-37486" y="17039"/>
            <a:ext cx="3097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/>
              <a:t>MANUALE PER FORMATORI</a:t>
            </a:r>
          </a:p>
        </p:txBody>
      </p:sp>
    </p:spTree>
    <p:extLst>
      <p:ext uri="{BB962C8B-B14F-4D97-AF65-F5344CB8AC3E}">
        <p14:creationId xmlns:p14="http://schemas.microsoft.com/office/powerpoint/2010/main" val="1771119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139952" y="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strategia comunicativa e il materiale didattico/educativo </a:t>
            </a:r>
          </a:p>
        </p:txBody>
      </p:sp>
      <p:pic>
        <p:nvPicPr>
          <p:cNvPr id="5" name="Immagine 4" descr="C:\Users\Sabina\Desktop\ScrivaniaSabina\Comunicazione\MarketingSociale\Scrivania Sabina\Loghi\LogoISScircolare.t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64096" cy="864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5589240"/>
            <a:ext cx="864096" cy="864096"/>
          </a:xfrm>
          <a:prstGeom prst="rect">
            <a:avLst/>
          </a:prstGeom>
        </p:spPr>
      </p:pic>
      <p:sp>
        <p:nvSpPr>
          <p:cNvPr id="7" name="Rettangolo arrotondato 12"/>
          <p:cNvSpPr>
            <a:spLocks noChangeArrowheads="1"/>
          </p:cNvSpPr>
          <p:nvPr/>
        </p:nvSpPr>
        <p:spPr bwMode="auto">
          <a:xfrm>
            <a:off x="684213" y="1844675"/>
            <a:ext cx="7632700" cy="3384550"/>
          </a:xfrm>
          <a:prstGeom prst="roundRect">
            <a:avLst>
              <a:gd name="adj" fmla="val 16667"/>
            </a:avLst>
          </a:prstGeom>
          <a:solidFill>
            <a:srgbClr val="C32D2E"/>
          </a:solidFill>
          <a:ln w="25400">
            <a:solidFill>
              <a:srgbClr val="601616"/>
            </a:solidFill>
            <a:round/>
            <a:headEnd/>
            <a:tailEnd/>
          </a:ln>
        </p:spPr>
        <p:txBody>
          <a:bodyPr anchor="ctr"/>
          <a:lstStyle/>
          <a:p>
            <a:endParaRPr lang="it-IT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483768" y="1124744"/>
            <a:ext cx="4464496" cy="457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PER UN NATALE SICURO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760412" y="1875596"/>
            <a:ext cx="7704211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342900" indent="-342900">
              <a:buClr>
                <a:schemeClr val="bg1"/>
              </a:buClr>
              <a:buFont typeface="Wingdings" pitchFamily="2" charset="2"/>
              <a:buChar char="ü"/>
            </a:pPr>
            <a:r>
              <a:rPr lang="it-IT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Controllate le luci dell'albero e le decorazioni. </a:t>
            </a:r>
          </a:p>
          <a:p>
            <a:pPr marL="342900" indent="-342900">
              <a:buClr>
                <a:srgbClr val="CC0000"/>
              </a:buClr>
              <a:buFont typeface="Wingdings" pitchFamily="2" charset="2"/>
              <a:buChar char="ü"/>
            </a:pPr>
            <a:endParaRPr lang="it-IT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buClr>
                <a:schemeClr val="bg1"/>
              </a:buClr>
              <a:buFont typeface="Wingdings" pitchFamily="2" charset="2"/>
              <a:buChar char="ü"/>
            </a:pPr>
            <a:r>
              <a:rPr lang="it-IT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In caso di alberi veri, manteneteli ben irrigati.</a:t>
            </a:r>
          </a:p>
          <a:p>
            <a:pPr marL="342900" indent="-342900">
              <a:buClr>
                <a:schemeClr val="bg1"/>
              </a:buClr>
              <a:buFont typeface="Wingdings" pitchFamily="2" charset="2"/>
              <a:buChar char="ü"/>
            </a:pPr>
            <a:endParaRPr lang="it-IT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buClr>
                <a:schemeClr val="bg1"/>
              </a:buClr>
              <a:buFont typeface="Wingdings" pitchFamily="2" charset="2"/>
              <a:buChar char="ü"/>
            </a:pPr>
            <a:r>
              <a:rPr lang="it-IT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Scollegate tutte le luci quando uscire di casa per un certo periodo di tempo. </a:t>
            </a:r>
          </a:p>
          <a:p>
            <a:pPr marL="342900" indent="-342900">
              <a:buClr>
                <a:schemeClr val="bg1"/>
              </a:buClr>
              <a:buFont typeface="Wingdings" pitchFamily="2" charset="2"/>
              <a:buChar char="ü"/>
            </a:pPr>
            <a:endParaRPr lang="it-IT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buClr>
                <a:schemeClr val="bg1"/>
              </a:buClr>
              <a:buFont typeface="Wingdings" pitchFamily="2" charset="2"/>
              <a:buChar char="ü"/>
            </a:pPr>
            <a:r>
              <a:rPr lang="it-IT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Non bloccate un'uscita con decorazioni natalizie. </a:t>
            </a:r>
          </a:p>
          <a:p>
            <a:pPr marL="342900" indent="-342900">
              <a:buClr>
                <a:schemeClr val="bg1"/>
              </a:buClr>
              <a:buFont typeface="Wingdings" pitchFamily="2" charset="2"/>
              <a:buChar char="ü"/>
            </a:pPr>
            <a:endParaRPr lang="it-IT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-37486" y="17039"/>
            <a:ext cx="3097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/>
              <a:t>MANUALE PER FORMATORI</a:t>
            </a:r>
          </a:p>
        </p:txBody>
      </p:sp>
    </p:spTree>
    <p:extLst>
      <p:ext uri="{BB962C8B-B14F-4D97-AF65-F5344CB8AC3E}">
        <p14:creationId xmlns:p14="http://schemas.microsoft.com/office/powerpoint/2010/main" val="177111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139952" y="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strategia comunicativa e il materiale didattico/educativo </a:t>
            </a:r>
          </a:p>
        </p:txBody>
      </p:sp>
      <p:pic>
        <p:nvPicPr>
          <p:cNvPr id="5" name="Immagine 4" descr="C:\Users\Sabina\Desktop\ScrivaniaSabina\Comunicazione\MarketingSociale\Scrivania Sabina\Loghi\LogoISScircolare.t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64096" cy="864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301208"/>
            <a:ext cx="1080120" cy="1080120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2820621" y="1196755"/>
            <a:ext cx="3095719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it-IT" b="1" dirty="0"/>
              <a:t>IL MATERIALE </a:t>
            </a:r>
            <a:r>
              <a:rPr lang="it-IT" b="1" u="sng" dirty="0"/>
              <a:t>VALUTATIVO</a:t>
            </a:r>
            <a:r>
              <a:rPr lang="it-IT" b="1" dirty="0"/>
              <a:t> </a:t>
            </a:r>
          </a:p>
          <a:p>
            <a:pPr algn="ctr"/>
            <a:r>
              <a:rPr lang="it-IT" b="1" dirty="0"/>
              <a:t>DEL PROGETTO SEPES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1143807" y="2564904"/>
            <a:ext cx="6492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/>
              <a:t>1) SCHEDE ILLUSTRATE PER BAMBINI – SCUOLA D’INFANZIA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677665" y="3236960"/>
            <a:ext cx="7742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/>
              <a:t>2) SCHEDE ILLUSTRATE PER BAMBINI E DOMANDE – SCUOLA PRIMARIA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1163800" y="3923764"/>
            <a:ext cx="6072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/>
              <a:t>3) QUESTIONARI PER ADULTI (INSEGNANTI E GENITORI)</a:t>
            </a:r>
          </a:p>
        </p:txBody>
      </p:sp>
    </p:spTree>
    <p:extLst>
      <p:ext uri="{BB962C8B-B14F-4D97-AF65-F5344CB8AC3E}">
        <p14:creationId xmlns:p14="http://schemas.microsoft.com/office/powerpoint/2010/main" val="17635846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139952" y="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strategia comunicativa e il materiale didattico/educativo </a:t>
            </a:r>
          </a:p>
        </p:txBody>
      </p:sp>
      <p:pic>
        <p:nvPicPr>
          <p:cNvPr id="5" name="Immagine 4" descr="C:\Users\Sabina\Desktop\ScrivaniaSabina\Comunicazione\MarketingSociale\Scrivania Sabina\Loghi\LogoISScircolare.t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64096" cy="864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5589240"/>
            <a:ext cx="864096" cy="864096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764720"/>
            <a:ext cx="3888432" cy="5692422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-37486" y="17039"/>
            <a:ext cx="3097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/>
              <a:t>MANUALE PER FORMATORI</a:t>
            </a:r>
          </a:p>
        </p:txBody>
      </p:sp>
    </p:spTree>
    <p:extLst>
      <p:ext uri="{BB962C8B-B14F-4D97-AF65-F5344CB8AC3E}">
        <p14:creationId xmlns:p14="http://schemas.microsoft.com/office/powerpoint/2010/main" val="1771119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139952" y="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strategia comunicativa e il materiale didattico/educativo </a:t>
            </a:r>
          </a:p>
        </p:txBody>
      </p:sp>
      <p:pic>
        <p:nvPicPr>
          <p:cNvPr id="5" name="Immagine 4" descr="C:\Users\Sabina\Desktop\ScrivaniaSabina\Comunicazione\MarketingSociale\Scrivania Sabina\Loghi\LogoISScircolare.t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64096" cy="864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589240"/>
            <a:ext cx="792088" cy="792088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729208"/>
            <a:ext cx="4032448" cy="5706294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-37486" y="17039"/>
            <a:ext cx="3097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/>
              <a:t>MANUALE PER FORMATORI</a:t>
            </a:r>
          </a:p>
        </p:txBody>
      </p:sp>
    </p:spTree>
    <p:extLst>
      <p:ext uri="{BB962C8B-B14F-4D97-AF65-F5344CB8AC3E}">
        <p14:creationId xmlns:p14="http://schemas.microsoft.com/office/powerpoint/2010/main" val="1771119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139952" y="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strategia comunicativa e il materiale didattico/educativo </a:t>
            </a:r>
          </a:p>
        </p:txBody>
      </p:sp>
      <p:sp>
        <p:nvSpPr>
          <p:cNvPr id="7" name="Rettangolo 6"/>
          <p:cNvSpPr/>
          <p:nvPr/>
        </p:nvSpPr>
        <p:spPr>
          <a:xfrm>
            <a:off x="467544" y="1470263"/>
            <a:ext cx="81369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it-IT" sz="2000" dirty="0"/>
              <a:t>Se non avete la possibilità di disattivare l’impianto elettrico, abbiate l’avvertenza di posare i piedi su </a:t>
            </a:r>
            <a:r>
              <a:rPr lang="it-IT" sz="2000" b="1" dirty="0"/>
              <a:t>qualcosa di asciutto e isolante </a:t>
            </a:r>
            <a:r>
              <a:rPr lang="it-IT" sz="2000" dirty="0"/>
              <a:t>(uno spesso strato di giornali, un tappetino di gomma, lo zerbino, una cassetta di legno) o di indossare delle scarpe con una spessa suola in gomma e allontanate la vittima dall’apparecchio </a:t>
            </a:r>
            <a:r>
              <a:rPr lang="it-IT" sz="2000" b="1" dirty="0"/>
              <a:t>utilizzando il manico di una scopa o una seggiola di legno. </a:t>
            </a:r>
          </a:p>
        </p:txBody>
      </p:sp>
      <p:sp>
        <p:nvSpPr>
          <p:cNvPr id="8" name="Rettangolo 7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>
            <a:solidFill>
              <a:srgbClr val="008A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581690" y="879103"/>
            <a:ext cx="7916842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it-IT" sz="2400" b="1" dirty="0"/>
              <a:t>Come soccorrere la vittima di una scarica elettrica</a:t>
            </a:r>
            <a:endParaRPr lang="it-IT" sz="2400" dirty="0"/>
          </a:p>
        </p:txBody>
      </p:sp>
      <p:pic>
        <p:nvPicPr>
          <p:cNvPr id="10" name="Immagine 9" descr="C:\Users\Sabina\Desktop\Cartelle lavoro\Progetto CCM Ustioni 2011\Kit didattico_educativo\Manuale didattico CD\scoss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645025"/>
            <a:ext cx="2660258" cy="218637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ttangolo 10"/>
          <p:cNvSpPr/>
          <p:nvPr/>
        </p:nvSpPr>
        <p:spPr>
          <a:xfrm>
            <a:off x="539552" y="378904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it-IT" dirty="0"/>
              <a:t>Potete, in alternativa, usare una spessa giacca rovesciata (di stoffa, lana o altri materiali tessili NON di pellame), in modo da mantenere coperte le braccia, il petto, e le mani ripiegando le maniche. Se avete dei robusti guanti in gomma o stoffa, indossateli.</a:t>
            </a:r>
            <a:endParaRPr lang="it-IT" b="1" dirty="0"/>
          </a:p>
        </p:txBody>
      </p:sp>
      <p:sp>
        <p:nvSpPr>
          <p:cNvPr id="12" name="Rettangolo 11"/>
          <p:cNvSpPr/>
          <p:nvPr/>
        </p:nvSpPr>
        <p:spPr>
          <a:xfrm>
            <a:off x="5508104" y="5873508"/>
            <a:ext cx="27919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i="1" dirty="0"/>
              <a:t>Immagine tratta da www.salabar.it </a:t>
            </a:r>
            <a:endParaRPr lang="it-IT" sz="1400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172572" y="47753"/>
            <a:ext cx="2932213" cy="2925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700" b="1" dirty="0"/>
              <a:t>MANUALE PER FORMATORI</a:t>
            </a:r>
          </a:p>
        </p:txBody>
      </p:sp>
    </p:spTree>
    <p:extLst>
      <p:ext uri="{BB962C8B-B14F-4D97-AF65-F5344CB8AC3E}">
        <p14:creationId xmlns:p14="http://schemas.microsoft.com/office/powerpoint/2010/main" val="1771119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139952" y="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strategia comunicativa e il materiale didattico/educativo </a:t>
            </a:r>
          </a:p>
        </p:txBody>
      </p:sp>
      <p:pic>
        <p:nvPicPr>
          <p:cNvPr id="5" name="Immagine 4" descr="C:\Users\Sabina\Desktop\ScrivaniaSabina\Comunicazione\MarketingSociale\Scrivania Sabina\Loghi\LogoISScircolare.t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64096" cy="864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545" y="5801605"/>
            <a:ext cx="648072" cy="648072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1439350" y="839391"/>
            <a:ext cx="6492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/>
              <a:t> SCHEDE ILLUSTRATE PER BAMBINI – SCUOLA D’INFANZIA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345" y="1291258"/>
            <a:ext cx="6725012" cy="4777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119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139952" y="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strategia comunicativa e il materiale didattico/educativo </a:t>
            </a:r>
          </a:p>
        </p:txBody>
      </p:sp>
      <p:pic>
        <p:nvPicPr>
          <p:cNvPr id="5" name="Immagine 4" descr="C:\Users\Sabina\Desktop\ScrivaniaSabina\Comunicazione\MarketingSociale\Scrivania Sabina\Loghi\LogoISScircolare.t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64096" cy="86409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asellaDiTesto 7"/>
          <p:cNvSpPr txBox="1"/>
          <p:nvPr/>
        </p:nvSpPr>
        <p:spPr>
          <a:xfrm>
            <a:off x="1439350" y="839391"/>
            <a:ext cx="6492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/>
              <a:t> SCHEDE ILLUSTRATE PER BAMBINI – SCUOLA D’INFANZIA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784" y="1218273"/>
            <a:ext cx="7266432" cy="5108448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545" y="5801605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1198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139952" y="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strategia comunicativa e il materiale didattico/educativo </a:t>
            </a:r>
          </a:p>
        </p:txBody>
      </p:sp>
      <p:pic>
        <p:nvPicPr>
          <p:cNvPr id="5" name="Immagine 4" descr="C:\Users\Sabina\Desktop\ScrivaniaSabina\Comunicazione\MarketingSociale\Scrivania Sabina\Loghi\LogoISScircolare.t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7343"/>
            <a:ext cx="534159" cy="53415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sellaDiTesto 6"/>
          <p:cNvSpPr txBox="1"/>
          <p:nvPr/>
        </p:nvSpPr>
        <p:spPr>
          <a:xfrm>
            <a:off x="1439350" y="772716"/>
            <a:ext cx="6492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/>
              <a:t> SCHEDE ILLUSTRATE PER BAMBINI – SCUOLA D’INFANZIA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14" y="1142048"/>
            <a:ext cx="7269480" cy="5091703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545" y="5801605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119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139952" y="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strategia comunicativa e il materiale didattico/educativo </a:t>
            </a:r>
          </a:p>
        </p:txBody>
      </p:sp>
      <p:pic>
        <p:nvPicPr>
          <p:cNvPr id="5" name="Immagine 4" descr="C:\Users\Sabina\Desktop\ScrivaniaSabina\Comunicazione\MarketingSociale\Scrivania Sabina\Loghi\LogoISScircolare.t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64096" cy="86409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sellaDiTesto 6"/>
          <p:cNvSpPr txBox="1"/>
          <p:nvPr/>
        </p:nvSpPr>
        <p:spPr>
          <a:xfrm>
            <a:off x="1439350" y="772716"/>
            <a:ext cx="6492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/>
              <a:t> SCHEDE ILLUSTRATE PER BAMBINI – SCUOLA D’INFANZIA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57" y="1268760"/>
            <a:ext cx="7272528" cy="5108448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545" y="5801605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119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139952" y="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strategia comunicativa e il materiale didattico/educativo </a:t>
            </a:r>
          </a:p>
        </p:txBody>
      </p:sp>
      <p:pic>
        <p:nvPicPr>
          <p:cNvPr id="5" name="Immagine 4" descr="C:\Users\Sabina\Desktop\ScrivaniaSabina\Comunicazione\MarketingSociale\Scrivania Sabina\Loghi\LogoISScircolare.t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64096" cy="86409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sellaDiTesto 6"/>
          <p:cNvSpPr txBox="1"/>
          <p:nvPr/>
        </p:nvSpPr>
        <p:spPr>
          <a:xfrm>
            <a:off x="1642130" y="772716"/>
            <a:ext cx="6086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/>
              <a:t> SCHEDE ILLUSTRATE PER BAMBINI – SCUOLA PRIMARIA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520" y="1238275"/>
            <a:ext cx="7248144" cy="515112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545" y="5801605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1198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139952" y="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strategia comunicativa e il materiale didattico/educativo </a:t>
            </a:r>
          </a:p>
        </p:txBody>
      </p:sp>
      <p:pic>
        <p:nvPicPr>
          <p:cNvPr id="5" name="Immagine 4" descr="C:\Users\Sabina\Desktop\ScrivaniaSabina\Comunicazione\MarketingSociale\Scrivania Sabina\Loghi\LogoISScircolare.t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64096" cy="86409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sellaDiTesto 6"/>
          <p:cNvSpPr txBox="1"/>
          <p:nvPr/>
        </p:nvSpPr>
        <p:spPr>
          <a:xfrm>
            <a:off x="1642130" y="772716"/>
            <a:ext cx="6086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/>
              <a:t> SCHEDE ILLUSTRATE PER BAMBINI – SCUOLA PRIMARIA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013" y="1268760"/>
            <a:ext cx="7211568" cy="5065776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545" y="5801605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33226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139952" y="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strategia comunicativa e il materiale didattico/educativo 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642130" y="772716"/>
            <a:ext cx="6086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/>
              <a:t> SCHEDE ILLUSTRATE PER BAMBINI – SCUOLA PRIMARIA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047221"/>
            <a:ext cx="7266432" cy="510235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545" y="5801605"/>
            <a:ext cx="648072" cy="648072"/>
          </a:xfrm>
          <a:prstGeom prst="rect">
            <a:avLst/>
          </a:prstGeom>
        </p:spPr>
      </p:pic>
      <p:pic>
        <p:nvPicPr>
          <p:cNvPr id="5" name="Immagine 4" descr="C:\Users\Sabina\Desktop\ScrivaniaSabina\Comunicazione\MarketingSociale\Scrivania Sabina\Loghi\LogoISScircolare.t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64096" cy="8640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1332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139952" y="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strategia comunicativa e il materiale didattico/educativo </a:t>
            </a:r>
          </a:p>
        </p:txBody>
      </p:sp>
      <p:pic>
        <p:nvPicPr>
          <p:cNvPr id="5" name="Immagine 4" descr="C:\Users\Sabina\Desktop\ScrivaniaSabina\Comunicazione\MarketingSociale\Scrivania Sabina\Loghi\LogoISScircolare.t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64096" cy="864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301208"/>
            <a:ext cx="1080120" cy="1080120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2609528" y="1007150"/>
            <a:ext cx="3816424" cy="584775"/>
          </a:xfrm>
          <a:prstGeom prst="rect">
            <a:avLst/>
          </a:prstGeom>
          <a:solidFill>
            <a:srgbClr val="CCEC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FFFF00"/>
                </a:solidFill>
              </a:rPr>
              <a:t>IL PROGETTO PRIUS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1288331" y="3140968"/>
            <a:ext cx="6458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>
                <a:solidFill>
                  <a:srgbClr val="0070C0"/>
                </a:solidFill>
              </a:rPr>
              <a:t>ISTITUTO SUPERIORE DI SANITA</a:t>
            </a:r>
          </a:p>
          <a:p>
            <a:pPr algn="ctr"/>
            <a:r>
              <a:rPr lang="it-IT" b="1" dirty="0">
                <a:solidFill>
                  <a:srgbClr val="0070C0"/>
                </a:solidFill>
              </a:rPr>
              <a:t>MINISTERO DELLA SALUTE/CCM – AZIONE CENTRALE 2011 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683568" y="1851323"/>
            <a:ext cx="79159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PREVENZIONE DEGLI INCIDENTI DA USTIONE IN ETÀ SCOLASTICA</a:t>
            </a:r>
            <a:endParaRPr lang="it-IT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873974" y="3995772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</a:rPr>
              <a:t>2012-2015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1545217" y="4662095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Roma, Palermo, Torino, Milano, Padova, Verona, Brindisi, Napoli </a:t>
            </a:r>
          </a:p>
        </p:txBody>
      </p:sp>
    </p:spTree>
    <p:extLst>
      <p:ext uri="{BB962C8B-B14F-4D97-AF65-F5344CB8AC3E}">
        <p14:creationId xmlns:p14="http://schemas.microsoft.com/office/powerpoint/2010/main" val="301599779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2267744" y="764704"/>
            <a:ext cx="4158208" cy="5616624"/>
          </a:xfrm>
          <a:prstGeom prst="rect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4139952" y="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strategia comunicativa e il materiale didattico/educativo </a:t>
            </a:r>
          </a:p>
        </p:txBody>
      </p:sp>
      <p:pic>
        <p:nvPicPr>
          <p:cNvPr id="5" name="Immagine 4" descr="C:\Users\Sabina\Desktop\ScrivaniaSabina\Comunicazione\MarketingSociale\Scrivania Sabina\Loghi\LogoISScircolare.t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64096" cy="864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301208"/>
            <a:ext cx="1080120" cy="1080120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002" y="810022"/>
            <a:ext cx="3912840" cy="5532416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1475656" y="395372"/>
            <a:ext cx="2727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/>
              <a:t> QUESTIONARIO ADULTI</a:t>
            </a:r>
          </a:p>
        </p:txBody>
      </p:sp>
    </p:spTree>
    <p:extLst>
      <p:ext uri="{BB962C8B-B14F-4D97-AF65-F5344CB8AC3E}">
        <p14:creationId xmlns:p14="http://schemas.microsoft.com/office/powerpoint/2010/main" val="17711198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139952" y="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strategia comunicativa e il materiale didattico/educativo </a:t>
            </a:r>
          </a:p>
        </p:txBody>
      </p:sp>
      <p:pic>
        <p:nvPicPr>
          <p:cNvPr id="5" name="Immagine 4" descr="C:\Users\Sabina\Desktop\ScrivaniaSabina\Comunicazione\MarketingSociale\Scrivania Sabina\Loghi\LogoISScircolare.t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64096" cy="864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301208"/>
            <a:ext cx="1080120" cy="108012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1475656" y="395372"/>
            <a:ext cx="2727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/>
              <a:t> QUESTIONARIO ADULTI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707809"/>
            <a:ext cx="4032448" cy="574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33226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139952" y="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strategia comunicativa e il materiale didattico/educativo </a:t>
            </a:r>
          </a:p>
        </p:txBody>
      </p:sp>
      <p:pic>
        <p:nvPicPr>
          <p:cNvPr id="5" name="Immagine 4" descr="C:\Users\Sabina\Desktop\ScrivaniaSabina\Comunicazione\MarketingSociale\Scrivania Sabina\Loghi\LogoISScircolare.t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64096" cy="864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301208"/>
            <a:ext cx="1080120" cy="1080120"/>
          </a:xfrm>
          <a:prstGeom prst="rect">
            <a:avLst/>
          </a:prstGeom>
        </p:spPr>
      </p:pic>
      <p:sp>
        <p:nvSpPr>
          <p:cNvPr id="3" name="Fumetto 4 2"/>
          <p:cNvSpPr/>
          <p:nvPr/>
        </p:nvSpPr>
        <p:spPr>
          <a:xfrm>
            <a:off x="2843808" y="980728"/>
            <a:ext cx="3384376" cy="2016224"/>
          </a:xfrm>
          <a:prstGeom prst="cloudCallout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Fumetto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693811" y="4435842"/>
            <a:ext cx="3086101" cy="461665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Linguaggio verbale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4067944" y="4293096"/>
            <a:ext cx="4956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>
                <a:solidFill>
                  <a:srgbClr val="0070C0"/>
                </a:solidFill>
              </a:rPr>
              <a:t>+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5047953" y="4435841"/>
            <a:ext cx="3052439" cy="461665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Linguaggio iconico</a:t>
            </a:r>
          </a:p>
        </p:txBody>
      </p:sp>
      <p:cxnSp>
        <p:nvCxnSpPr>
          <p:cNvPr id="11" name="Connettore 2 10"/>
          <p:cNvCxnSpPr/>
          <p:nvPr/>
        </p:nvCxnSpPr>
        <p:spPr>
          <a:xfrm flipV="1">
            <a:off x="2195736" y="3284984"/>
            <a:ext cx="1008112" cy="1008112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 flipH="1" flipV="1">
            <a:off x="5263977" y="3212976"/>
            <a:ext cx="1080120" cy="108012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133226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139952" y="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strategia comunicativa e il materiale didattico/educativo </a:t>
            </a:r>
          </a:p>
        </p:txBody>
      </p:sp>
      <p:pic>
        <p:nvPicPr>
          <p:cNvPr id="5" name="Immagine 4" descr="C:\Users\Sabina\Desktop\ScrivaniaSabina\Comunicazione\MarketingSociale\Scrivania Sabina\Loghi\LogoISScircolare.t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648072" cy="6480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sellaDiTesto 1"/>
          <p:cNvSpPr txBox="1"/>
          <p:nvPr/>
        </p:nvSpPr>
        <p:spPr>
          <a:xfrm>
            <a:off x="2728458" y="929938"/>
            <a:ext cx="4291814" cy="369332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b="1" dirty="0"/>
              <a:t>Il fumetto come strumento educativo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2699792" y="3068960"/>
            <a:ext cx="58326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Raccontano reciprocamente una storia. In questa interazione tra verbale e iconico, i fumetti danno un volto umano a un dato argomento, con legame emotivo tra studenti e personaggi della storia a fumetti.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2699792" y="4820959"/>
            <a:ext cx="5832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In contrasto con film e cartoni animati, in cui il medium detta il ritmo al quale la visione progredisce. Nel fumetto il tempo di lettura progredisce secondo l’esigenza del lettore.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627784" y="2123946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Naturale attrazione umana per le immagini; i fumetti </a:t>
            </a:r>
          </a:p>
          <a:p>
            <a:pPr algn="just"/>
            <a:r>
              <a:rPr lang="it-IT" dirty="0"/>
              <a:t>catturano e mantengono l’interesse del discente.</a:t>
            </a:r>
          </a:p>
        </p:txBody>
      </p:sp>
      <p:grpSp>
        <p:nvGrpSpPr>
          <p:cNvPr id="21" name="Gruppo 20"/>
          <p:cNvGrpSpPr/>
          <p:nvPr/>
        </p:nvGrpSpPr>
        <p:grpSpPr>
          <a:xfrm>
            <a:off x="72008" y="4624496"/>
            <a:ext cx="2915816" cy="997461"/>
            <a:chOff x="72008" y="3583667"/>
            <a:chExt cx="2915816" cy="997461"/>
          </a:xfrm>
        </p:grpSpPr>
        <p:sp>
          <p:nvSpPr>
            <p:cNvPr id="16" name="Fumetto 3 15"/>
            <p:cNvSpPr/>
            <p:nvPr/>
          </p:nvSpPr>
          <p:spPr>
            <a:xfrm>
              <a:off x="539552" y="3583667"/>
              <a:ext cx="1987649" cy="997461"/>
            </a:xfrm>
            <a:prstGeom prst="wedgeEllipseCallout">
              <a:avLst>
                <a:gd name="adj1" fmla="val 58982"/>
                <a:gd name="adj2" fmla="val 29695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t-IT" sz="1600" b="1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0" name="Rettangolo 19"/>
            <p:cNvSpPr/>
            <p:nvPr/>
          </p:nvSpPr>
          <p:spPr>
            <a:xfrm>
              <a:off x="72008" y="3882342"/>
              <a:ext cx="291581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sz="2000" b="1" dirty="0">
                  <a:solidFill>
                    <a:schemeClr val="accent1">
                      <a:lumMod val="50000"/>
                    </a:schemeClr>
                  </a:solidFill>
                  <a:latin typeface="Comic Sans MS" panose="030F0702030302020204" pitchFamily="66" charset="0"/>
                </a:rPr>
                <a:t>Permanenza</a:t>
              </a:r>
              <a:endParaRPr lang="it-IT" sz="2000" b="1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3" name="Gruppo 2"/>
          <p:cNvGrpSpPr/>
          <p:nvPr/>
        </p:nvGrpSpPr>
        <p:grpSpPr>
          <a:xfrm>
            <a:off x="539552" y="3151412"/>
            <a:ext cx="1987649" cy="1069469"/>
            <a:chOff x="539552" y="2287523"/>
            <a:chExt cx="1987649" cy="1069469"/>
          </a:xfrm>
        </p:grpSpPr>
        <p:sp>
          <p:nvSpPr>
            <p:cNvPr id="15" name="Fumetto 3 14"/>
            <p:cNvSpPr/>
            <p:nvPr/>
          </p:nvSpPr>
          <p:spPr>
            <a:xfrm>
              <a:off x="539552" y="2287523"/>
              <a:ext cx="1987649" cy="1069469"/>
            </a:xfrm>
            <a:prstGeom prst="wedgeEllipseCallout">
              <a:avLst>
                <a:gd name="adj1" fmla="val 58982"/>
                <a:gd name="adj2" fmla="val 29695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 b="1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2" name="Rettangolo 21"/>
            <p:cNvSpPr/>
            <p:nvPr/>
          </p:nvSpPr>
          <p:spPr>
            <a:xfrm>
              <a:off x="843574" y="2492896"/>
              <a:ext cx="1390124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it-IT" sz="2000" b="1" dirty="0">
                  <a:solidFill>
                    <a:schemeClr val="accent1">
                      <a:lumMod val="50000"/>
                    </a:schemeClr>
                  </a:solidFill>
                  <a:latin typeface="Comic Sans MS" panose="030F0702030302020204" pitchFamily="66" charset="0"/>
                </a:rPr>
                <a:t>Immagini </a:t>
              </a:r>
            </a:p>
            <a:p>
              <a:pPr algn="ctr"/>
              <a:r>
                <a:rPr lang="it-IT" sz="2000" b="1" dirty="0">
                  <a:solidFill>
                    <a:schemeClr val="accent1">
                      <a:lumMod val="50000"/>
                    </a:schemeClr>
                  </a:solidFill>
                  <a:latin typeface="Comic Sans MS" panose="030F0702030302020204" pitchFamily="66" charset="0"/>
                </a:rPr>
                <a:t>e testo</a:t>
              </a:r>
              <a:endParaRPr lang="it-IT" sz="2000" b="1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24" name="Gruppo 23"/>
          <p:cNvGrpSpPr/>
          <p:nvPr/>
        </p:nvGrpSpPr>
        <p:grpSpPr>
          <a:xfrm>
            <a:off x="539552" y="1772816"/>
            <a:ext cx="1944216" cy="997461"/>
            <a:chOff x="611213" y="1133654"/>
            <a:chExt cx="1944216" cy="997461"/>
          </a:xfrm>
          <a:solidFill>
            <a:schemeClr val="bg1"/>
          </a:solidFill>
        </p:grpSpPr>
        <p:sp>
          <p:nvSpPr>
            <p:cNvPr id="14" name="Fumetto 3 13"/>
            <p:cNvSpPr/>
            <p:nvPr/>
          </p:nvSpPr>
          <p:spPr>
            <a:xfrm>
              <a:off x="611213" y="1133654"/>
              <a:ext cx="1944216" cy="997461"/>
            </a:xfrm>
            <a:prstGeom prst="wedgeEllipseCallout">
              <a:avLst>
                <a:gd name="adj1" fmla="val 58982"/>
                <a:gd name="adj2" fmla="val 29695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1600" b="1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769636" y="1432329"/>
              <a:ext cx="1627369" cy="400110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it-IT" sz="2000" b="1" dirty="0">
                  <a:solidFill>
                    <a:schemeClr val="accent1">
                      <a:lumMod val="50000"/>
                    </a:schemeClr>
                  </a:solidFill>
                  <a:latin typeface="Comic Sans MS" panose="030F0702030302020204" pitchFamily="66" charset="0"/>
                </a:rPr>
                <a:t>Motivazione</a:t>
              </a:r>
              <a:endParaRPr lang="it-IT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1133226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139952" y="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strategia comunicativa e il materiale didattico/educativo </a:t>
            </a:r>
          </a:p>
        </p:txBody>
      </p:sp>
      <p:pic>
        <p:nvPicPr>
          <p:cNvPr id="5" name="Immagine 4" descr="C:\Users\Sabina\Desktop\ScrivaniaSabina\Comunicazione\MarketingSociale\Scrivania Sabina\Loghi\LogoISScircolare.t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648072" cy="6480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sellaDiTesto 1"/>
          <p:cNvSpPr txBox="1"/>
          <p:nvPr/>
        </p:nvSpPr>
        <p:spPr>
          <a:xfrm>
            <a:off x="2728458" y="929938"/>
            <a:ext cx="4291814" cy="369332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b="1" dirty="0"/>
              <a:t>Il fumetto come strumento educativo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3491880" y="4059297"/>
            <a:ext cx="4752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Secondo alcuni studiosi, il fumetto può aiutare a sviluppare la capacità di pensiero analitico e critico.</a:t>
            </a:r>
          </a:p>
        </p:txBody>
      </p:sp>
      <p:grpSp>
        <p:nvGrpSpPr>
          <p:cNvPr id="3" name="Gruppo 2"/>
          <p:cNvGrpSpPr/>
          <p:nvPr/>
        </p:nvGrpSpPr>
        <p:grpSpPr>
          <a:xfrm>
            <a:off x="683568" y="3645024"/>
            <a:ext cx="2599788" cy="1656184"/>
            <a:chOff x="820084" y="2276872"/>
            <a:chExt cx="2599788" cy="1656184"/>
          </a:xfrm>
        </p:grpSpPr>
        <p:sp>
          <p:nvSpPr>
            <p:cNvPr id="14" name="Fumetto 3 13"/>
            <p:cNvSpPr/>
            <p:nvPr/>
          </p:nvSpPr>
          <p:spPr>
            <a:xfrm>
              <a:off x="820084" y="2276872"/>
              <a:ext cx="2599788" cy="1656184"/>
            </a:xfrm>
            <a:prstGeom prst="wedgeEllipseCallout">
              <a:avLst>
                <a:gd name="adj1" fmla="val 60814"/>
                <a:gd name="adj2" fmla="val 7841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1600" b="1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26" name="Rettangolo 25"/>
            <p:cNvSpPr/>
            <p:nvPr/>
          </p:nvSpPr>
          <p:spPr>
            <a:xfrm>
              <a:off x="1127453" y="2598812"/>
              <a:ext cx="1898472" cy="101566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it-IT" sz="2000" b="1" dirty="0">
                  <a:solidFill>
                    <a:schemeClr val="accent1">
                      <a:lumMod val="50000"/>
                    </a:schemeClr>
                  </a:solidFill>
                  <a:latin typeface="Comic Sans MS" panose="030F0702030302020204" pitchFamily="66" charset="0"/>
                </a:rPr>
                <a:t>Sviluppo della capacità di pensiero</a:t>
              </a:r>
              <a:endParaRPr lang="it-IT" sz="2000" dirty="0"/>
            </a:p>
          </p:txBody>
        </p:sp>
      </p:grpSp>
      <p:sp>
        <p:nvSpPr>
          <p:cNvPr id="27" name="CasellaDiTesto 26"/>
          <p:cNvSpPr txBox="1"/>
          <p:nvPr/>
        </p:nvSpPr>
        <p:spPr>
          <a:xfrm>
            <a:off x="2915816" y="1977430"/>
            <a:ext cx="53285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Può costituire uno strumento di aiuto per discipline e concetti difficili, offrendo ai lettori riluttanti una pratica non minacciosa e a quelli più esperti ispirazione e stimolo a un maggior interesse verso testi più impegnativi.</a:t>
            </a:r>
          </a:p>
        </p:txBody>
      </p:sp>
      <p:sp>
        <p:nvSpPr>
          <p:cNvPr id="28" name="Fumetto 3 27"/>
          <p:cNvSpPr/>
          <p:nvPr/>
        </p:nvSpPr>
        <p:spPr>
          <a:xfrm>
            <a:off x="539552" y="1988840"/>
            <a:ext cx="2203674" cy="1153874"/>
          </a:xfrm>
          <a:prstGeom prst="wedgeEllipseCallout">
            <a:avLst>
              <a:gd name="adj1" fmla="val 53795"/>
              <a:gd name="adj2" fmla="val 2061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sz="1400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395536" y="2378021"/>
            <a:ext cx="25008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Intermediazione</a:t>
            </a:r>
          </a:p>
        </p:txBody>
      </p:sp>
    </p:spTree>
    <p:extLst>
      <p:ext uri="{BB962C8B-B14F-4D97-AF65-F5344CB8AC3E}">
        <p14:creationId xmlns:p14="http://schemas.microsoft.com/office/powerpoint/2010/main" val="285620084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139952" y="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strategia comunicativa e il materiale didattico/educativo </a:t>
            </a:r>
          </a:p>
        </p:txBody>
      </p:sp>
      <p:pic>
        <p:nvPicPr>
          <p:cNvPr id="5" name="Immagine 4" descr="C:\Users\Sabina\Desktop\ScrivaniaSabina\Comunicazione\MarketingSociale\Scrivania Sabina\Loghi\LogoISScircolare.t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64096" cy="864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301208"/>
            <a:ext cx="1080120" cy="1080120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2051720" y="899428"/>
            <a:ext cx="5142755" cy="400110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FASI DELL’ELABORAZIONE DEL MATERIALE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755576" y="1763524"/>
            <a:ext cx="2624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1) Dati Epidemiologici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755576" y="2195572"/>
            <a:ext cx="2180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2) Fattori di rischio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755576" y="2627620"/>
            <a:ext cx="3294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3) Contenuti di prevenzione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755576" y="3059668"/>
            <a:ext cx="6093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4) Scrittura delle sceneggiature dei fumetti e dei testi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755576" y="3491716"/>
            <a:ext cx="5097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5) Ideazione dei personaggi e della grafica 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755576" y="3923764"/>
            <a:ext cx="4352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6) Realizzazione dei fumetti e dei testi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755576" y="4355812"/>
            <a:ext cx="2917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7) Composizione grafica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755576" y="4797152"/>
            <a:ext cx="1343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8) Stampa</a:t>
            </a:r>
          </a:p>
        </p:txBody>
      </p:sp>
    </p:spTree>
    <p:extLst>
      <p:ext uri="{BB962C8B-B14F-4D97-AF65-F5344CB8AC3E}">
        <p14:creationId xmlns:p14="http://schemas.microsoft.com/office/powerpoint/2010/main" val="131133226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139952" y="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strategia comunicativa e il materiale didattico/educativo </a:t>
            </a:r>
          </a:p>
        </p:txBody>
      </p:sp>
      <p:pic>
        <p:nvPicPr>
          <p:cNvPr id="5" name="Immagine 4" descr="C:\Users\Sabina\Desktop\ScrivaniaSabina\Comunicazione\MarketingSociale\Scrivania Sabina\Loghi\LogoISScircolare.t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64096" cy="864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301208"/>
            <a:ext cx="1080120" cy="1080120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2767107" y="764704"/>
            <a:ext cx="3389069" cy="369332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t-IT" dirty="0"/>
              <a:t>Il fumetto del progetto SEPES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268760"/>
            <a:ext cx="5328302" cy="511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33226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139952" y="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strategia comunicativa e il materiale didattico/educativo </a:t>
            </a:r>
          </a:p>
        </p:txBody>
      </p:sp>
      <p:pic>
        <p:nvPicPr>
          <p:cNvPr id="5" name="Immagine 4" descr="C:\Users\Sabina\Desktop\ScrivaniaSabina\Comunicazione\MarketingSociale\Scrivania Sabina\Loghi\LogoISScircolare.t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64096" cy="864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301208"/>
            <a:ext cx="1080120" cy="1080120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2195736" y="2347139"/>
            <a:ext cx="47371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dirty="0"/>
              <a:t>www.iss.it/casa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3779912" y="3501008"/>
            <a:ext cx="17700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dirty="0"/>
              <a:t>PRIUS</a:t>
            </a:r>
          </a:p>
        </p:txBody>
      </p:sp>
    </p:spTree>
    <p:extLst>
      <p:ext uri="{BB962C8B-B14F-4D97-AF65-F5344CB8AC3E}">
        <p14:creationId xmlns:p14="http://schemas.microsoft.com/office/powerpoint/2010/main" val="2395526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139952" y="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strategia comunicativa e il materiale didattico/educativo </a:t>
            </a:r>
          </a:p>
        </p:txBody>
      </p:sp>
      <p:pic>
        <p:nvPicPr>
          <p:cNvPr id="5" name="Immagine 4" descr="C:\Users\Sabina\Desktop\ScrivaniaSabina\Comunicazione\MarketingSociale\Scrivania Sabina\Loghi\LogoISScircolare.t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32" y="404664"/>
            <a:ext cx="864096" cy="86409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sellaDiTesto 6"/>
          <p:cNvSpPr txBox="1"/>
          <p:nvPr/>
        </p:nvSpPr>
        <p:spPr>
          <a:xfrm>
            <a:off x="1370228" y="836716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/>
              <a:t> ALBUM A FUMETTI PER BAMBINI – SCUOLA D’INFANZIA E SCUOLA PRIMARIA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3" y="1474152"/>
            <a:ext cx="6995947" cy="494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762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139952" y="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strategia comunicativa e il materiale didattico/educativo </a:t>
            </a:r>
          </a:p>
        </p:txBody>
      </p:sp>
      <p:pic>
        <p:nvPicPr>
          <p:cNvPr id="5" name="Immagine 4" descr="C:\Users\Sabina\Desktop\ScrivaniaSabina\Comunicazione\MarketingSociale\Scrivania Sabina\Loghi\LogoISScircolare.t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64"/>
            <a:ext cx="864096" cy="86409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sellaDiTesto 6"/>
          <p:cNvSpPr txBox="1"/>
          <p:nvPr/>
        </p:nvSpPr>
        <p:spPr>
          <a:xfrm>
            <a:off x="1187624" y="692700"/>
            <a:ext cx="7560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/>
              <a:t> ALBUM A FUMETTI PER BAMBINI – SCUOLA D’INFANZIA E SCUOLA PRIMARIA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37" y="1070446"/>
            <a:ext cx="7614187" cy="538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762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139952" y="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strategia comunicativa e il materiale didattico/educativo 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115616" y="692700"/>
            <a:ext cx="7560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/>
              <a:t> ALBUM A FUMETTI PER BAMBINI – SCUOLA D’INFANZIA E SCUOLA PRIMARIA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73" y="1073945"/>
            <a:ext cx="7711095" cy="537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762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139952" y="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strategia comunicativa e il materiale didattico/educativo </a:t>
            </a:r>
          </a:p>
        </p:txBody>
      </p:sp>
      <p:pic>
        <p:nvPicPr>
          <p:cNvPr id="5" name="Immagine 4" descr="C:\Users\Sabina\Desktop\ScrivaniaSabina\Comunicazione\MarketingSociale\Scrivania Sabina\Loghi\LogoISScircolare.t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6691"/>
            <a:ext cx="864096" cy="86409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sellaDiTesto 6"/>
          <p:cNvSpPr txBox="1"/>
          <p:nvPr/>
        </p:nvSpPr>
        <p:spPr>
          <a:xfrm>
            <a:off x="1259632" y="667439"/>
            <a:ext cx="7560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/>
              <a:t> ALBUM A FUMETTI PER BAMBINI – SCUOLA D’INFANZIA E SCUOLA PRIMARIA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008849"/>
            <a:ext cx="7701320" cy="544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7622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omposit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913</TotalTime>
  <Words>1604</Words>
  <Application>Microsoft Office PowerPoint</Application>
  <PresentationFormat>Presentazione su schermo (4:3)</PresentationFormat>
  <Paragraphs>203</Paragraphs>
  <Slides>57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57</vt:i4>
      </vt:variant>
    </vt:vector>
  </HeadingPairs>
  <TitlesOfParts>
    <vt:vector size="58" baseType="lpstr">
      <vt:lpstr>Austin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Sabina</dc:creator>
  <cp:lastModifiedBy>Sabina</cp:lastModifiedBy>
  <cp:revision>142</cp:revision>
  <dcterms:created xsi:type="dcterms:W3CDTF">2016-05-12T10:09:11Z</dcterms:created>
  <dcterms:modified xsi:type="dcterms:W3CDTF">2016-12-07T16:48:34Z</dcterms:modified>
</cp:coreProperties>
</file>