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3" r:id="rId1"/>
  </p:sldMasterIdLst>
  <p:notesMasterIdLst>
    <p:notesMasterId r:id="rId31"/>
  </p:notesMasterIdLst>
  <p:handoutMasterIdLst>
    <p:handoutMasterId r:id="rId32"/>
  </p:handoutMasterIdLst>
  <p:sldIdLst>
    <p:sldId id="293" r:id="rId2"/>
    <p:sldId id="272" r:id="rId3"/>
    <p:sldId id="285" r:id="rId4"/>
    <p:sldId id="330" r:id="rId5"/>
    <p:sldId id="279" r:id="rId6"/>
    <p:sldId id="281" r:id="rId7"/>
    <p:sldId id="306" r:id="rId8"/>
    <p:sldId id="322" r:id="rId9"/>
    <p:sldId id="323" r:id="rId10"/>
    <p:sldId id="324" r:id="rId11"/>
    <p:sldId id="325" r:id="rId12"/>
    <p:sldId id="326" r:id="rId13"/>
    <p:sldId id="318" r:id="rId14"/>
    <p:sldId id="301" r:id="rId15"/>
    <p:sldId id="309" r:id="rId16"/>
    <p:sldId id="319" r:id="rId17"/>
    <p:sldId id="310" r:id="rId18"/>
    <p:sldId id="313" r:id="rId19"/>
    <p:sldId id="311" r:id="rId20"/>
    <p:sldId id="320" r:id="rId21"/>
    <p:sldId id="321" r:id="rId22"/>
    <p:sldId id="328" r:id="rId23"/>
    <p:sldId id="334" r:id="rId24"/>
    <p:sldId id="327" r:id="rId25"/>
    <p:sldId id="307" r:id="rId26"/>
    <p:sldId id="331" r:id="rId27"/>
    <p:sldId id="298" r:id="rId28"/>
    <p:sldId id="295" r:id="rId29"/>
    <p:sldId id="300" r:id="rId30"/>
  </p:sldIdLst>
  <p:sldSz cx="9144000" cy="6858000" type="screen4x3"/>
  <p:notesSz cx="6805613" cy="99441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Intro" id="{DF509271-6590-45C3-85D3-B9C89D6C3650}">
          <p14:sldIdLst>
            <p14:sldId id="293"/>
            <p14:sldId id="272"/>
          </p14:sldIdLst>
        </p14:section>
        <p14:section name="Tasks and Communication  Disseminat  Plan" id="{1208DC3B-8C9B-480C-A2EC-44079628E2A4}">
          <p14:sldIdLst>
            <p14:sldId id="285"/>
            <p14:sldId id="330"/>
            <p14:sldId id="279"/>
            <p14:sldId id="281"/>
            <p14:sldId id="306"/>
            <p14:sldId id="322"/>
            <p14:sldId id="323"/>
            <p14:sldId id="324"/>
            <p14:sldId id="325"/>
            <p14:sldId id="326"/>
            <p14:sldId id="318"/>
          </p14:sldIdLst>
        </p14:section>
        <p14:section name="STAKEHOLDER ANALYSIS" id="{10C36C63-BCF9-4518-BFD3-CD5776D2E193}">
          <p14:sldIdLst>
            <p14:sldId id="301"/>
            <p14:sldId id="309"/>
            <p14:sldId id="319"/>
            <p14:sldId id="310"/>
          </p14:sldIdLst>
        </p14:section>
        <p14:section name="Dissemination report" id="{B98849B8-2136-493F-BEC6-4128C5FA8389}">
          <p14:sldIdLst>
            <p14:sldId id="313"/>
            <p14:sldId id="311"/>
            <p14:sldId id="320"/>
            <p14:sldId id="321"/>
            <p14:sldId id="328"/>
            <p14:sldId id="334"/>
            <p14:sldId id="327"/>
          </p14:sldIdLst>
        </p14:section>
        <p14:section name="Comm DIss tools" id="{0F3B0ACA-0BA1-4AF1-BF13-9C6D141DDA70}">
          <p14:sldIdLst>
            <p14:sldId id="307"/>
            <p14:sldId id="331"/>
          </p14:sldIdLst>
        </p14:section>
        <p14:section name="Closing up" id="{6C2DE77A-C84C-41A6-BE84-0797C5CC6420}">
          <p14:sldIdLst>
            <p14:sldId id="298"/>
            <p14:sldId id="295"/>
            <p14:sldId id="3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EAE"/>
    <a:srgbClr val="00B0F0"/>
    <a:srgbClr val="FAC81A"/>
    <a:srgbClr val="FF99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47" autoAdjust="0"/>
    <p:restoredTop sz="95071" autoAdjust="0"/>
  </p:normalViewPr>
  <p:slideViewPr>
    <p:cSldViewPr snapToGrid="0" snapToObjects="1">
      <p:cViewPr varScale="1">
        <p:scale>
          <a:sx n="71" d="100"/>
          <a:sy n="71" d="100"/>
        </p:scale>
        <p:origin x="444" y="72"/>
      </p:cViewPr>
      <p:guideLst>
        <p:guide orient="horz" pos="2160"/>
        <p:guide pos="2880"/>
      </p:guideLst>
    </p:cSldViewPr>
  </p:slideViewPr>
  <p:outlineViewPr>
    <p:cViewPr>
      <p:scale>
        <a:sx n="33" d="100"/>
        <a:sy n="33" d="100"/>
      </p:scale>
      <p:origin x="0" y="-384"/>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BE" sz="1400" dirty="0"/>
              <a:t>WP specific activities</a:t>
            </a:r>
            <a:endParaRPr lang="it-IT" sz="1400" dirty="0"/>
          </a:p>
        </c:rich>
      </c:tx>
      <c:layout>
        <c:manualLayout>
          <c:xMode val="edge"/>
          <c:yMode val="edge"/>
          <c:x val="0.2210095046485484"/>
          <c:y val="2.35878392824897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it-IT"/>
        </a:p>
      </c:txPr>
    </c:title>
    <c:autoTitleDeleted val="0"/>
    <c:plotArea>
      <c:layout/>
      <c:pieChart>
        <c:varyColors val="1"/>
        <c:ser>
          <c:idx val="0"/>
          <c:order val="0"/>
          <c:spPr>
            <a:effectLst/>
          </c:spPr>
          <c:dPt>
            <c:idx val="0"/>
            <c:bubble3D val="0"/>
            <c:spPr>
              <a:solidFill>
                <a:schemeClr val="accent1"/>
              </a:solidFill>
              <a:ln>
                <a:noFill/>
              </a:ln>
              <a:effectLst/>
            </c:spPr>
            <c:extLst>
              <c:ext xmlns:c16="http://schemas.microsoft.com/office/drawing/2014/chart" uri="{C3380CC4-5D6E-409C-BE32-E72D297353CC}">
                <c16:uniqueId val="{00000001-AF4D-4720-B59C-19F044906176}"/>
              </c:ext>
            </c:extLst>
          </c:dPt>
          <c:dPt>
            <c:idx val="1"/>
            <c:bubble3D val="0"/>
            <c:spPr>
              <a:solidFill>
                <a:schemeClr val="accent2"/>
              </a:solidFill>
              <a:ln>
                <a:noFill/>
              </a:ln>
              <a:effectLst/>
            </c:spPr>
            <c:extLst>
              <c:ext xmlns:c16="http://schemas.microsoft.com/office/drawing/2014/chart" uri="{C3380CC4-5D6E-409C-BE32-E72D297353CC}">
                <c16:uniqueId val="{00000003-AF4D-4720-B59C-19F044906176}"/>
              </c:ext>
            </c:extLst>
          </c:dPt>
          <c:dPt>
            <c:idx val="2"/>
            <c:bubble3D val="0"/>
            <c:spPr>
              <a:solidFill>
                <a:schemeClr val="accent3"/>
              </a:solidFill>
              <a:ln>
                <a:noFill/>
              </a:ln>
              <a:effectLst/>
            </c:spPr>
            <c:extLst>
              <c:ext xmlns:c16="http://schemas.microsoft.com/office/drawing/2014/chart" uri="{C3380CC4-5D6E-409C-BE32-E72D297353CC}">
                <c16:uniqueId val="{00000005-AF4D-4720-B59C-19F044906176}"/>
              </c:ext>
            </c:extLst>
          </c:dPt>
          <c:dPt>
            <c:idx val="3"/>
            <c:bubble3D val="0"/>
            <c:spPr>
              <a:solidFill>
                <a:schemeClr val="accent4"/>
              </a:solidFill>
              <a:ln>
                <a:noFill/>
              </a:ln>
              <a:effectLst/>
            </c:spPr>
            <c:extLst>
              <c:ext xmlns:c16="http://schemas.microsoft.com/office/drawing/2014/chart" uri="{C3380CC4-5D6E-409C-BE32-E72D297353CC}">
                <c16:uniqueId val="{00000007-AF4D-4720-B59C-19F044906176}"/>
              </c:ext>
            </c:extLst>
          </c:dPt>
          <c:dPt>
            <c:idx val="4"/>
            <c:bubble3D val="0"/>
            <c:spPr>
              <a:solidFill>
                <a:schemeClr val="accent5"/>
              </a:solidFill>
              <a:ln>
                <a:noFill/>
              </a:ln>
              <a:effectLst/>
            </c:spPr>
            <c:extLst>
              <c:ext xmlns:c16="http://schemas.microsoft.com/office/drawing/2014/chart" uri="{C3380CC4-5D6E-409C-BE32-E72D297353CC}">
                <c16:uniqueId val="{00000009-AF4D-4720-B59C-19F044906176}"/>
              </c:ext>
            </c:extLst>
          </c:dPt>
          <c:dPt>
            <c:idx val="5"/>
            <c:bubble3D val="0"/>
            <c:spPr>
              <a:solidFill>
                <a:schemeClr val="accent6"/>
              </a:solidFill>
              <a:ln>
                <a:noFill/>
              </a:ln>
              <a:effectLst/>
            </c:spPr>
            <c:extLst>
              <c:ext xmlns:c16="http://schemas.microsoft.com/office/drawing/2014/chart" uri="{C3380CC4-5D6E-409C-BE32-E72D297353CC}">
                <c16:uniqueId val="{0000000B-AF4D-4720-B59C-19F044906176}"/>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0D-AF4D-4720-B59C-19F044906176}"/>
              </c:ext>
            </c:extLst>
          </c:dPt>
          <c:dLbls>
            <c:dLbl>
              <c:idx val="0"/>
              <c:layout>
                <c:manualLayout>
                  <c:x val="-9.5052153062999689E-2"/>
                  <c:y val="-1.3050589403107922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F4D-4720-B59C-19F044906176}"/>
                </c:ext>
              </c:extLst>
            </c:dLbl>
            <c:dLbl>
              <c:idx val="1"/>
              <c:layout>
                <c:manualLayout>
                  <c:x val="2.4174816764619085E-2"/>
                  <c:y val="-3.481275809568235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AF4D-4720-B59C-19F044906176}"/>
                </c:ext>
              </c:extLst>
            </c:dLbl>
            <c:dLbl>
              <c:idx val="2"/>
              <c:layout>
                <c:manualLayout>
                  <c:x val="5.500888757781356E-2"/>
                  <c:y val="-6.1159447935764423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AF4D-4720-B59C-19F044906176}"/>
                </c:ext>
              </c:extLst>
            </c:dLbl>
            <c:dLbl>
              <c:idx val="3"/>
              <c:layout>
                <c:manualLayout>
                  <c:x val="3.2821560129191338E-2"/>
                  <c:y val="1.3050942656394062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AF4D-4720-B59C-19F044906176}"/>
                </c:ext>
              </c:extLst>
            </c:dLbl>
            <c:dLbl>
              <c:idx val="4"/>
              <c:layout>
                <c:manualLayout>
                  <c:x val="2.1981793952043228E-2"/>
                  <c:y val="3.1353254216982471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AF4D-4720-B59C-19F044906176}"/>
                </c:ext>
              </c:extLst>
            </c:dLbl>
            <c:dLbl>
              <c:idx val="5"/>
              <c:layout>
                <c:manualLayout>
                  <c:x val="4.1230797159000659E-2"/>
                  <c:y val="2.9755584051320595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AF4D-4720-B59C-19F044906176}"/>
                </c:ext>
              </c:extLst>
            </c:dLbl>
            <c:dLbl>
              <c:idx val="6"/>
              <c:layout>
                <c:manualLayout>
                  <c:x val="7.5886148237233997E-2"/>
                  <c:y val="5.5737009993535466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AF4D-4720-B59C-19F044906176}"/>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it-IT"/>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Sheet2!$A$1:$A$7</c:f>
              <c:strCache>
                <c:ptCount val="7"/>
                <c:pt idx="0">
                  <c:v>Horizontal</c:v>
                </c:pt>
                <c:pt idx="1">
                  <c:v>WP 4</c:v>
                </c:pt>
                <c:pt idx="2">
                  <c:v>WP 5</c:v>
                </c:pt>
                <c:pt idx="3">
                  <c:v>WP 6</c:v>
                </c:pt>
                <c:pt idx="4">
                  <c:v>WP 7</c:v>
                </c:pt>
                <c:pt idx="5">
                  <c:v>WP 8</c:v>
                </c:pt>
                <c:pt idx="6">
                  <c:v>WP 9</c:v>
                </c:pt>
              </c:strCache>
            </c:strRef>
          </c:cat>
          <c:val>
            <c:numRef>
              <c:f>Sheet2!$B$1:$B$7</c:f>
              <c:numCache>
                <c:formatCode>General</c:formatCode>
                <c:ptCount val="7"/>
                <c:pt idx="0">
                  <c:v>29</c:v>
                </c:pt>
                <c:pt idx="1">
                  <c:v>6</c:v>
                </c:pt>
                <c:pt idx="2">
                  <c:v>10</c:v>
                </c:pt>
                <c:pt idx="3">
                  <c:v>6</c:v>
                </c:pt>
                <c:pt idx="4">
                  <c:v>3</c:v>
                </c:pt>
                <c:pt idx="5">
                  <c:v>3</c:v>
                </c:pt>
                <c:pt idx="6">
                  <c:v>6</c:v>
                </c:pt>
              </c:numCache>
            </c:numRef>
          </c:val>
          <c:extLst>
            <c:ext xmlns:c16="http://schemas.microsoft.com/office/drawing/2014/chart" uri="{C3380CC4-5D6E-409C-BE32-E72D297353CC}">
              <c16:uniqueId val="{0000000E-AF4D-4720-B59C-19F04490617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it-IT"/>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09542179066113E-2"/>
          <c:y val="0.12787248645886762"/>
          <c:w val="0.92423517795195487"/>
          <c:h val="0.74914230051188513"/>
        </c:manualLayout>
      </c:layout>
      <c:barChart>
        <c:barDir val="col"/>
        <c:grouping val="clustered"/>
        <c:varyColors val="0"/>
        <c:ser>
          <c:idx val="0"/>
          <c:order val="0"/>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1-5D7D-437E-8014-2880DEE21D51}"/>
              </c:ext>
            </c:extLst>
          </c:dPt>
          <c:dPt>
            <c:idx val="1"/>
            <c:invertIfNegative val="0"/>
            <c:bubble3D val="0"/>
            <c:extLst>
              <c:ext xmlns:c16="http://schemas.microsoft.com/office/drawing/2014/chart" uri="{C3380CC4-5D6E-409C-BE32-E72D297353CC}">
                <c16:uniqueId val="{00000003-5D7D-437E-8014-2880DEE21D51}"/>
              </c:ext>
            </c:extLst>
          </c:dPt>
          <c:dPt>
            <c:idx val="2"/>
            <c:invertIfNegative val="0"/>
            <c:bubble3D val="0"/>
            <c:extLst>
              <c:ext xmlns:c16="http://schemas.microsoft.com/office/drawing/2014/chart" uri="{C3380CC4-5D6E-409C-BE32-E72D297353CC}">
                <c16:uniqueId val="{00000005-5D7D-437E-8014-2880DEE21D5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Sheet2!$A$23:$A$25</c:f>
              <c:strCache>
                <c:ptCount val="3"/>
                <c:pt idx="0">
                  <c:v>Events</c:v>
                </c:pt>
                <c:pt idx="1">
                  <c:v>Other </c:v>
                </c:pt>
                <c:pt idx="2">
                  <c:v>Publications</c:v>
                </c:pt>
              </c:strCache>
            </c:strRef>
          </c:cat>
          <c:val>
            <c:numRef>
              <c:f>Sheet2!$B$23:$B$25</c:f>
              <c:numCache>
                <c:formatCode>General</c:formatCode>
                <c:ptCount val="3"/>
                <c:pt idx="0">
                  <c:v>43</c:v>
                </c:pt>
                <c:pt idx="1">
                  <c:v>11</c:v>
                </c:pt>
                <c:pt idx="2">
                  <c:v>10</c:v>
                </c:pt>
              </c:numCache>
            </c:numRef>
          </c:val>
          <c:extLst>
            <c:ext xmlns:c16="http://schemas.microsoft.com/office/drawing/2014/chart" uri="{C3380CC4-5D6E-409C-BE32-E72D297353CC}">
              <c16:uniqueId val="{00000006-5D7D-437E-8014-2880DEE21D51}"/>
            </c:ext>
          </c:extLst>
        </c:ser>
        <c:dLbls>
          <c:dLblPos val="outEnd"/>
          <c:showLegendKey val="0"/>
          <c:showVal val="1"/>
          <c:showCatName val="0"/>
          <c:showSerName val="0"/>
          <c:showPercent val="0"/>
          <c:showBubbleSize val="0"/>
        </c:dLbls>
        <c:gapWidth val="219"/>
        <c:overlap val="-27"/>
        <c:axId val="988230416"/>
        <c:axId val="1302808384"/>
      </c:barChart>
      <c:catAx>
        <c:axId val="98823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it-IT"/>
          </a:p>
        </c:txPr>
        <c:crossAx val="1302808384"/>
        <c:crosses val="autoZero"/>
        <c:auto val="1"/>
        <c:lblAlgn val="ctr"/>
        <c:lblOffset val="100"/>
        <c:noMultiLvlLbl val="0"/>
      </c:catAx>
      <c:valAx>
        <c:axId val="1302808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988230416"/>
        <c:crosses val="autoZero"/>
        <c:crossBetween val="between"/>
      </c:valAx>
      <c:spPr>
        <a:noFill/>
        <a:ln>
          <a:noFill/>
        </a:ln>
        <a:effectLst/>
      </c:spPr>
    </c:plotArea>
    <c:plotVisOnly val="1"/>
    <c:dispBlanksAs val="gap"/>
    <c:showDLblsOverMax val="0"/>
  </c:chart>
  <c:spPr>
    <a:noFill/>
    <a:ln>
      <a:solidFill>
        <a:srgbClr val="00B0F0"/>
      </a:solid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3.3289028268966951E-2"/>
          <c:y val="0.10324294947359693"/>
          <c:w val="0.94424882273353294"/>
          <c:h val="0.69008375151168178"/>
        </c:manualLayout>
      </c:layout>
      <c:barChart>
        <c:barDir val="col"/>
        <c:grouping val="clustered"/>
        <c:varyColors val="0"/>
        <c:ser>
          <c:idx val="0"/>
          <c:order val="0"/>
          <c:spPr>
            <a:solidFill>
              <a:schemeClr val="accent6">
                <a:lumMod val="75000"/>
              </a:schemeClr>
            </a:solidFill>
            <a:ln w="38100">
              <a:solidFill>
                <a:srgbClr val="00B0F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Sheet2!$A$27:$A$43</c:f>
              <c:strCache>
                <c:ptCount val="17"/>
                <c:pt idx="0">
                  <c:v>Germany</c:v>
                </c:pt>
                <c:pt idx="1">
                  <c:v>Slovenia</c:v>
                </c:pt>
                <c:pt idx="2">
                  <c:v>Belgium </c:v>
                </c:pt>
                <c:pt idx="3">
                  <c:v>Italy </c:v>
                </c:pt>
                <c:pt idx="4">
                  <c:v>Madrid</c:v>
                </c:pt>
                <c:pt idx="5">
                  <c:v>Sweden</c:v>
                </c:pt>
                <c:pt idx="6">
                  <c:v>UK </c:v>
                </c:pt>
                <c:pt idx="7">
                  <c:v>Finland</c:v>
                </c:pt>
                <c:pt idx="8">
                  <c:v>France</c:v>
                </c:pt>
                <c:pt idx="9">
                  <c:v>Poland </c:v>
                </c:pt>
                <c:pt idx="10">
                  <c:v>Austria</c:v>
                </c:pt>
                <c:pt idx="11">
                  <c:v>Bosnia Herzegovina</c:v>
                </c:pt>
                <c:pt idx="12">
                  <c:v>Croatia</c:v>
                </c:pt>
                <c:pt idx="13">
                  <c:v>The Netherlands</c:v>
                </c:pt>
                <c:pt idx="14">
                  <c:v>Portugal</c:v>
                </c:pt>
                <c:pt idx="15">
                  <c:v>Serbia</c:v>
                </c:pt>
                <c:pt idx="16">
                  <c:v>Swittzerland</c:v>
                </c:pt>
              </c:strCache>
            </c:strRef>
          </c:cat>
          <c:val>
            <c:numRef>
              <c:f>Sheet2!$B$27:$B$43</c:f>
              <c:numCache>
                <c:formatCode>General</c:formatCode>
                <c:ptCount val="17"/>
                <c:pt idx="0">
                  <c:v>7</c:v>
                </c:pt>
                <c:pt idx="1">
                  <c:v>6</c:v>
                </c:pt>
                <c:pt idx="2">
                  <c:v>4</c:v>
                </c:pt>
                <c:pt idx="3">
                  <c:v>4</c:v>
                </c:pt>
                <c:pt idx="4">
                  <c:v>3</c:v>
                </c:pt>
                <c:pt idx="5">
                  <c:v>3</c:v>
                </c:pt>
                <c:pt idx="6">
                  <c:v>3</c:v>
                </c:pt>
                <c:pt idx="7">
                  <c:v>2</c:v>
                </c:pt>
                <c:pt idx="8">
                  <c:v>2</c:v>
                </c:pt>
                <c:pt idx="9">
                  <c:v>2</c:v>
                </c:pt>
                <c:pt idx="10">
                  <c:v>1</c:v>
                </c:pt>
                <c:pt idx="11">
                  <c:v>1</c:v>
                </c:pt>
                <c:pt idx="12">
                  <c:v>1</c:v>
                </c:pt>
                <c:pt idx="13">
                  <c:v>1</c:v>
                </c:pt>
                <c:pt idx="14">
                  <c:v>1</c:v>
                </c:pt>
                <c:pt idx="15">
                  <c:v>1</c:v>
                </c:pt>
                <c:pt idx="16">
                  <c:v>1</c:v>
                </c:pt>
              </c:numCache>
            </c:numRef>
          </c:val>
          <c:extLst>
            <c:ext xmlns:c16="http://schemas.microsoft.com/office/drawing/2014/chart" uri="{C3380CC4-5D6E-409C-BE32-E72D297353CC}">
              <c16:uniqueId val="{00000000-9590-412A-8A48-5DEFB7BC58B8}"/>
            </c:ext>
          </c:extLst>
        </c:ser>
        <c:dLbls>
          <c:showLegendKey val="0"/>
          <c:showVal val="1"/>
          <c:showCatName val="0"/>
          <c:showSerName val="0"/>
          <c:showPercent val="0"/>
          <c:showBubbleSize val="0"/>
        </c:dLbls>
        <c:gapWidth val="150"/>
        <c:overlap val="-25"/>
        <c:axId val="89745424"/>
        <c:axId val="2132599056"/>
      </c:barChart>
      <c:catAx>
        <c:axId val="8974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t-IT"/>
          </a:p>
        </c:txPr>
        <c:crossAx val="2132599056"/>
        <c:crosses val="autoZero"/>
        <c:auto val="1"/>
        <c:lblAlgn val="ctr"/>
        <c:lblOffset val="100"/>
        <c:noMultiLvlLbl val="0"/>
      </c:catAx>
      <c:valAx>
        <c:axId val="2132599056"/>
        <c:scaling>
          <c:orientation val="minMax"/>
        </c:scaling>
        <c:delete val="1"/>
        <c:axPos val="l"/>
        <c:numFmt formatCode="General" sourceLinked="1"/>
        <c:majorTickMark val="none"/>
        <c:minorTickMark val="none"/>
        <c:tickLblPos val="nextTo"/>
        <c:crossAx val="89745424"/>
        <c:crosses val="autoZero"/>
        <c:crossBetween val="between"/>
      </c:valAx>
      <c:spPr>
        <a:noFill/>
        <a:ln>
          <a:noFill/>
        </a:ln>
        <a:effectLst/>
      </c:spPr>
    </c:plotArea>
    <c:plotVisOnly val="1"/>
    <c:dispBlanksAs val="gap"/>
    <c:showDLblsOverMax val="0"/>
  </c:chart>
  <c:spPr>
    <a:noFill/>
    <a:ln w="28575">
      <a:solidFill>
        <a:schemeClr val="accent5">
          <a:lumMod val="50000"/>
        </a:schemeClr>
      </a:solid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7FD2B34C-CC94-4226-9988-72E30F637A9F}" type="datetimeFigureOut">
              <a:rPr lang="it-IT" smtClean="0"/>
              <a:t>04/10/2019</a:t>
            </a:fld>
            <a:endParaRPr lang="it-IT"/>
          </a:p>
        </p:txBody>
      </p:sp>
      <p:sp>
        <p:nvSpPr>
          <p:cNvPr id="4" name="Segnaposto piè di pagina 3"/>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4450" y="9445625"/>
            <a:ext cx="2949575" cy="498475"/>
          </a:xfrm>
          <a:prstGeom prst="rect">
            <a:avLst/>
          </a:prstGeom>
        </p:spPr>
        <p:txBody>
          <a:bodyPr vert="horz" lIns="91440" tIns="45720" rIns="91440" bIns="45720" rtlCol="0" anchor="b"/>
          <a:lstStyle>
            <a:lvl1pPr algn="r">
              <a:defRPr sz="1200"/>
            </a:lvl1pPr>
          </a:lstStyle>
          <a:p>
            <a:fld id="{70AB9D93-72E6-4956-AAF0-D6B16D075D1B}" type="slidenum">
              <a:rPr lang="it-IT" smtClean="0"/>
              <a:t>‹N›</a:t>
            </a:fld>
            <a:endParaRPr lang="it-IT"/>
          </a:p>
        </p:txBody>
      </p:sp>
    </p:spTree>
    <p:extLst>
      <p:ext uri="{BB962C8B-B14F-4D97-AF65-F5344CB8AC3E}">
        <p14:creationId xmlns:p14="http://schemas.microsoft.com/office/powerpoint/2010/main" val="1491297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537B7BB3-2DAE-2047-B912-3ADFE87EC276}" type="datetimeFigureOut">
              <a:rPr lang="en-US" smtClean="0"/>
              <a:t>10/4/2019</a:t>
            </a:fld>
            <a:endParaRPr lang="it-IT"/>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D03175A4-93D1-634C-8EA8-40CF2547FFBC}" type="slidenum">
              <a:rPr lang="it-IT" smtClean="0"/>
              <a:t>‹N›</a:t>
            </a:fld>
            <a:endParaRPr lang="it-IT"/>
          </a:p>
        </p:txBody>
      </p:sp>
    </p:spTree>
    <p:extLst>
      <p:ext uri="{BB962C8B-B14F-4D97-AF65-F5344CB8AC3E}">
        <p14:creationId xmlns:p14="http://schemas.microsoft.com/office/powerpoint/2010/main" val="37667775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Raise</a:t>
            </a:r>
            <a:r>
              <a:rPr lang="it-IT" dirty="0"/>
              <a:t> </a:t>
            </a:r>
            <a:r>
              <a:rPr lang="it-IT" dirty="0" err="1"/>
              <a:t>profile</a:t>
            </a:r>
            <a:endParaRPr lang="it-IT" dirty="0"/>
          </a:p>
          <a:p>
            <a:r>
              <a:rPr lang="it-IT" dirty="0" err="1"/>
              <a:t>Follow</a:t>
            </a:r>
            <a:r>
              <a:rPr lang="it-IT" dirty="0"/>
              <a:t> </a:t>
            </a:r>
            <a:r>
              <a:rPr lang="it-IT" dirty="0" err="1"/>
              <a:t>us</a:t>
            </a:r>
            <a:endParaRPr lang="es-ES"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t>1</a:t>
            </a:fld>
            <a:endParaRPr lang="it-IT"/>
          </a:p>
        </p:txBody>
      </p:sp>
    </p:spTree>
    <p:extLst>
      <p:ext uri="{BB962C8B-B14F-4D97-AF65-F5344CB8AC3E}">
        <p14:creationId xmlns:p14="http://schemas.microsoft.com/office/powerpoint/2010/main" val="1191483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Over 100 </a:t>
            </a:r>
            <a:r>
              <a:rPr lang="it-IT" dirty="0" err="1"/>
              <a:t>terms</a:t>
            </a:r>
            <a:endParaRPr lang="es-ES"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t>13</a:t>
            </a:fld>
            <a:endParaRPr lang="it-IT"/>
          </a:p>
        </p:txBody>
      </p:sp>
    </p:spTree>
    <p:extLst>
      <p:ext uri="{BB962C8B-B14F-4D97-AF65-F5344CB8AC3E}">
        <p14:creationId xmlns:p14="http://schemas.microsoft.com/office/powerpoint/2010/main" val="3027971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Task 2.3 Stakeholders analysis (</a:t>
            </a:r>
            <a:r>
              <a:rPr lang="en-US" sz="1200" b="1" i="1" u="none" strike="noStrike" kern="1200" baseline="0" dirty="0">
                <a:solidFill>
                  <a:schemeClr val="tx1"/>
                </a:solidFill>
                <a:latin typeface="+mn-lt"/>
                <a:ea typeface="+mn-ea"/>
                <a:cs typeface="+mn-cs"/>
              </a:rPr>
              <a:t>This task will be provided by an external service provider)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At the beginning of the JA WP2 will conduct a survey among partners to identify a broad range of stakeholders from different policy sectors in order to facilitate targeted dissemination, communication activities and the creation of networks. A regular updating of the survey results should be envisaged. The aim is to ensure wide awareness of the JA both within the traditional public health sphere and amongst ‘non-converted’ stakeholders such as ministries of finance, social welfare, employment and environment, as well as other relevant stakeholders. The stakeholders identification will be vertical (looking at individuals and organizations working in relevant fields from European to national, regional, and local level) and horizontal, mapping stakeholders in related fields but who do not have a public health focus. Stakeholders will be sorted according ability to influence and interest. A database of JA contacts and mailing lists will be created. </a:t>
            </a:r>
          </a:p>
          <a:p>
            <a:r>
              <a:rPr lang="it-IT" sz="1200" b="0" i="0" u="none" strike="noStrike" kern="1200" baseline="0" dirty="0" err="1">
                <a:solidFill>
                  <a:schemeClr val="tx1"/>
                </a:solidFill>
                <a:latin typeface="+mn-lt"/>
                <a:ea typeface="+mn-ea"/>
                <a:cs typeface="+mn-cs"/>
              </a:rPr>
              <a:t>Phase</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one</a:t>
            </a:r>
            <a:r>
              <a:rPr lang="it-IT" sz="1200" b="0" i="0" u="none" strike="noStrike" kern="1200" baseline="0" dirty="0">
                <a:solidFill>
                  <a:schemeClr val="tx1"/>
                </a:solidFill>
                <a:latin typeface="+mn-lt"/>
                <a:ea typeface="+mn-ea"/>
                <a:cs typeface="+mn-cs"/>
              </a:rPr>
              <a:t> – </a:t>
            </a:r>
            <a:r>
              <a:rPr lang="it-IT" sz="1200" b="0" i="0" u="none" strike="noStrike" kern="1200" baseline="0" dirty="0" err="1">
                <a:solidFill>
                  <a:schemeClr val="tx1"/>
                </a:solidFill>
                <a:latin typeface="+mn-lt"/>
                <a:ea typeface="+mn-ea"/>
                <a:cs typeface="+mn-cs"/>
              </a:rPr>
              <a:t>identification</a:t>
            </a:r>
            <a:r>
              <a:rPr lang="it-IT" sz="1200" b="0" i="0" u="none" strike="noStrike" kern="1200" baseline="0" dirty="0">
                <a:solidFill>
                  <a:schemeClr val="tx1"/>
                </a:solidFill>
                <a:latin typeface="+mn-lt"/>
                <a:ea typeface="+mn-ea"/>
                <a:cs typeface="+mn-cs"/>
              </a:rPr>
              <a:t> of: </a:t>
            </a:r>
          </a:p>
          <a:p>
            <a:r>
              <a:rPr lang="en-US" sz="1200" b="0" i="0" u="none" strike="noStrike" kern="1200" baseline="0" dirty="0">
                <a:solidFill>
                  <a:schemeClr val="tx1"/>
                </a:solidFill>
                <a:latin typeface="+mn-lt"/>
                <a:ea typeface="+mn-ea"/>
                <a:cs typeface="+mn-cs"/>
              </a:rPr>
              <a:t> government sectors related to the JA working areas per MSs and their competencies; </a:t>
            </a:r>
          </a:p>
          <a:p>
            <a:r>
              <a:rPr lang="en-US" sz="1200" b="0" i="0" u="none" strike="noStrike" kern="1200" baseline="0" dirty="0">
                <a:solidFill>
                  <a:schemeClr val="tx1"/>
                </a:solidFill>
                <a:latin typeface="+mn-lt"/>
                <a:ea typeface="+mn-ea"/>
                <a:cs typeface="+mn-cs"/>
              </a:rPr>
              <a:t> identification of the ‘non-converted’ stakeholders and their needs and preferences. </a:t>
            </a:r>
          </a:p>
          <a:p>
            <a:endParaRPr lang="it-IT"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Phase two – mapping, at EU, national, regional and local level, of: </a:t>
            </a:r>
          </a:p>
          <a:p>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relevant</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departments</a:t>
            </a:r>
            <a:r>
              <a:rPr lang="it-IT" sz="1200" b="0" i="0" u="none" strike="noStrike" kern="1200" baseline="0" dirty="0">
                <a:solidFill>
                  <a:schemeClr val="tx1"/>
                </a:solidFill>
                <a:latin typeface="+mn-lt"/>
                <a:ea typeface="+mn-ea"/>
                <a:cs typeface="+mn-cs"/>
              </a:rPr>
              <a:t> and </a:t>
            </a:r>
            <a:r>
              <a:rPr lang="it-IT" sz="1200" b="0" i="0" u="none" strike="noStrike" kern="1200" baseline="0" dirty="0" err="1">
                <a:solidFill>
                  <a:schemeClr val="tx1"/>
                </a:solidFill>
                <a:latin typeface="+mn-lt"/>
                <a:ea typeface="+mn-ea"/>
                <a:cs typeface="+mn-cs"/>
              </a:rPr>
              <a:t>individuals</a:t>
            </a:r>
            <a:r>
              <a:rPr lang="it-IT"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formal and informal working groups; </a:t>
            </a:r>
          </a:p>
          <a:p>
            <a:r>
              <a:rPr lang="en-US" sz="1200" b="0" i="0" u="none" strike="noStrike" kern="1200" baseline="0" dirty="0">
                <a:solidFill>
                  <a:schemeClr val="tx1"/>
                </a:solidFill>
                <a:latin typeface="+mn-lt"/>
                <a:ea typeface="+mn-ea"/>
                <a:cs typeface="+mn-cs"/>
              </a:rPr>
              <a:t> interest groups / Non-governmental organizations (NGOs) </a:t>
            </a:r>
          </a:p>
          <a:p>
            <a:r>
              <a:rPr lang="it-IT" sz="1200" b="0" i="0" u="none" strike="noStrike" kern="1200" baseline="0" dirty="0">
                <a:solidFill>
                  <a:schemeClr val="tx1"/>
                </a:solidFill>
                <a:latin typeface="+mn-lt"/>
                <a:ea typeface="+mn-ea"/>
                <a:cs typeface="+mn-cs"/>
              </a:rPr>
              <a:t>	</a:t>
            </a:r>
          </a:p>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t>14</a:t>
            </a:fld>
            <a:endParaRPr lang="it-IT"/>
          </a:p>
        </p:txBody>
      </p:sp>
    </p:spTree>
    <p:extLst>
      <p:ext uri="{BB962C8B-B14F-4D97-AF65-F5344CB8AC3E}">
        <p14:creationId xmlns:p14="http://schemas.microsoft.com/office/powerpoint/2010/main" val="3717668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dirty="0">
                <a:solidFill>
                  <a:schemeClr val="tx1"/>
                </a:solidFill>
                <a:effectLst/>
                <a:latin typeface="+mn-lt"/>
                <a:ea typeface="+mn-ea"/>
                <a:cs typeface="+mn-cs"/>
              </a:rPr>
              <a:t>1. Fill in the fields with the information that you have available. Missing information can be added in later stages through desk research.</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 When possible, indicate the level of interest and level of influence based on your knowledge.</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   The level of interest indicates at what degree an organisation prioritises or actively supports health equity, social inclusion and/or social determinants of health.</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b.   The level of influence indicates the degree in which an organisation can impact the policy making process and/or the public debate.</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3. We invite you to add both individuals or organisations to the excel, as you find appropriate</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4. Should a stakeholder hold a position in more than one organisation, please indicate the most relevant for this mapping and leave a comment referring to the other positions</a:t>
            </a:r>
            <a:r>
              <a:rPr lang="it-IT"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5. Emails should be provided only if publicly available</a:t>
            </a:r>
            <a:r>
              <a:rPr lang="it-IT"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6. Please avoid the use of acronyms</a:t>
            </a:r>
            <a:r>
              <a:rPr lang="it-IT"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7. To facilitate later analysis, the table is locked. You are only able to edit the content of the table</a:t>
            </a:r>
            <a:r>
              <a:rPr lang="it-IT" sz="1200" kern="1200" dirty="0">
                <a:solidFill>
                  <a:schemeClr val="tx1"/>
                </a:solidFill>
                <a:effectLst/>
                <a:latin typeface="+mn-lt"/>
                <a:ea typeface="+mn-ea"/>
                <a:cs typeface="+mn-cs"/>
              </a:rPr>
              <a:t>.</a:t>
            </a:r>
          </a:p>
          <a:p>
            <a:r>
              <a:rPr lang="it-IT" sz="1200" kern="1200" dirty="0">
                <a:solidFill>
                  <a:schemeClr val="tx1"/>
                </a:solidFill>
                <a:effectLst/>
                <a:latin typeface="+mn-lt"/>
                <a:ea typeface="+mn-ea"/>
                <a:cs typeface="+mn-cs"/>
              </a:rPr>
              <a:t>8. </a:t>
            </a:r>
            <a:r>
              <a:rPr lang="it-IT" sz="1200" kern="1200" dirty="0" err="1">
                <a:solidFill>
                  <a:schemeClr val="tx1"/>
                </a:solidFill>
                <a:effectLst/>
                <a:latin typeface="+mn-lt"/>
                <a:ea typeface="+mn-ea"/>
                <a:cs typeface="+mn-cs"/>
              </a:rPr>
              <a:t>Should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you</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wish</a:t>
            </a:r>
            <a:r>
              <a:rPr lang="it-IT" sz="1200" kern="1200" dirty="0">
                <a:solidFill>
                  <a:schemeClr val="tx1"/>
                </a:solidFill>
                <a:effectLst/>
                <a:latin typeface="+mn-lt"/>
                <a:ea typeface="+mn-ea"/>
                <a:cs typeface="+mn-cs"/>
              </a:rPr>
              <a:t> to </a:t>
            </a:r>
            <a:r>
              <a:rPr lang="it-IT" sz="1200" kern="1200" dirty="0" err="1">
                <a:solidFill>
                  <a:schemeClr val="tx1"/>
                </a:solidFill>
                <a:effectLst/>
                <a:latin typeface="+mn-lt"/>
                <a:ea typeface="+mn-ea"/>
                <a:cs typeface="+mn-cs"/>
              </a:rPr>
              <a:t>consult</a:t>
            </a:r>
            <a:r>
              <a:rPr lang="it-IT" sz="1200" kern="1200" dirty="0">
                <a:solidFill>
                  <a:schemeClr val="tx1"/>
                </a:solidFill>
                <a:effectLst/>
                <a:latin typeface="+mn-lt"/>
                <a:ea typeface="+mn-ea"/>
                <a:cs typeface="+mn-cs"/>
              </a:rPr>
              <a:t> the list of “</a:t>
            </a:r>
            <a:r>
              <a:rPr lang="it-IT" sz="1200" kern="1200" dirty="0" err="1">
                <a:solidFill>
                  <a:schemeClr val="tx1"/>
                </a:solidFill>
                <a:effectLst/>
                <a:latin typeface="+mn-lt"/>
                <a:ea typeface="+mn-ea"/>
                <a:cs typeface="+mn-cs"/>
              </a:rPr>
              <a:t>organisation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types</a:t>
            </a:r>
            <a:r>
              <a:rPr lang="it-IT" sz="1200" kern="1200" dirty="0">
                <a:solidFill>
                  <a:schemeClr val="tx1"/>
                </a:solidFill>
                <a:effectLst/>
                <a:latin typeface="+mn-lt"/>
                <a:ea typeface="+mn-ea"/>
                <a:cs typeface="+mn-cs"/>
              </a:rPr>
              <a:t>” and “</a:t>
            </a:r>
            <a:r>
              <a:rPr lang="it-IT" sz="1200" kern="1200" dirty="0" err="1">
                <a:solidFill>
                  <a:schemeClr val="tx1"/>
                </a:solidFill>
                <a:effectLst/>
                <a:latin typeface="+mn-lt"/>
                <a:ea typeface="+mn-ea"/>
                <a:cs typeface="+mn-cs"/>
              </a:rPr>
              <a:t>areas</a:t>
            </a:r>
            <a:r>
              <a:rPr lang="it-IT" sz="1200" kern="1200" dirty="0">
                <a:solidFill>
                  <a:schemeClr val="tx1"/>
                </a:solidFill>
                <a:effectLst/>
                <a:latin typeface="+mn-lt"/>
                <a:ea typeface="+mn-ea"/>
                <a:cs typeface="+mn-cs"/>
              </a:rPr>
              <a:t> of </a:t>
            </a:r>
            <a:r>
              <a:rPr lang="it-IT" sz="1200" kern="1200" dirty="0" err="1">
                <a:solidFill>
                  <a:schemeClr val="tx1"/>
                </a:solidFill>
                <a:effectLst/>
                <a:latin typeface="+mn-lt"/>
                <a:ea typeface="+mn-ea"/>
                <a:cs typeface="+mn-cs"/>
              </a:rPr>
              <a:t>interests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please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consult</a:t>
            </a:r>
            <a:r>
              <a:rPr lang="it-IT" sz="1200" kern="1200" dirty="0">
                <a:solidFill>
                  <a:schemeClr val="tx1"/>
                </a:solidFill>
                <a:effectLst/>
                <a:latin typeface="+mn-lt"/>
                <a:ea typeface="+mn-ea"/>
                <a:cs typeface="+mn-cs"/>
              </a:rPr>
              <a:t> click on the </a:t>
            </a:r>
            <a:r>
              <a:rPr lang="it-IT" sz="1200" kern="1200" dirty="0" err="1">
                <a:solidFill>
                  <a:schemeClr val="tx1"/>
                </a:solidFill>
                <a:effectLst/>
                <a:latin typeface="+mn-lt"/>
                <a:ea typeface="+mn-ea"/>
                <a:cs typeface="+mn-cs"/>
              </a:rPr>
              <a:t>sheet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dropdown</a:t>
            </a:r>
            <a:r>
              <a:rPr lang="it-IT" sz="1200" kern="1200" dirty="0">
                <a:solidFill>
                  <a:schemeClr val="tx1"/>
                </a:solidFill>
                <a:effectLst/>
                <a:latin typeface="+mn-lt"/>
                <a:ea typeface="+mn-ea"/>
                <a:cs typeface="+mn-cs"/>
              </a:rPr>
              <a:t> lists” </a:t>
            </a:r>
            <a:r>
              <a:rPr lang="it-IT" sz="1200" kern="1200" dirty="0" err="1">
                <a:solidFill>
                  <a:schemeClr val="tx1"/>
                </a:solidFill>
                <a:effectLst/>
                <a:latin typeface="+mn-lt"/>
                <a:ea typeface="+mn-ea"/>
                <a:cs typeface="+mn-cs"/>
              </a:rPr>
              <a:t>at</a:t>
            </a:r>
            <a:r>
              <a:rPr lang="it-IT" sz="1200" kern="1200" dirty="0">
                <a:solidFill>
                  <a:schemeClr val="tx1"/>
                </a:solidFill>
                <a:effectLst/>
                <a:latin typeface="+mn-lt"/>
                <a:ea typeface="+mn-ea"/>
                <a:cs typeface="+mn-cs"/>
              </a:rPr>
              <a:t> the bottom of the </a:t>
            </a:r>
            <a:r>
              <a:rPr lang="it-IT" sz="1200" kern="1200" dirty="0" err="1">
                <a:solidFill>
                  <a:schemeClr val="tx1"/>
                </a:solidFill>
                <a:effectLst/>
                <a:latin typeface="+mn-lt"/>
                <a:ea typeface="+mn-ea"/>
                <a:cs typeface="+mn-cs"/>
              </a:rPr>
              <a:t>document</a:t>
            </a:r>
            <a:r>
              <a:rPr lang="it-IT" sz="1200" kern="1200" dirty="0">
                <a:solidFill>
                  <a:schemeClr val="tx1"/>
                </a:solidFill>
                <a:effectLst/>
                <a:latin typeface="+mn-lt"/>
                <a:ea typeface="+mn-ea"/>
                <a:cs typeface="+mn-cs"/>
              </a:rPr>
              <a:t>.</a:t>
            </a:r>
          </a:p>
          <a:p>
            <a:r>
              <a:rPr lang="it-IT" sz="1200" kern="1200" dirty="0">
                <a:solidFill>
                  <a:schemeClr val="tx1"/>
                </a:solidFill>
                <a:effectLst/>
                <a:latin typeface="+mn-lt"/>
                <a:ea typeface="+mn-ea"/>
                <a:cs typeface="+mn-cs"/>
              </a:rPr>
              <a:t> </a:t>
            </a:r>
          </a:p>
          <a:p>
            <a:r>
              <a:rPr lang="it-IT" sz="1200" kern="1200" dirty="0">
                <a:solidFill>
                  <a:schemeClr val="tx1"/>
                </a:solidFill>
                <a:effectLst/>
                <a:latin typeface="+mn-lt"/>
                <a:ea typeface="+mn-ea"/>
                <a:cs typeface="+mn-cs"/>
              </a:rPr>
              <a:t>With k</a:t>
            </a:r>
            <a:r>
              <a:rPr lang="en-GB" sz="1200" kern="1200" dirty="0" err="1">
                <a:solidFill>
                  <a:schemeClr val="tx1"/>
                </a:solidFill>
                <a:effectLst/>
                <a:latin typeface="+mn-lt"/>
                <a:ea typeface="+mn-ea"/>
                <a:cs typeface="+mn-cs"/>
              </a:rPr>
              <a:t>ind</a:t>
            </a:r>
            <a:r>
              <a:rPr lang="en-GB" sz="1200" kern="1200" dirty="0">
                <a:solidFill>
                  <a:schemeClr val="tx1"/>
                </a:solidFill>
                <a:effectLst/>
                <a:latin typeface="+mn-lt"/>
                <a:ea typeface="+mn-ea"/>
                <a:cs typeface="+mn-cs"/>
              </a:rPr>
              <a:t> regards</a:t>
            </a:r>
            <a:r>
              <a:rPr lang="it-IT"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Paola De Castro (WP2 Leader) and Raffaella </a:t>
            </a:r>
            <a:r>
              <a:rPr lang="en-GB" sz="1200" kern="1200" dirty="0" err="1">
                <a:solidFill>
                  <a:schemeClr val="tx1"/>
                </a:solidFill>
                <a:effectLst/>
                <a:latin typeface="+mn-lt"/>
                <a:ea typeface="+mn-ea"/>
                <a:cs typeface="+mn-cs"/>
              </a:rPr>
              <a:t>Bucciar</a:t>
            </a:r>
            <a:r>
              <a:rPr lang="it-IT" sz="1200" kern="1200" dirty="0">
                <a:solidFill>
                  <a:schemeClr val="tx1"/>
                </a:solidFill>
                <a:effectLst/>
                <a:latin typeface="+mn-lt"/>
                <a:ea typeface="+mn-ea"/>
                <a:cs typeface="+mn-cs"/>
              </a:rPr>
              <a:t>di</a:t>
            </a:r>
            <a:r>
              <a:rPr lang="en-GB" sz="1200" kern="1200" dirty="0" err="1">
                <a:solidFill>
                  <a:schemeClr val="tx1"/>
                </a:solidFill>
                <a:effectLst/>
                <a:latin typeface="+mn-lt"/>
                <a:ea typeface="+mn-ea"/>
                <a:cs typeface="+mn-cs"/>
              </a:rPr>
              <a:t>ni</a:t>
            </a:r>
            <a:r>
              <a:rPr lang="en-GB" sz="1200" kern="1200" dirty="0">
                <a:solidFill>
                  <a:schemeClr val="tx1"/>
                </a:solidFill>
                <a:effectLst/>
                <a:latin typeface="+mn-lt"/>
                <a:ea typeface="+mn-ea"/>
                <a:cs typeface="+mn-cs"/>
              </a:rPr>
              <a:t> (Coordinator)</a:t>
            </a:r>
          </a:p>
          <a:p>
            <a:endParaRPr lang="en-GB"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t>15</a:t>
            </a:fld>
            <a:endParaRPr lang="it-IT"/>
          </a:p>
        </p:txBody>
      </p:sp>
    </p:spTree>
    <p:extLst>
      <p:ext uri="{BB962C8B-B14F-4D97-AF65-F5344CB8AC3E}">
        <p14:creationId xmlns:p14="http://schemas.microsoft.com/office/powerpoint/2010/main" val="4052888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t>25</a:t>
            </a:fld>
            <a:endParaRPr lang="it-IT"/>
          </a:p>
        </p:txBody>
      </p:sp>
    </p:spTree>
    <p:extLst>
      <p:ext uri="{BB962C8B-B14F-4D97-AF65-F5344CB8AC3E}">
        <p14:creationId xmlns:p14="http://schemas.microsoft.com/office/powerpoint/2010/main" val="2536013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s-ES" sz="2400" b="1" kern="1200" dirty="0">
              <a:solidFill>
                <a:srgbClr val="0070C0"/>
              </a:solidFill>
              <a:latin typeface="Arial" charset="0"/>
              <a:ea typeface="ＭＳ Ｐゴシック" charset="0"/>
              <a:cs typeface="ＭＳ Ｐゴシック" charset="0"/>
            </a:endParaRPr>
          </a:p>
        </p:txBody>
      </p:sp>
      <p:sp>
        <p:nvSpPr>
          <p:cNvPr id="4" name="Segnaposto numero diapositiva 3"/>
          <p:cNvSpPr>
            <a:spLocks noGrp="1"/>
          </p:cNvSpPr>
          <p:nvPr>
            <p:ph type="sldNum" sz="quarter" idx="10"/>
          </p:nvPr>
        </p:nvSpPr>
        <p:spPr/>
        <p:txBody>
          <a:bodyPr/>
          <a:lstStyle/>
          <a:p>
            <a:fld id="{D03175A4-93D1-634C-8EA8-40CF2547FFBC}" type="slidenum">
              <a:rPr lang="it-IT" smtClean="0"/>
              <a:t>27</a:t>
            </a:fld>
            <a:endParaRPr lang="it-IT"/>
          </a:p>
        </p:txBody>
      </p:sp>
    </p:spTree>
    <p:extLst>
      <p:ext uri="{BB962C8B-B14F-4D97-AF65-F5344CB8AC3E}">
        <p14:creationId xmlns:p14="http://schemas.microsoft.com/office/powerpoint/2010/main" val="871778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Inform</a:t>
            </a:r>
            <a:r>
              <a:rPr lang="it-IT" dirty="0"/>
              <a:t>, </a:t>
            </a:r>
            <a:r>
              <a:rPr lang="it-IT" dirty="0" err="1"/>
              <a:t>engage</a:t>
            </a:r>
            <a:r>
              <a:rPr lang="it-IT" dirty="0"/>
              <a:t>, </a:t>
            </a:r>
            <a:r>
              <a:rPr lang="it-IT" dirty="0" err="1"/>
              <a:t>promote</a:t>
            </a:r>
            <a:endParaRPr lang="it-IT" dirty="0"/>
          </a:p>
          <a:p>
            <a:r>
              <a:rPr lang="it-IT" dirty="0" err="1"/>
              <a:t>Two</a:t>
            </a:r>
            <a:r>
              <a:rPr lang="it-IT" dirty="0"/>
              <a:t> </a:t>
            </a:r>
            <a:r>
              <a:rPr lang="it-IT" dirty="0" err="1"/>
              <a:t>sides</a:t>
            </a:r>
            <a:r>
              <a:rPr lang="it-IT" dirty="0"/>
              <a:t> of the </a:t>
            </a:r>
            <a:r>
              <a:rPr lang="it-IT" dirty="0" err="1"/>
              <a:t>same</a:t>
            </a:r>
            <a:r>
              <a:rPr lang="it-IT" dirty="0"/>
              <a:t> </a:t>
            </a:r>
            <a:r>
              <a:rPr lang="it-IT" dirty="0" err="1"/>
              <a:t>medal</a:t>
            </a:r>
            <a:endParaRPr lang="it-IT" dirty="0"/>
          </a:p>
          <a:p>
            <a:endParaRPr lang="it-IT" baseline="0" dirty="0"/>
          </a:p>
          <a:p>
            <a:r>
              <a:rPr lang="it-IT" sz="1200" b="0" i="0" u="none" strike="noStrike" kern="1200" baseline="0" dirty="0" err="1">
                <a:solidFill>
                  <a:schemeClr val="tx1"/>
                </a:solidFill>
                <a:latin typeface="+mn-lt"/>
                <a:ea typeface="+mn-ea"/>
                <a:cs typeface="+mn-cs"/>
              </a:rPr>
              <a:t>Both</a:t>
            </a:r>
            <a:r>
              <a:rPr lang="it-IT" sz="1200" b="0" i="0" u="none" strike="noStrike" kern="1200" baseline="0" dirty="0">
                <a:solidFill>
                  <a:schemeClr val="tx1"/>
                </a:solidFill>
                <a:latin typeface="+mn-lt"/>
                <a:ea typeface="+mn-ea"/>
                <a:cs typeface="+mn-cs"/>
              </a:rPr>
              <a:t> C and D focus on</a:t>
            </a:r>
          </a:p>
          <a:p>
            <a:endParaRPr lang="it-IT"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To </a:t>
            </a:r>
            <a:r>
              <a:rPr lang="en-US" sz="1200" b="1" i="0" u="none" strike="noStrike" kern="1200" baseline="0" dirty="0">
                <a:solidFill>
                  <a:schemeClr val="tx1"/>
                </a:solidFill>
                <a:latin typeface="+mn-lt"/>
                <a:ea typeface="+mn-ea"/>
                <a:cs typeface="+mn-cs"/>
              </a:rPr>
              <a:t>promote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communicate on </a:t>
            </a:r>
            <a:r>
              <a:rPr lang="en-US" sz="1200" b="0" i="0" u="none" strike="noStrike" kern="1200" baseline="0" dirty="0">
                <a:solidFill>
                  <a:schemeClr val="tx1"/>
                </a:solidFill>
                <a:latin typeface="+mn-lt"/>
                <a:ea typeface="+mn-ea"/>
                <a:cs typeface="+mn-cs"/>
              </a:rPr>
              <a:t>project's </a:t>
            </a:r>
            <a:r>
              <a:rPr lang="en-US" sz="1200" b="1" i="0" u="none" strike="noStrike" kern="1200" baseline="0" dirty="0">
                <a:solidFill>
                  <a:schemeClr val="tx1"/>
                </a:solidFill>
                <a:latin typeface="+mn-lt"/>
                <a:ea typeface="+mn-ea"/>
                <a:cs typeface="+mn-cs"/>
              </a:rPr>
              <a:t>objectives and results during </a:t>
            </a:r>
            <a:r>
              <a:rPr lang="en-US" sz="1200" b="0" i="0" u="none" strike="noStrike" kern="1200" baseline="0" dirty="0">
                <a:solidFill>
                  <a:schemeClr val="tx1"/>
                </a:solidFill>
                <a:latin typeface="+mn-lt"/>
                <a:ea typeface="+mn-ea"/>
                <a:cs typeface="+mn-cs"/>
              </a:rPr>
              <a:t>the lifetime of the action </a:t>
            </a:r>
          </a:p>
          <a:p>
            <a:r>
              <a:rPr lang="en-US" sz="1200" b="0" i="0" u="none" strike="noStrike" kern="1200" baseline="0" dirty="0">
                <a:solidFill>
                  <a:schemeClr val="tx1"/>
                </a:solidFill>
                <a:latin typeface="+mn-lt"/>
                <a:ea typeface="+mn-ea"/>
                <a:cs typeface="+mn-cs"/>
              </a:rPr>
              <a:t>2.To effectively </a:t>
            </a:r>
            <a:r>
              <a:rPr lang="en-US" sz="1200" b="1" i="0" u="none" strike="noStrike" kern="1200" baseline="0" dirty="0">
                <a:solidFill>
                  <a:schemeClr val="tx1"/>
                </a:solidFill>
                <a:latin typeface="+mn-lt"/>
                <a:ea typeface="+mn-ea"/>
                <a:cs typeface="+mn-cs"/>
              </a:rPr>
              <a:t>sustain </a:t>
            </a:r>
            <a:r>
              <a:rPr lang="en-US" sz="1200" b="0" i="0" u="none" strike="noStrike" kern="1200" baseline="0" dirty="0">
                <a:solidFill>
                  <a:schemeClr val="tx1"/>
                </a:solidFill>
                <a:latin typeface="+mn-lt"/>
                <a:ea typeface="+mn-ea"/>
                <a:cs typeface="+mn-cs"/>
              </a:rPr>
              <a:t>the project's </a:t>
            </a:r>
            <a:r>
              <a:rPr lang="en-US" sz="1200" b="1" i="0" u="none" strike="noStrike" kern="1200" baseline="0" dirty="0">
                <a:solidFill>
                  <a:schemeClr val="tx1"/>
                </a:solidFill>
                <a:latin typeface="+mn-lt"/>
                <a:ea typeface="+mn-ea"/>
                <a:cs typeface="+mn-cs"/>
              </a:rPr>
              <a:t>results beyond </a:t>
            </a:r>
            <a:r>
              <a:rPr lang="en-US" sz="1200" b="0" i="0" u="none" strike="noStrike" kern="1200" baseline="0" dirty="0">
                <a:solidFill>
                  <a:schemeClr val="tx1"/>
                </a:solidFill>
                <a:latin typeface="+mn-lt"/>
                <a:ea typeface="+mn-ea"/>
                <a:cs typeface="+mn-cs"/>
              </a:rPr>
              <a:t>the project duration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to make </a:t>
            </a:r>
            <a:r>
              <a:rPr lang="en-US" sz="1200" b="1" i="0" u="none" strike="noStrike" kern="1200" baseline="0" dirty="0">
                <a:solidFill>
                  <a:schemeClr val="tx1"/>
                </a:solidFill>
                <a:latin typeface="+mn-lt"/>
                <a:ea typeface="+mn-ea"/>
                <a:cs typeface="+mn-cs"/>
              </a:rPr>
              <a:t>accessible </a:t>
            </a:r>
            <a:r>
              <a:rPr lang="en-US" sz="1200" b="0" i="0" u="none" strike="noStrike" kern="1200" baseline="0" dirty="0">
                <a:solidFill>
                  <a:schemeClr val="tx1"/>
                </a:solidFill>
                <a:latin typeface="+mn-lt"/>
                <a:ea typeface="+mn-ea"/>
                <a:cs typeface="+mn-cs"/>
              </a:rPr>
              <a:t>to and </a:t>
            </a:r>
            <a:r>
              <a:rPr lang="en-US" sz="1200" b="1" i="0" u="none" strike="noStrike" kern="1200" baseline="0" dirty="0">
                <a:solidFill>
                  <a:schemeClr val="tx1"/>
                </a:solidFill>
                <a:latin typeface="+mn-lt"/>
                <a:ea typeface="+mn-ea"/>
                <a:cs typeface="+mn-cs"/>
              </a:rPr>
              <a:t>usable </a:t>
            </a:r>
            <a:r>
              <a:rPr lang="en-US" sz="1200" b="0" i="0" u="none" strike="noStrike" kern="1200" baseline="0" dirty="0">
                <a:solidFill>
                  <a:schemeClr val="tx1"/>
                </a:solidFill>
                <a:latin typeface="+mn-lt"/>
                <a:ea typeface="+mn-ea"/>
                <a:cs typeface="+mn-cs"/>
              </a:rPr>
              <a:t>by different </a:t>
            </a:r>
            <a:r>
              <a:rPr lang="en-US" sz="1200" b="1" i="0" u="none" strike="noStrike" kern="1200" baseline="0" dirty="0">
                <a:solidFill>
                  <a:schemeClr val="tx1"/>
                </a:solidFill>
                <a:latin typeface="+mn-lt"/>
                <a:ea typeface="+mn-ea"/>
                <a:cs typeface="+mn-cs"/>
              </a:rPr>
              <a:t>stakeholders </a:t>
            </a:r>
            <a:r>
              <a:rPr lang="en-US" sz="1200" b="0" i="0" u="none" strike="noStrike" kern="1200" baseline="0" dirty="0">
                <a:solidFill>
                  <a:schemeClr val="tx1"/>
                </a:solidFill>
                <a:latin typeface="+mn-lt"/>
                <a:ea typeface="+mn-ea"/>
                <a:cs typeface="+mn-cs"/>
              </a:rPr>
              <a:t>the project </a:t>
            </a:r>
            <a:r>
              <a:rPr lang="en-US" sz="1200" b="1" i="0" u="none" strike="noStrike" kern="1200" baseline="0" dirty="0">
                <a:solidFill>
                  <a:schemeClr val="tx1"/>
                </a:solidFill>
                <a:latin typeface="+mn-lt"/>
                <a:ea typeface="+mn-ea"/>
                <a:cs typeface="+mn-cs"/>
              </a:rPr>
              <a:t>achievements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to reach the </a:t>
            </a:r>
            <a:r>
              <a:rPr lang="en-US" sz="1200" b="1" i="0" u="none" strike="noStrike" kern="1200" baseline="0" dirty="0">
                <a:solidFill>
                  <a:schemeClr val="tx1"/>
                </a:solidFill>
                <a:latin typeface="+mn-lt"/>
                <a:ea typeface="+mn-ea"/>
                <a:cs typeface="+mn-cs"/>
              </a:rPr>
              <a:t>widest possible scale of implementation </a:t>
            </a:r>
            <a:r>
              <a:rPr lang="en-US" sz="1200" b="0" i="0" u="none" strike="noStrike" kern="1200" baseline="0" dirty="0">
                <a:solidFill>
                  <a:schemeClr val="tx1"/>
                </a:solidFill>
                <a:latin typeface="+mn-lt"/>
                <a:ea typeface="+mn-ea"/>
                <a:cs typeface="+mn-cs"/>
              </a:rPr>
              <a:t>after the end of the project and therefore, </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to </a:t>
            </a:r>
            <a:r>
              <a:rPr lang="en-US" sz="1200" b="1" i="0" u="none" strike="noStrike" kern="1200" baseline="0" dirty="0" err="1">
                <a:solidFill>
                  <a:schemeClr val="tx1"/>
                </a:solidFill>
                <a:latin typeface="+mn-lt"/>
                <a:ea typeface="+mn-ea"/>
                <a:cs typeface="+mn-cs"/>
              </a:rPr>
              <a:t>maximise</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a:t>
            </a:r>
            <a:r>
              <a:rPr lang="en-US" sz="1200" b="1" i="0" u="none" strike="noStrike" kern="1200" baseline="0" dirty="0">
                <a:solidFill>
                  <a:schemeClr val="tx1"/>
                </a:solidFill>
                <a:latin typeface="+mn-lt"/>
                <a:ea typeface="+mn-ea"/>
                <a:cs typeface="+mn-cs"/>
              </a:rPr>
              <a:t>IMPACT </a:t>
            </a:r>
            <a:r>
              <a:rPr lang="en-US" sz="1200" b="0" i="0" u="none" strike="noStrike" kern="1200" baseline="0" dirty="0">
                <a:solidFill>
                  <a:schemeClr val="tx1"/>
                </a:solidFill>
                <a:latin typeface="+mn-lt"/>
                <a:ea typeface="+mn-ea"/>
                <a:cs typeface="+mn-cs"/>
              </a:rPr>
              <a:t>of the project </a:t>
            </a:r>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t>2</a:t>
            </a:fld>
            <a:endParaRPr lang="it-IT"/>
          </a:p>
        </p:txBody>
      </p:sp>
    </p:spTree>
    <p:extLst>
      <p:ext uri="{BB962C8B-B14F-4D97-AF65-F5344CB8AC3E}">
        <p14:creationId xmlns:p14="http://schemas.microsoft.com/office/powerpoint/2010/main" val="2584511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b="0" i="0" u="none" strike="noStrike" kern="1200" baseline="0" dirty="0">
              <a:solidFill>
                <a:schemeClr val="tx1"/>
              </a:solidFill>
              <a:latin typeface="+mn-lt"/>
              <a:ea typeface="+mn-ea"/>
              <a:cs typeface="+mn-cs"/>
            </a:endParaRPr>
          </a:p>
          <a:p>
            <a:r>
              <a:rPr lang="it-IT" sz="1200" b="1" i="0" u="none" strike="noStrike" kern="1200" baseline="0" dirty="0">
                <a:solidFill>
                  <a:schemeClr val="tx1"/>
                </a:solidFill>
                <a:latin typeface="+mn-lt"/>
                <a:ea typeface="+mn-ea"/>
                <a:cs typeface="+mn-cs"/>
              </a:rPr>
              <a:t>WHY IS DISSEMINATION IMPORTANT? </a:t>
            </a:r>
            <a:endParaRPr lang="it-IT"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1.To </a:t>
            </a:r>
            <a:r>
              <a:rPr lang="en-US" sz="1200" b="1" i="0" u="none" strike="noStrike" kern="1200" baseline="0" dirty="0">
                <a:solidFill>
                  <a:schemeClr val="tx1"/>
                </a:solidFill>
                <a:latin typeface="+mn-lt"/>
                <a:ea typeface="+mn-ea"/>
                <a:cs typeface="+mn-cs"/>
              </a:rPr>
              <a:t>promote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communicate on </a:t>
            </a:r>
            <a:r>
              <a:rPr lang="en-US" sz="1200" b="0" i="0" u="none" strike="noStrike" kern="1200" baseline="0" dirty="0">
                <a:solidFill>
                  <a:schemeClr val="tx1"/>
                </a:solidFill>
                <a:latin typeface="+mn-lt"/>
                <a:ea typeface="+mn-ea"/>
                <a:cs typeface="+mn-cs"/>
              </a:rPr>
              <a:t>project's </a:t>
            </a:r>
            <a:r>
              <a:rPr lang="en-US" sz="1200" b="1" i="0" u="none" strike="noStrike" kern="1200" baseline="0" dirty="0">
                <a:solidFill>
                  <a:schemeClr val="tx1"/>
                </a:solidFill>
                <a:latin typeface="+mn-lt"/>
                <a:ea typeface="+mn-ea"/>
                <a:cs typeface="+mn-cs"/>
              </a:rPr>
              <a:t>objectives and results during </a:t>
            </a:r>
            <a:r>
              <a:rPr lang="en-US" sz="1200" b="0" i="0" u="none" strike="noStrike" kern="1200" baseline="0" dirty="0">
                <a:solidFill>
                  <a:schemeClr val="tx1"/>
                </a:solidFill>
                <a:latin typeface="+mn-lt"/>
                <a:ea typeface="+mn-ea"/>
                <a:cs typeface="+mn-cs"/>
              </a:rPr>
              <a:t>the lifetime of the action </a:t>
            </a:r>
          </a:p>
          <a:p>
            <a:r>
              <a:rPr lang="en-US" sz="1200" b="0" i="0" u="none" strike="noStrike" kern="1200" baseline="0" dirty="0">
                <a:solidFill>
                  <a:schemeClr val="tx1"/>
                </a:solidFill>
                <a:latin typeface="+mn-lt"/>
                <a:ea typeface="+mn-ea"/>
                <a:cs typeface="+mn-cs"/>
              </a:rPr>
              <a:t>2.To effectively </a:t>
            </a:r>
            <a:r>
              <a:rPr lang="en-US" sz="1200" b="1" i="0" u="none" strike="noStrike" kern="1200" baseline="0" dirty="0">
                <a:solidFill>
                  <a:schemeClr val="tx1"/>
                </a:solidFill>
                <a:latin typeface="+mn-lt"/>
                <a:ea typeface="+mn-ea"/>
                <a:cs typeface="+mn-cs"/>
              </a:rPr>
              <a:t>sustain </a:t>
            </a:r>
            <a:r>
              <a:rPr lang="en-US" sz="1200" b="0" i="0" u="none" strike="noStrike" kern="1200" baseline="0" dirty="0">
                <a:solidFill>
                  <a:schemeClr val="tx1"/>
                </a:solidFill>
                <a:latin typeface="+mn-lt"/>
                <a:ea typeface="+mn-ea"/>
                <a:cs typeface="+mn-cs"/>
              </a:rPr>
              <a:t>the project's </a:t>
            </a:r>
            <a:r>
              <a:rPr lang="en-US" sz="1200" b="1" i="0" u="none" strike="noStrike" kern="1200" baseline="0" dirty="0">
                <a:solidFill>
                  <a:schemeClr val="tx1"/>
                </a:solidFill>
                <a:latin typeface="+mn-lt"/>
                <a:ea typeface="+mn-ea"/>
                <a:cs typeface="+mn-cs"/>
              </a:rPr>
              <a:t>results beyond </a:t>
            </a:r>
            <a:r>
              <a:rPr lang="en-US" sz="1200" b="0" i="0" u="none" strike="noStrike" kern="1200" baseline="0" dirty="0">
                <a:solidFill>
                  <a:schemeClr val="tx1"/>
                </a:solidFill>
                <a:latin typeface="+mn-lt"/>
                <a:ea typeface="+mn-ea"/>
                <a:cs typeface="+mn-cs"/>
              </a:rPr>
              <a:t>the project duration </a:t>
            </a:r>
          </a:p>
          <a:p>
            <a:endParaRPr lang="it-IT"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to make </a:t>
            </a:r>
            <a:r>
              <a:rPr lang="en-US" sz="1200" b="1" i="0" u="none" strike="noStrike" kern="1200" baseline="0" dirty="0">
                <a:solidFill>
                  <a:schemeClr val="tx1"/>
                </a:solidFill>
                <a:latin typeface="+mn-lt"/>
                <a:ea typeface="+mn-ea"/>
                <a:cs typeface="+mn-cs"/>
              </a:rPr>
              <a:t>accessible </a:t>
            </a:r>
            <a:r>
              <a:rPr lang="en-US" sz="1200" b="0" i="0" u="none" strike="noStrike" kern="1200" baseline="0" dirty="0">
                <a:solidFill>
                  <a:schemeClr val="tx1"/>
                </a:solidFill>
                <a:latin typeface="+mn-lt"/>
                <a:ea typeface="+mn-ea"/>
                <a:cs typeface="+mn-cs"/>
              </a:rPr>
              <a:t>to and </a:t>
            </a:r>
            <a:r>
              <a:rPr lang="en-US" sz="1200" b="1" i="0" u="none" strike="noStrike" kern="1200" baseline="0" dirty="0">
                <a:solidFill>
                  <a:schemeClr val="tx1"/>
                </a:solidFill>
                <a:latin typeface="+mn-lt"/>
                <a:ea typeface="+mn-ea"/>
                <a:cs typeface="+mn-cs"/>
              </a:rPr>
              <a:t>usable </a:t>
            </a:r>
            <a:r>
              <a:rPr lang="en-US" sz="1200" b="0" i="0" u="none" strike="noStrike" kern="1200" baseline="0" dirty="0">
                <a:solidFill>
                  <a:schemeClr val="tx1"/>
                </a:solidFill>
                <a:latin typeface="+mn-lt"/>
                <a:ea typeface="+mn-ea"/>
                <a:cs typeface="+mn-cs"/>
              </a:rPr>
              <a:t>by different </a:t>
            </a:r>
            <a:r>
              <a:rPr lang="en-US" sz="1200" b="1" i="0" u="none" strike="noStrike" kern="1200" baseline="0" dirty="0">
                <a:solidFill>
                  <a:schemeClr val="tx1"/>
                </a:solidFill>
                <a:latin typeface="+mn-lt"/>
                <a:ea typeface="+mn-ea"/>
                <a:cs typeface="+mn-cs"/>
              </a:rPr>
              <a:t>stakeholders </a:t>
            </a:r>
            <a:r>
              <a:rPr lang="en-US" sz="1200" b="0" i="0" u="none" strike="noStrike" kern="1200" baseline="0" dirty="0">
                <a:solidFill>
                  <a:schemeClr val="tx1"/>
                </a:solidFill>
                <a:latin typeface="+mn-lt"/>
                <a:ea typeface="+mn-ea"/>
                <a:cs typeface="+mn-cs"/>
              </a:rPr>
              <a:t>the project </a:t>
            </a:r>
            <a:r>
              <a:rPr lang="en-US" sz="1200" b="1" i="0" u="none" strike="noStrike" kern="1200" baseline="0" dirty="0">
                <a:solidFill>
                  <a:schemeClr val="tx1"/>
                </a:solidFill>
                <a:latin typeface="+mn-lt"/>
                <a:ea typeface="+mn-ea"/>
                <a:cs typeface="+mn-cs"/>
              </a:rPr>
              <a:t>achievements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to reach the </a:t>
            </a:r>
            <a:r>
              <a:rPr lang="en-US" sz="1200" b="1" i="0" u="none" strike="noStrike" kern="1200" baseline="0" dirty="0">
                <a:solidFill>
                  <a:schemeClr val="tx1"/>
                </a:solidFill>
                <a:latin typeface="+mn-lt"/>
                <a:ea typeface="+mn-ea"/>
                <a:cs typeface="+mn-cs"/>
              </a:rPr>
              <a:t>widest possible scale of implementation </a:t>
            </a:r>
            <a:r>
              <a:rPr lang="en-US" sz="1200" b="0" i="0" u="none" strike="noStrike" kern="1200" baseline="0" dirty="0">
                <a:solidFill>
                  <a:schemeClr val="tx1"/>
                </a:solidFill>
                <a:latin typeface="+mn-lt"/>
                <a:ea typeface="+mn-ea"/>
                <a:cs typeface="+mn-cs"/>
              </a:rPr>
              <a:t>after the end of the project and therefore, </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to </a:t>
            </a:r>
            <a:r>
              <a:rPr lang="en-US" sz="1200" b="1" i="0" u="none" strike="noStrike" kern="1200" baseline="0" dirty="0" err="1">
                <a:solidFill>
                  <a:schemeClr val="tx1"/>
                </a:solidFill>
                <a:latin typeface="+mn-lt"/>
                <a:ea typeface="+mn-ea"/>
                <a:cs typeface="+mn-cs"/>
              </a:rPr>
              <a:t>maximise</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a:t>
            </a:r>
            <a:r>
              <a:rPr lang="en-US" sz="1200" b="1" i="0" u="none" strike="noStrike" kern="1200" baseline="0" dirty="0">
                <a:solidFill>
                  <a:schemeClr val="tx1"/>
                </a:solidFill>
                <a:latin typeface="+mn-lt"/>
                <a:ea typeface="+mn-ea"/>
                <a:cs typeface="+mn-cs"/>
              </a:rPr>
              <a:t>IMPACT </a:t>
            </a:r>
            <a:r>
              <a:rPr lang="en-US" sz="1200" b="0" i="0" u="none" strike="noStrike" kern="1200" baseline="0" dirty="0">
                <a:solidFill>
                  <a:schemeClr val="tx1"/>
                </a:solidFill>
                <a:latin typeface="+mn-lt"/>
                <a:ea typeface="+mn-ea"/>
                <a:cs typeface="+mn-cs"/>
              </a:rPr>
              <a:t>of the project </a:t>
            </a:r>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t>3</a:t>
            </a:fld>
            <a:endParaRPr lang="it-IT"/>
          </a:p>
        </p:txBody>
      </p:sp>
    </p:spTree>
    <p:extLst>
      <p:ext uri="{BB962C8B-B14F-4D97-AF65-F5344CB8AC3E}">
        <p14:creationId xmlns:p14="http://schemas.microsoft.com/office/powerpoint/2010/main" val="314274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Raise</a:t>
            </a:r>
            <a:r>
              <a:rPr lang="it-IT" dirty="0"/>
              <a:t> </a:t>
            </a:r>
            <a:r>
              <a:rPr lang="it-IT" dirty="0" err="1"/>
              <a:t>profile</a:t>
            </a:r>
            <a:endParaRPr lang="it-IT" dirty="0"/>
          </a:p>
          <a:p>
            <a:r>
              <a:rPr lang="it-IT" dirty="0" err="1"/>
              <a:t>Follow</a:t>
            </a:r>
            <a:r>
              <a:rPr lang="it-IT" dirty="0"/>
              <a:t> </a:t>
            </a:r>
            <a:r>
              <a:rPr lang="it-IT" dirty="0" err="1"/>
              <a:t>us</a:t>
            </a:r>
            <a:endParaRPr lang="es-ES"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t>4</a:t>
            </a:fld>
            <a:endParaRPr lang="it-IT"/>
          </a:p>
        </p:txBody>
      </p:sp>
    </p:spTree>
    <p:extLst>
      <p:ext uri="{BB962C8B-B14F-4D97-AF65-F5344CB8AC3E}">
        <p14:creationId xmlns:p14="http://schemas.microsoft.com/office/powerpoint/2010/main" val="2297957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t>6</a:t>
            </a:fld>
            <a:endParaRPr lang="it-IT"/>
          </a:p>
        </p:txBody>
      </p:sp>
    </p:spTree>
    <p:extLst>
      <p:ext uri="{BB962C8B-B14F-4D97-AF65-F5344CB8AC3E}">
        <p14:creationId xmlns:p14="http://schemas.microsoft.com/office/powerpoint/2010/main" val="3179864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t>7</a:t>
            </a:fld>
            <a:endParaRPr lang="it-IT"/>
          </a:p>
        </p:txBody>
      </p:sp>
    </p:spTree>
    <p:extLst>
      <p:ext uri="{BB962C8B-B14F-4D97-AF65-F5344CB8AC3E}">
        <p14:creationId xmlns:p14="http://schemas.microsoft.com/office/powerpoint/2010/main" val="3648605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t>8</a:t>
            </a:fld>
            <a:endParaRPr lang="it-IT"/>
          </a:p>
        </p:txBody>
      </p:sp>
    </p:spTree>
    <p:extLst>
      <p:ext uri="{BB962C8B-B14F-4D97-AF65-F5344CB8AC3E}">
        <p14:creationId xmlns:p14="http://schemas.microsoft.com/office/powerpoint/2010/main" val="3596581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b="1" kern="1200" dirty="0">
                <a:solidFill>
                  <a:schemeClr val="tx1"/>
                </a:solidFill>
                <a:effectLst/>
                <a:latin typeface="+mn-lt"/>
                <a:ea typeface="+mn-ea"/>
                <a:cs typeface="+mn-cs"/>
              </a:rPr>
              <a:t>Scheme of the video interview</a:t>
            </a:r>
            <a:endParaRPr lang="it-IT"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Content:</a:t>
            </a:r>
            <a:r>
              <a:rPr lang="en-GB" sz="1200" kern="1200" dirty="0">
                <a:solidFill>
                  <a:schemeClr val="tx1"/>
                </a:solidFill>
                <a:effectLst/>
                <a:latin typeface="+mn-lt"/>
                <a:ea typeface="+mn-ea"/>
                <a:cs typeface="+mn-cs"/>
              </a:rPr>
              <a:t>  WP leaders and selected speakers  will express their views  on the project by answering the one of the following questions</a:t>
            </a:r>
            <a:r>
              <a:rPr lang="en-GB" sz="1200" b="1" kern="1200" dirty="0">
                <a:solidFill>
                  <a:schemeClr val="tx1"/>
                </a:solidFill>
                <a:effectLst/>
                <a:latin typeface="+mn-lt"/>
                <a:ea typeface="+mn-ea"/>
                <a:cs typeface="+mn-cs"/>
              </a:rPr>
              <a:t/>
            </a:r>
            <a:br>
              <a:rPr lang="en-GB" sz="1200" b="1"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What is the major value of this Joint Action? Why do you think the Joint action is important? What is the biggest challenge? What is your specific commitment in the project? What is the value for your country?</a:t>
            </a:r>
            <a:endParaRPr lang="it-IT"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Duration</a:t>
            </a:r>
            <a:r>
              <a:rPr lang="en-GB" sz="1200" kern="1200" dirty="0">
                <a:solidFill>
                  <a:schemeClr val="tx1"/>
                </a:solidFill>
                <a:effectLst/>
                <a:latin typeface="+mn-lt"/>
                <a:ea typeface="+mn-ea"/>
                <a:cs typeface="+mn-cs"/>
              </a:rPr>
              <a:t>: 2 minutes</a:t>
            </a:r>
            <a:endParaRPr lang="it-IT"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Language</a:t>
            </a:r>
            <a:r>
              <a:rPr lang="en-GB" sz="1200" kern="1200" dirty="0">
                <a:solidFill>
                  <a:schemeClr val="tx1"/>
                </a:solidFill>
                <a:effectLst/>
                <a:latin typeface="+mn-lt"/>
                <a:ea typeface="+mn-ea"/>
                <a:cs typeface="+mn-cs"/>
              </a:rPr>
              <a:t>: English or native language with translation provided by speaker afterwards</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r>
            <a:br>
              <a:rPr lang="en-GB" sz="1200" kern="1200" dirty="0">
                <a:solidFill>
                  <a:schemeClr val="tx1"/>
                </a:solidFill>
                <a:effectLst/>
                <a:latin typeface="+mn-lt"/>
                <a:ea typeface="+mn-ea"/>
                <a:cs typeface="+mn-cs"/>
              </a:rPr>
            </a:b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t>11</a:t>
            </a:fld>
            <a:endParaRPr lang="it-IT"/>
          </a:p>
        </p:txBody>
      </p:sp>
    </p:spTree>
    <p:extLst>
      <p:ext uri="{BB962C8B-B14F-4D97-AF65-F5344CB8AC3E}">
        <p14:creationId xmlns:p14="http://schemas.microsoft.com/office/powerpoint/2010/main" val="19098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s-ES" dirty="0"/>
          </a:p>
        </p:txBody>
      </p:sp>
      <p:sp>
        <p:nvSpPr>
          <p:cNvPr id="4" name="Segnaposto numero diapositiva 3"/>
          <p:cNvSpPr>
            <a:spLocks noGrp="1"/>
          </p:cNvSpPr>
          <p:nvPr>
            <p:ph type="sldNum" sz="quarter" idx="10"/>
          </p:nvPr>
        </p:nvSpPr>
        <p:spPr/>
        <p:txBody>
          <a:bodyPr/>
          <a:lstStyle/>
          <a:p>
            <a:fld id="{D03175A4-93D1-634C-8EA8-40CF2547FFBC}" type="slidenum">
              <a:rPr lang="it-IT" smtClean="0"/>
              <a:t>12</a:t>
            </a:fld>
            <a:endParaRPr lang="it-IT"/>
          </a:p>
        </p:txBody>
      </p:sp>
    </p:spTree>
    <p:extLst>
      <p:ext uri="{BB962C8B-B14F-4D97-AF65-F5344CB8AC3E}">
        <p14:creationId xmlns:p14="http://schemas.microsoft.com/office/powerpoint/2010/main" val="3009799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Immagine 2"/>
          <p:cNvPicPr>
            <a:picLocks noChangeAspect="1"/>
          </p:cNvPicPr>
          <p:nvPr userDrawn="1"/>
        </p:nvPicPr>
        <p:blipFill>
          <a:blip r:embed="rId2"/>
          <a:stretch>
            <a:fillRect/>
          </a:stretch>
        </p:blipFill>
        <p:spPr>
          <a:xfrm>
            <a:off x="192628" y="140043"/>
            <a:ext cx="717123" cy="6717957"/>
          </a:xfrm>
          <a:prstGeom prst="rect">
            <a:avLst/>
          </a:prstGeom>
        </p:spPr>
      </p:pic>
      <p:sp>
        <p:nvSpPr>
          <p:cNvPr id="4" name="Segnaposto numero diapositiva 2"/>
          <p:cNvSpPr>
            <a:spLocks noGrp="1"/>
          </p:cNvSpPr>
          <p:nvPr>
            <p:ph type="sldNum" sz="quarter" idx="10"/>
          </p:nvPr>
        </p:nvSpPr>
        <p:spPr>
          <a:xfrm>
            <a:off x="6457950" y="6356350"/>
            <a:ext cx="2057400" cy="365125"/>
          </a:xfrm>
        </p:spPr>
        <p:txBody>
          <a:bodyPr/>
          <a:lstStyle>
            <a:lvl1pPr>
              <a:defRPr sz="2000" b="1">
                <a:solidFill>
                  <a:schemeClr val="accent6">
                    <a:lumMod val="75000"/>
                  </a:schemeClr>
                </a:solidFill>
              </a:defRPr>
            </a:lvl1pPr>
          </a:lstStyle>
          <a:p>
            <a:fld id="{99A7AB9E-5A61-4154-98E5-79E7B3892B0B}" type="slidenum">
              <a:rPr lang="it-IT" smtClean="0"/>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lvl1pPr>
              <a:defRPr sz="2000" b="1">
                <a:solidFill>
                  <a:schemeClr val="accent6">
                    <a:lumMod val="75000"/>
                  </a:schemeClr>
                </a:solidFill>
              </a:defRPr>
            </a:lvl1pPr>
          </a:lstStyle>
          <a:p>
            <a:fld id="{99A7AB9E-5A61-4154-98E5-79E7B3892B0B}" type="slidenum">
              <a:rPr lang="it-IT" smtClean="0"/>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idx="1"/>
          </p:nvPr>
        </p:nvSpPr>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dirty="0"/>
          </a:p>
        </p:txBody>
      </p:sp>
    </p:spTree>
    <p:extLst>
      <p:ext uri="{BB962C8B-B14F-4D97-AF65-F5344CB8AC3E}">
        <p14:creationId xmlns:p14="http://schemas.microsoft.com/office/powerpoint/2010/main" val="535854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7AB9E-5A61-4154-98E5-79E7B3892B0B}"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745" r:id="rId1"/>
    <p:sldLayoutId id="2147483744" r:id="rId2"/>
    <p:sldLayoutId id="2147483747" r:id="rId3"/>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fld id="{99A7AB9E-5A61-4154-98E5-79E7B3892B0B}" type="slidenum">
              <a:rPr lang="it-IT" smtClean="0"/>
              <a:pPr/>
              <a:t>1</a:t>
            </a:fld>
            <a:endParaRPr lang="it-IT" dirty="0"/>
          </a:p>
        </p:txBody>
      </p:sp>
      <p:grpSp>
        <p:nvGrpSpPr>
          <p:cNvPr id="3" name="Gruppo 2"/>
          <p:cNvGrpSpPr/>
          <p:nvPr/>
        </p:nvGrpSpPr>
        <p:grpSpPr>
          <a:xfrm>
            <a:off x="6665843" y="429331"/>
            <a:ext cx="1198946" cy="1147678"/>
            <a:chOff x="3470031" y="1090246"/>
            <a:chExt cx="3223846" cy="2910857"/>
          </a:xfrm>
        </p:grpSpPr>
        <p:sp>
          <p:nvSpPr>
            <p:cNvPr id="6" name="Rettangolo arrotondato 5"/>
            <p:cNvSpPr/>
            <p:nvPr/>
          </p:nvSpPr>
          <p:spPr>
            <a:xfrm>
              <a:off x="3470031" y="1090246"/>
              <a:ext cx="3223846" cy="2910857"/>
            </a:xfrm>
            <a:prstGeom prst="roundRect">
              <a:avLst/>
            </a:prstGeom>
            <a:solidFill>
              <a:srgbClr val="FFC00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magine 3"/>
            <p:cNvPicPr>
              <a:picLocks noChangeAspect="1"/>
            </p:cNvPicPr>
            <p:nvPr/>
          </p:nvPicPr>
          <p:blipFill>
            <a:blip r:embed="rId3"/>
            <a:stretch>
              <a:fillRect/>
            </a:stretch>
          </p:blipFill>
          <p:spPr>
            <a:xfrm>
              <a:off x="4009069" y="1488969"/>
              <a:ext cx="2113410" cy="2113410"/>
            </a:xfrm>
            <a:prstGeom prst="rect">
              <a:avLst/>
            </a:prstGeom>
          </p:spPr>
        </p:pic>
      </p:grpSp>
      <p:sp>
        <p:nvSpPr>
          <p:cNvPr id="5" name="CasellaDiTesto 4"/>
          <p:cNvSpPr txBox="1"/>
          <p:nvPr/>
        </p:nvSpPr>
        <p:spPr>
          <a:xfrm>
            <a:off x="6097115" y="1663208"/>
            <a:ext cx="2448881" cy="707886"/>
          </a:xfrm>
          <a:prstGeom prst="rect">
            <a:avLst/>
          </a:prstGeom>
          <a:noFill/>
        </p:spPr>
        <p:txBody>
          <a:bodyPr wrap="square" rtlCol="0">
            <a:spAutoFit/>
          </a:bodyPr>
          <a:lstStyle/>
          <a:p>
            <a:r>
              <a:rPr lang="it-IT" sz="4000" b="1" dirty="0">
                <a:solidFill>
                  <a:srgbClr val="0070C0"/>
                </a:solidFill>
              </a:rPr>
              <a:t>#</a:t>
            </a:r>
            <a:r>
              <a:rPr lang="it-IT" sz="4000" b="1" dirty="0" err="1">
                <a:solidFill>
                  <a:srgbClr val="0070C0"/>
                </a:solidFill>
              </a:rPr>
              <a:t>Jahee</a:t>
            </a:r>
            <a:endParaRPr lang="es-ES" sz="4000" b="1" dirty="0">
              <a:solidFill>
                <a:srgbClr val="0070C0"/>
              </a:solidFill>
            </a:endParaRPr>
          </a:p>
        </p:txBody>
      </p:sp>
      <p:sp>
        <p:nvSpPr>
          <p:cNvPr id="7" name="CasellaDiTesto 6"/>
          <p:cNvSpPr txBox="1"/>
          <p:nvPr/>
        </p:nvSpPr>
        <p:spPr>
          <a:xfrm>
            <a:off x="1911518" y="3214011"/>
            <a:ext cx="7232483" cy="2228495"/>
          </a:xfrm>
          <a:prstGeom prst="rect">
            <a:avLst/>
          </a:prstGeom>
          <a:noFill/>
        </p:spPr>
        <p:txBody>
          <a:bodyPr wrap="square" rtlCol="0">
            <a:spAutoFit/>
          </a:bodyPr>
          <a:lstStyle/>
          <a:p>
            <a:pPr>
              <a:lnSpc>
                <a:spcPct val="150000"/>
              </a:lnSpc>
            </a:pPr>
            <a:r>
              <a:rPr lang="it-IT" sz="4000" b="1" dirty="0">
                <a:solidFill>
                  <a:srgbClr val="00B0F0"/>
                </a:solidFill>
              </a:rPr>
              <a:t>WP2 – State of the art</a:t>
            </a:r>
            <a:endParaRPr lang="it-IT" sz="4000" b="1" dirty="0">
              <a:solidFill>
                <a:srgbClr val="0070C0"/>
              </a:solidFill>
            </a:endParaRPr>
          </a:p>
          <a:p>
            <a:pPr marL="285750" indent="-285750">
              <a:lnSpc>
                <a:spcPct val="150000"/>
              </a:lnSpc>
              <a:buFont typeface="Arial" panose="020B0604020202020204" pitchFamily="34" charset="0"/>
              <a:buChar char="•"/>
            </a:pPr>
            <a:r>
              <a:rPr lang="it-IT" sz="2800" b="1" dirty="0" err="1">
                <a:solidFill>
                  <a:srgbClr val="00B0F0"/>
                </a:solidFill>
              </a:rPr>
              <a:t>What</a:t>
            </a:r>
            <a:r>
              <a:rPr lang="it-IT" sz="2800" b="1" dirty="0">
                <a:solidFill>
                  <a:srgbClr val="00B0F0"/>
                </a:solidFill>
              </a:rPr>
              <a:t> </a:t>
            </a:r>
            <a:r>
              <a:rPr lang="it-IT" sz="2800" b="1" dirty="0" err="1">
                <a:solidFill>
                  <a:srgbClr val="00B0F0"/>
                </a:solidFill>
              </a:rPr>
              <a:t>we</a:t>
            </a:r>
            <a:r>
              <a:rPr lang="it-IT" sz="2800" b="1" dirty="0">
                <a:solidFill>
                  <a:srgbClr val="00B0F0"/>
                </a:solidFill>
              </a:rPr>
              <a:t> </a:t>
            </a:r>
            <a:r>
              <a:rPr lang="it-IT" sz="2800" b="1" dirty="0" err="1">
                <a:solidFill>
                  <a:srgbClr val="00B0F0"/>
                </a:solidFill>
              </a:rPr>
              <a:t>have</a:t>
            </a:r>
            <a:r>
              <a:rPr lang="it-IT" sz="2800" b="1" dirty="0">
                <a:solidFill>
                  <a:srgbClr val="00B0F0"/>
                </a:solidFill>
              </a:rPr>
              <a:t> </a:t>
            </a:r>
            <a:r>
              <a:rPr lang="it-IT" sz="2800" b="1" dirty="0" err="1">
                <a:solidFill>
                  <a:srgbClr val="00B0F0"/>
                </a:solidFill>
              </a:rPr>
              <a:t>done</a:t>
            </a:r>
            <a:endParaRPr lang="it-IT" sz="2800" b="1" dirty="0">
              <a:solidFill>
                <a:srgbClr val="00B0F0"/>
              </a:solidFill>
            </a:endParaRPr>
          </a:p>
          <a:p>
            <a:pPr marL="285750" indent="-285750">
              <a:lnSpc>
                <a:spcPct val="150000"/>
              </a:lnSpc>
              <a:buFont typeface="Arial" panose="020B0604020202020204" pitchFamily="34" charset="0"/>
              <a:buChar char="•"/>
            </a:pPr>
            <a:r>
              <a:rPr lang="it-IT" sz="2800" b="1" dirty="0" err="1">
                <a:solidFill>
                  <a:srgbClr val="00B0F0"/>
                </a:solidFill>
              </a:rPr>
              <a:t>What</a:t>
            </a:r>
            <a:r>
              <a:rPr lang="it-IT" sz="2800" b="1" dirty="0">
                <a:solidFill>
                  <a:srgbClr val="00B0F0"/>
                </a:solidFill>
              </a:rPr>
              <a:t> </a:t>
            </a:r>
            <a:r>
              <a:rPr lang="it-IT" sz="2800" b="1" dirty="0" err="1">
                <a:solidFill>
                  <a:srgbClr val="00B0F0"/>
                </a:solidFill>
              </a:rPr>
              <a:t>we</a:t>
            </a:r>
            <a:r>
              <a:rPr lang="it-IT" sz="2800" b="1" dirty="0">
                <a:solidFill>
                  <a:srgbClr val="00B0F0"/>
                </a:solidFill>
              </a:rPr>
              <a:t> are </a:t>
            </a:r>
            <a:r>
              <a:rPr lang="it-IT" sz="2800" b="1" dirty="0" err="1">
                <a:solidFill>
                  <a:srgbClr val="00B0F0"/>
                </a:solidFill>
              </a:rPr>
              <a:t>working</a:t>
            </a:r>
            <a:r>
              <a:rPr lang="it-IT" sz="2800" b="1" dirty="0">
                <a:solidFill>
                  <a:srgbClr val="00B0F0"/>
                </a:solidFill>
              </a:rPr>
              <a:t> on</a:t>
            </a:r>
            <a:endParaRPr lang="it-IT" sz="2800" b="1" dirty="0">
              <a:solidFill>
                <a:srgbClr val="0070C0"/>
              </a:solidFill>
            </a:endParaRPr>
          </a:p>
        </p:txBody>
      </p:sp>
      <p:sp>
        <p:nvSpPr>
          <p:cNvPr id="9" name="Rettangolo 8"/>
          <p:cNvSpPr/>
          <p:nvPr/>
        </p:nvSpPr>
        <p:spPr>
          <a:xfrm>
            <a:off x="1911518" y="4092846"/>
            <a:ext cx="6176009" cy="45719"/>
          </a:xfrm>
          <a:prstGeom prst="rect">
            <a:avLst/>
          </a:prstGeom>
          <a:solidFill>
            <a:srgbClr val="0070C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33754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fld id="{99A7AB9E-5A61-4154-98E5-79E7B3892B0B}" type="slidenum">
              <a:rPr lang="it-IT" smtClean="0"/>
              <a:pPr/>
              <a:t>10</a:t>
            </a:fld>
            <a:endParaRPr lang="it-IT" dirty="0"/>
          </a:p>
        </p:txBody>
      </p:sp>
      <p:sp>
        <p:nvSpPr>
          <p:cNvPr id="4" name="CasellaDiTesto 3"/>
          <p:cNvSpPr txBox="1"/>
          <p:nvPr/>
        </p:nvSpPr>
        <p:spPr>
          <a:xfrm>
            <a:off x="1440884" y="414981"/>
            <a:ext cx="7520975" cy="523220"/>
          </a:xfrm>
          <a:prstGeom prst="rect">
            <a:avLst/>
          </a:prstGeom>
          <a:solidFill>
            <a:srgbClr val="0070C0"/>
          </a:solidFill>
        </p:spPr>
        <p:txBody>
          <a:bodyPr wrap="square" rtlCol="0">
            <a:spAutoFit/>
          </a:bodyPr>
          <a:lstStyle/>
          <a:p>
            <a:r>
              <a:rPr lang="it-IT" sz="2800" dirty="0">
                <a:solidFill>
                  <a:schemeClr val="bg1"/>
                </a:solidFill>
              </a:rPr>
              <a:t>JAHEE LEAFLET</a:t>
            </a:r>
          </a:p>
        </p:txBody>
      </p:sp>
      <p:sp>
        <p:nvSpPr>
          <p:cNvPr id="6" name="Rettangolo 5"/>
          <p:cNvSpPr/>
          <p:nvPr/>
        </p:nvSpPr>
        <p:spPr>
          <a:xfrm>
            <a:off x="5173364" y="1833544"/>
            <a:ext cx="3589636" cy="830997"/>
          </a:xfrm>
          <a:prstGeom prst="rect">
            <a:avLst/>
          </a:prstGeom>
        </p:spPr>
        <p:txBody>
          <a:bodyPr wrap="square">
            <a:spAutoFit/>
          </a:bodyPr>
          <a:lstStyle/>
          <a:p>
            <a:r>
              <a:rPr lang="it-IT" sz="2800" b="1" dirty="0" err="1">
                <a:solidFill>
                  <a:srgbClr val="00B0F0"/>
                </a:solidFill>
              </a:rPr>
              <a:t>Few</a:t>
            </a:r>
            <a:r>
              <a:rPr lang="it-IT" sz="2800" b="1" dirty="0">
                <a:solidFill>
                  <a:srgbClr val="00B0F0"/>
                </a:solidFill>
              </a:rPr>
              <a:t> copies </a:t>
            </a:r>
            <a:r>
              <a:rPr lang="it-IT" sz="2800" b="1" dirty="0" err="1">
                <a:solidFill>
                  <a:srgbClr val="00B0F0"/>
                </a:solidFill>
              </a:rPr>
              <a:t>printed</a:t>
            </a:r>
            <a:endParaRPr lang="it-IT" sz="2800" b="1" dirty="0">
              <a:solidFill>
                <a:srgbClr val="00B0F0"/>
              </a:solidFill>
            </a:endParaRPr>
          </a:p>
          <a:p>
            <a:r>
              <a:rPr lang="it-IT" sz="2000" b="1" dirty="0">
                <a:solidFill>
                  <a:srgbClr val="0070C0"/>
                </a:solidFill>
              </a:rPr>
              <a:t>in English and </a:t>
            </a:r>
            <a:r>
              <a:rPr lang="it-IT" sz="2000" b="1" dirty="0" err="1">
                <a:solidFill>
                  <a:srgbClr val="0070C0"/>
                </a:solidFill>
              </a:rPr>
              <a:t>Italian</a:t>
            </a:r>
            <a:endParaRPr lang="it-IT" sz="2000" b="1" dirty="0">
              <a:solidFill>
                <a:srgbClr val="0070C0"/>
              </a:solidFill>
            </a:endParaRPr>
          </a:p>
        </p:txBody>
      </p:sp>
      <p:sp>
        <p:nvSpPr>
          <p:cNvPr id="5" name="Rettangolo 4"/>
          <p:cNvSpPr/>
          <p:nvPr/>
        </p:nvSpPr>
        <p:spPr>
          <a:xfrm>
            <a:off x="5201371" y="3053888"/>
            <a:ext cx="3760488" cy="1631216"/>
          </a:xfrm>
          <a:prstGeom prst="rect">
            <a:avLst/>
          </a:prstGeom>
        </p:spPr>
        <p:txBody>
          <a:bodyPr wrap="square">
            <a:spAutoFit/>
          </a:bodyPr>
          <a:lstStyle/>
          <a:p>
            <a:r>
              <a:rPr lang="it-IT" sz="2800" b="1" dirty="0">
                <a:solidFill>
                  <a:srgbClr val="0070C0"/>
                </a:solidFill>
              </a:rPr>
              <a:t>8 </a:t>
            </a:r>
            <a:r>
              <a:rPr lang="it-IT" sz="2800" b="1" dirty="0" err="1">
                <a:solidFill>
                  <a:srgbClr val="0070C0"/>
                </a:solidFill>
              </a:rPr>
              <a:t>pages</a:t>
            </a:r>
            <a:endParaRPr lang="it-IT" sz="2800" b="1" dirty="0">
              <a:solidFill>
                <a:srgbClr val="0070C0"/>
              </a:solidFill>
            </a:endParaRPr>
          </a:p>
          <a:p>
            <a:r>
              <a:rPr lang="it-IT" dirty="0" err="1">
                <a:solidFill>
                  <a:srgbClr val="0070C0"/>
                </a:solidFill>
              </a:rPr>
              <a:t>mainly</a:t>
            </a:r>
            <a:r>
              <a:rPr lang="it-IT" dirty="0">
                <a:solidFill>
                  <a:srgbClr val="0070C0"/>
                </a:solidFill>
              </a:rPr>
              <a:t> for </a:t>
            </a:r>
            <a:r>
              <a:rPr lang="it-IT" dirty="0" err="1">
                <a:solidFill>
                  <a:srgbClr val="0070C0"/>
                </a:solidFill>
              </a:rPr>
              <a:t>dissemination</a:t>
            </a:r>
            <a:r>
              <a:rPr lang="it-IT" dirty="0">
                <a:solidFill>
                  <a:srgbClr val="0070C0"/>
                </a:solidFill>
              </a:rPr>
              <a:t> </a:t>
            </a:r>
            <a:r>
              <a:rPr lang="it-IT" dirty="0" err="1">
                <a:solidFill>
                  <a:srgbClr val="0070C0"/>
                </a:solidFill>
              </a:rPr>
              <a:t>at</a:t>
            </a:r>
            <a:r>
              <a:rPr lang="it-IT" dirty="0">
                <a:solidFill>
                  <a:srgbClr val="0070C0"/>
                </a:solidFill>
              </a:rPr>
              <a:t> </a:t>
            </a:r>
            <a:r>
              <a:rPr lang="it-IT" dirty="0" err="1">
                <a:solidFill>
                  <a:srgbClr val="0070C0"/>
                </a:solidFill>
              </a:rPr>
              <a:t>events</a:t>
            </a:r>
            <a:endParaRPr lang="it-IT" dirty="0">
              <a:solidFill>
                <a:srgbClr val="0070C0"/>
              </a:solidFill>
            </a:endParaRPr>
          </a:p>
          <a:p>
            <a:endParaRPr lang="it-IT" dirty="0">
              <a:solidFill>
                <a:srgbClr val="0070C0"/>
              </a:solidFill>
            </a:endParaRPr>
          </a:p>
          <a:p>
            <a:r>
              <a:rPr lang="it-IT" dirty="0" err="1">
                <a:solidFill>
                  <a:srgbClr val="0070C0"/>
                </a:solidFill>
              </a:rPr>
              <a:t>Similar</a:t>
            </a:r>
            <a:r>
              <a:rPr lang="it-IT" dirty="0">
                <a:solidFill>
                  <a:srgbClr val="0070C0"/>
                </a:solidFill>
              </a:rPr>
              <a:t> information </a:t>
            </a:r>
            <a:br>
              <a:rPr lang="it-IT" dirty="0">
                <a:solidFill>
                  <a:srgbClr val="0070C0"/>
                </a:solidFill>
              </a:rPr>
            </a:br>
            <a:r>
              <a:rPr lang="it-IT" dirty="0" err="1">
                <a:solidFill>
                  <a:srgbClr val="0070C0"/>
                </a:solidFill>
              </a:rPr>
              <a:t>as</a:t>
            </a:r>
            <a:r>
              <a:rPr lang="it-IT" dirty="0">
                <a:solidFill>
                  <a:srgbClr val="0070C0"/>
                </a:solidFill>
              </a:rPr>
              <a:t> the </a:t>
            </a:r>
            <a:r>
              <a:rPr lang="it-IT" dirty="0" err="1">
                <a:solidFill>
                  <a:srgbClr val="0070C0"/>
                </a:solidFill>
              </a:rPr>
              <a:t>power</a:t>
            </a:r>
            <a:r>
              <a:rPr lang="it-IT" dirty="0">
                <a:solidFill>
                  <a:srgbClr val="0070C0"/>
                </a:solidFill>
              </a:rPr>
              <a:t> </a:t>
            </a:r>
            <a:r>
              <a:rPr lang="it-IT" dirty="0" err="1">
                <a:solidFill>
                  <a:srgbClr val="0070C0"/>
                </a:solidFill>
              </a:rPr>
              <a:t>point</a:t>
            </a:r>
            <a:r>
              <a:rPr lang="it-IT" dirty="0">
                <a:solidFill>
                  <a:srgbClr val="0070C0"/>
                </a:solidFill>
              </a:rPr>
              <a:t>  </a:t>
            </a:r>
            <a:r>
              <a:rPr lang="it-IT" dirty="0" err="1">
                <a:solidFill>
                  <a:srgbClr val="0070C0"/>
                </a:solidFill>
              </a:rPr>
              <a:t>presentation</a:t>
            </a:r>
            <a:r>
              <a:rPr lang="it-IT" dirty="0">
                <a:solidFill>
                  <a:srgbClr val="0070C0"/>
                </a:solidFill>
              </a:rPr>
              <a:t> </a:t>
            </a:r>
          </a:p>
        </p:txBody>
      </p:sp>
      <p:pic>
        <p:nvPicPr>
          <p:cNvPr id="7" name="Immagine 6"/>
          <p:cNvPicPr>
            <a:picLocks noChangeAspect="1"/>
          </p:cNvPicPr>
          <p:nvPr/>
        </p:nvPicPr>
        <p:blipFill>
          <a:blip r:embed="rId2"/>
          <a:stretch>
            <a:fillRect/>
          </a:stretch>
        </p:blipFill>
        <p:spPr>
          <a:xfrm>
            <a:off x="1898650" y="1865931"/>
            <a:ext cx="2686050" cy="4007130"/>
          </a:xfrm>
          <a:prstGeom prst="rect">
            <a:avLst/>
          </a:prstGeom>
          <a:ln w="38100">
            <a:solidFill>
              <a:srgbClr val="00B0F0"/>
            </a:solidFill>
          </a:ln>
        </p:spPr>
      </p:pic>
      <p:sp>
        <p:nvSpPr>
          <p:cNvPr id="3" name="CasellaDiTesto 2"/>
          <p:cNvSpPr txBox="1"/>
          <p:nvPr/>
        </p:nvSpPr>
        <p:spPr>
          <a:xfrm>
            <a:off x="5220450" y="5132694"/>
            <a:ext cx="3741409" cy="646331"/>
          </a:xfrm>
          <a:prstGeom prst="rect">
            <a:avLst/>
          </a:prstGeom>
          <a:noFill/>
        </p:spPr>
        <p:txBody>
          <a:bodyPr wrap="none" rtlCol="0">
            <a:spAutoFit/>
          </a:bodyPr>
          <a:lstStyle/>
          <a:p>
            <a:r>
              <a:rPr lang="it-IT" dirty="0" err="1">
                <a:solidFill>
                  <a:srgbClr val="0070C0"/>
                </a:solidFill>
              </a:rPr>
              <a:t>You</a:t>
            </a:r>
            <a:r>
              <a:rPr lang="it-IT" dirty="0">
                <a:solidFill>
                  <a:srgbClr val="0070C0"/>
                </a:solidFill>
              </a:rPr>
              <a:t> can reprint </a:t>
            </a:r>
            <a:r>
              <a:rPr lang="it-IT" dirty="0" err="1">
                <a:solidFill>
                  <a:srgbClr val="0070C0"/>
                </a:solidFill>
              </a:rPr>
              <a:t>it</a:t>
            </a:r>
            <a:r>
              <a:rPr lang="it-IT" dirty="0">
                <a:solidFill>
                  <a:srgbClr val="0070C0"/>
                </a:solidFill>
              </a:rPr>
              <a:t>, and </a:t>
            </a:r>
            <a:r>
              <a:rPr lang="it-IT" dirty="0" err="1">
                <a:solidFill>
                  <a:srgbClr val="0070C0"/>
                </a:solidFill>
              </a:rPr>
              <a:t>translate</a:t>
            </a:r>
            <a:r>
              <a:rPr lang="it-IT" dirty="0">
                <a:solidFill>
                  <a:srgbClr val="0070C0"/>
                </a:solidFill>
              </a:rPr>
              <a:t> </a:t>
            </a:r>
            <a:r>
              <a:rPr lang="it-IT" dirty="0" err="1">
                <a:solidFill>
                  <a:srgbClr val="0070C0"/>
                </a:solidFill>
              </a:rPr>
              <a:t>it</a:t>
            </a:r>
            <a:r>
              <a:rPr lang="it-IT" dirty="0">
                <a:solidFill>
                  <a:srgbClr val="0070C0"/>
                </a:solidFill>
              </a:rPr>
              <a:t> </a:t>
            </a:r>
          </a:p>
          <a:p>
            <a:r>
              <a:rPr lang="it-IT" dirty="0" err="1">
                <a:solidFill>
                  <a:srgbClr val="0070C0"/>
                </a:solidFill>
              </a:rPr>
              <a:t>if</a:t>
            </a:r>
            <a:r>
              <a:rPr lang="it-IT" dirty="0">
                <a:solidFill>
                  <a:srgbClr val="0070C0"/>
                </a:solidFill>
              </a:rPr>
              <a:t> </a:t>
            </a:r>
            <a:r>
              <a:rPr lang="it-IT" dirty="0" err="1">
                <a:solidFill>
                  <a:srgbClr val="0070C0"/>
                </a:solidFill>
              </a:rPr>
              <a:t>you</a:t>
            </a:r>
            <a:r>
              <a:rPr lang="it-IT" dirty="0">
                <a:solidFill>
                  <a:srgbClr val="0070C0"/>
                </a:solidFill>
              </a:rPr>
              <a:t> </a:t>
            </a:r>
            <a:r>
              <a:rPr lang="it-IT" dirty="0" err="1">
                <a:solidFill>
                  <a:srgbClr val="0070C0"/>
                </a:solidFill>
              </a:rPr>
              <a:t>need</a:t>
            </a:r>
            <a:endParaRPr lang="es-ES" dirty="0">
              <a:solidFill>
                <a:srgbClr val="0070C0"/>
              </a:solidFill>
            </a:endParaRPr>
          </a:p>
        </p:txBody>
      </p:sp>
    </p:spTree>
    <p:extLst>
      <p:ext uri="{BB962C8B-B14F-4D97-AF65-F5344CB8AC3E}">
        <p14:creationId xmlns:p14="http://schemas.microsoft.com/office/powerpoint/2010/main" val="1525980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fld id="{99A7AB9E-5A61-4154-98E5-79E7B3892B0B}" type="slidenum">
              <a:rPr lang="it-IT" smtClean="0"/>
              <a:pPr/>
              <a:t>11</a:t>
            </a:fld>
            <a:endParaRPr lang="it-IT" dirty="0"/>
          </a:p>
        </p:txBody>
      </p:sp>
      <p:sp>
        <p:nvSpPr>
          <p:cNvPr id="3" name="CasellaDiTesto 2"/>
          <p:cNvSpPr txBox="1"/>
          <p:nvPr/>
        </p:nvSpPr>
        <p:spPr>
          <a:xfrm>
            <a:off x="1500165" y="414981"/>
            <a:ext cx="7186636" cy="584775"/>
          </a:xfrm>
          <a:prstGeom prst="rect">
            <a:avLst/>
          </a:prstGeom>
          <a:solidFill>
            <a:srgbClr val="0070C0"/>
          </a:solidFill>
        </p:spPr>
        <p:txBody>
          <a:bodyPr wrap="square" rtlCol="0">
            <a:spAutoFit/>
          </a:bodyPr>
          <a:lstStyle/>
          <a:p>
            <a:r>
              <a:rPr lang="it-IT" sz="3200" dirty="0">
                <a:solidFill>
                  <a:schemeClr val="bg1"/>
                </a:solidFill>
              </a:rPr>
              <a:t>MULTIMEDIA COMMUNICATION</a:t>
            </a:r>
          </a:p>
        </p:txBody>
      </p:sp>
      <p:sp>
        <p:nvSpPr>
          <p:cNvPr id="5" name="Rettangolo 4"/>
          <p:cNvSpPr/>
          <p:nvPr/>
        </p:nvSpPr>
        <p:spPr>
          <a:xfrm>
            <a:off x="1500165" y="1648758"/>
            <a:ext cx="3796424" cy="400110"/>
          </a:xfrm>
          <a:prstGeom prst="rect">
            <a:avLst/>
          </a:prstGeom>
          <a:solidFill>
            <a:srgbClr val="00B0F0"/>
          </a:solidFill>
        </p:spPr>
        <p:txBody>
          <a:bodyPr wrap="none">
            <a:spAutoFit/>
          </a:bodyPr>
          <a:lstStyle/>
          <a:p>
            <a:r>
              <a:rPr lang="it-IT" sz="2000" b="1" dirty="0">
                <a:solidFill>
                  <a:schemeClr val="bg1"/>
                </a:solidFill>
              </a:rPr>
              <a:t>Video interviews and pictures</a:t>
            </a:r>
          </a:p>
        </p:txBody>
      </p:sp>
      <p:sp>
        <p:nvSpPr>
          <p:cNvPr id="7" name="CasellaDiTesto 6"/>
          <p:cNvSpPr txBox="1"/>
          <p:nvPr/>
        </p:nvSpPr>
        <p:spPr>
          <a:xfrm>
            <a:off x="1397626" y="2131729"/>
            <a:ext cx="7171943" cy="646331"/>
          </a:xfrm>
          <a:prstGeom prst="rect">
            <a:avLst/>
          </a:prstGeom>
          <a:noFill/>
        </p:spPr>
        <p:txBody>
          <a:bodyPr wrap="square" rtlCol="0">
            <a:spAutoFit/>
          </a:bodyPr>
          <a:lstStyle/>
          <a:p>
            <a:r>
              <a:rPr lang="it-IT" dirty="0"/>
              <a:t>To </a:t>
            </a:r>
            <a:r>
              <a:rPr lang="it-IT" dirty="0" err="1"/>
              <a:t>document</a:t>
            </a:r>
            <a:r>
              <a:rPr lang="it-IT" dirty="0"/>
              <a:t> </a:t>
            </a:r>
            <a:r>
              <a:rPr lang="it-IT" dirty="0" err="1"/>
              <a:t>important</a:t>
            </a:r>
            <a:r>
              <a:rPr lang="it-IT" dirty="0"/>
              <a:t> meetings (Kick off and </a:t>
            </a:r>
            <a:r>
              <a:rPr lang="it-IT" dirty="0" err="1"/>
              <a:t>others</a:t>
            </a:r>
            <a:r>
              <a:rPr lang="it-IT" dirty="0"/>
              <a:t>) on the website</a:t>
            </a:r>
          </a:p>
          <a:p>
            <a:r>
              <a:rPr lang="it-IT" i="1" dirty="0" err="1">
                <a:solidFill>
                  <a:srgbClr val="FF0000"/>
                </a:solidFill>
              </a:rPr>
              <a:t>Remember</a:t>
            </a:r>
            <a:r>
              <a:rPr lang="it-IT" i="1" dirty="0">
                <a:solidFill>
                  <a:srgbClr val="FF0000"/>
                </a:solidFill>
              </a:rPr>
              <a:t> </a:t>
            </a:r>
            <a:r>
              <a:rPr lang="it-IT" b="1" i="1" dirty="0">
                <a:solidFill>
                  <a:srgbClr val="FF0000"/>
                </a:solidFill>
              </a:rPr>
              <a:t>to </a:t>
            </a:r>
            <a:r>
              <a:rPr lang="it-IT" b="1" i="1" dirty="0" err="1">
                <a:solidFill>
                  <a:srgbClr val="FF0000"/>
                </a:solidFill>
              </a:rPr>
              <a:t>get</a:t>
            </a:r>
            <a:r>
              <a:rPr lang="it-IT" b="1" i="1" dirty="0">
                <a:solidFill>
                  <a:srgbClr val="FF0000"/>
                </a:solidFill>
              </a:rPr>
              <a:t> </a:t>
            </a:r>
            <a:r>
              <a:rPr lang="it-IT" b="1" i="1" dirty="0" err="1">
                <a:solidFill>
                  <a:srgbClr val="FF0000"/>
                </a:solidFill>
              </a:rPr>
              <a:t>permissions</a:t>
            </a:r>
            <a:r>
              <a:rPr lang="it-IT" b="1" i="1" dirty="0">
                <a:solidFill>
                  <a:srgbClr val="FF0000"/>
                </a:solidFill>
              </a:rPr>
              <a:t> </a:t>
            </a:r>
            <a:r>
              <a:rPr lang="it-IT" b="1" i="1" dirty="0" err="1">
                <a:solidFill>
                  <a:srgbClr val="FF0000"/>
                </a:solidFill>
              </a:rPr>
              <a:t>signed</a:t>
            </a:r>
            <a:r>
              <a:rPr lang="it-IT" b="1" i="1" dirty="0">
                <a:solidFill>
                  <a:srgbClr val="FF0000"/>
                </a:solidFill>
              </a:rPr>
              <a:t> </a:t>
            </a:r>
            <a:r>
              <a:rPr lang="it-IT" i="1" dirty="0">
                <a:solidFill>
                  <a:srgbClr val="FF0000"/>
                </a:solidFill>
              </a:rPr>
              <a:t>for JAHEE </a:t>
            </a:r>
            <a:r>
              <a:rPr lang="it-IT" i="1" dirty="0" err="1">
                <a:solidFill>
                  <a:srgbClr val="FF0000"/>
                </a:solidFill>
              </a:rPr>
              <a:t>dissemination</a:t>
            </a:r>
            <a:endParaRPr lang="es-ES" i="1" dirty="0">
              <a:solidFill>
                <a:srgbClr val="FF0000"/>
              </a:solidFill>
            </a:endParaRPr>
          </a:p>
        </p:txBody>
      </p:sp>
      <p:pic>
        <p:nvPicPr>
          <p:cNvPr id="10" name="Immagine 9">
            <a:extLst>
              <a:ext uri="{FF2B5EF4-FFF2-40B4-BE49-F238E27FC236}">
                <a16:creationId xmlns:a16="http://schemas.microsoft.com/office/drawing/2014/main" id="{5893A6D4-1F5F-4C00-9F87-128E6DD01F52}"/>
              </a:ext>
            </a:extLst>
          </p:cNvPr>
          <p:cNvPicPr>
            <a:picLocks noChangeAspect="1"/>
          </p:cNvPicPr>
          <p:nvPr/>
        </p:nvPicPr>
        <p:blipFill>
          <a:blip r:embed="rId3"/>
          <a:stretch>
            <a:fillRect/>
          </a:stretch>
        </p:blipFill>
        <p:spPr>
          <a:xfrm>
            <a:off x="2445725" y="3013283"/>
            <a:ext cx="4869475" cy="3283600"/>
          </a:xfrm>
          <a:prstGeom prst="rect">
            <a:avLst/>
          </a:prstGeom>
          <a:ln w="57150">
            <a:solidFill>
              <a:schemeClr val="accent6">
                <a:lumMod val="75000"/>
              </a:schemeClr>
            </a:solidFill>
          </a:ln>
        </p:spPr>
      </p:pic>
    </p:spTree>
    <p:extLst>
      <p:ext uri="{BB962C8B-B14F-4D97-AF65-F5344CB8AC3E}">
        <p14:creationId xmlns:p14="http://schemas.microsoft.com/office/powerpoint/2010/main" val="119883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fld id="{99A7AB9E-5A61-4154-98E5-79E7B3892B0B}" type="slidenum">
              <a:rPr lang="it-IT" smtClean="0"/>
              <a:pPr/>
              <a:t>12</a:t>
            </a:fld>
            <a:endParaRPr lang="it-IT" dirty="0"/>
          </a:p>
        </p:txBody>
      </p:sp>
      <p:sp>
        <p:nvSpPr>
          <p:cNvPr id="4" name="CasellaDiTesto 3"/>
          <p:cNvSpPr txBox="1"/>
          <p:nvPr/>
        </p:nvSpPr>
        <p:spPr>
          <a:xfrm>
            <a:off x="1381731" y="414981"/>
            <a:ext cx="7520975" cy="523220"/>
          </a:xfrm>
          <a:prstGeom prst="rect">
            <a:avLst/>
          </a:prstGeom>
          <a:solidFill>
            <a:srgbClr val="0070C0"/>
          </a:solidFill>
        </p:spPr>
        <p:txBody>
          <a:bodyPr wrap="square" rtlCol="0">
            <a:spAutoFit/>
          </a:bodyPr>
          <a:lstStyle/>
          <a:p>
            <a:r>
              <a:rPr lang="it-IT" sz="2800" dirty="0">
                <a:solidFill>
                  <a:schemeClr val="bg1"/>
                </a:solidFill>
              </a:rPr>
              <a:t>   TWITTER ACCOUNT</a:t>
            </a:r>
          </a:p>
        </p:txBody>
      </p:sp>
      <p:pic>
        <p:nvPicPr>
          <p:cNvPr id="6" name="Immagine 5"/>
          <p:cNvPicPr>
            <a:picLocks noChangeAspect="1"/>
          </p:cNvPicPr>
          <p:nvPr/>
        </p:nvPicPr>
        <p:blipFill>
          <a:blip r:embed="rId3"/>
          <a:stretch>
            <a:fillRect/>
          </a:stretch>
        </p:blipFill>
        <p:spPr>
          <a:xfrm>
            <a:off x="1478390" y="1573652"/>
            <a:ext cx="974607" cy="738679"/>
          </a:xfrm>
          <a:prstGeom prst="rect">
            <a:avLst/>
          </a:prstGeom>
          <a:ln w="57150">
            <a:solidFill>
              <a:srgbClr val="00B0F0"/>
            </a:solidFill>
          </a:ln>
        </p:spPr>
      </p:pic>
      <p:pic>
        <p:nvPicPr>
          <p:cNvPr id="7" name="Immagine 6"/>
          <p:cNvPicPr>
            <a:picLocks noChangeAspect="1"/>
          </p:cNvPicPr>
          <p:nvPr/>
        </p:nvPicPr>
        <p:blipFill>
          <a:blip r:embed="rId4"/>
          <a:stretch>
            <a:fillRect/>
          </a:stretch>
        </p:blipFill>
        <p:spPr>
          <a:xfrm>
            <a:off x="1408480" y="2420220"/>
            <a:ext cx="1114425" cy="1143000"/>
          </a:xfrm>
          <a:prstGeom prst="rect">
            <a:avLst/>
          </a:prstGeom>
        </p:spPr>
      </p:pic>
      <p:pic>
        <p:nvPicPr>
          <p:cNvPr id="3" name="Immagine 2">
            <a:extLst>
              <a:ext uri="{FF2B5EF4-FFF2-40B4-BE49-F238E27FC236}">
                <a16:creationId xmlns:a16="http://schemas.microsoft.com/office/drawing/2014/main" id="{ED006280-30D8-4E23-9110-3F5110A9ED09}"/>
              </a:ext>
            </a:extLst>
          </p:cNvPr>
          <p:cNvPicPr>
            <a:picLocks noChangeAspect="1"/>
          </p:cNvPicPr>
          <p:nvPr/>
        </p:nvPicPr>
        <p:blipFill>
          <a:blip r:embed="rId5"/>
          <a:stretch>
            <a:fillRect/>
          </a:stretch>
        </p:blipFill>
        <p:spPr>
          <a:xfrm>
            <a:off x="3149968" y="1079912"/>
            <a:ext cx="4997457" cy="3823615"/>
          </a:xfrm>
          <a:prstGeom prst="rect">
            <a:avLst/>
          </a:prstGeom>
        </p:spPr>
      </p:pic>
      <p:sp>
        <p:nvSpPr>
          <p:cNvPr id="9" name="CasellaDiTesto 8">
            <a:extLst>
              <a:ext uri="{FF2B5EF4-FFF2-40B4-BE49-F238E27FC236}">
                <a16:creationId xmlns:a16="http://schemas.microsoft.com/office/drawing/2014/main" id="{A92BD2C0-92D7-4AD1-A0FC-B2CBA7ABDE56}"/>
              </a:ext>
            </a:extLst>
          </p:cNvPr>
          <p:cNvSpPr txBox="1"/>
          <p:nvPr/>
        </p:nvSpPr>
        <p:spPr>
          <a:xfrm>
            <a:off x="1478390" y="5175421"/>
            <a:ext cx="7225200" cy="1015663"/>
          </a:xfrm>
          <a:prstGeom prst="rect">
            <a:avLst/>
          </a:prstGeom>
          <a:noFill/>
        </p:spPr>
        <p:txBody>
          <a:bodyPr wrap="square" rtlCol="0">
            <a:spAutoFit/>
          </a:bodyPr>
          <a:lstStyle/>
          <a:p>
            <a:r>
              <a:rPr lang="it-IT" sz="2000" b="1" dirty="0">
                <a:solidFill>
                  <a:srgbClr val="00B0F0"/>
                </a:solidFill>
              </a:rPr>
              <a:t>Health </a:t>
            </a:r>
            <a:r>
              <a:rPr lang="it-IT" sz="2000" b="1" dirty="0" err="1">
                <a:solidFill>
                  <a:srgbClr val="00B0F0"/>
                </a:solidFill>
              </a:rPr>
              <a:t>Inequalities</a:t>
            </a:r>
            <a:r>
              <a:rPr lang="it-IT" sz="2000" b="1" dirty="0">
                <a:solidFill>
                  <a:srgbClr val="00B0F0"/>
                </a:solidFill>
              </a:rPr>
              <a:t> </a:t>
            </a:r>
            <a:r>
              <a:rPr lang="it-IT" sz="2000" dirty="0" err="1">
                <a:solidFill>
                  <a:srgbClr val="00B0F0"/>
                </a:solidFill>
              </a:rPr>
              <a:t>at</a:t>
            </a:r>
            <a:r>
              <a:rPr lang="it-IT" sz="2000" dirty="0">
                <a:solidFill>
                  <a:srgbClr val="00B0F0"/>
                </a:solidFill>
              </a:rPr>
              <a:t> the European </a:t>
            </a:r>
            <a:r>
              <a:rPr lang="it-IT" sz="2000" dirty="0" err="1">
                <a:solidFill>
                  <a:srgbClr val="00B0F0"/>
                </a:solidFill>
              </a:rPr>
              <a:t>researchers</a:t>
            </a:r>
            <a:r>
              <a:rPr lang="it-IT" sz="2000" dirty="0">
                <a:solidFill>
                  <a:srgbClr val="00B0F0"/>
                </a:solidFill>
              </a:rPr>
              <a:t> night, </a:t>
            </a:r>
            <a:r>
              <a:rPr lang="it-IT" sz="2000" dirty="0" err="1">
                <a:solidFill>
                  <a:srgbClr val="00B0F0"/>
                </a:solidFill>
              </a:rPr>
              <a:t>September</a:t>
            </a:r>
            <a:r>
              <a:rPr lang="it-IT" sz="2000" dirty="0">
                <a:solidFill>
                  <a:srgbClr val="00B0F0"/>
                </a:solidFill>
              </a:rPr>
              <a:t> 27, 2019, </a:t>
            </a:r>
          </a:p>
          <a:p>
            <a:r>
              <a:rPr lang="it-IT" sz="2000" dirty="0" err="1">
                <a:solidFill>
                  <a:srgbClr val="00B0F0"/>
                </a:solidFill>
              </a:rPr>
              <a:t>Engaging</a:t>
            </a:r>
            <a:r>
              <a:rPr lang="it-IT" sz="2000" dirty="0">
                <a:solidFill>
                  <a:srgbClr val="00B0F0"/>
                </a:solidFill>
              </a:rPr>
              <a:t> </a:t>
            </a:r>
            <a:r>
              <a:rPr lang="it-IT" sz="2000" dirty="0" err="1">
                <a:solidFill>
                  <a:srgbClr val="00B0F0"/>
                </a:solidFill>
              </a:rPr>
              <a:t>about</a:t>
            </a:r>
            <a:r>
              <a:rPr lang="it-IT" sz="2000" dirty="0">
                <a:solidFill>
                  <a:srgbClr val="00B0F0"/>
                </a:solidFill>
              </a:rPr>
              <a:t> 2000 </a:t>
            </a:r>
            <a:r>
              <a:rPr lang="it-IT" sz="2000" dirty="0" err="1">
                <a:solidFill>
                  <a:srgbClr val="00B0F0"/>
                </a:solidFill>
              </a:rPr>
              <a:t>visitors</a:t>
            </a:r>
            <a:r>
              <a:rPr lang="it-IT" sz="2000" dirty="0">
                <a:solidFill>
                  <a:srgbClr val="00B0F0"/>
                </a:solidFill>
              </a:rPr>
              <a:t> </a:t>
            </a:r>
            <a:r>
              <a:rPr lang="it-IT" sz="2000" dirty="0" err="1">
                <a:solidFill>
                  <a:srgbClr val="00B0F0"/>
                </a:solidFill>
              </a:rPr>
              <a:t>at</a:t>
            </a:r>
            <a:r>
              <a:rPr lang="it-IT" sz="2000" dirty="0">
                <a:solidFill>
                  <a:srgbClr val="00B0F0"/>
                </a:solidFill>
              </a:rPr>
              <a:t> ISS</a:t>
            </a:r>
          </a:p>
        </p:txBody>
      </p:sp>
    </p:spTree>
    <p:extLst>
      <p:ext uri="{BB962C8B-B14F-4D97-AF65-F5344CB8AC3E}">
        <p14:creationId xmlns:p14="http://schemas.microsoft.com/office/powerpoint/2010/main" val="1522764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fld id="{99A7AB9E-5A61-4154-98E5-79E7B3892B0B}" type="slidenum">
              <a:rPr lang="it-IT" smtClean="0"/>
              <a:pPr/>
              <a:t>13</a:t>
            </a:fld>
            <a:endParaRPr lang="it-IT" dirty="0"/>
          </a:p>
        </p:txBody>
      </p:sp>
      <p:pic>
        <p:nvPicPr>
          <p:cNvPr id="3" name="Immagine 2"/>
          <p:cNvPicPr>
            <a:picLocks noChangeAspect="1"/>
          </p:cNvPicPr>
          <p:nvPr/>
        </p:nvPicPr>
        <p:blipFill>
          <a:blip r:embed="rId3"/>
          <a:stretch>
            <a:fillRect/>
          </a:stretch>
        </p:blipFill>
        <p:spPr>
          <a:xfrm>
            <a:off x="4591759" y="954018"/>
            <a:ext cx="3923591" cy="5402332"/>
          </a:xfrm>
          <a:prstGeom prst="rect">
            <a:avLst/>
          </a:prstGeom>
          <a:ln w="28575">
            <a:solidFill>
              <a:srgbClr val="00B0F0"/>
            </a:solidFill>
          </a:ln>
        </p:spPr>
      </p:pic>
      <p:sp>
        <p:nvSpPr>
          <p:cNvPr id="4" name="CasellaDiTesto 3"/>
          <p:cNvSpPr txBox="1"/>
          <p:nvPr/>
        </p:nvSpPr>
        <p:spPr>
          <a:xfrm>
            <a:off x="1143000" y="1616765"/>
            <a:ext cx="3012171" cy="3231654"/>
          </a:xfrm>
          <a:prstGeom prst="rect">
            <a:avLst/>
          </a:prstGeom>
          <a:noFill/>
        </p:spPr>
        <p:txBody>
          <a:bodyPr wrap="none" rtlCol="0">
            <a:spAutoFit/>
          </a:bodyPr>
          <a:lstStyle/>
          <a:p>
            <a:r>
              <a:rPr lang="it-IT" sz="2400" b="1" dirty="0">
                <a:solidFill>
                  <a:srgbClr val="00B0F0"/>
                </a:solidFill>
              </a:rPr>
              <a:t>JAHEE GLOSSARY</a:t>
            </a:r>
          </a:p>
          <a:p>
            <a:endParaRPr lang="it-IT" dirty="0"/>
          </a:p>
          <a:p>
            <a:endParaRPr lang="it-IT" dirty="0"/>
          </a:p>
          <a:p>
            <a:r>
              <a:rPr lang="it-IT" dirty="0">
                <a:solidFill>
                  <a:schemeClr val="accent6">
                    <a:lumMod val="75000"/>
                  </a:schemeClr>
                </a:solidFill>
              </a:rPr>
              <a:t>Reference </a:t>
            </a:r>
            <a:r>
              <a:rPr lang="it-IT" dirty="0" err="1">
                <a:solidFill>
                  <a:schemeClr val="accent6">
                    <a:lumMod val="75000"/>
                  </a:schemeClr>
                </a:solidFill>
              </a:rPr>
              <a:t>terminology</a:t>
            </a:r>
            <a:endParaRPr lang="it-IT" dirty="0">
              <a:solidFill>
                <a:schemeClr val="accent6">
                  <a:lumMod val="75000"/>
                </a:schemeClr>
              </a:solidFill>
            </a:endParaRPr>
          </a:p>
          <a:p>
            <a:endParaRPr lang="it-IT" dirty="0">
              <a:solidFill>
                <a:schemeClr val="accent6">
                  <a:lumMod val="75000"/>
                </a:schemeClr>
              </a:solidFill>
            </a:endParaRPr>
          </a:p>
          <a:p>
            <a:r>
              <a:rPr lang="it-IT" b="1" dirty="0">
                <a:solidFill>
                  <a:schemeClr val="accent6">
                    <a:lumMod val="75000"/>
                  </a:schemeClr>
                </a:solidFill>
              </a:rPr>
              <a:t>Over 100 </a:t>
            </a:r>
            <a:r>
              <a:rPr lang="it-IT" b="1" dirty="0" err="1">
                <a:solidFill>
                  <a:schemeClr val="accent6">
                    <a:lumMod val="75000"/>
                  </a:schemeClr>
                </a:solidFill>
              </a:rPr>
              <a:t>terms</a:t>
            </a:r>
            <a:endParaRPr lang="it-IT" b="1" dirty="0">
              <a:solidFill>
                <a:schemeClr val="accent6">
                  <a:lumMod val="75000"/>
                </a:schemeClr>
              </a:solidFill>
            </a:endParaRPr>
          </a:p>
          <a:p>
            <a:r>
              <a:rPr lang="it-IT" dirty="0">
                <a:solidFill>
                  <a:schemeClr val="accent6">
                    <a:lumMod val="75000"/>
                  </a:schemeClr>
                </a:solidFill>
              </a:rPr>
              <a:t>All </a:t>
            </a:r>
            <a:r>
              <a:rPr lang="it-IT" dirty="0" err="1">
                <a:solidFill>
                  <a:schemeClr val="accent6">
                    <a:lumMod val="75000"/>
                  </a:schemeClr>
                </a:solidFill>
              </a:rPr>
              <a:t>supported</a:t>
            </a:r>
            <a:r>
              <a:rPr lang="it-IT" dirty="0">
                <a:solidFill>
                  <a:schemeClr val="accent6">
                    <a:lumMod val="75000"/>
                  </a:schemeClr>
                </a:solidFill>
              </a:rPr>
              <a:t> by </a:t>
            </a:r>
            <a:r>
              <a:rPr lang="it-IT" dirty="0" err="1">
                <a:solidFill>
                  <a:schemeClr val="accent6">
                    <a:lumMod val="75000"/>
                  </a:schemeClr>
                </a:solidFill>
              </a:rPr>
              <a:t>references</a:t>
            </a:r>
            <a:endParaRPr lang="it-IT" dirty="0">
              <a:solidFill>
                <a:schemeClr val="accent6">
                  <a:lumMod val="75000"/>
                </a:schemeClr>
              </a:solidFill>
            </a:endParaRPr>
          </a:p>
          <a:p>
            <a:endParaRPr lang="it-IT" dirty="0">
              <a:solidFill>
                <a:schemeClr val="accent6">
                  <a:lumMod val="75000"/>
                </a:schemeClr>
              </a:solidFill>
            </a:endParaRPr>
          </a:p>
          <a:p>
            <a:endParaRPr lang="it-IT" dirty="0">
              <a:solidFill>
                <a:schemeClr val="accent6">
                  <a:lumMod val="75000"/>
                </a:schemeClr>
              </a:solidFill>
            </a:endParaRPr>
          </a:p>
          <a:p>
            <a:r>
              <a:rPr lang="it-IT" dirty="0" err="1">
                <a:solidFill>
                  <a:schemeClr val="accent6">
                    <a:lumMod val="75000"/>
                  </a:schemeClr>
                </a:solidFill>
              </a:rPr>
              <a:t>Published</a:t>
            </a:r>
            <a:r>
              <a:rPr lang="it-IT" dirty="0">
                <a:solidFill>
                  <a:schemeClr val="accent6">
                    <a:lumMod val="75000"/>
                  </a:schemeClr>
                </a:solidFill>
              </a:rPr>
              <a:t>: </a:t>
            </a:r>
            <a:r>
              <a:rPr lang="it-IT" dirty="0" err="1">
                <a:solidFill>
                  <a:schemeClr val="accent6">
                    <a:lumMod val="75000"/>
                  </a:schemeClr>
                </a:solidFill>
              </a:rPr>
              <a:t>February</a:t>
            </a:r>
            <a:r>
              <a:rPr lang="it-IT" dirty="0">
                <a:solidFill>
                  <a:schemeClr val="accent6">
                    <a:lumMod val="75000"/>
                  </a:schemeClr>
                </a:solidFill>
              </a:rPr>
              <a:t> 2019</a:t>
            </a:r>
          </a:p>
          <a:p>
            <a:r>
              <a:rPr lang="it-IT" dirty="0" err="1">
                <a:solidFill>
                  <a:schemeClr val="accent6">
                    <a:lumMod val="75000"/>
                  </a:schemeClr>
                </a:solidFill>
              </a:rPr>
              <a:t>Updated</a:t>
            </a:r>
            <a:r>
              <a:rPr lang="it-IT" dirty="0">
                <a:solidFill>
                  <a:schemeClr val="accent6">
                    <a:lumMod val="75000"/>
                  </a:schemeClr>
                </a:solidFill>
              </a:rPr>
              <a:t>:   August 2019</a:t>
            </a:r>
            <a:endParaRPr lang="es-ES" dirty="0">
              <a:solidFill>
                <a:schemeClr val="accent6">
                  <a:lumMod val="75000"/>
                </a:schemeClr>
              </a:solidFill>
            </a:endParaRPr>
          </a:p>
        </p:txBody>
      </p:sp>
    </p:spTree>
    <p:extLst>
      <p:ext uri="{BB962C8B-B14F-4D97-AF65-F5344CB8AC3E}">
        <p14:creationId xmlns:p14="http://schemas.microsoft.com/office/powerpoint/2010/main" val="402731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fld id="{99A7AB9E-5A61-4154-98E5-79E7B3892B0B}" type="slidenum">
              <a:rPr lang="it-IT" smtClean="0"/>
              <a:pPr/>
              <a:t>14</a:t>
            </a:fld>
            <a:endParaRPr lang="it-IT" dirty="0"/>
          </a:p>
        </p:txBody>
      </p:sp>
      <p:sp>
        <p:nvSpPr>
          <p:cNvPr id="3" name="Rettangolo 2"/>
          <p:cNvSpPr/>
          <p:nvPr/>
        </p:nvSpPr>
        <p:spPr>
          <a:xfrm>
            <a:off x="1447735" y="1614993"/>
            <a:ext cx="6938330" cy="1477328"/>
          </a:xfrm>
          <a:prstGeom prst="rect">
            <a:avLst/>
          </a:prstGeom>
        </p:spPr>
        <p:txBody>
          <a:bodyPr wrap="square">
            <a:spAutoFit/>
          </a:bodyPr>
          <a:lstStyle/>
          <a:p>
            <a:pPr marL="285750" indent="-285750">
              <a:buFont typeface="Arial" panose="020B0604020202020204" pitchFamily="34" charset="0"/>
              <a:buChar char="•"/>
            </a:pPr>
            <a:r>
              <a:rPr lang="en-US" dirty="0">
                <a:solidFill>
                  <a:srgbClr val="0E5393"/>
                </a:solidFill>
                <a:latin typeface="Arial" panose="020B0604020202020204" pitchFamily="34" charset="0"/>
                <a:cs typeface="Arial" panose="020B0604020202020204" pitchFamily="34" charset="0"/>
              </a:rPr>
              <a:t>Who could </a:t>
            </a:r>
            <a:r>
              <a:rPr lang="en-US" b="1" dirty="0">
                <a:solidFill>
                  <a:srgbClr val="0E5393"/>
                </a:solidFill>
                <a:latin typeface="Arial" panose="020B0604020202020204" pitchFamily="34" charset="0"/>
                <a:cs typeface="Arial" panose="020B0604020202020204" pitchFamily="34" charset="0"/>
              </a:rPr>
              <a:t>directly benefit </a:t>
            </a:r>
            <a:r>
              <a:rPr lang="en-US" dirty="0">
                <a:solidFill>
                  <a:srgbClr val="0E5393"/>
                </a:solidFill>
                <a:latin typeface="Arial" panose="020B0604020202020204" pitchFamily="34" charset="0"/>
                <a:cs typeface="Arial" panose="020B0604020202020204" pitchFamily="34" charset="0"/>
              </a:rPr>
              <a:t>from the project results? </a:t>
            </a:r>
          </a:p>
          <a:p>
            <a:pPr marL="285750" indent="-285750">
              <a:buFont typeface="Arial" panose="020B0604020202020204" pitchFamily="34" charset="0"/>
              <a:buChar char="•"/>
            </a:pPr>
            <a:r>
              <a:rPr lang="en-US" dirty="0">
                <a:solidFill>
                  <a:srgbClr val="0E5393"/>
                </a:solidFill>
                <a:latin typeface="Arial" panose="020B0604020202020204" pitchFamily="34" charset="0"/>
                <a:cs typeface="Arial" panose="020B0604020202020204" pitchFamily="34" charset="0"/>
              </a:rPr>
              <a:t>Who could </a:t>
            </a:r>
            <a:r>
              <a:rPr lang="en-US" b="1" dirty="0">
                <a:solidFill>
                  <a:srgbClr val="0E5393"/>
                </a:solidFill>
                <a:latin typeface="Arial" panose="020B0604020202020204" pitchFamily="34" charset="0"/>
                <a:cs typeface="Arial" panose="020B0604020202020204" pitchFamily="34" charset="0"/>
              </a:rPr>
              <a:t>further implement </a:t>
            </a:r>
            <a:r>
              <a:rPr lang="en-US" dirty="0">
                <a:solidFill>
                  <a:srgbClr val="0E5393"/>
                </a:solidFill>
                <a:latin typeface="Arial" panose="020B0604020202020204" pitchFamily="34" charset="0"/>
                <a:cs typeface="Arial" panose="020B0604020202020204" pitchFamily="34" charset="0"/>
              </a:rPr>
              <a:t>the project results at EU and MS (national and regional) level (policy makers, health and non health ministries?</a:t>
            </a:r>
          </a:p>
          <a:p>
            <a:pPr marL="285750" indent="-285750">
              <a:buFont typeface="Arial" panose="020B0604020202020204" pitchFamily="34" charset="0"/>
              <a:buChar char="•"/>
            </a:pPr>
            <a:r>
              <a:rPr lang="en-US" dirty="0">
                <a:solidFill>
                  <a:srgbClr val="0E5393"/>
                </a:solidFill>
                <a:latin typeface="Arial" panose="020B0604020202020204" pitchFamily="34" charset="0"/>
                <a:cs typeface="Arial" panose="020B0604020202020204" pitchFamily="34" charset="0"/>
              </a:rPr>
              <a:t>Who </a:t>
            </a:r>
            <a:r>
              <a:rPr lang="en-US" b="1" dirty="0">
                <a:solidFill>
                  <a:srgbClr val="0E5393"/>
                </a:solidFill>
                <a:latin typeface="Arial" panose="020B0604020202020204" pitchFamily="34" charset="0"/>
                <a:cs typeface="Arial" panose="020B0604020202020204" pitchFamily="34" charset="0"/>
              </a:rPr>
              <a:t>could oppose </a:t>
            </a:r>
            <a:r>
              <a:rPr lang="en-US" dirty="0">
                <a:solidFill>
                  <a:srgbClr val="0E5393"/>
                </a:solidFill>
                <a:latin typeface="Arial" panose="020B0604020202020204" pitchFamily="34" charset="0"/>
                <a:cs typeface="Arial" panose="020B0604020202020204" pitchFamily="34" charset="0"/>
              </a:rPr>
              <a:t>to the project results?</a:t>
            </a:r>
            <a:endParaRPr lang="it-IT" dirty="0">
              <a:latin typeface="Arial" panose="020B0604020202020204" pitchFamily="34" charset="0"/>
              <a:cs typeface="Arial" panose="020B0604020202020204" pitchFamily="34" charset="0"/>
            </a:endParaRPr>
          </a:p>
        </p:txBody>
      </p:sp>
      <p:sp>
        <p:nvSpPr>
          <p:cNvPr id="4" name="CasellaDiTesto 3"/>
          <p:cNvSpPr txBox="1"/>
          <p:nvPr/>
        </p:nvSpPr>
        <p:spPr>
          <a:xfrm>
            <a:off x="1371600" y="404037"/>
            <a:ext cx="7299960" cy="523220"/>
          </a:xfrm>
          <a:prstGeom prst="rect">
            <a:avLst/>
          </a:prstGeom>
          <a:solidFill>
            <a:srgbClr val="0070C0"/>
          </a:solidFill>
        </p:spPr>
        <p:txBody>
          <a:bodyPr wrap="square" rtlCol="0">
            <a:spAutoFit/>
          </a:bodyPr>
          <a:lstStyle/>
          <a:p>
            <a:r>
              <a:rPr lang="it-IT" sz="2800" dirty="0">
                <a:solidFill>
                  <a:schemeClr val="bg1"/>
                </a:solidFill>
              </a:rPr>
              <a:t>STAKEHOLDER ANALYSIS</a:t>
            </a:r>
          </a:p>
        </p:txBody>
      </p:sp>
      <p:sp>
        <p:nvSpPr>
          <p:cNvPr id="5" name="Rettangolo 4"/>
          <p:cNvSpPr/>
          <p:nvPr/>
        </p:nvSpPr>
        <p:spPr>
          <a:xfrm>
            <a:off x="1369700" y="3937541"/>
            <a:ext cx="7545700" cy="2308324"/>
          </a:xfrm>
          <a:prstGeom prst="rect">
            <a:avLst/>
          </a:prstGeom>
        </p:spPr>
        <p:txBody>
          <a:bodyPr wrap="square">
            <a:spAutoFit/>
          </a:bodyPr>
          <a:lstStyle/>
          <a:p>
            <a:pPr marL="342900" indent="-342900">
              <a:buAutoNum type="arabicParenR"/>
            </a:pPr>
            <a:r>
              <a:rPr lang="en-US" b="1" dirty="0">
                <a:solidFill>
                  <a:srgbClr val="0E5393"/>
                </a:solidFill>
                <a:latin typeface="Arial" panose="020B0604020202020204" pitchFamily="34" charset="0"/>
                <a:cs typeface="Arial" panose="020B0604020202020204" pitchFamily="34" charset="0"/>
              </a:rPr>
              <a:t>Survey among partners</a:t>
            </a:r>
            <a:r>
              <a:rPr lang="en-US" dirty="0">
                <a:solidFill>
                  <a:srgbClr val="0E5393"/>
                </a:solidFill>
                <a:latin typeface="Arial" panose="020B0604020202020204" pitchFamily="34" charset="0"/>
                <a:cs typeface="Arial" panose="020B0604020202020204" pitchFamily="34" charset="0"/>
                <a:sym typeface="Wingdings" panose="05000000000000000000" pitchFamily="2" charset="2"/>
              </a:rPr>
              <a:t> creation of networks (updated regularly)</a:t>
            </a:r>
          </a:p>
          <a:p>
            <a:r>
              <a:rPr lang="en-US" dirty="0">
                <a:solidFill>
                  <a:srgbClr val="0E5393"/>
                </a:solidFill>
                <a:latin typeface="Arial" panose="020B0604020202020204" pitchFamily="34" charset="0"/>
                <a:cs typeface="Arial" panose="020B0604020202020204" pitchFamily="34" charset="0"/>
                <a:sym typeface="Wingdings" panose="05000000000000000000" pitchFamily="2" charset="2"/>
              </a:rPr>
              <a:t>	Awareness among traditional and “non converted”</a:t>
            </a:r>
            <a:r>
              <a:rPr lang="en-US" dirty="0">
                <a:solidFill>
                  <a:srgbClr val="0E5393"/>
                </a:solidFill>
                <a:latin typeface="Arial" panose="020B0604020202020204" pitchFamily="34" charset="0"/>
                <a:cs typeface="Arial" panose="020B0604020202020204" pitchFamily="34" charset="0"/>
              </a:rPr>
              <a:t> stakeholders</a:t>
            </a:r>
          </a:p>
          <a:p>
            <a:endParaRPr lang="en-US" dirty="0">
              <a:solidFill>
                <a:srgbClr val="0E5393"/>
              </a:solidFill>
              <a:latin typeface="Arial" panose="020B0604020202020204" pitchFamily="34" charset="0"/>
              <a:cs typeface="Arial" panose="020B0604020202020204" pitchFamily="34" charset="0"/>
            </a:endParaRPr>
          </a:p>
          <a:p>
            <a:r>
              <a:rPr lang="en-US" dirty="0">
                <a:solidFill>
                  <a:srgbClr val="0E5393"/>
                </a:solidFill>
                <a:latin typeface="Arial" panose="020B0604020202020204" pitchFamily="34" charset="0"/>
                <a:cs typeface="Arial" panose="020B0604020202020204" pitchFamily="34" charset="0"/>
              </a:rPr>
              <a:t>2)   </a:t>
            </a:r>
            <a:r>
              <a:rPr lang="en-US" b="1" dirty="0">
                <a:solidFill>
                  <a:srgbClr val="0E5393"/>
                </a:solidFill>
                <a:latin typeface="Arial" panose="020B0604020202020204" pitchFamily="34" charset="0"/>
                <a:cs typeface="Arial" panose="020B0604020202020204" pitchFamily="34" charset="0"/>
              </a:rPr>
              <a:t>Stakeholders mapping </a:t>
            </a:r>
            <a:r>
              <a:rPr lang="en-US" dirty="0">
                <a:solidFill>
                  <a:srgbClr val="0E5393"/>
                </a:solidFill>
                <a:latin typeface="Arial" panose="020B0604020202020204" pitchFamily="34" charset="0"/>
                <a:cs typeface="Arial" panose="020B0604020202020204" pitchFamily="34" charset="0"/>
              </a:rPr>
              <a:t>at EU, national, regional and local level</a:t>
            </a:r>
          </a:p>
          <a:p>
            <a:r>
              <a:rPr lang="it-IT" dirty="0">
                <a:solidFill>
                  <a:srgbClr val="0E5393"/>
                </a:solidFill>
                <a:latin typeface="Arial" panose="020B0604020202020204" pitchFamily="34" charset="0"/>
                <a:cs typeface="Arial" panose="020B0604020202020204" pitchFamily="34" charset="0"/>
              </a:rPr>
              <a:t>	- </a:t>
            </a:r>
            <a:r>
              <a:rPr lang="it-IT" dirty="0" err="1">
                <a:solidFill>
                  <a:srgbClr val="0E5393"/>
                </a:solidFill>
                <a:latin typeface="Arial" panose="020B0604020202020204" pitchFamily="34" charset="0"/>
                <a:cs typeface="Arial" panose="020B0604020202020204" pitchFamily="34" charset="0"/>
              </a:rPr>
              <a:t>relevant</a:t>
            </a:r>
            <a:r>
              <a:rPr lang="it-IT" dirty="0">
                <a:solidFill>
                  <a:srgbClr val="0E5393"/>
                </a:solidFill>
                <a:latin typeface="Arial" panose="020B0604020202020204" pitchFamily="34" charset="0"/>
                <a:cs typeface="Arial" panose="020B0604020202020204" pitchFamily="34" charset="0"/>
              </a:rPr>
              <a:t> </a:t>
            </a:r>
            <a:r>
              <a:rPr lang="it-IT" dirty="0" err="1">
                <a:solidFill>
                  <a:srgbClr val="0E5393"/>
                </a:solidFill>
                <a:latin typeface="Arial" panose="020B0604020202020204" pitchFamily="34" charset="0"/>
                <a:cs typeface="Arial" panose="020B0604020202020204" pitchFamily="34" charset="0"/>
              </a:rPr>
              <a:t>departments</a:t>
            </a:r>
            <a:r>
              <a:rPr lang="it-IT" dirty="0">
                <a:solidFill>
                  <a:srgbClr val="0E5393"/>
                </a:solidFill>
                <a:latin typeface="Arial" panose="020B0604020202020204" pitchFamily="34" charset="0"/>
                <a:cs typeface="Arial" panose="020B0604020202020204" pitchFamily="34" charset="0"/>
              </a:rPr>
              <a:t> and </a:t>
            </a:r>
            <a:r>
              <a:rPr lang="it-IT" dirty="0" err="1">
                <a:solidFill>
                  <a:srgbClr val="0E5393"/>
                </a:solidFill>
                <a:latin typeface="Arial" panose="020B0604020202020204" pitchFamily="34" charset="0"/>
                <a:cs typeface="Arial" panose="020B0604020202020204" pitchFamily="34" charset="0"/>
              </a:rPr>
              <a:t>individuals</a:t>
            </a:r>
            <a:r>
              <a:rPr lang="it-IT" dirty="0">
                <a:solidFill>
                  <a:srgbClr val="0E5393"/>
                </a:solidFill>
                <a:latin typeface="Arial" panose="020B0604020202020204" pitchFamily="34" charset="0"/>
                <a:cs typeface="Arial" panose="020B0604020202020204" pitchFamily="34" charset="0"/>
              </a:rPr>
              <a:t>; </a:t>
            </a:r>
          </a:p>
          <a:p>
            <a:r>
              <a:rPr lang="en-US" dirty="0">
                <a:solidFill>
                  <a:srgbClr val="0E5393"/>
                </a:solidFill>
                <a:latin typeface="Arial" panose="020B0604020202020204" pitchFamily="34" charset="0"/>
                <a:cs typeface="Arial" panose="020B0604020202020204" pitchFamily="34" charset="0"/>
              </a:rPr>
              <a:t>	- formal and informal working groups; </a:t>
            </a:r>
          </a:p>
          <a:p>
            <a:r>
              <a:rPr lang="en-US" dirty="0">
                <a:solidFill>
                  <a:srgbClr val="0E5393"/>
                </a:solidFill>
                <a:latin typeface="Arial" panose="020B0604020202020204" pitchFamily="34" charset="0"/>
                <a:cs typeface="Arial" panose="020B0604020202020204" pitchFamily="34" charset="0"/>
              </a:rPr>
              <a:t>	- interest groups/non-governmental organizations (NGOs) </a:t>
            </a:r>
          </a:p>
          <a:p>
            <a:endParaRPr lang="en-US" b="1" dirty="0"/>
          </a:p>
        </p:txBody>
      </p:sp>
      <p:sp>
        <p:nvSpPr>
          <p:cNvPr id="6" name="CasellaDiTesto 5"/>
          <p:cNvSpPr txBox="1"/>
          <p:nvPr/>
        </p:nvSpPr>
        <p:spPr>
          <a:xfrm>
            <a:off x="1369700" y="3387595"/>
            <a:ext cx="1424301" cy="369332"/>
          </a:xfrm>
          <a:prstGeom prst="rect">
            <a:avLst/>
          </a:prstGeom>
          <a:solidFill>
            <a:srgbClr val="00B0F0"/>
          </a:solidFill>
        </p:spPr>
        <p:txBody>
          <a:bodyPr wrap="none" rtlCol="0">
            <a:spAutoFit/>
          </a:bodyPr>
          <a:lstStyle/>
          <a:p>
            <a:r>
              <a:rPr lang="it-IT" b="1" dirty="0" err="1">
                <a:solidFill>
                  <a:schemeClr val="bg1"/>
                </a:solidFill>
              </a:rPr>
              <a:t>Two</a:t>
            </a:r>
            <a:r>
              <a:rPr lang="it-IT" b="1" dirty="0">
                <a:solidFill>
                  <a:schemeClr val="bg1"/>
                </a:solidFill>
              </a:rPr>
              <a:t> </a:t>
            </a:r>
            <a:r>
              <a:rPr lang="it-IT" b="1" dirty="0" err="1">
                <a:solidFill>
                  <a:schemeClr val="bg1"/>
                </a:solidFill>
              </a:rPr>
              <a:t>stages</a:t>
            </a:r>
            <a:endParaRPr lang="it-IT" b="1" dirty="0">
              <a:solidFill>
                <a:schemeClr val="bg1"/>
              </a:solidFill>
            </a:endParaRPr>
          </a:p>
        </p:txBody>
      </p:sp>
      <p:sp>
        <p:nvSpPr>
          <p:cNvPr id="7" name="CasellaDiTesto 6"/>
          <p:cNvSpPr txBox="1"/>
          <p:nvPr/>
        </p:nvSpPr>
        <p:spPr>
          <a:xfrm>
            <a:off x="1369700" y="1222255"/>
            <a:ext cx="1941557" cy="369332"/>
          </a:xfrm>
          <a:prstGeom prst="rect">
            <a:avLst/>
          </a:prstGeom>
          <a:solidFill>
            <a:srgbClr val="00B0F0"/>
          </a:solidFill>
        </p:spPr>
        <p:txBody>
          <a:bodyPr wrap="none" rtlCol="0">
            <a:spAutoFit/>
          </a:bodyPr>
          <a:lstStyle/>
          <a:p>
            <a:r>
              <a:rPr lang="it-IT" b="1" dirty="0" err="1">
                <a:solidFill>
                  <a:schemeClr val="bg1"/>
                </a:solidFill>
              </a:rPr>
              <a:t>Initial</a:t>
            </a:r>
            <a:r>
              <a:rPr lang="it-IT" b="1" dirty="0">
                <a:solidFill>
                  <a:schemeClr val="bg1"/>
                </a:solidFill>
              </a:rPr>
              <a:t> </a:t>
            </a:r>
            <a:r>
              <a:rPr lang="it-IT" b="1" dirty="0" err="1">
                <a:solidFill>
                  <a:schemeClr val="bg1"/>
                </a:solidFill>
              </a:rPr>
              <a:t>questions</a:t>
            </a:r>
            <a:endParaRPr lang="it-IT" b="1" dirty="0">
              <a:solidFill>
                <a:schemeClr val="bg1"/>
              </a:solidFill>
            </a:endParaRPr>
          </a:p>
        </p:txBody>
      </p:sp>
      <p:sp>
        <p:nvSpPr>
          <p:cNvPr id="8" name="CasellaDiTesto 7">
            <a:extLst>
              <a:ext uri="{FF2B5EF4-FFF2-40B4-BE49-F238E27FC236}">
                <a16:creationId xmlns:a16="http://schemas.microsoft.com/office/drawing/2014/main" id="{7465CA67-58DF-4ABD-87EF-989558177FCD}"/>
              </a:ext>
            </a:extLst>
          </p:cNvPr>
          <p:cNvSpPr txBox="1"/>
          <p:nvPr/>
        </p:nvSpPr>
        <p:spPr>
          <a:xfrm>
            <a:off x="6064370" y="1033596"/>
            <a:ext cx="1338828" cy="369332"/>
          </a:xfrm>
          <a:prstGeom prst="rect">
            <a:avLst/>
          </a:prstGeom>
          <a:noFill/>
          <a:ln w="76200">
            <a:solidFill>
              <a:srgbClr val="FFFF00"/>
            </a:solidFill>
          </a:ln>
        </p:spPr>
        <p:txBody>
          <a:bodyPr wrap="none" rtlCol="0">
            <a:spAutoFit/>
          </a:bodyPr>
          <a:lstStyle/>
          <a:p>
            <a:r>
              <a:rPr lang="it-IT" dirty="0">
                <a:solidFill>
                  <a:srgbClr val="215EAE"/>
                </a:solidFill>
              </a:rPr>
              <a:t>In progress</a:t>
            </a:r>
          </a:p>
        </p:txBody>
      </p:sp>
    </p:spTree>
    <p:extLst>
      <p:ext uri="{BB962C8B-B14F-4D97-AF65-F5344CB8AC3E}">
        <p14:creationId xmlns:p14="http://schemas.microsoft.com/office/powerpoint/2010/main" val="2742766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fld id="{99A7AB9E-5A61-4154-98E5-79E7B3892B0B}" type="slidenum">
              <a:rPr lang="it-IT" smtClean="0"/>
              <a:pPr/>
              <a:t>15</a:t>
            </a:fld>
            <a:endParaRPr lang="it-IT" dirty="0"/>
          </a:p>
        </p:txBody>
      </p:sp>
      <p:sp>
        <p:nvSpPr>
          <p:cNvPr id="5" name="CasellaDiTesto 4"/>
          <p:cNvSpPr txBox="1"/>
          <p:nvPr/>
        </p:nvSpPr>
        <p:spPr>
          <a:xfrm>
            <a:off x="1261868" y="218954"/>
            <a:ext cx="7744972" cy="523220"/>
          </a:xfrm>
          <a:prstGeom prst="rect">
            <a:avLst/>
          </a:prstGeom>
          <a:solidFill>
            <a:srgbClr val="0070C0"/>
          </a:solidFill>
        </p:spPr>
        <p:txBody>
          <a:bodyPr wrap="square" rtlCol="0">
            <a:spAutoFit/>
          </a:bodyPr>
          <a:lstStyle/>
          <a:p>
            <a:r>
              <a:rPr lang="en-GB" sz="2800" b="1" dirty="0">
                <a:solidFill>
                  <a:schemeClr val="bg1"/>
                </a:solidFill>
              </a:rPr>
              <a:t>STAKEHOLDER MAPPING</a:t>
            </a:r>
            <a:endParaRPr lang="es-ES" sz="2800" b="1" dirty="0">
              <a:solidFill>
                <a:schemeClr val="bg1"/>
              </a:solidFill>
            </a:endParaRPr>
          </a:p>
        </p:txBody>
      </p:sp>
      <p:sp>
        <p:nvSpPr>
          <p:cNvPr id="4" name="Rettangolo 3"/>
          <p:cNvSpPr/>
          <p:nvPr/>
        </p:nvSpPr>
        <p:spPr>
          <a:xfrm>
            <a:off x="2725787" y="2076598"/>
            <a:ext cx="6022472" cy="338554"/>
          </a:xfrm>
          <a:prstGeom prst="rect">
            <a:avLst/>
          </a:prstGeom>
          <a:solidFill>
            <a:srgbClr val="FFC000"/>
          </a:solidFill>
        </p:spPr>
        <p:txBody>
          <a:bodyPr wrap="square">
            <a:spAutoFit/>
          </a:bodyPr>
          <a:lstStyle/>
          <a:p>
            <a:r>
              <a:rPr lang="en-GB" sz="1600" b="1" dirty="0">
                <a:solidFill>
                  <a:schemeClr val="bg1"/>
                </a:solidFill>
              </a:rPr>
              <a:t>a database of precious contacts and mailing lists</a:t>
            </a:r>
            <a:endParaRPr lang="es-ES" sz="1600" b="1" dirty="0">
              <a:solidFill>
                <a:schemeClr val="bg1"/>
              </a:solidFill>
            </a:endParaRPr>
          </a:p>
        </p:txBody>
      </p:sp>
      <p:sp>
        <p:nvSpPr>
          <p:cNvPr id="9" name="Rettangolo 8">
            <a:extLst>
              <a:ext uri="{FF2B5EF4-FFF2-40B4-BE49-F238E27FC236}">
                <a16:creationId xmlns:a16="http://schemas.microsoft.com/office/drawing/2014/main" id="{8EAF4366-885F-4B3C-B68B-E09839077E4E}"/>
              </a:ext>
            </a:extLst>
          </p:cNvPr>
          <p:cNvSpPr/>
          <p:nvPr/>
        </p:nvSpPr>
        <p:spPr>
          <a:xfrm>
            <a:off x="1340913" y="1648197"/>
            <a:ext cx="7407346" cy="369332"/>
          </a:xfrm>
          <a:prstGeom prst="rect">
            <a:avLst/>
          </a:prstGeom>
          <a:solidFill>
            <a:srgbClr val="00B0F0"/>
          </a:solidFill>
        </p:spPr>
        <p:txBody>
          <a:bodyPr wrap="square">
            <a:spAutoFit/>
          </a:bodyPr>
          <a:lstStyle/>
          <a:p>
            <a:r>
              <a:rPr lang="it-IT" b="1" dirty="0">
                <a:solidFill>
                  <a:schemeClr val="bg1"/>
                </a:solidFill>
              </a:rPr>
              <a:t>A template </a:t>
            </a:r>
            <a:r>
              <a:rPr lang="it-IT" b="1" dirty="0" err="1">
                <a:solidFill>
                  <a:schemeClr val="bg1"/>
                </a:solidFill>
              </a:rPr>
              <a:t>was</a:t>
            </a:r>
            <a:r>
              <a:rPr lang="it-IT" b="1" dirty="0">
                <a:solidFill>
                  <a:schemeClr val="bg1"/>
                </a:solidFill>
              </a:rPr>
              <a:t> </a:t>
            </a:r>
            <a:r>
              <a:rPr lang="it-IT" b="1" dirty="0" err="1">
                <a:solidFill>
                  <a:schemeClr val="bg1"/>
                </a:solidFill>
              </a:rPr>
              <a:t>designed</a:t>
            </a:r>
            <a:r>
              <a:rPr lang="it-IT" b="1" dirty="0">
                <a:solidFill>
                  <a:schemeClr val="bg1"/>
                </a:solidFill>
              </a:rPr>
              <a:t> to </a:t>
            </a:r>
            <a:r>
              <a:rPr lang="it-IT" b="1" dirty="0" err="1">
                <a:solidFill>
                  <a:schemeClr val="bg1"/>
                </a:solidFill>
              </a:rPr>
              <a:t>carry</a:t>
            </a:r>
            <a:r>
              <a:rPr lang="it-IT" b="1" dirty="0">
                <a:solidFill>
                  <a:schemeClr val="bg1"/>
                </a:solidFill>
              </a:rPr>
              <a:t> out stakeholder mapping  </a:t>
            </a:r>
          </a:p>
        </p:txBody>
      </p:sp>
      <p:sp>
        <p:nvSpPr>
          <p:cNvPr id="3" name="Rettangolo 2">
            <a:extLst>
              <a:ext uri="{FF2B5EF4-FFF2-40B4-BE49-F238E27FC236}">
                <a16:creationId xmlns:a16="http://schemas.microsoft.com/office/drawing/2014/main" id="{120B0554-0AC6-412C-A33A-5F6C89E10D9D}"/>
              </a:ext>
            </a:extLst>
          </p:cNvPr>
          <p:cNvSpPr/>
          <p:nvPr/>
        </p:nvSpPr>
        <p:spPr>
          <a:xfrm>
            <a:off x="1257300" y="851032"/>
            <a:ext cx="7574572" cy="707886"/>
          </a:xfrm>
          <a:prstGeom prst="rect">
            <a:avLst/>
          </a:prstGeom>
        </p:spPr>
        <p:txBody>
          <a:bodyPr wrap="square">
            <a:spAutoFit/>
          </a:bodyPr>
          <a:lstStyle/>
          <a:p>
            <a:r>
              <a:rPr lang="en-GB" sz="2000" b="1" i="1" dirty="0">
                <a:solidFill>
                  <a:srgbClr val="0070C0"/>
                </a:solidFill>
                <a:latin typeface="Calibri" panose="020F0502020204030204" pitchFamily="34" charset="0"/>
                <a:ea typeface="Calibri" panose="020F0502020204030204" pitchFamily="34" charset="0"/>
              </a:rPr>
              <a:t>It is crucial </a:t>
            </a:r>
            <a:r>
              <a:rPr lang="en-GB" sz="2000" i="1" dirty="0">
                <a:solidFill>
                  <a:srgbClr val="0070C0"/>
                </a:solidFill>
                <a:latin typeface="Calibri" panose="020F0502020204030204" pitchFamily="34" charset="0"/>
                <a:ea typeface="Calibri" panose="020F0502020204030204" pitchFamily="34" charset="0"/>
              </a:rPr>
              <a:t>to ensure that a wide range of stakeholders are aware of </a:t>
            </a:r>
          </a:p>
          <a:p>
            <a:r>
              <a:rPr lang="en-GB" sz="2000" i="1" dirty="0">
                <a:solidFill>
                  <a:srgbClr val="0070C0"/>
                </a:solidFill>
                <a:latin typeface="Calibri" panose="020F0502020204030204" pitchFamily="34" charset="0"/>
                <a:ea typeface="Calibri" panose="020F0502020204030204" pitchFamily="34" charset="0"/>
              </a:rPr>
              <a:t>and engaged in the JA. </a:t>
            </a:r>
            <a:endParaRPr lang="it-IT" sz="2000" i="1" dirty="0">
              <a:solidFill>
                <a:srgbClr val="0070C0"/>
              </a:solidFill>
            </a:endParaRPr>
          </a:p>
        </p:txBody>
      </p:sp>
      <p:sp>
        <p:nvSpPr>
          <p:cNvPr id="8" name="Rettangolo 7">
            <a:extLst>
              <a:ext uri="{FF2B5EF4-FFF2-40B4-BE49-F238E27FC236}">
                <a16:creationId xmlns:a16="http://schemas.microsoft.com/office/drawing/2014/main" id="{96AF9679-7A67-40E3-8C85-A516A5A5F58B}"/>
              </a:ext>
            </a:extLst>
          </p:cNvPr>
          <p:cNvSpPr/>
          <p:nvPr/>
        </p:nvSpPr>
        <p:spPr>
          <a:xfrm>
            <a:off x="1340913" y="3086576"/>
            <a:ext cx="5577472" cy="3416320"/>
          </a:xfrm>
          <a:prstGeom prst="rect">
            <a:avLst/>
          </a:prstGeom>
          <a:ln w="38100">
            <a:solidFill>
              <a:srgbClr val="00B0F0"/>
            </a:solidFill>
          </a:ln>
        </p:spPr>
        <p:txBody>
          <a:bodyPr wrap="square">
            <a:spAutoFit/>
          </a:bodyPr>
          <a:lstStyle/>
          <a:p>
            <a:pPr>
              <a:spcAft>
                <a:spcPts val="0"/>
              </a:spcAft>
            </a:pPr>
            <a:r>
              <a:rPr lang="it-IT" dirty="0" err="1">
                <a:solidFill>
                  <a:srgbClr val="44546A"/>
                </a:solidFill>
                <a:latin typeface="Calibri" panose="020F0502020204030204" pitchFamily="34" charset="0"/>
                <a:ea typeface="Calibri" panose="020F0502020204030204" pitchFamily="34" charset="0"/>
              </a:rPr>
              <a:t>You</a:t>
            </a:r>
            <a:r>
              <a:rPr lang="it-IT" dirty="0">
                <a:solidFill>
                  <a:srgbClr val="44546A"/>
                </a:solidFill>
                <a:latin typeface="Calibri" panose="020F0502020204030204" pitchFamily="34" charset="0"/>
                <a:ea typeface="Calibri" panose="020F0502020204030204" pitchFamily="34" charset="0"/>
              </a:rPr>
              <a:t> </a:t>
            </a:r>
            <a:r>
              <a:rPr lang="it-IT" dirty="0" err="1">
                <a:solidFill>
                  <a:srgbClr val="44546A"/>
                </a:solidFill>
                <a:latin typeface="Calibri" panose="020F0502020204030204" pitchFamily="34" charset="0"/>
                <a:ea typeface="Calibri" panose="020F0502020204030204" pitchFamily="34" charset="0"/>
              </a:rPr>
              <a:t>will</a:t>
            </a:r>
            <a:r>
              <a:rPr lang="it-IT" dirty="0">
                <a:solidFill>
                  <a:srgbClr val="44546A"/>
                </a:solidFill>
                <a:latin typeface="Calibri" panose="020F0502020204030204" pitchFamily="34" charset="0"/>
                <a:ea typeface="Calibri" panose="020F0502020204030204" pitchFamily="34" charset="0"/>
              </a:rPr>
              <a:t> </a:t>
            </a:r>
            <a:r>
              <a:rPr lang="it-IT" dirty="0" err="1">
                <a:solidFill>
                  <a:srgbClr val="44546A"/>
                </a:solidFill>
                <a:latin typeface="Calibri" panose="020F0502020204030204" pitchFamily="34" charset="0"/>
                <a:ea typeface="Calibri" panose="020F0502020204030204" pitchFamily="34" charset="0"/>
              </a:rPr>
              <a:t>receive</a:t>
            </a:r>
            <a:r>
              <a:rPr lang="it-IT" dirty="0">
                <a:solidFill>
                  <a:srgbClr val="44546A"/>
                </a:solidFill>
                <a:latin typeface="Calibri" panose="020F0502020204030204" pitchFamily="34" charset="0"/>
                <a:ea typeface="Calibri" panose="020F0502020204030204" pitchFamily="34" charset="0"/>
              </a:rPr>
              <a:t> a </a:t>
            </a:r>
            <a:r>
              <a:rPr lang="it-IT" b="1" dirty="0">
                <a:solidFill>
                  <a:srgbClr val="44546A"/>
                </a:solidFill>
                <a:latin typeface="Calibri" panose="020F0502020204030204" pitchFamily="34" charset="0"/>
                <a:ea typeface="Calibri" panose="020F0502020204030204" pitchFamily="34" charset="0"/>
              </a:rPr>
              <a:t>template</a:t>
            </a:r>
            <a:r>
              <a:rPr lang="it-IT" dirty="0">
                <a:solidFill>
                  <a:srgbClr val="44546A"/>
                </a:solidFill>
                <a:latin typeface="Calibri" panose="020F0502020204030204" pitchFamily="34" charset="0"/>
                <a:ea typeface="Calibri" panose="020F0502020204030204" pitchFamily="34" charset="0"/>
              </a:rPr>
              <a:t> to </a:t>
            </a:r>
            <a:r>
              <a:rPr lang="it-IT" dirty="0" err="1">
                <a:solidFill>
                  <a:srgbClr val="44546A"/>
                </a:solidFill>
                <a:latin typeface="Calibri" panose="020F0502020204030204" pitchFamily="34" charset="0"/>
                <a:ea typeface="Calibri" panose="020F0502020204030204" pitchFamily="34" charset="0"/>
              </a:rPr>
              <a:t>collect</a:t>
            </a:r>
            <a:r>
              <a:rPr lang="it-IT" dirty="0">
                <a:solidFill>
                  <a:srgbClr val="44546A"/>
                </a:solidFill>
                <a:latin typeface="Calibri" panose="020F0502020204030204" pitchFamily="34" charset="0"/>
                <a:ea typeface="Calibri" panose="020F0502020204030204" pitchFamily="34" charset="0"/>
              </a:rPr>
              <a:t> info on </a:t>
            </a:r>
            <a:r>
              <a:rPr lang="en-GB" dirty="0">
                <a:solidFill>
                  <a:srgbClr val="44546A"/>
                </a:solidFill>
                <a:latin typeface="Calibri" panose="020F0502020204030204" pitchFamily="34" charset="0"/>
                <a:ea typeface="Calibri" panose="020F0502020204030204" pitchFamily="34" charset="0"/>
              </a:rPr>
              <a:t>stakeholders </a:t>
            </a:r>
            <a:br>
              <a:rPr lang="en-GB" dirty="0">
                <a:solidFill>
                  <a:srgbClr val="44546A"/>
                </a:solidFill>
                <a:latin typeface="Calibri" panose="020F0502020204030204" pitchFamily="34" charset="0"/>
                <a:ea typeface="Calibri" panose="020F0502020204030204" pitchFamily="34" charset="0"/>
              </a:rPr>
            </a:br>
            <a:r>
              <a:rPr lang="it-IT" dirty="0" err="1">
                <a:solidFill>
                  <a:srgbClr val="44546A"/>
                </a:solidFill>
                <a:latin typeface="Calibri" panose="020F0502020204030204" pitchFamily="34" charset="0"/>
                <a:ea typeface="Calibri" panose="020F0502020204030204" pitchFamily="34" charset="0"/>
              </a:rPr>
              <a:t>that</a:t>
            </a:r>
            <a:r>
              <a:rPr lang="it-IT" dirty="0">
                <a:solidFill>
                  <a:srgbClr val="44546A"/>
                </a:solidFill>
                <a:latin typeface="Calibri" panose="020F0502020204030204" pitchFamily="34" charset="0"/>
                <a:ea typeface="Calibri" panose="020F0502020204030204" pitchFamily="34" charset="0"/>
              </a:rPr>
              <a:t> </a:t>
            </a:r>
            <a:r>
              <a:rPr lang="en-GB" dirty="0">
                <a:solidFill>
                  <a:srgbClr val="44546A"/>
                </a:solidFill>
                <a:latin typeface="Calibri" panose="020F0502020204030204" pitchFamily="34" charset="0"/>
                <a:ea typeface="Calibri" panose="020F0502020204030204" pitchFamily="34" charset="0"/>
              </a:rPr>
              <a:t>you consider relevant</a:t>
            </a:r>
            <a:r>
              <a:rPr lang="it-IT" dirty="0">
                <a:solidFill>
                  <a:srgbClr val="44546A"/>
                </a:solidFill>
                <a:latin typeface="Calibri" panose="020F0502020204030204" pitchFamily="34" charset="0"/>
                <a:ea typeface="Calibri" panose="020F0502020204030204" pitchFamily="34" charset="0"/>
              </a:rPr>
              <a:t> for JAHEE (</a:t>
            </a:r>
            <a:r>
              <a:rPr lang="it-IT" dirty="0" err="1">
                <a:solidFill>
                  <a:srgbClr val="44546A"/>
                </a:solidFill>
                <a:latin typeface="Calibri" panose="020F0502020204030204" pitchFamily="34" charset="0"/>
                <a:ea typeface="Calibri" panose="020F0502020204030204" pitchFamily="34" charset="0"/>
              </a:rPr>
              <a:t>at</a:t>
            </a:r>
            <a:r>
              <a:rPr lang="it-IT" dirty="0">
                <a:solidFill>
                  <a:srgbClr val="44546A"/>
                </a:solidFill>
                <a:latin typeface="Calibri" panose="020F0502020204030204" pitchFamily="34" charset="0"/>
                <a:ea typeface="Calibri" panose="020F0502020204030204" pitchFamily="34" charset="0"/>
              </a:rPr>
              <a:t> </a:t>
            </a:r>
            <a:r>
              <a:rPr lang="it-IT" dirty="0" err="1">
                <a:solidFill>
                  <a:srgbClr val="44546A"/>
                </a:solidFill>
                <a:latin typeface="Calibri" panose="020F0502020204030204" pitchFamily="34" charset="0"/>
                <a:ea typeface="Calibri" panose="020F0502020204030204" pitchFamily="34" charset="0"/>
              </a:rPr>
              <a:t>least</a:t>
            </a:r>
            <a:r>
              <a:rPr lang="it-IT" dirty="0">
                <a:solidFill>
                  <a:srgbClr val="44546A"/>
                </a:solidFill>
                <a:latin typeface="Calibri" panose="020F0502020204030204" pitchFamily="34" charset="0"/>
                <a:ea typeface="Calibri" panose="020F0502020204030204" pitchFamily="34" charset="0"/>
              </a:rPr>
              <a:t> 10)</a:t>
            </a:r>
          </a:p>
          <a:p>
            <a:pPr marL="1077913" indent="-93663">
              <a:spcAft>
                <a:spcPts val="0"/>
              </a:spcAft>
            </a:pPr>
            <a:endParaRPr lang="it-IT" dirty="0">
              <a:solidFill>
                <a:srgbClr val="44546A"/>
              </a:solidFill>
              <a:latin typeface="Calibri" panose="020F0502020204030204" pitchFamily="34" charset="0"/>
              <a:ea typeface="Calibri" panose="020F0502020204030204" pitchFamily="34" charset="0"/>
            </a:endParaRPr>
          </a:p>
          <a:p>
            <a:pPr marL="1077913" indent="-93663">
              <a:spcAft>
                <a:spcPts val="0"/>
              </a:spcAft>
            </a:pPr>
            <a:r>
              <a:rPr lang="it-IT" i="1" dirty="0">
                <a:solidFill>
                  <a:srgbClr val="44546A"/>
                </a:solidFill>
                <a:latin typeface="Calibri" panose="020F0502020204030204" pitchFamily="34" charset="0"/>
                <a:ea typeface="Calibri" panose="020F0502020204030204" pitchFamily="34" charset="0"/>
              </a:rPr>
              <a:t>Name</a:t>
            </a:r>
          </a:p>
          <a:p>
            <a:pPr marL="1077913" indent="-93663">
              <a:spcAft>
                <a:spcPts val="0"/>
              </a:spcAft>
            </a:pPr>
            <a:r>
              <a:rPr lang="it-IT" i="1" dirty="0">
                <a:solidFill>
                  <a:srgbClr val="44546A"/>
                </a:solidFill>
                <a:latin typeface="Calibri" panose="020F0502020204030204" pitchFamily="34" charset="0"/>
                <a:ea typeface="Calibri" panose="020F0502020204030204" pitchFamily="34" charset="0"/>
              </a:rPr>
              <a:t>Position</a:t>
            </a:r>
          </a:p>
          <a:p>
            <a:pPr marL="1077913" indent="-93663">
              <a:spcAft>
                <a:spcPts val="0"/>
              </a:spcAft>
            </a:pPr>
            <a:r>
              <a:rPr lang="it-IT" i="1" dirty="0">
                <a:solidFill>
                  <a:srgbClr val="44546A"/>
                </a:solidFill>
                <a:latin typeface="Calibri" panose="020F0502020204030204" pitchFamily="34" charset="0"/>
                <a:ea typeface="Calibri" panose="020F0502020204030204" pitchFamily="34" charset="0"/>
              </a:rPr>
              <a:t>Department</a:t>
            </a:r>
          </a:p>
          <a:p>
            <a:pPr marL="1077913" indent="-93663">
              <a:spcAft>
                <a:spcPts val="0"/>
              </a:spcAft>
            </a:pPr>
            <a:r>
              <a:rPr lang="it-IT" i="1" dirty="0">
                <a:solidFill>
                  <a:srgbClr val="44546A"/>
                </a:solidFill>
                <a:latin typeface="Calibri" panose="020F0502020204030204" pitchFamily="34" charset="0"/>
                <a:ea typeface="Calibri" panose="020F0502020204030204" pitchFamily="34" charset="0"/>
              </a:rPr>
              <a:t>Organization</a:t>
            </a:r>
          </a:p>
          <a:p>
            <a:pPr marL="1077913" indent="-93663">
              <a:spcAft>
                <a:spcPts val="0"/>
              </a:spcAft>
            </a:pPr>
            <a:r>
              <a:rPr lang="it-IT" i="1" dirty="0" err="1">
                <a:solidFill>
                  <a:srgbClr val="44546A"/>
                </a:solidFill>
                <a:latin typeface="Calibri" panose="020F0502020204030204" pitchFamily="34" charset="0"/>
                <a:ea typeface="Calibri" panose="020F0502020204030204" pitchFamily="34" charset="0"/>
              </a:rPr>
              <a:t>Type</a:t>
            </a:r>
            <a:r>
              <a:rPr lang="it-IT" i="1" dirty="0">
                <a:solidFill>
                  <a:srgbClr val="44546A"/>
                </a:solidFill>
                <a:latin typeface="Calibri" panose="020F0502020204030204" pitchFamily="34" charset="0"/>
                <a:ea typeface="Calibri" panose="020F0502020204030204" pitchFamily="34" charset="0"/>
              </a:rPr>
              <a:t> of </a:t>
            </a:r>
            <a:r>
              <a:rPr lang="it-IT" i="1" dirty="0" err="1">
                <a:solidFill>
                  <a:srgbClr val="44546A"/>
                </a:solidFill>
                <a:latin typeface="Calibri" panose="020F0502020204030204" pitchFamily="34" charset="0"/>
                <a:ea typeface="Calibri" panose="020F0502020204030204" pitchFamily="34" charset="0"/>
              </a:rPr>
              <a:t>organization</a:t>
            </a:r>
            <a:endParaRPr lang="it-IT" i="1" dirty="0">
              <a:solidFill>
                <a:srgbClr val="44546A"/>
              </a:solidFill>
              <a:latin typeface="Calibri" panose="020F0502020204030204" pitchFamily="34" charset="0"/>
              <a:ea typeface="Calibri" panose="020F0502020204030204" pitchFamily="34" charset="0"/>
            </a:endParaRPr>
          </a:p>
          <a:p>
            <a:pPr marL="1077913" indent="-93663">
              <a:spcAft>
                <a:spcPts val="0"/>
              </a:spcAft>
            </a:pPr>
            <a:r>
              <a:rPr lang="it-IT" i="1" dirty="0">
                <a:solidFill>
                  <a:srgbClr val="44546A"/>
                </a:solidFill>
                <a:latin typeface="Calibri" panose="020F0502020204030204" pitchFamily="34" charset="0"/>
                <a:ea typeface="Calibri" panose="020F0502020204030204" pitchFamily="34" charset="0"/>
              </a:rPr>
              <a:t>Area of </a:t>
            </a:r>
            <a:r>
              <a:rPr lang="it-IT" i="1" dirty="0" err="1">
                <a:solidFill>
                  <a:srgbClr val="44546A"/>
                </a:solidFill>
                <a:latin typeface="Calibri" panose="020F0502020204030204" pitchFamily="34" charset="0"/>
                <a:ea typeface="Calibri" panose="020F0502020204030204" pitchFamily="34" charset="0"/>
              </a:rPr>
              <a:t>interest</a:t>
            </a:r>
            <a:endParaRPr lang="it-IT" i="1" dirty="0">
              <a:solidFill>
                <a:srgbClr val="44546A"/>
              </a:solidFill>
              <a:latin typeface="Calibri" panose="020F0502020204030204" pitchFamily="34" charset="0"/>
              <a:ea typeface="Calibri" panose="020F0502020204030204" pitchFamily="34" charset="0"/>
            </a:endParaRPr>
          </a:p>
          <a:p>
            <a:pPr marL="1077913" indent="-93663">
              <a:spcAft>
                <a:spcPts val="0"/>
              </a:spcAft>
            </a:pPr>
            <a:r>
              <a:rPr lang="it-IT" i="1" dirty="0">
                <a:solidFill>
                  <a:srgbClr val="44546A"/>
                </a:solidFill>
                <a:latin typeface="Calibri" panose="020F0502020204030204" pitchFamily="34" charset="0"/>
                <a:ea typeface="Calibri" panose="020F0502020204030204" pitchFamily="34" charset="0"/>
              </a:rPr>
              <a:t>Country</a:t>
            </a:r>
          </a:p>
          <a:p>
            <a:pPr marL="1077913" indent="-93663">
              <a:spcAft>
                <a:spcPts val="0"/>
              </a:spcAft>
            </a:pPr>
            <a:r>
              <a:rPr lang="it-IT" i="1" dirty="0">
                <a:solidFill>
                  <a:srgbClr val="44546A"/>
                </a:solidFill>
                <a:latin typeface="Calibri" panose="020F0502020204030204" pitchFamily="34" charset="0"/>
                <a:ea typeface="Calibri" panose="020F0502020204030204" pitchFamily="34" charset="0"/>
              </a:rPr>
              <a:t>E mail </a:t>
            </a:r>
          </a:p>
          <a:p>
            <a:pPr marL="1077913" indent="-93663">
              <a:spcAft>
                <a:spcPts val="0"/>
              </a:spcAft>
            </a:pPr>
            <a:r>
              <a:rPr lang="it-IT" i="1" dirty="0">
                <a:solidFill>
                  <a:srgbClr val="44546A"/>
                </a:solidFill>
                <a:latin typeface="Calibri" panose="020F0502020204030204" pitchFamily="34" charset="0"/>
                <a:ea typeface="Calibri" panose="020F0502020204030204" pitchFamily="34" charset="0"/>
              </a:rPr>
              <a:t>Website</a:t>
            </a:r>
            <a:endParaRPr lang="it-IT" i="1" dirty="0">
              <a:latin typeface="Calibri" panose="020F0502020204030204" pitchFamily="34" charset="0"/>
              <a:ea typeface="Calibri" panose="020F0502020204030204" pitchFamily="34" charset="0"/>
            </a:endParaRPr>
          </a:p>
        </p:txBody>
      </p:sp>
      <p:sp>
        <p:nvSpPr>
          <p:cNvPr id="10" name="Freccia a destra 9">
            <a:extLst>
              <a:ext uri="{FF2B5EF4-FFF2-40B4-BE49-F238E27FC236}">
                <a16:creationId xmlns:a16="http://schemas.microsoft.com/office/drawing/2014/main" id="{610A4E17-AAFE-41A7-8DF8-11BFAB079884}"/>
              </a:ext>
            </a:extLst>
          </p:cNvPr>
          <p:cNvSpPr/>
          <p:nvPr/>
        </p:nvSpPr>
        <p:spPr>
          <a:xfrm>
            <a:off x="1340913" y="2017529"/>
            <a:ext cx="1352378" cy="522966"/>
          </a:xfrm>
          <a:prstGeom prst="rightArrow">
            <a:avLst/>
          </a:prstGeom>
          <a:solidFill>
            <a:srgbClr val="FAC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latin typeface="Calibri" panose="020F0502020204030204" pitchFamily="34" charset="0"/>
                <a:cs typeface="Calibri" panose="020F0502020204030204" pitchFamily="34" charset="0"/>
              </a:rPr>
              <a:t>Objective</a:t>
            </a:r>
            <a:endParaRPr lang="it-IT" b="1" dirty="0">
              <a:latin typeface="Calibri" panose="020F0502020204030204" pitchFamily="34" charset="0"/>
              <a:cs typeface="Calibri" panose="020F0502020204030204" pitchFamily="34" charset="0"/>
            </a:endParaRPr>
          </a:p>
        </p:txBody>
      </p:sp>
      <p:sp>
        <p:nvSpPr>
          <p:cNvPr id="11" name="Rettangolo 10">
            <a:extLst>
              <a:ext uri="{FF2B5EF4-FFF2-40B4-BE49-F238E27FC236}">
                <a16:creationId xmlns:a16="http://schemas.microsoft.com/office/drawing/2014/main" id="{42C73AFE-1B17-420F-8772-009BF3D34921}"/>
              </a:ext>
            </a:extLst>
          </p:cNvPr>
          <p:cNvSpPr/>
          <p:nvPr/>
        </p:nvSpPr>
        <p:spPr>
          <a:xfrm>
            <a:off x="-3962400" y="41031"/>
            <a:ext cx="3399692" cy="6463308"/>
          </a:xfrm>
          <a:prstGeom prst="rect">
            <a:avLst/>
          </a:prstGeom>
        </p:spPr>
        <p:txBody>
          <a:bodyPr wrap="square">
            <a:spAutoFit/>
          </a:bodyPr>
          <a:lstStyle/>
          <a:p>
            <a:pPr>
              <a:spcAft>
                <a:spcPts val="0"/>
              </a:spcAft>
            </a:pPr>
            <a:r>
              <a:rPr lang="en-GB" dirty="0">
                <a:solidFill>
                  <a:srgbClr val="44546A"/>
                </a:solidFill>
                <a:latin typeface="Calibri" panose="020F0502020204030204" pitchFamily="34" charset="0"/>
                <a:ea typeface="Calibri" panose="020F0502020204030204" pitchFamily="34" charset="0"/>
              </a:rPr>
              <a:t>a template that we designed to carry out our stakeholder mapping and subsequent analysis (see JAHEE deliverable 2.2). This exercise is crucial to ensure that a wide range of stakeholders are aware of and engaged in the JA. A database of JA contacts and mailing lists will be created and made available on the Wrike platform. </a:t>
            </a:r>
            <a:endParaRPr lang="it-IT" sz="1600" dirty="0">
              <a:latin typeface="Calibri" panose="020F0502020204030204" pitchFamily="34" charset="0"/>
              <a:ea typeface="Calibri" panose="020F0502020204030204" pitchFamily="34" charset="0"/>
            </a:endParaRPr>
          </a:p>
          <a:p>
            <a:pPr>
              <a:spcAft>
                <a:spcPts val="0"/>
              </a:spcAft>
            </a:pPr>
            <a:r>
              <a:rPr lang="en-GB" dirty="0">
                <a:solidFill>
                  <a:srgbClr val="44546A"/>
                </a:solidFill>
                <a:latin typeface="Calibri" panose="020F0502020204030204" pitchFamily="34" charset="0"/>
                <a:ea typeface="Calibri" panose="020F0502020204030204" pitchFamily="34" charset="0"/>
              </a:rPr>
              <a:t> </a:t>
            </a:r>
            <a:endParaRPr lang="it-IT" sz="1600" dirty="0">
              <a:latin typeface="Calibri" panose="020F0502020204030204" pitchFamily="34" charset="0"/>
              <a:ea typeface="Calibri" panose="020F0502020204030204" pitchFamily="34" charset="0"/>
            </a:endParaRPr>
          </a:p>
          <a:p>
            <a:pPr>
              <a:spcAft>
                <a:spcPts val="0"/>
              </a:spcAft>
            </a:pPr>
            <a:r>
              <a:rPr lang="en-GB" dirty="0">
                <a:solidFill>
                  <a:srgbClr val="44546A"/>
                </a:solidFill>
                <a:latin typeface="Calibri" panose="020F0502020204030204" pitchFamily="34" charset="0"/>
                <a:ea typeface="Calibri" panose="020F0502020204030204" pitchFamily="34" charset="0"/>
              </a:rPr>
              <a:t>Given your knowledge of your own national context, we kindly invite you to </a:t>
            </a:r>
            <a:r>
              <a:rPr lang="it-IT" dirty="0">
                <a:solidFill>
                  <a:srgbClr val="44546A"/>
                </a:solidFill>
                <a:latin typeface="Calibri" panose="020F0502020204030204" pitchFamily="34" charset="0"/>
                <a:ea typeface="Calibri" panose="020F0502020204030204" pitchFamily="34" charset="0"/>
              </a:rPr>
              <a:t>support </a:t>
            </a:r>
            <a:r>
              <a:rPr lang="it-IT" dirty="0" err="1">
                <a:solidFill>
                  <a:srgbClr val="44546A"/>
                </a:solidFill>
                <a:latin typeface="Calibri" panose="020F0502020204030204" pitchFamily="34" charset="0"/>
                <a:ea typeface="Calibri" panose="020F0502020204030204" pitchFamily="34" charset="0"/>
              </a:rPr>
              <a:t>us</a:t>
            </a:r>
            <a:r>
              <a:rPr lang="it-IT" dirty="0">
                <a:solidFill>
                  <a:srgbClr val="44546A"/>
                </a:solidFill>
                <a:latin typeface="Calibri" panose="020F0502020204030204" pitchFamily="34" charset="0"/>
                <a:ea typeface="Calibri" panose="020F0502020204030204" pitchFamily="34" charset="0"/>
              </a:rPr>
              <a:t> in </a:t>
            </a:r>
            <a:r>
              <a:rPr lang="it-IT" dirty="0" err="1">
                <a:solidFill>
                  <a:srgbClr val="44546A"/>
                </a:solidFill>
                <a:latin typeface="Calibri" panose="020F0502020204030204" pitchFamily="34" charset="0"/>
                <a:ea typeface="Calibri" panose="020F0502020204030204" pitchFamily="34" charset="0"/>
              </a:rPr>
              <a:t>this</a:t>
            </a:r>
            <a:r>
              <a:rPr lang="it-IT" dirty="0">
                <a:solidFill>
                  <a:srgbClr val="44546A"/>
                </a:solidFill>
                <a:latin typeface="Calibri" panose="020F0502020204030204" pitchFamily="34" charset="0"/>
                <a:ea typeface="Calibri" panose="020F0502020204030204" pitchFamily="34" charset="0"/>
              </a:rPr>
              <a:t> </a:t>
            </a:r>
            <a:r>
              <a:rPr lang="it-IT" dirty="0" err="1">
                <a:solidFill>
                  <a:srgbClr val="44546A"/>
                </a:solidFill>
                <a:latin typeface="Calibri" panose="020F0502020204030204" pitchFamily="34" charset="0"/>
                <a:ea typeface="Calibri" panose="020F0502020204030204" pitchFamily="34" charset="0"/>
              </a:rPr>
              <a:t>exercise</a:t>
            </a:r>
            <a:r>
              <a:rPr lang="it-IT" dirty="0">
                <a:solidFill>
                  <a:srgbClr val="44546A"/>
                </a:solidFill>
                <a:latin typeface="Calibri" panose="020F0502020204030204" pitchFamily="34" charset="0"/>
                <a:ea typeface="Calibri" panose="020F0502020204030204" pitchFamily="34" charset="0"/>
              </a:rPr>
              <a:t> by </a:t>
            </a:r>
            <a:r>
              <a:rPr lang="it-IT" dirty="0" err="1">
                <a:solidFill>
                  <a:srgbClr val="44546A"/>
                </a:solidFill>
                <a:latin typeface="Calibri" panose="020F0502020204030204" pitchFamily="34" charset="0"/>
                <a:ea typeface="Calibri" panose="020F0502020204030204" pitchFamily="34" charset="0"/>
              </a:rPr>
              <a:t>indicating</a:t>
            </a:r>
            <a:r>
              <a:rPr lang="it-IT" dirty="0">
                <a:solidFill>
                  <a:srgbClr val="44546A"/>
                </a:solidFill>
                <a:latin typeface="Calibri" panose="020F0502020204030204" pitchFamily="34" charset="0"/>
                <a:ea typeface="Calibri" panose="020F0502020204030204" pitchFamily="34" charset="0"/>
              </a:rPr>
              <a:t> </a:t>
            </a:r>
            <a:r>
              <a:rPr lang="en-GB" dirty="0">
                <a:solidFill>
                  <a:srgbClr val="44546A"/>
                </a:solidFill>
                <a:latin typeface="Calibri" panose="020F0502020204030204" pitchFamily="34" charset="0"/>
                <a:ea typeface="Calibri" panose="020F0502020204030204" pitchFamily="34" charset="0"/>
              </a:rPr>
              <a:t>those stakeholders </a:t>
            </a:r>
            <a:r>
              <a:rPr lang="it-IT" dirty="0" err="1">
                <a:solidFill>
                  <a:srgbClr val="44546A"/>
                </a:solidFill>
                <a:latin typeface="Calibri" panose="020F0502020204030204" pitchFamily="34" charset="0"/>
                <a:ea typeface="Calibri" panose="020F0502020204030204" pitchFamily="34" charset="0"/>
              </a:rPr>
              <a:t>that</a:t>
            </a:r>
            <a:r>
              <a:rPr lang="it-IT" dirty="0">
                <a:solidFill>
                  <a:srgbClr val="44546A"/>
                </a:solidFill>
                <a:latin typeface="Calibri" panose="020F0502020204030204" pitchFamily="34" charset="0"/>
                <a:ea typeface="Calibri" panose="020F0502020204030204" pitchFamily="34" charset="0"/>
              </a:rPr>
              <a:t> </a:t>
            </a:r>
            <a:r>
              <a:rPr lang="en-GB" dirty="0">
                <a:solidFill>
                  <a:srgbClr val="44546A"/>
                </a:solidFill>
                <a:latin typeface="Calibri" panose="020F0502020204030204" pitchFamily="34" charset="0"/>
                <a:ea typeface="Calibri" panose="020F0502020204030204" pitchFamily="34" charset="0"/>
              </a:rPr>
              <a:t>you consider relevant</a:t>
            </a:r>
            <a:r>
              <a:rPr lang="it-IT" dirty="0">
                <a:solidFill>
                  <a:srgbClr val="44546A"/>
                </a:solidFill>
                <a:latin typeface="Calibri" panose="020F0502020204030204" pitchFamily="34" charset="0"/>
                <a:ea typeface="Calibri" panose="020F0502020204030204" pitchFamily="34" charset="0"/>
              </a:rPr>
              <a:t> for the JA. </a:t>
            </a:r>
            <a:endParaRPr lang="it-IT" sz="1600" dirty="0">
              <a:latin typeface="Calibri" panose="020F0502020204030204" pitchFamily="34" charset="0"/>
              <a:ea typeface="Calibri" panose="020F0502020204030204" pitchFamily="34" charset="0"/>
            </a:endParaRPr>
          </a:p>
          <a:p>
            <a:pPr>
              <a:spcAft>
                <a:spcPts val="0"/>
              </a:spcAft>
            </a:pPr>
            <a:r>
              <a:rPr lang="en-GB" dirty="0">
                <a:solidFill>
                  <a:srgbClr val="44546A"/>
                </a:solidFill>
                <a:latin typeface="Calibri" panose="020F0502020204030204" pitchFamily="34" charset="0"/>
                <a:ea typeface="Calibri" panose="020F0502020204030204" pitchFamily="34" charset="0"/>
              </a:rPr>
              <a:t>Enclosed you can find a spreadsheet with a number of fields to fill in.  </a:t>
            </a:r>
            <a:r>
              <a:rPr lang="it-IT" dirty="0" err="1">
                <a:solidFill>
                  <a:srgbClr val="44546A"/>
                </a:solidFill>
                <a:latin typeface="Calibri" panose="020F0502020204030204" pitchFamily="34" charset="0"/>
                <a:ea typeface="Calibri" panose="020F0502020204030204" pitchFamily="34" charset="0"/>
              </a:rPr>
              <a:t>We</a:t>
            </a:r>
            <a:r>
              <a:rPr lang="it-IT" dirty="0">
                <a:solidFill>
                  <a:srgbClr val="44546A"/>
                </a:solidFill>
                <a:latin typeface="Calibri" panose="020F0502020204030204" pitchFamily="34" charset="0"/>
                <a:ea typeface="Calibri" panose="020F0502020204030204" pitchFamily="34" charset="0"/>
              </a:rPr>
              <a:t> </a:t>
            </a:r>
            <a:r>
              <a:rPr lang="it-IT" dirty="0" err="1">
                <a:solidFill>
                  <a:srgbClr val="44546A"/>
                </a:solidFill>
                <a:latin typeface="Calibri" panose="020F0502020204030204" pitchFamily="34" charset="0"/>
                <a:ea typeface="Calibri" panose="020F0502020204030204" pitchFamily="34" charset="0"/>
              </a:rPr>
              <a:t>hope</a:t>
            </a:r>
            <a:r>
              <a:rPr lang="it-IT" dirty="0">
                <a:solidFill>
                  <a:srgbClr val="44546A"/>
                </a:solidFill>
                <a:latin typeface="Calibri" panose="020F0502020204030204" pitchFamily="34" charset="0"/>
                <a:ea typeface="Calibri" panose="020F0502020204030204" pitchFamily="34" charset="0"/>
              </a:rPr>
              <a:t> to </a:t>
            </a:r>
            <a:r>
              <a:rPr lang="it-IT" dirty="0" err="1">
                <a:solidFill>
                  <a:srgbClr val="44546A"/>
                </a:solidFill>
                <a:latin typeface="Calibri" panose="020F0502020204030204" pitchFamily="34" charset="0"/>
                <a:ea typeface="Calibri" panose="020F0502020204030204" pitchFamily="34" charset="0"/>
              </a:rPr>
              <a:t>receive</a:t>
            </a:r>
            <a:r>
              <a:rPr lang="it-IT" dirty="0">
                <a:solidFill>
                  <a:srgbClr val="44546A"/>
                </a:solidFill>
                <a:latin typeface="Calibri" panose="020F0502020204030204" pitchFamily="34" charset="0"/>
                <a:ea typeface="Calibri" panose="020F0502020204030204" pitchFamily="34" charset="0"/>
              </a:rPr>
              <a:t> </a:t>
            </a:r>
            <a:r>
              <a:rPr lang="it-IT" dirty="0" err="1">
                <a:solidFill>
                  <a:srgbClr val="44546A"/>
                </a:solidFill>
                <a:latin typeface="Calibri" panose="020F0502020204030204" pitchFamily="34" charset="0"/>
                <a:ea typeface="Calibri" panose="020F0502020204030204" pitchFamily="34" charset="0"/>
              </a:rPr>
              <a:t>at</a:t>
            </a:r>
            <a:r>
              <a:rPr lang="it-IT" dirty="0">
                <a:solidFill>
                  <a:srgbClr val="44546A"/>
                </a:solidFill>
                <a:latin typeface="Calibri" panose="020F0502020204030204" pitchFamily="34" charset="0"/>
                <a:ea typeface="Calibri" panose="020F0502020204030204" pitchFamily="34" charset="0"/>
              </a:rPr>
              <a:t> </a:t>
            </a:r>
            <a:r>
              <a:rPr lang="it-IT" dirty="0" err="1">
                <a:solidFill>
                  <a:srgbClr val="44546A"/>
                </a:solidFill>
                <a:latin typeface="Calibri" panose="020F0502020204030204" pitchFamily="34" charset="0"/>
                <a:ea typeface="Calibri" panose="020F0502020204030204" pitchFamily="34" charset="0"/>
              </a:rPr>
              <a:t>least</a:t>
            </a:r>
            <a:r>
              <a:rPr lang="it-IT" dirty="0">
                <a:solidFill>
                  <a:srgbClr val="44546A"/>
                </a:solidFill>
                <a:latin typeface="Calibri" panose="020F0502020204030204" pitchFamily="34" charset="0"/>
                <a:ea typeface="Calibri" panose="020F0502020204030204" pitchFamily="34" charset="0"/>
              </a:rPr>
              <a:t> 10 stakeholders from </a:t>
            </a:r>
            <a:r>
              <a:rPr lang="it-IT" dirty="0" err="1">
                <a:solidFill>
                  <a:srgbClr val="44546A"/>
                </a:solidFill>
                <a:latin typeface="Calibri" panose="020F0502020204030204" pitchFamily="34" charset="0"/>
                <a:ea typeface="Calibri" panose="020F0502020204030204" pitchFamily="34" charset="0"/>
              </a:rPr>
              <a:t>each</a:t>
            </a:r>
            <a:r>
              <a:rPr lang="it-IT" dirty="0">
                <a:solidFill>
                  <a:srgbClr val="44546A"/>
                </a:solidFill>
                <a:latin typeface="Calibri" panose="020F0502020204030204" pitchFamily="34" charset="0"/>
                <a:ea typeface="Calibri" panose="020F0502020204030204" pitchFamily="34" charset="0"/>
              </a:rPr>
              <a:t> of </a:t>
            </a:r>
            <a:r>
              <a:rPr lang="it-IT" dirty="0" err="1">
                <a:solidFill>
                  <a:srgbClr val="44546A"/>
                </a:solidFill>
                <a:latin typeface="Calibri" panose="020F0502020204030204" pitchFamily="34" charset="0"/>
                <a:ea typeface="Calibri" panose="020F0502020204030204" pitchFamily="34" charset="0"/>
              </a:rPr>
              <a:t>you</a:t>
            </a:r>
            <a:r>
              <a:rPr lang="it-IT" dirty="0">
                <a:solidFill>
                  <a:srgbClr val="44546A"/>
                </a:solidFill>
                <a:latin typeface="Calibri" panose="020F0502020204030204" pitchFamily="34" charset="0"/>
                <a:ea typeface="Calibri" panose="020F0502020204030204" pitchFamily="34" charset="0"/>
              </a:rPr>
              <a:t>.</a:t>
            </a:r>
            <a:endParaRPr lang="it-IT" sz="1600" dirty="0">
              <a:effectLst/>
              <a:latin typeface="Calibri" panose="020F0502020204030204" pitchFamily="34" charset="0"/>
              <a:ea typeface="Calibri" panose="020F0502020204030204" pitchFamily="34" charset="0"/>
            </a:endParaRPr>
          </a:p>
        </p:txBody>
      </p:sp>
      <p:sp>
        <p:nvSpPr>
          <p:cNvPr id="12" name="CasellaDiTesto 11">
            <a:extLst>
              <a:ext uri="{FF2B5EF4-FFF2-40B4-BE49-F238E27FC236}">
                <a16:creationId xmlns:a16="http://schemas.microsoft.com/office/drawing/2014/main" id="{94C1B70E-3507-4EC7-BE27-05FE71BA4212}"/>
              </a:ext>
            </a:extLst>
          </p:cNvPr>
          <p:cNvSpPr txBox="1"/>
          <p:nvPr/>
        </p:nvSpPr>
        <p:spPr>
          <a:xfrm>
            <a:off x="2693291" y="2511642"/>
            <a:ext cx="2698624" cy="369332"/>
          </a:xfrm>
          <a:prstGeom prst="rect">
            <a:avLst/>
          </a:prstGeom>
          <a:noFill/>
        </p:spPr>
        <p:txBody>
          <a:bodyPr wrap="none" rtlCol="0">
            <a:spAutoFit/>
          </a:bodyPr>
          <a:lstStyle/>
          <a:p>
            <a:r>
              <a:rPr lang="it-IT" dirty="0" err="1">
                <a:solidFill>
                  <a:srgbClr val="44546A"/>
                </a:solidFill>
                <a:latin typeface="Calibri" panose="020F0502020204030204" pitchFamily="34" charset="0"/>
              </a:rPr>
              <a:t>available</a:t>
            </a:r>
            <a:r>
              <a:rPr lang="it-IT" dirty="0">
                <a:solidFill>
                  <a:srgbClr val="44546A"/>
                </a:solidFill>
                <a:latin typeface="Calibri" panose="020F0502020204030204" pitchFamily="34" charset="0"/>
              </a:rPr>
              <a:t> in Wrike </a:t>
            </a:r>
            <a:r>
              <a:rPr lang="it-IT" dirty="0" err="1">
                <a:solidFill>
                  <a:srgbClr val="44546A"/>
                </a:solidFill>
                <a:latin typeface="Calibri" panose="020F0502020204030204" pitchFamily="34" charset="0"/>
              </a:rPr>
              <a:t>platform</a:t>
            </a:r>
            <a:endParaRPr lang="it-IT" dirty="0">
              <a:solidFill>
                <a:srgbClr val="44546A"/>
              </a:solidFill>
              <a:latin typeface="Calibri" panose="020F0502020204030204" pitchFamily="34" charset="0"/>
            </a:endParaRPr>
          </a:p>
        </p:txBody>
      </p:sp>
      <p:pic>
        <p:nvPicPr>
          <p:cNvPr id="13" name="Immagine 12">
            <a:extLst>
              <a:ext uri="{FF2B5EF4-FFF2-40B4-BE49-F238E27FC236}">
                <a16:creationId xmlns:a16="http://schemas.microsoft.com/office/drawing/2014/main" id="{A1D7F84C-CB5D-42E1-B28F-98CD2B9A6FD4}"/>
              </a:ext>
            </a:extLst>
          </p:cNvPr>
          <p:cNvPicPr>
            <a:picLocks noChangeAspect="1"/>
          </p:cNvPicPr>
          <p:nvPr/>
        </p:nvPicPr>
        <p:blipFill>
          <a:blip r:embed="rId3"/>
          <a:stretch>
            <a:fillRect/>
          </a:stretch>
        </p:blipFill>
        <p:spPr>
          <a:xfrm>
            <a:off x="5846762" y="4442849"/>
            <a:ext cx="1556649" cy="887062"/>
          </a:xfrm>
          <a:prstGeom prst="rect">
            <a:avLst/>
          </a:prstGeom>
        </p:spPr>
      </p:pic>
    </p:spTree>
    <p:extLst>
      <p:ext uri="{BB962C8B-B14F-4D97-AF65-F5344CB8AC3E}">
        <p14:creationId xmlns:p14="http://schemas.microsoft.com/office/powerpoint/2010/main" val="3351321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fld id="{99A7AB9E-5A61-4154-98E5-79E7B3892B0B}" type="slidenum">
              <a:rPr lang="it-IT" smtClean="0"/>
              <a:pPr/>
              <a:t>16</a:t>
            </a:fld>
            <a:endParaRPr lang="it-IT" dirty="0"/>
          </a:p>
        </p:txBody>
      </p:sp>
      <p:sp>
        <p:nvSpPr>
          <p:cNvPr id="3" name="Rectangle 6">
            <a:extLst>
              <a:ext uri="{FF2B5EF4-FFF2-40B4-BE49-F238E27FC236}">
                <a16:creationId xmlns:a16="http://schemas.microsoft.com/office/drawing/2014/main" id="{D2EAE89B-3207-4A32-8F43-2321191F16E8}"/>
              </a:ext>
            </a:extLst>
          </p:cNvPr>
          <p:cNvSpPr>
            <a:spLocks noChangeArrowheads="1"/>
          </p:cNvSpPr>
          <p:nvPr/>
        </p:nvSpPr>
        <p:spPr bwMode="auto">
          <a:xfrm>
            <a:off x="1675200" y="2403661"/>
            <a:ext cx="6520231" cy="3785652"/>
          </a:xfrm>
          <a:prstGeom prst="rect">
            <a:avLst/>
          </a:prstGeom>
          <a:noFill/>
          <a:ln w="762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9050" marR="0" lvl="0" algn="just" defTabSz="914400" rtl="0" eaLnBrk="0" fontAlgn="base" latinLnBrk="0" hangingPunct="0">
              <a:lnSpc>
                <a:spcPct val="100000"/>
              </a:lnSpc>
              <a:spcBef>
                <a:spcPct val="0"/>
              </a:spcBef>
              <a:spcAft>
                <a:spcPct val="0"/>
              </a:spcAft>
              <a:buClrTx/>
              <a:buSzTx/>
              <a:tabLst/>
            </a:pPr>
            <a:r>
              <a:rPr lang="it-IT" altLang="it-IT" sz="2000" b="1" dirty="0">
                <a:solidFill>
                  <a:srgbClr val="215EAE"/>
                </a:solidFill>
                <a:latin typeface="Calibri" panose="020F0502020204030204" pitchFamily="34" charset="0"/>
                <a:cs typeface="Calibri" panose="020F0502020204030204" pitchFamily="34" charset="0"/>
              </a:rPr>
              <a:t>To complete the </a:t>
            </a:r>
            <a:r>
              <a:rPr lang="it-IT" altLang="it-IT" sz="2000" b="1" dirty="0" err="1">
                <a:solidFill>
                  <a:srgbClr val="215EAE"/>
                </a:solidFill>
                <a:latin typeface="Calibri" panose="020F0502020204030204" pitchFamily="34" charset="0"/>
                <a:cs typeface="Calibri" panose="020F0502020204030204" pitchFamily="34" charset="0"/>
              </a:rPr>
              <a:t>survey</a:t>
            </a:r>
            <a:r>
              <a:rPr lang="it-IT" altLang="it-IT" sz="2000" b="1" dirty="0">
                <a:solidFill>
                  <a:srgbClr val="215EAE"/>
                </a:solidFill>
                <a:latin typeface="Calibri" panose="020F0502020204030204" pitchFamily="34" charset="0"/>
                <a:cs typeface="Calibri" panose="020F0502020204030204" pitchFamily="34" charset="0"/>
              </a:rPr>
              <a:t> </a:t>
            </a:r>
          </a:p>
          <a:p>
            <a:pPr marL="19050" marR="0" lvl="0" algn="just" defTabSz="914400" rtl="0" eaLnBrk="0" fontAlgn="base" latinLnBrk="0" hangingPunct="0">
              <a:lnSpc>
                <a:spcPct val="100000"/>
              </a:lnSpc>
              <a:spcBef>
                <a:spcPct val="0"/>
              </a:spcBef>
              <a:spcAft>
                <a:spcPct val="0"/>
              </a:spcAft>
              <a:buClrTx/>
              <a:buSzTx/>
              <a:tabLst/>
            </a:pPr>
            <a:endParaRPr lang="it-IT" altLang="it-IT" sz="2000" dirty="0">
              <a:solidFill>
                <a:srgbClr val="215EAE"/>
              </a:solidFill>
              <a:latin typeface="Calibri" panose="020F0502020204030204" pitchFamily="34" charset="0"/>
              <a:cs typeface="Calibri" panose="020F0502020204030204" pitchFamily="34" charset="0"/>
            </a:endParaRPr>
          </a:p>
          <a:p>
            <a:pPr marL="19050" marR="0" lvl="0" algn="just" defTabSz="914400" rtl="0" eaLnBrk="0" fontAlgn="base" latinLnBrk="0" hangingPunct="0">
              <a:lnSpc>
                <a:spcPct val="100000"/>
              </a:lnSpc>
              <a:spcBef>
                <a:spcPct val="0"/>
              </a:spcBef>
              <a:spcAft>
                <a:spcPct val="0"/>
              </a:spcAft>
              <a:buClrTx/>
              <a:buSzTx/>
              <a:tabLst/>
            </a:pPr>
            <a:r>
              <a:rPr lang="it-IT" altLang="it-IT" sz="2000" dirty="0" err="1">
                <a:solidFill>
                  <a:srgbClr val="215EAE"/>
                </a:solidFill>
                <a:latin typeface="Calibri" panose="020F0502020204030204" pitchFamily="34" charset="0"/>
                <a:cs typeface="Calibri" panose="020F0502020204030204" pitchFamily="34" charset="0"/>
              </a:rPr>
              <a:t>Partners</a:t>
            </a:r>
            <a:r>
              <a:rPr lang="it-IT" altLang="it-IT" sz="2000" dirty="0">
                <a:solidFill>
                  <a:srgbClr val="215EAE"/>
                </a:solidFill>
                <a:latin typeface="Calibri" panose="020F0502020204030204" pitchFamily="34" charset="0"/>
                <a:cs typeface="Calibri" panose="020F0502020204030204" pitchFamily="34" charset="0"/>
              </a:rPr>
              <a:t> </a:t>
            </a:r>
            <a:r>
              <a:rPr lang="it-IT" altLang="it-IT" sz="2000" dirty="0" err="1">
                <a:solidFill>
                  <a:srgbClr val="215EAE"/>
                </a:solidFill>
                <a:latin typeface="Calibri" panose="020F0502020204030204" pitchFamily="34" charset="0"/>
                <a:cs typeface="Calibri" panose="020F0502020204030204" pitchFamily="34" charset="0"/>
              </a:rPr>
              <a:t>will</a:t>
            </a:r>
            <a:r>
              <a:rPr lang="it-IT" altLang="it-IT" sz="2000" dirty="0">
                <a:solidFill>
                  <a:srgbClr val="215EAE"/>
                </a:solidFill>
                <a:latin typeface="Calibri" panose="020F0502020204030204" pitchFamily="34" charset="0"/>
                <a:cs typeface="Calibri" panose="020F0502020204030204" pitchFamily="34" charset="0"/>
              </a:rPr>
              <a:t> </a:t>
            </a:r>
            <a:r>
              <a:rPr lang="it-IT" altLang="it-IT" sz="2000" dirty="0" err="1">
                <a:solidFill>
                  <a:srgbClr val="215EAE"/>
                </a:solidFill>
                <a:latin typeface="Calibri" panose="020F0502020204030204" pitchFamily="34" charset="0"/>
                <a:cs typeface="Calibri" panose="020F0502020204030204" pitchFamily="34" charset="0"/>
              </a:rPr>
              <a:t>receive</a:t>
            </a:r>
            <a:r>
              <a:rPr lang="it-IT" altLang="it-IT" sz="2000" dirty="0">
                <a:solidFill>
                  <a:srgbClr val="215EAE"/>
                </a:solidFill>
                <a:latin typeface="Calibri" panose="020F0502020204030204" pitchFamily="34" charset="0"/>
                <a:cs typeface="Calibri" panose="020F0502020204030204" pitchFamily="34" charset="0"/>
              </a:rPr>
              <a:t> an e-mail </a:t>
            </a:r>
            <a:r>
              <a:rPr lang="it-IT" altLang="it-IT" sz="2000" dirty="0" err="1">
                <a:solidFill>
                  <a:srgbClr val="215EAE"/>
                </a:solidFill>
                <a:latin typeface="Calibri" panose="020F0502020204030204" pitchFamily="34" charset="0"/>
                <a:cs typeface="Calibri" panose="020F0502020204030204" pitchFamily="34" charset="0"/>
              </a:rPr>
              <a:t>including</a:t>
            </a:r>
            <a:r>
              <a:rPr lang="it-IT" altLang="it-IT" sz="2000" dirty="0">
                <a:solidFill>
                  <a:srgbClr val="215EAE"/>
                </a:solidFill>
                <a:latin typeface="Calibri" panose="020F0502020204030204" pitchFamily="34" charset="0"/>
                <a:cs typeface="Calibri" panose="020F0502020204030204" pitchFamily="34" charset="0"/>
              </a:rPr>
              <a:t> </a:t>
            </a:r>
          </a:p>
          <a:p>
            <a:pPr marL="19050" marR="0" lvl="0" algn="just" defTabSz="914400" rtl="0" eaLnBrk="0" fontAlgn="base" latinLnBrk="0" hangingPunct="0">
              <a:lnSpc>
                <a:spcPct val="100000"/>
              </a:lnSpc>
              <a:spcBef>
                <a:spcPct val="0"/>
              </a:spcBef>
              <a:spcAft>
                <a:spcPct val="0"/>
              </a:spcAft>
              <a:buClrTx/>
              <a:buSzTx/>
              <a:tabLst/>
            </a:pPr>
            <a:endParaRPr lang="it-IT" altLang="it-IT" sz="2000" dirty="0">
              <a:solidFill>
                <a:srgbClr val="215EAE"/>
              </a:solidFill>
              <a:latin typeface="Calibri" panose="020F0502020204030204" pitchFamily="34" charset="0"/>
              <a:cs typeface="Calibri" panose="020F0502020204030204" pitchFamily="34" charset="0"/>
            </a:endParaRPr>
          </a:p>
          <a:p>
            <a:pPr marL="19050" algn="just" defTabSz="914400"/>
            <a:r>
              <a:rPr lang="it-IT" altLang="it-IT" sz="2000" dirty="0">
                <a:solidFill>
                  <a:srgbClr val="215EAE"/>
                </a:solidFill>
                <a:latin typeface="Calibri" panose="020F0502020204030204" pitchFamily="34" charset="0"/>
                <a:cs typeface="Calibri" panose="020F0502020204030204" pitchFamily="34" charset="0"/>
              </a:rPr>
              <a:t>the </a:t>
            </a:r>
            <a:r>
              <a:rPr lang="it-IT" altLang="it-IT" sz="2000" b="1" dirty="0" err="1">
                <a:solidFill>
                  <a:srgbClr val="215EAE"/>
                </a:solidFill>
                <a:latin typeface="Calibri" panose="020F0502020204030204" pitchFamily="34" charset="0"/>
                <a:cs typeface="Calibri" panose="020F0502020204030204" pitchFamily="34" charset="0"/>
              </a:rPr>
              <a:t>template</a:t>
            </a:r>
            <a:r>
              <a:rPr lang="it-IT" altLang="it-IT" sz="2000" dirty="0">
                <a:solidFill>
                  <a:srgbClr val="215EAE"/>
                </a:solidFill>
                <a:latin typeface="Calibri" panose="020F0502020204030204" pitchFamily="34" charset="0"/>
                <a:cs typeface="Calibri" panose="020F0502020204030204" pitchFamily="34" charset="0"/>
              </a:rPr>
              <a:t> to </a:t>
            </a:r>
            <a:r>
              <a:rPr lang="it-IT" altLang="it-IT" sz="2000" dirty="0" err="1">
                <a:solidFill>
                  <a:srgbClr val="215EAE"/>
                </a:solidFill>
                <a:latin typeface="Calibri" panose="020F0502020204030204" pitchFamily="34" charset="0"/>
                <a:cs typeface="Calibri" panose="020F0502020204030204" pitchFamily="34" charset="0"/>
              </a:rPr>
              <a:t>contribute</a:t>
            </a:r>
            <a:r>
              <a:rPr lang="it-IT" altLang="it-IT" sz="2000" dirty="0">
                <a:solidFill>
                  <a:srgbClr val="215EAE"/>
                </a:solidFill>
                <a:latin typeface="Calibri" panose="020F0502020204030204" pitchFamily="34" charset="0"/>
                <a:cs typeface="Calibri" panose="020F0502020204030204" pitchFamily="34" charset="0"/>
              </a:rPr>
              <a:t> to the stakeholder </a:t>
            </a:r>
            <a:r>
              <a:rPr lang="it-IT" altLang="it-IT" sz="2000" dirty="0" err="1">
                <a:solidFill>
                  <a:srgbClr val="215EAE"/>
                </a:solidFill>
                <a:latin typeface="Calibri" panose="020F0502020204030204" pitchFamily="34" charset="0"/>
                <a:cs typeface="Calibri" panose="020F0502020204030204" pitchFamily="34" charset="0"/>
              </a:rPr>
              <a:t>mapping</a:t>
            </a:r>
            <a:endParaRPr lang="it-IT" altLang="it-IT" sz="2000" dirty="0">
              <a:solidFill>
                <a:srgbClr val="215EAE"/>
              </a:solidFill>
              <a:latin typeface="Calibri" panose="020F0502020204030204" pitchFamily="34" charset="0"/>
              <a:cs typeface="Calibri" panose="020F0502020204030204" pitchFamily="34" charset="0"/>
            </a:endParaRPr>
          </a:p>
          <a:p>
            <a:pPr marL="19050" marR="0" lvl="0" algn="just" defTabSz="914400" rtl="0" eaLnBrk="0" fontAlgn="base" latinLnBrk="0" hangingPunct="0">
              <a:lnSpc>
                <a:spcPct val="100000"/>
              </a:lnSpc>
              <a:spcBef>
                <a:spcPct val="0"/>
              </a:spcBef>
              <a:spcAft>
                <a:spcPct val="0"/>
              </a:spcAft>
              <a:buClrTx/>
              <a:buSzTx/>
              <a:tabLst/>
            </a:pPr>
            <a:r>
              <a:rPr lang="it-IT" altLang="it-IT" sz="2000" dirty="0">
                <a:solidFill>
                  <a:srgbClr val="215EAE"/>
                </a:solidFill>
                <a:latin typeface="Calibri" panose="020F0502020204030204" pitchFamily="34" charset="0"/>
                <a:cs typeface="Calibri" panose="020F0502020204030204" pitchFamily="34" charset="0"/>
              </a:rPr>
              <a:t>(with </a:t>
            </a:r>
            <a:r>
              <a:rPr lang="it-IT" altLang="it-IT" sz="2000" dirty="0" err="1">
                <a:solidFill>
                  <a:srgbClr val="215EAE"/>
                </a:solidFill>
                <a:latin typeface="Calibri" panose="020F0502020204030204" pitchFamily="34" charset="0"/>
                <a:cs typeface="Calibri" panose="020F0502020204030204" pitchFamily="34" charset="0"/>
              </a:rPr>
              <a:t>national</a:t>
            </a:r>
            <a:r>
              <a:rPr lang="it-IT" altLang="it-IT" sz="2000" dirty="0">
                <a:solidFill>
                  <a:srgbClr val="215EAE"/>
                </a:solidFill>
                <a:latin typeface="Calibri" panose="020F0502020204030204" pitchFamily="34" charset="0"/>
                <a:cs typeface="Calibri" panose="020F0502020204030204" pitchFamily="34" charset="0"/>
              </a:rPr>
              <a:t> </a:t>
            </a:r>
            <a:r>
              <a:rPr lang="it-IT" altLang="it-IT" sz="2000" dirty="0" err="1">
                <a:solidFill>
                  <a:srgbClr val="215EAE"/>
                </a:solidFill>
                <a:latin typeface="Calibri" panose="020F0502020204030204" pitchFamily="34" charset="0"/>
                <a:cs typeface="Calibri" panose="020F0502020204030204" pitchFamily="34" charset="0"/>
              </a:rPr>
              <a:t>stakeholders</a:t>
            </a:r>
            <a:r>
              <a:rPr lang="it-IT" altLang="it-IT" sz="2000" dirty="0">
                <a:solidFill>
                  <a:srgbClr val="215EAE"/>
                </a:solidFill>
                <a:latin typeface="Calibri" panose="020F0502020204030204" pitchFamily="34" charset="0"/>
                <a:cs typeface="Calibri" panose="020F0502020204030204" pitchFamily="34" charset="0"/>
              </a:rPr>
              <a:t>)</a:t>
            </a:r>
          </a:p>
          <a:p>
            <a:pPr marL="19050" marR="0" lvl="0" algn="just" defTabSz="914400" rtl="0" eaLnBrk="0" fontAlgn="base" latinLnBrk="0" hangingPunct="0">
              <a:lnSpc>
                <a:spcPct val="100000"/>
              </a:lnSpc>
              <a:spcBef>
                <a:spcPct val="0"/>
              </a:spcBef>
              <a:spcAft>
                <a:spcPct val="0"/>
              </a:spcAft>
              <a:buClrTx/>
              <a:buSzTx/>
              <a:tabLst/>
            </a:pPr>
            <a:endParaRPr lang="it-IT" altLang="it-IT" sz="2000" dirty="0">
              <a:solidFill>
                <a:srgbClr val="215EAE"/>
              </a:solidFill>
              <a:latin typeface="Calibri" panose="020F0502020204030204" pitchFamily="34" charset="0"/>
              <a:cs typeface="Calibri" panose="020F0502020204030204" pitchFamily="34" charset="0"/>
            </a:endParaRPr>
          </a:p>
          <a:p>
            <a:pPr marL="19050" marR="0" lvl="0" algn="just" defTabSz="914400" rtl="0" eaLnBrk="0" fontAlgn="base" latinLnBrk="0" hangingPunct="0">
              <a:lnSpc>
                <a:spcPct val="100000"/>
              </a:lnSpc>
              <a:spcBef>
                <a:spcPct val="0"/>
              </a:spcBef>
              <a:spcAft>
                <a:spcPct val="0"/>
              </a:spcAft>
              <a:buClrTx/>
              <a:buSzTx/>
              <a:tabLst/>
            </a:pPr>
            <a:r>
              <a:rPr lang="it-IT" altLang="it-IT" sz="2000" dirty="0" err="1">
                <a:solidFill>
                  <a:srgbClr val="215EAE"/>
                </a:solidFill>
                <a:latin typeface="Calibri" panose="020F0502020204030204" pitchFamily="34" charset="0"/>
                <a:cs typeface="Calibri" panose="020F0502020204030204" pitchFamily="34" charset="0"/>
              </a:rPr>
              <a:t>Instructions</a:t>
            </a:r>
            <a:r>
              <a:rPr lang="it-IT" altLang="it-IT" sz="2000" dirty="0">
                <a:solidFill>
                  <a:srgbClr val="215EAE"/>
                </a:solidFill>
                <a:latin typeface="Calibri" panose="020F0502020204030204" pitchFamily="34" charset="0"/>
                <a:cs typeface="Calibri" panose="020F0502020204030204" pitchFamily="34" charset="0"/>
              </a:rPr>
              <a:t> </a:t>
            </a:r>
          </a:p>
          <a:p>
            <a:pPr marL="19050" marR="0" lvl="0" algn="just" defTabSz="914400" rtl="0" eaLnBrk="0" fontAlgn="base" latinLnBrk="0" hangingPunct="0">
              <a:lnSpc>
                <a:spcPct val="100000"/>
              </a:lnSpc>
              <a:spcBef>
                <a:spcPct val="0"/>
              </a:spcBef>
              <a:spcAft>
                <a:spcPct val="0"/>
              </a:spcAft>
              <a:buClrTx/>
              <a:buSzTx/>
              <a:tabLst/>
            </a:pPr>
            <a:endParaRPr lang="it-IT" altLang="it-IT" sz="2000" dirty="0">
              <a:solidFill>
                <a:srgbClr val="215EAE"/>
              </a:solidFill>
              <a:latin typeface="Calibri" panose="020F0502020204030204" pitchFamily="34" charset="0"/>
              <a:cs typeface="Calibri" panose="020F0502020204030204" pitchFamily="34" charset="0"/>
            </a:endParaRPr>
          </a:p>
          <a:p>
            <a:pPr marL="19050" marR="0" lvl="0" algn="just" defTabSz="914400" rtl="0" eaLnBrk="0" fontAlgn="base" latinLnBrk="0" hangingPunct="0">
              <a:lnSpc>
                <a:spcPct val="100000"/>
              </a:lnSpc>
              <a:spcBef>
                <a:spcPct val="0"/>
              </a:spcBef>
              <a:spcAft>
                <a:spcPct val="0"/>
              </a:spcAft>
              <a:buClrTx/>
              <a:buSzTx/>
              <a:tabLst/>
            </a:pPr>
            <a:r>
              <a:rPr lang="it-IT" altLang="it-IT" sz="2000" dirty="0" err="1">
                <a:solidFill>
                  <a:srgbClr val="215EAE"/>
                </a:solidFill>
                <a:latin typeface="Calibri" panose="020F0502020204030204" pitchFamily="34" charset="0"/>
                <a:cs typeface="Calibri" panose="020F0502020204030204" pitchFamily="34" charset="0"/>
              </a:rPr>
              <a:t>Deadlines</a:t>
            </a:r>
            <a:r>
              <a:rPr lang="it-IT" altLang="it-IT" sz="2000" dirty="0">
                <a:solidFill>
                  <a:srgbClr val="215EAE"/>
                </a:solidFill>
                <a:latin typeface="Calibri" panose="020F0502020204030204" pitchFamily="34" charset="0"/>
                <a:cs typeface="Calibri" panose="020F0502020204030204" pitchFamily="34" charset="0"/>
              </a:rPr>
              <a:t> ______</a:t>
            </a:r>
          </a:p>
          <a:p>
            <a:pPr marL="19050" marR="0" lvl="0" algn="just" defTabSz="914400" rtl="0" eaLnBrk="0" fontAlgn="base" latinLnBrk="0" hangingPunct="0">
              <a:lnSpc>
                <a:spcPct val="100000"/>
              </a:lnSpc>
              <a:spcBef>
                <a:spcPct val="0"/>
              </a:spcBef>
              <a:spcAft>
                <a:spcPct val="0"/>
              </a:spcAft>
              <a:buClrTx/>
              <a:buSzTx/>
              <a:tabLst/>
            </a:pPr>
            <a:endParaRPr lang="it-IT" altLang="it-IT" sz="2000" dirty="0">
              <a:solidFill>
                <a:srgbClr val="000000"/>
              </a:solidFill>
              <a:latin typeface="Calibri" panose="020F0502020204030204" pitchFamily="34" charset="0"/>
              <a:cs typeface="Calibri" panose="020F0502020204030204" pitchFamily="34" charset="0"/>
            </a:endParaRPr>
          </a:p>
          <a:p>
            <a:pPr marL="19050" marR="0" lvl="0" algn="just" defTabSz="914400" rtl="0" eaLnBrk="0" fontAlgn="base" latinLnBrk="0" hangingPunct="0">
              <a:lnSpc>
                <a:spcPct val="100000"/>
              </a:lnSpc>
              <a:spcBef>
                <a:spcPct val="0"/>
              </a:spcBef>
              <a:spcAft>
                <a:spcPct val="0"/>
              </a:spcAft>
              <a:buClrTx/>
              <a:buSzTx/>
              <a:tabLst/>
            </a:pPr>
            <a:endParaRPr kumimoji="0" lang="it-IT" altLang="it-IT" sz="2000" b="0" i="0" u="none" strike="noStrike" cap="none" normalizeH="0" baseline="0" dirty="0">
              <a:ln>
                <a:noFill/>
              </a:ln>
              <a:solidFill>
                <a:schemeClr val="tx1"/>
              </a:solidFill>
              <a:effectLst/>
              <a:latin typeface="Arial" panose="020B0604020202020204" pitchFamily="34" charset="0"/>
            </a:endParaRPr>
          </a:p>
        </p:txBody>
      </p:sp>
      <p:pic>
        <p:nvPicPr>
          <p:cNvPr id="4" name="Immagine 3"/>
          <p:cNvPicPr>
            <a:picLocks noChangeAspect="1"/>
          </p:cNvPicPr>
          <p:nvPr/>
        </p:nvPicPr>
        <p:blipFill>
          <a:blip r:embed="rId2"/>
          <a:stretch>
            <a:fillRect/>
          </a:stretch>
        </p:blipFill>
        <p:spPr>
          <a:xfrm>
            <a:off x="7328426" y="2693375"/>
            <a:ext cx="1556649" cy="887062"/>
          </a:xfrm>
          <a:prstGeom prst="rect">
            <a:avLst/>
          </a:prstGeom>
          <a:ln>
            <a:solidFill>
              <a:srgbClr val="00B0F0"/>
            </a:solidFill>
          </a:ln>
        </p:spPr>
      </p:pic>
      <p:sp>
        <p:nvSpPr>
          <p:cNvPr id="5" name="CasellaDiTesto 4"/>
          <p:cNvSpPr txBox="1"/>
          <p:nvPr/>
        </p:nvSpPr>
        <p:spPr>
          <a:xfrm>
            <a:off x="1371600" y="404037"/>
            <a:ext cx="7299960" cy="523220"/>
          </a:xfrm>
          <a:prstGeom prst="rect">
            <a:avLst/>
          </a:prstGeom>
          <a:solidFill>
            <a:srgbClr val="0070C0"/>
          </a:solidFill>
        </p:spPr>
        <p:txBody>
          <a:bodyPr wrap="square" rtlCol="0">
            <a:spAutoFit/>
          </a:bodyPr>
          <a:lstStyle/>
          <a:p>
            <a:r>
              <a:rPr lang="it-IT" sz="2800" dirty="0">
                <a:solidFill>
                  <a:schemeClr val="bg1"/>
                </a:solidFill>
              </a:rPr>
              <a:t>STAKEHOLDER ANALYSIS</a:t>
            </a:r>
          </a:p>
        </p:txBody>
      </p:sp>
      <p:sp>
        <p:nvSpPr>
          <p:cNvPr id="6" name="CasellaDiTesto 5"/>
          <p:cNvSpPr txBox="1"/>
          <p:nvPr/>
        </p:nvSpPr>
        <p:spPr>
          <a:xfrm rot="20914285">
            <a:off x="4195231" y="1107649"/>
            <a:ext cx="2523146" cy="1077218"/>
          </a:xfrm>
          <a:prstGeom prst="rect">
            <a:avLst/>
          </a:prstGeom>
          <a:noFill/>
        </p:spPr>
        <p:txBody>
          <a:bodyPr wrap="square" rtlCol="0">
            <a:spAutoFit/>
          </a:bodyPr>
          <a:lstStyle/>
          <a:p>
            <a:r>
              <a:rPr lang="it-IT" sz="3200" b="1" dirty="0" smtClean="0">
                <a:solidFill>
                  <a:srgbClr val="92D050"/>
                </a:solidFill>
              </a:rPr>
              <a:t>Your input </a:t>
            </a:r>
            <a:r>
              <a:rPr lang="it-IT" sz="3200" b="1" dirty="0" err="1" smtClean="0">
                <a:solidFill>
                  <a:srgbClr val="92D050"/>
                </a:solidFill>
              </a:rPr>
              <a:t>is</a:t>
            </a:r>
            <a:r>
              <a:rPr lang="it-IT" sz="3200" b="1" dirty="0" smtClean="0">
                <a:solidFill>
                  <a:srgbClr val="92D050"/>
                </a:solidFill>
              </a:rPr>
              <a:t> </a:t>
            </a:r>
            <a:r>
              <a:rPr lang="it-IT" sz="3200" b="1" dirty="0" err="1" smtClean="0">
                <a:solidFill>
                  <a:srgbClr val="92D050"/>
                </a:solidFill>
              </a:rPr>
              <a:t>essential</a:t>
            </a:r>
            <a:r>
              <a:rPr lang="it-IT" sz="3200" b="1" dirty="0" smtClean="0">
                <a:solidFill>
                  <a:srgbClr val="92D050"/>
                </a:solidFill>
              </a:rPr>
              <a:t>!</a:t>
            </a:r>
            <a:endParaRPr lang="es-ES" sz="3200" b="1" dirty="0">
              <a:solidFill>
                <a:srgbClr val="92D050"/>
              </a:solidFill>
            </a:endParaRPr>
          </a:p>
        </p:txBody>
      </p:sp>
    </p:spTree>
    <p:extLst>
      <p:ext uri="{BB962C8B-B14F-4D97-AF65-F5344CB8AC3E}">
        <p14:creationId xmlns:p14="http://schemas.microsoft.com/office/powerpoint/2010/main" val="337516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19A243A-5675-4911-94A1-75BCA7720137}"/>
              </a:ext>
            </a:extLst>
          </p:cNvPr>
          <p:cNvSpPr>
            <a:spLocks noGrp="1"/>
          </p:cNvSpPr>
          <p:nvPr>
            <p:ph type="sldNum" sz="quarter" idx="10"/>
          </p:nvPr>
        </p:nvSpPr>
        <p:spPr/>
        <p:txBody>
          <a:bodyPr/>
          <a:lstStyle/>
          <a:p>
            <a:fld id="{99A7AB9E-5A61-4154-98E5-79E7B3892B0B}" type="slidenum">
              <a:rPr lang="it-IT" smtClean="0"/>
              <a:pPr/>
              <a:t>17</a:t>
            </a:fld>
            <a:endParaRPr lang="it-IT" dirty="0"/>
          </a:p>
        </p:txBody>
      </p:sp>
      <p:pic>
        <p:nvPicPr>
          <p:cNvPr id="3" name="Immagine 2">
            <a:extLst>
              <a:ext uri="{FF2B5EF4-FFF2-40B4-BE49-F238E27FC236}">
                <a16:creationId xmlns:a16="http://schemas.microsoft.com/office/drawing/2014/main" id="{8F377653-CCF9-465F-A557-EB224234C719}"/>
              </a:ext>
            </a:extLst>
          </p:cNvPr>
          <p:cNvPicPr>
            <a:picLocks noChangeAspect="1"/>
          </p:cNvPicPr>
          <p:nvPr/>
        </p:nvPicPr>
        <p:blipFill>
          <a:blip r:embed="rId2"/>
          <a:stretch>
            <a:fillRect/>
          </a:stretch>
        </p:blipFill>
        <p:spPr>
          <a:xfrm>
            <a:off x="0" y="0"/>
            <a:ext cx="9144000" cy="6986954"/>
          </a:xfrm>
          <a:prstGeom prst="rect">
            <a:avLst/>
          </a:prstGeom>
        </p:spPr>
      </p:pic>
    </p:spTree>
    <p:extLst>
      <p:ext uri="{BB962C8B-B14F-4D97-AF65-F5344CB8AC3E}">
        <p14:creationId xmlns:p14="http://schemas.microsoft.com/office/powerpoint/2010/main" val="1186621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692BD961-5A46-4DE8-9678-063A69206873}"/>
              </a:ext>
            </a:extLst>
          </p:cNvPr>
          <p:cNvSpPr>
            <a:spLocks noGrp="1"/>
          </p:cNvSpPr>
          <p:nvPr>
            <p:ph type="sldNum" sz="quarter" idx="10"/>
          </p:nvPr>
        </p:nvSpPr>
        <p:spPr/>
        <p:txBody>
          <a:bodyPr/>
          <a:lstStyle/>
          <a:p>
            <a:fld id="{99A7AB9E-5A61-4154-98E5-79E7B3892B0B}" type="slidenum">
              <a:rPr lang="it-IT" smtClean="0"/>
              <a:pPr/>
              <a:t>18</a:t>
            </a:fld>
            <a:endParaRPr lang="it-IT" dirty="0"/>
          </a:p>
        </p:txBody>
      </p:sp>
      <p:sp>
        <p:nvSpPr>
          <p:cNvPr id="3" name="Rettangolo 2">
            <a:extLst>
              <a:ext uri="{FF2B5EF4-FFF2-40B4-BE49-F238E27FC236}">
                <a16:creationId xmlns:a16="http://schemas.microsoft.com/office/drawing/2014/main" id="{1BF5C70E-BE43-4719-80F0-B3FAC7686A8F}"/>
              </a:ext>
            </a:extLst>
          </p:cNvPr>
          <p:cNvSpPr/>
          <p:nvPr/>
        </p:nvSpPr>
        <p:spPr>
          <a:xfrm>
            <a:off x="1320405" y="1569680"/>
            <a:ext cx="7358970" cy="1015663"/>
          </a:xfrm>
          <a:prstGeom prst="rect">
            <a:avLst/>
          </a:prstGeom>
        </p:spPr>
        <p:txBody>
          <a:bodyPr wrap="square">
            <a:spAutoFit/>
          </a:bodyPr>
          <a:lstStyle/>
          <a:p>
            <a:r>
              <a:rPr lang="it-IT" sz="2000" dirty="0" err="1">
                <a:solidFill>
                  <a:srgbClr val="215EAE"/>
                </a:solidFill>
                <a:latin typeface="Calibri" panose="020F0502020204030204" pitchFamily="34" charset="0"/>
                <a:ea typeface="Calibri" panose="020F0502020204030204" pitchFamily="34" charset="0"/>
              </a:rPr>
              <a:t>Based</a:t>
            </a:r>
            <a:r>
              <a:rPr lang="it-IT" sz="2000" dirty="0">
                <a:solidFill>
                  <a:srgbClr val="215EAE"/>
                </a:solidFill>
                <a:latin typeface="Calibri" panose="020F0502020204030204" pitchFamily="34" charset="0"/>
                <a:ea typeface="Calibri" panose="020F0502020204030204" pitchFamily="34" charset="0"/>
              </a:rPr>
              <a:t> on</a:t>
            </a:r>
          </a:p>
          <a:p>
            <a:r>
              <a:rPr lang="it-IT" sz="2000" dirty="0" err="1">
                <a:solidFill>
                  <a:srgbClr val="215EAE"/>
                </a:solidFill>
                <a:latin typeface="Calibri" panose="020F0502020204030204" pitchFamily="34" charset="0"/>
                <a:ea typeface="Calibri" panose="020F0502020204030204" pitchFamily="34" charset="0"/>
              </a:rPr>
              <a:t>main</a:t>
            </a:r>
            <a:r>
              <a:rPr lang="it-IT" sz="2000" dirty="0">
                <a:solidFill>
                  <a:srgbClr val="215EAE"/>
                </a:solidFill>
                <a:latin typeface="Calibri" panose="020F0502020204030204" pitchFamily="34" charset="0"/>
                <a:ea typeface="Calibri" panose="020F0502020204030204" pitchFamily="34" charset="0"/>
              </a:rPr>
              <a:t> </a:t>
            </a:r>
            <a:r>
              <a:rPr lang="it-IT" sz="2000" dirty="0" err="1">
                <a:solidFill>
                  <a:srgbClr val="215EAE"/>
                </a:solidFill>
                <a:latin typeface="Calibri" panose="020F0502020204030204" pitchFamily="34" charset="0"/>
                <a:ea typeface="Calibri" panose="020F0502020204030204" pitchFamily="34" charset="0"/>
              </a:rPr>
              <a:t>results</a:t>
            </a:r>
            <a:r>
              <a:rPr lang="it-IT" sz="2000" dirty="0">
                <a:solidFill>
                  <a:srgbClr val="215EAE"/>
                </a:solidFill>
                <a:latin typeface="Calibri" panose="020F0502020204030204" pitchFamily="34" charset="0"/>
                <a:ea typeface="Calibri" panose="020F0502020204030204" pitchFamily="34" charset="0"/>
              </a:rPr>
              <a:t> of </a:t>
            </a:r>
            <a:r>
              <a:rPr lang="en-GB" sz="2000" dirty="0">
                <a:solidFill>
                  <a:srgbClr val="215EAE"/>
                </a:solidFill>
                <a:latin typeface="Calibri" panose="020F0502020204030204" pitchFamily="34" charset="0"/>
                <a:ea typeface="Calibri" panose="020F0502020204030204" pitchFamily="34" charset="0"/>
              </a:rPr>
              <a:t>a </a:t>
            </a:r>
            <a:r>
              <a:rPr lang="it-IT" sz="2000" b="1" dirty="0" err="1">
                <a:solidFill>
                  <a:srgbClr val="215EAE"/>
                </a:solidFill>
                <a:latin typeface="Calibri" panose="020F0502020204030204" pitchFamily="34" charset="0"/>
                <a:ea typeface="Calibri" panose="020F0502020204030204" pitchFamily="34" charset="0"/>
              </a:rPr>
              <a:t>questionnaire</a:t>
            </a:r>
            <a:r>
              <a:rPr lang="it-IT" sz="2000" dirty="0">
                <a:solidFill>
                  <a:srgbClr val="215EAE"/>
                </a:solidFill>
                <a:latin typeface="Calibri" panose="020F0502020204030204" pitchFamily="34" charset="0"/>
                <a:ea typeface="Calibri" panose="020F0502020204030204" pitchFamily="34" charset="0"/>
              </a:rPr>
              <a:t> </a:t>
            </a:r>
            <a:r>
              <a:rPr lang="it-IT" sz="2000" dirty="0" err="1">
                <a:solidFill>
                  <a:srgbClr val="215EAE"/>
                </a:solidFill>
                <a:latin typeface="Calibri" panose="020F0502020204030204" pitchFamily="34" charset="0"/>
                <a:ea typeface="Calibri" panose="020F0502020204030204" pitchFamily="34" charset="0"/>
              </a:rPr>
              <a:t>which</a:t>
            </a:r>
            <a:r>
              <a:rPr lang="it-IT" sz="2000" dirty="0">
                <a:solidFill>
                  <a:srgbClr val="215EAE"/>
                </a:solidFill>
                <a:latin typeface="Calibri" panose="020F0502020204030204" pitchFamily="34" charset="0"/>
                <a:ea typeface="Calibri" panose="020F0502020204030204" pitchFamily="34" charset="0"/>
              </a:rPr>
              <a:t> </a:t>
            </a:r>
            <a:r>
              <a:rPr lang="it-IT" sz="2000" dirty="0" err="1">
                <a:solidFill>
                  <a:srgbClr val="215EAE"/>
                </a:solidFill>
                <a:latin typeface="Calibri" panose="020F0502020204030204" pitchFamily="34" charset="0"/>
                <a:ea typeface="Calibri" panose="020F0502020204030204" pitchFamily="34" charset="0"/>
              </a:rPr>
              <a:t>was</a:t>
            </a:r>
            <a:r>
              <a:rPr lang="it-IT" sz="2000" dirty="0">
                <a:solidFill>
                  <a:srgbClr val="215EAE"/>
                </a:solidFill>
                <a:latin typeface="Calibri" panose="020F0502020204030204" pitchFamily="34" charset="0"/>
                <a:ea typeface="Calibri" panose="020F0502020204030204" pitchFamily="34" charset="0"/>
              </a:rPr>
              <a:t> </a:t>
            </a:r>
            <a:r>
              <a:rPr lang="it-IT" sz="2000" dirty="0" err="1">
                <a:solidFill>
                  <a:srgbClr val="215EAE"/>
                </a:solidFill>
                <a:latin typeface="Calibri" panose="020F0502020204030204" pitchFamily="34" charset="0"/>
                <a:ea typeface="Calibri" panose="020F0502020204030204" pitchFamily="34" charset="0"/>
              </a:rPr>
              <a:t>shared</a:t>
            </a:r>
            <a:r>
              <a:rPr lang="it-IT" sz="2000" dirty="0">
                <a:solidFill>
                  <a:srgbClr val="215EAE"/>
                </a:solidFill>
                <a:latin typeface="Calibri" panose="020F0502020204030204" pitchFamily="34" charset="0"/>
                <a:ea typeface="Calibri" panose="020F0502020204030204" pitchFamily="34" charset="0"/>
              </a:rPr>
              <a:t> with JAHEE partners from the 23</a:t>
            </a:r>
            <a:r>
              <a:rPr lang="it-IT" sz="2000" baseline="30000" dirty="0">
                <a:solidFill>
                  <a:srgbClr val="215EAE"/>
                </a:solidFill>
                <a:latin typeface="Calibri" panose="020F0502020204030204" pitchFamily="34" charset="0"/>
                <a:ea typeface="Calibri" panose="020F0502020204030204" pitchFamily="34" charset="0"/>
              </a:rPr>
              <a:t>rd</a:t>
            </a:r>
            <a:r>
              <a:rPr lang="it-IT" sz="2000" dirty="0">
                <a:solidFill>
                  <a:srgbClr val="215EAE"/>
                </a:solidFill>
                <a:latin typeface="Calibri" panose="020F0502020204030204" pitchFamily="34" charset="0"/>
                <a:ea typeface="Calibri" panose="020F0502020204030204" pitchFamily="34" charset="0"/>
              </a:rPr>
              <a:t> </a:t>
            </a:r>
            <a:r>
              <a:rPr lang="it-IT" sz="2000" dirty="0" err="1">
                <a:solidFill>
                  <a:srgbClr val="215EAE"/>
                </a:solidFill>
                <a:latin typeface="Calibri" panose="020F0502020204030204" pitchFamily="34" charset="0"/>
                <a:ea typeface="Calibri" panose="020F0502020204030204" pitchFamily="34" charset="0"/>
              </a:rPr>
              <a:t>July</a:t>
            </a:r>
            <a:r>
              <a:rPr lang="it-IT" sz="2000" dirty="0">
                <a:solidFill>
                  <a:srgbClr val="215EAE"/>
                </a:solidFill>
                <a:latin typeface="Calibri" panose="020F0502020204030204" pitchFamily="34" charset="0"/>
                <a:ea typeface="Calibri" panose="020F0502020204030204" pitchFamily="34" charset="0"/>
              </a:rPr>
              <a:t> 2019 to the 24</a:t>
            </a:r>
            <a:r>
              <a:rPr lang="it-IT" sz="2000" baseline="30000" dirty="0">
                <a:solidFill>
                  <a:srgbClr val="215EAE"/>
                </a:solidFill>
                <a:latin typeface="Calibri" panose="020F0502020204030204" pitchFamily="34" charset="0"/>
                <a:ea typeface="Calibri" panose="020F0502020204030204" pitchFamily="34" charset="0"/>
              </a:rPr>
              <a:t>th</a:t>
            </a:r>
            <a:r>
              <a:rPr lang="it-IT" sz="2000" dirty="0">
                <a:solidFill>
                  <a:srgbClr val="215EAE"/>
                </a:solidFill>
                <a:latin typeface="Calibri" panose="020F0502020204030204" pitchFamily="34" charset="0"/>
                <a:ea typeface="Calibri" panose="020F0502020204030204" pitchFamily="34" charset="0"/>
              </a:rPr>
              <a:t> August 2019 </a:t>
            </a:r>
            <a:endParaRPr lang="it-IT" sz="2000" dirty="0">
              <a:solidFill>
                <a:srgbClr val="215EAE"/>
              </a:solidFill>
            </a:endParaRPr>
          </a:p>
        </p:txBody>
      </p:sp>
      <p:sp>
        <p:nvSpPr>
          <p:cNvPr id="4" name="CasellaDiTesto 3">
            <a:extLst>
              <a:ext uri="{FF2B5EF4-FFF2-40B4-BE49-F238E27FC236}">
                <a16:creationId xmlns:a16="http://schemas.microsoft.com/office/drawing/2014/main" id="{AC7B30A4-78EC-4332-B347-C0BAE1D916D3}"/>
              </a:ext>
            </a:extLst>
          </p:cNvPr>
          <p:cNvSpPr txBox="1"/>
          <p:nvPr/>
        </p:nvSpPr>
        <p:spPr>
          <a:xfrm>
            <a:off x="1297471" y="130690"/>
            <a:ext cx="7648409" cy="523220"/>
          </a:xfrm>
          <a:prstGeom prst="rect">
            <a:avLst/>
          </a:prstGeom>
          <a:solidFill>
            <a:srgbClr val="0070C0"/>
          </a:solidFill>
        </p:spPr>
        <p:txBody>
          <a:bodyPr wrap="square" rtlCol="0">
            <a:spAutoFit/>
          </a:bodyPr>
          <a:lstStyle/>
          <a:p>
            <a:r>
              <a:rPr lang="it-IT" sz="2800" dirty="0">
                <a:solidFill>
                  <a:schemeClr val="bg1"/>
                </a:solidFill>
              </a:rPr>
              <a:t>DISSEMINATION ACTIVITY </a:t>
            </a:r>
          </a:p>
        </p:txBody>
      </p:sp>
      <p:sp>
        <p:nvSpPr>
          <p:cNvPr id="10" name="Rectangle 6">
            <a:extLst>
              <a:ext uri="{FF2B5EF4-FFF2-40B4-BE49-F238E27FC236}">
                <a16:creationId xmlns:a16="http://schemas.microsoft.com/office/drawing/2014/main" id="{D2EAE89B-3207-4A32-8F43-2321191F16E8}"/>
              </a:ext>
            </a:extLst>
          </p:cNvPr>
          <p:cNvSpPr>
            <a:spLocks noChangeArrowheads="1"/>
          </p:cNvSpPr>
          <p:nvPr/>
        </p:nvSpPr>
        <p:spPr bwMode="auto">
          <a:xfrm>
            <a:off x="1414094" y="3123968"/>
            <a:ext cx="7171593" cy="2923877"/>
          </a:xfrm>
          <a:prstGeom prst="rect">
            <a:avLst/>
          </a:prstGeom>
          <a:noFill/>
          <a:ln w="381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61950" marR="0" lvl="0" indent="-342900" defTabSz="914400" rtl="0" eaLnBrk="0" fontAlgn="base" latinLnBrk="0" hangingPunct="0">
              <a:lnSpc>
                <a:spcPct val="100000"/>
              </a:lnSpc>
              <a:spcBef>
                <a:spcPts val="1200"/>
              </a:spcBef>
              <a:spcAft>
                <a:spcPct val="0"/>
              </a:spcAft>
              <a:buClrTx/>
              <a:buSzTx/>
              <a:buFont typeface="Wingdings" panose="05000000000000000000" pitchFamily="2" charset="2"/>
              <a:buChar char="§"/>
              <a:tabLst/>
            </a:pPr>
            <a:r>
              <a:rPr kumimoji="0" lang="it-IT" altLang="it-IT" b="1" i="0" u="none" strike="noStrike" cap="none" normalizeH="0" baseline="0" dirty="0">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All </a:t>
            </a:r>
            <a:r>
              <a:rPr kumimoji="0" lang="it-IT" altLang="it-IT" b="1" i="0" u="none" strike="noStrike" cap="none" normalizeH="0" baseline="0" dirty="0" err="1">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WPs</a:t>
            </a:r>
            <a:r>
              <a:rPr kumimoji="0" lang="it-IT" altLang="it-IT" b="1" i="0" u="none" strike="noStrike" cap="none" normalizeH="0" baseline="0" dirty="0">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 </a:t>
            </a:r>
            <a:r>
              <a:rPr kumimoji="0" lang="it-IT" altLang="it-IT" b="0" i="0" u="none" strike="noStrike" cap="none" normalizeH="0" baseline="0" dirty="0" err="1">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have</a:t>
            </a:r>
            <a:r>
              <a:rPr kumimoji="0" lang="it-IT" altLang="it-IT" b="0" i="0" u="none" strike="noStrike" cap="none" normalizeH="0" baseline="0" dirty="0">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 </a:t>
            </a:r>
            <a:r>
              <a:rPr kumimoji="0" lang="it-IT" altLang="it-IT" b="0" i="0" u="none" strike="noStrike" cap="none" normalizeH="0" baseline="0" dirty="0" err="1">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participated</a:t>
            </a:r>
            <a:r>
              <a:rPr kumimoji="0" lang="it-IT" altLang="it-IT" b="0" i="0" u="none" strike="noStrike" cap="none" normalizeH="0" baseline="0" dirty="0">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it-IT" b="0" i="0" u="none" strike="noStrike" cap="none" normalizeH="0" baseline="0" dirty="0">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in dissemination</a:t>
            </a:r>
            <a:r>
              <a:rPr kumimoji="0" lang="it-IT" altLang="it-IT" b="0" i="0" u="none" strike="noStrike" cap="none" normalizeH="0" baseline="0" dirty="0">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 </a:t>
            </a:r>
            <a:r>
              <a:rPr kumimoji="0" lang="it-IT" altLang="it-IT" b="0" i="0" u="none" strike="noStrike" cap="none" normalizeH="0" baseline="0" dirty="0" err="1">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activit</a:t>
            </a:r>
            <a:r>
              <a:rPr kumimoji="0" lang="en-GB" altLang="it-IT" b="0" i="0" u="none" strike="noStrike" cap="none" normalizeH="0" baseline="0" dirty="0" err="1">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ies</a:t>
            </a:r>
            <a:r>
              <a:rPr kumimoji="0" lang="en-GB" altLang="it-IT" b="0" i="0" u="none" strike="noStrike" cap="none" normalizeH="0" baseline="0" dirty="0">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 </a:t>
            </a:r>
            <a:endParaRPr kumimoji="0" lang="it-IT" altLang="it-IT" b="0" i="0" u="none" strike="noStrike" cap="none" normalizeH="0" baseline="0" dirty="0">
              <a:ln>
                <a:noFill/>
              </a:ln>
              <a:solidFill>
                <a:srgbClr val="215EAE"/>
              </a:solidFill>
              <a:effectLst/>
            </a:endParaRPr>
          </a:p>
          <a:p>
            <a:pPr marL="361950" marR="0" lvl="0" indent="-342900" defTabSz="914400" rtl="0" eaLnBrk="0" fontAlgn="base" latinLnBrk="0" hangingPunct="0">
              <a:lnSpc>
                <a:spcPct val="100000"/>
              </a:lnSpc>
              <a:spcBef>
                <a:spcPts val="1200"/>
              </a:spcBef>
              <a:spcAft>
                <a:spcPct val="0"/>
              </a:spcAft>
              <a:buClrTx/>
              <a:buSzTx/>
              <a:buFont typeface="Wingdings" panose="05000000000000000000" pitchFamily="2" charset="2"/>
              <a:buChar char="§"/>
              <a:tabLst/>
            </a:pPr>
            <a:r>
              <a:rPr kumimoji="0" lang="it-IT" altLang="it-IT" b="1" i="0" u="none" strike="noStrike" cap="none" normalizeH="0" baseline="0" dirty="0" err="1">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Nearly</a:t>
            </a:r>
            <a:r>
              <a:rPr kumimoji="0" lang="it-IT" altLang="it-IT" b="1" i="0" u="none" strike="noStrike" cap="none" normalizeH="0" baseline="0" dirty="0">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 </a:t>
            </a:r>
            <a:r>
              <a:rPr kumimoji="0" lang="it-IT" altLang="it-IT" b="1" i="0" u="none" strike="noStrike" cap="none" normalizeH="0" baseline="0" dirty="0" err="1">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half</a:t>
            </a:r>
            <a:r>
              <a:rPr kumimoji="0" lang="it-IT" altLang="it-IT" b="1" i="0" u="none" strike="noStrike" cap="none" normalizeH="0" baseline="0" dirty="0">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 (</a:t>
            </a:r>
            <a:r>
              <a:rPr kumimoji="0" lang="it-IT" altLang="it-IT"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46%</a:t>
            </a:r>
            <a:r>
              <a:rPr kumimoji="0" lang="it-IT" altLang="it-IT" b="1" i="0" u="none" strike="noStrike" cap="none" normalizeH="0" baseline="0" dirty="0">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 </a:t>
            </a:r>
            <a:r>
              <a:rPr kumimoji="0" lang="it-IT" altLang="it-IT" b="0" i="0" u="none" strike="noStrike" cap="none" normalizeH="0" baseline="0" dirty="0">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of the </a:t>
            </a:r>
            <a:r>
              <a:rPr kumimoji="0" lang="it-IT" altLang="it-IT" b="0" i="0" u="none" strike="noStrike" cap="none" normalizeH="0" baseline="0" dirty="0" err="1">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reported</a:t>
            </a:r>
            <a:r>
              <a:rPr kumimoji="0" lang="it-IT" altLang="it-IT" b="0" i="0" u="none" strike="noStrike" cap="none" normalizeH="0" baseline="0" dirty="0">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 </a:t>
            </a:r>
            <a:r>
              <a:rPr kumimoji="0" lang="it-IT" altLang="it-IT" b="0" i="0" u="none" strike="noStrike" cap="none" normalizeH="0" baseline="0" dirty="0" err="1">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dissemination</a:t>
            </a:r>
            <a:r>
              <a:rPr kumimoji="0" lang="it-IT" altLang="it-IT" b="0" i="0" u="none" strike="noStrike" cap="none" normalizeH="0" baseline="0" dirty="0">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 activities </a:t>
            </a:r>
            <a:br>
              <a:rPr kumimoji="0" lang="it-IT" altLang="it-IT" b="0" i="0" u="none" strike="noStrike" cap="none" normalizeH="0" baseline="0" dirty="0">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br>
            <a:r>
              <a:rPr kumimoji="0" lang="it-IT" altLang="it-IT" b="0" i="0" u="none" strike="noStrike" cap="none" normalizeH="0" baseline="0" dirty="0" err="1">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had</a:t>
            </a:r>
            <a:r>
              <a:rPr kumimoji="0" lang="it-IT" altLang="it-IT" b="0" i="0" u="none" strike="noStrike" cap="none" normalizeH="0" baseline="0" dirty="0">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 a </a:t>
            </a:r>
            <a:r>
              <a:rPr kumimoji="0" lang="it-IT" altLang="it-IT" b="1" i="0" u="none" strike="noStrike" cap="none" normalizeH="0" baseline="0" dirty="0" err="1">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horizontal</a:t>
            </a:r>
            <a:r>
              <a:rPr kumimoji="0" lang="it-IT" altLang="it-IT" b="1" i="0" u="none" strike="noStrike" cap="none" normalizeH="0" baseline="0" dirty="0">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 </a:t>
            </a:r>
            <a:r>
              <a:rPr kumimoji="0" lang="it-IT" altLang="it-IT" b="0" i="0" u="none" strike="noStrike" cap="none" normalizeH="0" baseline="0" dirty="0">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scope in the promotion of JAHEE. </a:t>
            </a:r>
            <a:endParaRPr kumimoji="0" lang="it-IT" altLang="it-IT" b="0" i="0" u="none" strike="noStrike" cap="none" normalizeH="0" baseline="0" dirty="0">
              <a:ln>
                <a:noFill/>
              </a:ln>
              <a:solidFill>
                <a:srgbClr val="215EAE"/>
              </a:solidFill>
              <a:effectLst/>
            </a:endParaRPr>
          </a:p>
          <a:p>
            <a:pPr marL="361950" marR="0" lvl="0" indent="-342900" defTabSz="914400" rtl="0" eaLnBrk="0" fontAlgn="base" latinLnBrk="0" hangingPunct="0">
              <a:lnSpc>
                <a:spcPct val="100000"/>
              </a:lnSpc>
              <a:spcBef>
                <a:spcPts val="1200"/>
              </a:spcBef>
              <a:spcAft>
                <a:spcPct val="0"/>
              </a:spcAft>
              <a:buClrTx/>
              <a:buSzTx/>
              <a:buFont typeface="Wingdings" panose="05000000000000000000" pitchFamily="2" charset="2"/>
              <a:buChar char="§"/>
              <a:tabLst/>
            </a:pPr>
            <a:r>
              <a:rPr kumimoji="0" lang="it-IT" altLang="it-IT" b="0" i="0" u="none" strike="noStrike" cap="none" normalizeH="0" baseline="0" dirty="0">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WP 9 (10%) and WP 5 (16%) </a:t>
            </a:r>
            <a:r>
              <a:rPr kumimoji="0" lang="it-IT" altLang="it-IT" b="0" i="0" u="none" strike="noStrike" cap="none" normalizeH="0" baseline="0" dirty="0" err="1">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reported</a:t>
            </a:r>
            <a:r>
              <a:rPr kumimoji="0" lang="it-IT" altLang="it-IT" b="0" i="0" u="none" strike="noStrike" cap="none" normalizeH="0" baseline="0" dirty="0">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 the </a:t>
            </a:r>
            <a:r>
              <a:rPr kumimoji="0" lang="it-IT" altLang="it-IT" b="0" i="0" u="none" strike="noStrike" cap="none" normalizeH="0" baseline="0" dirty="0" err="1">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most</a:t>
            </a:r>
            <a:r>
              <a:rPr kumimoji="0" lang="it-IT" altLang="it-IT" b="0" i="0" u="none" strike="noStrike" cap="none" normalizeH="0" baseline="0" dirty="0">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 WP </a:t>
            </a:r>
            <a:r>
              <a:rPr kumimoji="0" lang="it-IT" altLang="it-IT" b="1" i="0" u="none" strike="noStrike" cap="none" normalizeH="0" baseline="0" dirty="0" err="1">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specific</a:t>
            </a:r>
            <a:r>
              <a:rPr kumimoji="0" lang="it-IT" altLang="it-IT" b="1" i="0" u="none" strike="noStrike" cap="none" normalizeH="0" baseline="0" dirty="0">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 </a:t>
            </a:r>
            <a:r>
              <a:rPr kumimoji="0" lang="it-IT" altLang="it-IT" b="1" i="0" u="none" strike="noStrike" cap="none" normalizeH="0" baseline="0" dirty="0" err="1">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dissemination</a:t>
            </a:r>
            <a:r>
              <a:rPr kumimoji="0" lang="it-IT" altLang="it-IT" b="0" i="0" u="none" strike="noStrike" cap="none" normalizeH="0" baseline="0" dirty="0">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 activities. </a:t>
            </a:r>
            <a:endParaRPr kumimoji="0" lang="it-IT" altLang="it-IT" b="0" i="0" u="none" strike="noStrike" cap="none" normalizeH="0" baseline="0" dirty="0">
              <a:ln>
                <a:noFill/>
              </a:ln>
              <a:solidFill>
                <a:srgbClr val="215EAE"/>
              </a:solidFill>
              <a:effectLst/>
            </a:endParaRPr>
          </a:p>
          <a:p>
            <a:pPr marL="361950" marR="0" lvl="0" indent="-342900" defTabSz="914400" rtl="0" eaLnBrk="0" fontAlgn="base" latinLnBrk="0" hangingPunct="0">
              <a:lnSpc>
                <a:spcPct val="100000"/>
              </a:lnSpc>
              <a:spcBef>
                <a:spcPts val="1200"/>
              </a:spcBef>
              <a:spcAft>
                <a:spcPct val="0"/>
              </a:spcAft>
              <a:buClrTx/>
              <a:buSzTx/>
              <a:buFont typeface="Wingdings" panose="05000000000000000000" pitchFamily="2" charset="2"/>
              <a:buChar char="§"/>
              <a:tabLst/>
            </a:pPr>
            <a:r>
              <a:rPr kumimoji="0" lang="it-IT" altLang="it-IT" b="0" i="0" u="none" strike="noStrike" cap="none" normalizeH="0" baseline="0" dirty="0">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Activities </a:t>
            </a:r>
            <a:r>
              <a:rPr kumimoji="0" lang="it-IT" altLang="it-IT" b="0" i="0" u="none" strike="noStrike" cap="none" normalizeH="0" baseline="0" dirty="0" err="1">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included</a:t>
            </a:r>
            <a:r>
              <a:rPr kumimoji="0" lang="it-IT" altLang="it-IT" b="0" i="0" u="none" strike="noStrike" cap="none" normalizeH="0" baseline="0" dirty="0">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 </a:t>
            </a:r>
            <a:r>
              <a:rPr kumimoji="0" lang="it-IT" altLang="it-IT"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48 events </a:t>
            </a:r>
            <a:r>
              <a:rPr kumimoji="0" lang="it-IT" altLang="it-IT" b="0" i="0" u="none" strike="noStrike" cap="none" normalizeH="0" baseline="0" dirty="0">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in 17 </a:t>
            </a:r>
            <a:r>
              <a:rPr kumimoji="0" lang="it-IT" altLang="it-IT" b="0" i="0" u="none" strike="noStrike" cap="none" normalizeH="0" baseline="0" dirty="0" err="1">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different</a:t>
            </a:r>
            <a:r>
              <a:rPr kumimoji="0" lang="it-IT" altLang="it-IT" b="0" i="0" u="none" strike="noStrike" cap="none" normalizeH="0" baseline="0" dirty="0">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 countries, conferences or </a:t>
            </a:r>
            <a:r>
              <a:rPr kumimoji="0" lang="it-IT" altLang="it-IT" b="0" i="0" u="none" strike="noStrike" cap="none" normalizeH="0" baseline="0" dirty="0" err="1">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other</a:t>
            </a:r>
            <a:r>
              <a:rPr kumimoji="0" lang="it-IT" altLang="it-IT" b="0" i="0" u="none" strike="noStrike" cap="none" normalizeH="0" baseline="0" dirty="0">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 meetings, 14 </a:t>
            </a:r>
            <a:r>
              <a:rPr kumimoji="0" lang="it-IT" altLang="it-IT" b="0" i="0" u="none" strike="noStrike" cap="none" normalizeH="0" baseline="0" dirty="0" err="1">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publications</a:t>
            </a:r>
            <a:r>
              <a:rPr kumimoji="0" lang="it-IT" altLang="it-IT" b="0" i="0" u="none" strike="noStrike" cap="none" normalizeH="0" baseline="0" dirty="0">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 and </a:t>
            </a:r>
            <a:r>
              <a:rPr kumimoji="0" lang="it-IT" altLang="it-IT" b="0" i="0" u="none" strike="noStrike" cap="none" normalizeH="0" baseline="0" dirty="0" err="1">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others</a:t>
            </a:r>
            <a:r>
              <a:rPr kumimoji="0" lang="it-IT" altLang="it-IT" b="0" i="0" u="none" strike="noStrike" cap="none" normalizeH="0" baseline="0" dirty="0">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 (14).</a:t>
            </a:r>
            <a:endParaRPr kumimoji="0" lang="it-IT" altLang="it-IT" b="0" i="0" u="none" strike="noStrike" cap="none" normalizeH="0" baseline="0" dirty="0">
              <a:ln>
                <a:noFill/>
              </a:ln>
              <a:solidFill>
                <a:srgbClr val="215EAE"/>
              </a:solidFill>
              <a:effectLst/>
            </a:endParaRPr>
          </a:p>
          <a:p>
            <a:pPr marL="361950" marR="0" lvl="0" indent="-342900" defTabSz="914400" rtl="0" eaLnBrk="0" fontAlgn="base" latinLnBrk="0" hangingPunct="0">
              <a:lnSpc>
                <a:spcPct val="100000"/>
              </a:lnSpc>
              <a:spcBef>
                <a:spcPts val="1200"/>
              </a:spcBef>
              <a:spcAft>
                <a:spcPct val="0"/>
              </a:spcAft>
              <a:buClrTx/>
              <a:buSzTx/>
              <a:buFont typeface="Wingdings" panose="05000000000000000000" pitchFamily="2" charset="2"/>
              <a:buChar char="§"/>
              <a:tabLst/>
            </a:pPr>
            <a:r>
              <a:rPr kumimoji="0" lang="it-IT" altLang="it-IT" b="0" i="0" u="none" strike="noStrike" cap="none" normalizeH="0" baseline="0" dirty="0" err="1">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Dissemination</a:t>
            </a:r>
            <a:r>
              <a:rPr kumimoji="0" lang="it-IT" altLang="it-IT" b="0" i="0" u="none" strike="noStrike" cap="none" normalizeH="0" baseline="0" dirty="0">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 </a:t>
            </a:r>
            <a:r>
              <a:rPr kumimoji="0" lang="it-IT" altLang="it-IT" b="0" i="0" u="none" strike="noStrike" cap="none" normalizeH="0" baseline="0" dirty="0" err="1">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has</a:t>
            </a:r>
            <a:r>
              <a:rPr kumimoji="0" lang="it-IT" altLang="it-IT" b="0" i="0" u="none" strike="noStrike" cap="none" normalizeH="0" baseline="0" dirty="0">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 </a:t>
            </a:r>
            <a:r>
              <a:rPr kumimoji="0" lang="it-IT" altLang="it-IT" b="0" i="0" u="none" strike="noStrike" cap="none" normalizeH="0" baseline="0" dirty="0" err="1">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been</a:t>
            </a:r>
            <a:r>
              <a:rPr kumimoji="0" lang="it-IT" altLang="it-IT" b="0" i="0" u="none" strike="noStrike" cap="none" normalizeH="0" baseline="0" dirty="0">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 </a:t>
            </a:r>
            <a:r>
              <a:rPr kumimoji="0" lang="it-IT" altLang="it-IT" b="0" i="0" u="none" strike="noStrike" cap="none" normalizeH="0" baseline="0" dirty="0" err="1">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carried</a:t>
            </a:r>
            <a:r>
              <a:rPr kumimoji="0" lang="it-IT" altLang="it-IT" b="0" i="0" u="none" strike="noStrike" cap="none" normalizeH="0" baseline="0" dirty="0">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 out in </a:t>
            </a:r>
            <a:r>
              <a:rPr kumimoji="0" lang="it-IT" altLang="it-IT"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14</a:t>
            </a:r>
            <a:r>
              <a:rPr kumimoji="0" lang="it-IT" altLang="it-IT" b="1" i="0" u="none" strike="noStrike" cap="none" normalizeH="0" baseline="0" dirty="0">
                <a:ln>
                  <a:noFill/>
                </a:ln>
                <a:solidFill>
                  <a:srgbClr val="215EAE"/>
                </a:solidFill>
                <a:effectLst/>
                <a:latin typeface="Calibri" panose="020F0502020204030204" pitchFamily="34" charset="0"/>
                <a:ea typeface="Calibri" panose="020F0502020204030204" pitchFamily="34" charset="0"/>
                <a:cs typeface="Calibri" panose="020F0502020204030204" pitchFamily="34" charset="0"/>
              </a:rPr>
              <a:t> </a:t>
            </a:r>
            <a:r>
              <a:rPr kumimoji="0" lang="it-IT" altLang="it-IT" b="1" i="0" u="none" strike="noStrike" cap="none" normalizeH="0" baseline="0" dirty="0" err="1">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different</a:t>
            </a:r>
            <a:r>
              <a:rPr kumimoji="0" lang="it-IT" altLang="it-IT"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kumimoji="0" lang="it-IT" altLang="it-IT" b="1" i="0" u="none" strike="noStrike" cap="none" normalizeH="0" baseline="0" dirty="0" err="1">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languages</a:t>
            </a:r>
            <a:r>
              <a:rPr kumimoji="0" lang="it-IT" altLang="it-IT" b="0" i="0" u="none" strike="noStrike" cap="none" normalizeH="0" baseline="0" dirty="0">
                <a:ln>
                  <a:noFill/>
                </a:ln>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a:t>
            </a:r>
            <a:endParaRPr kumimoji="0" lang="it-IT" altLang="it-IT" b="0" i="0" u="none" strike="noStrike" cap="none" normalizeH="0" baseline="0" dirty="0">
              <a:ln>
                <a:noFill/>
              </a:ln>
              <a:solidFill>
                <a:schemeClr val="tx1">
                  <a:lumMod val="95000"/>
                  <a:lumOff val="5000"/>
                </a:schemeClr>
              </a:solidFill>
              <a:effectLst/>
            </a:endParaRPr>
          </a:p>
        </p:txBody>
      </p:sp>
      <p:sp>
        <p:nvSpPr>
          <p:cNvPr id="6" name="CasellaDiTesto 5"/>
          <p:cNvSpPr txBox="1"/>
          <p:nvPr/>
        </p:nvSpPr>
        <p:spPr>
          <a:xfrm>
            <a:off x="1414094" y="969814"/>
            <a:ext cx="2492990" cy="369332"/>
          </a:xfrm>
          <a:prstGeom prst="rect">
            <a:avLst/>
          </a:prstGeom>
          <a:solidFill>
            <a:schemeClr val="accent6">
              <a:lumMod val="75000"/>
            </a:schemeClr>
          </a:solidFill>
        </p:spPr>
        <p:txBody>
          <a:bodyPr wrap="none" rtlCol="0">
            <a:spAutoFit/>
          </a:bodyPr>
          <a:lstStyle/>
          <a:p>
            <a:r>
              <a:rPr lang="it-IT" b="1" dirty="0" err="1">
                <a:solidFill>
                  <a:schemeClr val="bg1"/>
                </a:solidFill>
              </a:rPr>
              <a:t>Dissemination</a:t>
            </a:r>
            <a:r>
              <a:rPr lang="it-IT" b="1" dirty="0">
                <a:solidFill>
                  <a:schemeClr val="bg1"/>
                </a:solidFill>
              </a:rPr>
              <a:t> report</a:t>
            </a:r>
            <a:endParaRPr lang="es-ES" b="1" dirty="0">
              <a:solidFill>
                <a:schemeClr val="bg1"/>
              </a:solidFill>
            </a:endParaRPr>
          </a:p>
        </p:txBody>
      </p:sp>
      <p:sp>
        <p:nvSpPr>
          <p:cNvPr id="7" name="CasellaDiTesto 6">
            <a:extLst>
              <a:ext uri="{FF2B5EF4-FFF2-40B4-BE49-F238E27FC236}">
                <a16:creationId xmlns:a16="http://schemas.microsoft.com/office/drawing/2014/main" id="{E1BB1474-4469-4E59-90E0-0388453654CD}"/>
              </a:ext>
            </a:extLst>
          </p:cNvPr>
          <p:cNvSpPr txBox="1"/>
          <p:nvPr/>
        </p:nvSpPr>
        <p:spPr>
          <a:xfrm>
            <a:off x="4054510" y="1007975"/>
            <a:ext cx="2287870" cy="369332"/>
          </a:xfrm>
          <a:prstGeom prst="rect">
            <a:avLst/>
          </a:prstGeom>
          <a:noFill/>
        </p:spPr>
        <p:txBody>
          <a:bodyPr wrap="none" rtlCol="0">
            <a:spAutoFit/>
          </a:bodyPr>
          <a:lstStyle/>
          <a:p>
            <a:r>
              <a:rPr lang="it-IT" dirty="0">
                <a:solidFill>
                  <a:srgbClr val="215EAE"/>
                </a:solidFill>
              </a:rPr>
              <a:t>To be </a:t>
            </a:r>
            <a:r>
              <a:rPr lang="it-IT" dirty="0" err="1">
                <a:solidFill>
                  <a:srgbClr val="215EAE"/>
                </a:solidFill>
              </a:rPr>
              <a:t>released</a:t>
            </a:r>
            <a:r>
              <a:rPr lang="it-IT" dirty="0">
                <a:solidFill>
                  <a:srgbClr val="215EAE"/>
                </a:solidFill>
              </a:rPr>
              <a:t> </a:t>
            </a:r>
            <a:r>
              <a:rPr lang="it-IT" dirty="0" err="1">
                <a:solidFill>
                  <a:srgbClr val="215EAE"/>
                </a:solidFill>
              </a:rPr>
              <a:t>soon</a:t>
            </a:r>
            <a:endParaRPr lang="it-IT" dirty="0">
              <a:solidFill>
                <a:srgbClr val="215EAE"/>
              </a:solidFill>
            </a:endParaRPr>
          </a:p>
        </p:txBody>
      </p:sp>
      <p:sp>
        <p:nvSpPr>
          <p:cNvPr id="9" name="CasellaDiTesto 8">
            <a:extLst>
              <a:ext uri="{FF2B5EF4-FFF2-40B4-BE49-F238E27FC236}">
                <a16:creationId xmlns:a16="http://schemas.microsoft.com/office/drawing/2014/main" id="{524FFB6F-D62A-4AFE-BE17-7BB680D82999}"/>
              </a:ext>
            </a:extLst>
          </p:cNvPr>
          <p:cNvSpPr txBox="1"/>
          <p:nvPr/>
        </p:nvSpPr>
        <p:spPr>
          <a:xfrm>
            <a:off x="1414094" y="2686982"/>
            <a:ext cx="954107" cy="369332"/>
          </a:xfrm>
          <a:prstGeom prst="rect">
            <a:avLst/>
          </a:prstGeom>
          <a:solidFill>
            <a:srgbClr val="FAC81A"/>
          </a:solidFill>
        </p:spPr>
        <p:txBody>
          <a:bodyPr wrap="none" rtlCol="0">
            <a:spAutoFit/>
          </a:bodyPr>
          <a:lstStyle/>
          <a:p>
            <a:r>
              <a:rPr lang="it-IT" b="1" dirty="0">
                <a:solidFill>
                  <a:schemeClr val="bg1"/>
                </a:solidFill>
              </a:rPr>
              <a:t>In brief</a:t>
            </a:r>
            <a:endParaRPr lang="es-ES" b="1" dirty="0">
              <a:solidFill>
                <a:schemeClr val="bg1"/>
              </a:solidFill>
            </a:endParaRPr>
          </a:p>
        </p:txBody>
      </p:sp>
    </p:spTree>
    <p:extLst>
      <p:ext uri="{BB962C8B-B14F-4D97-AF65-F5344CB8AC3E}">
        <p14:creationId xmlns:p14="http://schemas.microsoft.com/office/powerpoint/2010/main" val="3370563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3A4EA3D-12DC-49C1-B120-5498F36056CE}"/>
              </a:ext>
            </a:extLst>
          </p:cNvPr>
          <p:cNvSpPr>
            <a:spLocks noGrp="1"/>
          </p:cNvSpPr>
          <p:nvPr>
            <p:ph type="sldNum" sz="quarter" idx="10"/>
          </p:nvPr>
        </p:nvSpPr>
        <p:spPr/>
        <p:txBody>
          <a:bodyPr/>
          <a:lstStyle/>
          <a:p>
            <a:fld id="{99A7AB9E-5A61-4154-98E5-79E7B3892B0B}" type="slidenum">
              <a:rPr lang="it-IT" smtClean="0"/>
              <a:pPr/>
              <a:t>19</a:t>
            </a:fld>
            <a:endParaRPr lang="it-IT" dirty="0"/>
          </a:p>
        </p:txBody>
      </p:sp>
      <p:graphicFrame>
        <p:nvGraphicFramePr>
          <p:cNvPr id="3" name="Chart 1">
            <a:extLst>
              <a:ext uri="{FF2B5EF4-FFF2-40B4-BE49-F238E27FC236}">
                <a16:creationId xmlns:a16="http://schemas.microsoft.com/office/drawing/2014/main" id="{B618C8D7-BD62-419B-82B7-4C8AA4C80E2D}"/>
              </a:ext>
            </a:extLst>
          </p:cNvPr>
          <p:cNvGraphicFramePr/>
          <p:nvPr>
            <p:extLst>
              <p:ext uri="{D42A27DB-BD31-4B8C-83A1-F6EECF244321}">
                <p14:modId xmlns:p14="http://schemas.microsoft.com/office/powerpoint/2010/main" val="148088602"/>
              </p:ext>
            </p:extLst>
          </p:nvPr>
        </p:nvGraphicFramePr>
        <p:xfrm>
          <a:off x="1764323" y="1851024"/>
          <a:ext cx="6224954" cy="4513385"/>
        </p:xfrm>
        <a:graphic>
          <a:graphicData uri="http://schemas.openxmlformats.org/drawingml/2006/chart">
            <c:chart xmlns:c="http://schemas.openxmlformats.org/drawingml/2006/chart" xmlns:r="http://schemas.openxmlformats.org/officeDocument/2006/relationships" r:id="rId2"/>
          </a:graphicData>
        </a:graphic>
      </p:graphicFrame>
      <p:sp>
        <p:nvSpPr>
          <p:cNvPr id="5" name="CasellaDiTesto 4"/>
          <p:cNvSpPr txBox="1"/>
          <p:nvPr/>
        </p:nvSpPr>
        <p:spPr>
          <a:xfrm>
            <a:off x="5819775" y="1123082"/>
            <a:ext cx="2014334" cy="646331"/>
          </a:xfrm>
          <a:prstGeom prst="rect">
            <a:avLst/>
          </a:prstGeom>
          <a:solidFill>
            <a:schemeClr val="accent6">
              <a:lumMod val="75000"/>
            </a:schemeClr>
          </a:solidFill>
          <a:ln>
            <a:solidFill>
              <a:srgbClr val="00B0F0"/>
            </a:solidFill>
          </a:ln>
        </p:spPr>
        <p:txBody>
          <a:bodyPr wrap="none" rtlCol="0">
            <a:spAutoFit/>
          </a:bodyPr>
          <a:lstStyle/>
          <a:p>
            <a:r>
              <a:rPr lang="it-IT" dirty="0" err="1">
                <a:solidFill>
                  <a:schemeClr val="bg1"/>
                </a:solidFill>
              </a:rPr>
              <a:t>Horizontal</a:t>
            </a:r>
            <a:r>
              <a:rPr lang="it-IT" dirty="0">
                <a:solidFill>
                  <a:schemeClr val="bg1"/>
                </a:solidFill>
              </a:rPr>
              <a:t>:    46%</a:t>
            </a:r>
          </a:p>
          <a:p>
            <a:r>
              <a:rPr lang="it-IT" dirty="0">
                <a:solidFill>
                  <a:schemeClr val="bg1"/>
                </a:solidFill>
              </a:rPr>
              <a:t>WP </a:t>
            </a:r>
            <a:r>
              <a:rPr lang="it-IT" dirty="0" err="1">
                <a:solidFill>
                  <a:schemeClr val="bg1"/>
                </a:solidFill>
              </a:rPr>
              <a:t>Specific</a:t>
            </a:r>
            <a:r>
              <a:rPr lang="it-IT" dirty="0">
                <a:solidFill>
                  <a:schemeClr val="bg1"/>
                </a:solidFill>
              </a:rPr>
              <a:t>: 54%</a:t>
            </a:r>
            <a:endParaRPr lang="es-ES" dirty="0">
              <a:solidFill>
                <a:schemeClr val="bg1"/>
              </a:solidFill>
            </a:endParaRPr>
          </a:p>
        </p:txBody>
      </p:sp>
      <p:sp>
        <p:nvSpPr>
          <p:cNvPr id="6" name="CasellaDiTesto 5">
            <a:extLst>
              <a:ext uri="{FF2B5EF4-FFF2-40B4-BE49-F238E27FC236}">
                <a16:creationId xmlns:a16="http://schemas.microsoft.com/office/drawing/2014/main" id="{AC7B30A4-78EC-4332-B347-C0BAE1D916D3}"/>
              </a:ext>
            </a:extLst>
          </p:cNvPr>
          <p:cNvSpPr txBox="1"/>
          <p:nvPr/>
        </p:nvSpPr>
        <p:spPr>
          <a:xfrm>
            <a:off x="1495591" y="297447"/>
            <a:ext cx="7648409" cy="523220"/>
          </a:xfrm>
          <a:prstGeom prst="rect">
            <a:avLst/>
          </a:prstGeom>
          <a:solidFill>
            <a:srgbClr val="0070C0"/>
          </a:solidFill>
        </p:spPr>
        <p:txBody>
          <a:bodyPr wrap="square" rtlCol="0">
            <a:spAutoFit/>
          </a:bodyPr>
          <a:lstStyle/>
          <a:p>
            <a:r>
              <a:rPr lang="it-IT" sz="2800" dirty="0">
                <a:solidFill>
                  <a:schemeClr val="bg1"/>
                </a:solidFill>
              </a:rPr>
              <a:t>DISSEMINATION ACTIVITY </a:t>
            </a:r>
          </a:p>
        </p:txBody>
      </p:sp>
      <p:sp>
        <p:nvSpPr>
          <p:cNvPr id="7" name="CasellaDiTesto 6">
            <a:extLst>
              <a:ext uri="{FF2B5EF4-FFF2-40B4-BE49-F238E27FC236}">
                <a16:creationId xmlns:a16="http://schemas.microsoft.com/office/drawing/2014/main" id="{04DFCFAC-604A-4154-A52A-4FC20346752C}"/>
              </a:ext>
            </a:extLst>
          </p:cNvPr>
          <p:cNvSpPr txBox="1"/>
          <p:nvPr/>
        </p:nvSpPr>
        <p:spPr>
          <a:xfrm>
            <a:off x="1891147" y="1256221"/>
            <a:ext cx="2762295" cy="369332"/>
          </a:xfrm>
          <a:prstGeom prst="rect">
            <a:avLst/>
          </a:prstGeom>
          <a:solidFill>
            <a:srgbClr val="FAC81A"/>
          </a:solidFill>
        </p:spPr>
        <p:txBody>
          <a:bodyPr wrap="none" rtlCol="0">
            <a:spAutoFit/>
          </a:bodyPr>
          <a:lstStyle/>
          <a:p>
            <a:r>
              <a:rPr lang="it-IT" b="1" dirty="0">
                <a:solidFill>
                  <a:schemeClr val="bg1"/>
                </a:solidFill>
              </a:rPr>
              <a:t>Focus of </a:t>
            </a:r>
            <a:r>
              <a:rPr lang="it-IT" b="1" dirty="0" err="1">
                <a:solidFill>
                  <a:schemeClr val="bg1"/>
                </a:solidFill>
              </a:rPr>
              <a:t>dissemination</a:t>
            </a:r>
            <a:endParaRPr lang="es-ES" b="1" dirty="0">
              <a:solidFill>
                <a:schemeClr val="bg1"/>
              </a:solidFill>
            </a:endParaRPr>
          </a:p>
        </p:txBody>
      </p:sp>
    </p:spTree>
    <p:extLst>
      <p:ext uri="{BB962C8B-B14F-4D97-AF65-F5344CB8AC3E}">
        <p14:creationId xmlns:p14="http://schemas.microsoft.com/office/powerpoint/2010/main" val="2385109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7890" y="828040"/>
            <a:ext cx="8422640" cy="843280"/>
          </a:xfrm>
        </p:spPr>
        <p:txBody>
          <a:bodyPr/>
          <a:lstStyle/>
          <a:p>
            <a:r>
              <a:rPr lang="it-IT" sz="8000" dirty="0" err="1">
                <a:solidFill>
                  <a:srgbClr val="0070C0"/>
                </a:solidFill>
              </a:rPr>
              <a:t>communication</a:t>
            </a:r>
            <a:endParaRPr lang="es-ES" sz="8000" dirty="0">
              <a:solidFill>
                <a:srgbClr val="0070C0"/>
              </a:solidFill>
            </a:endParaRPr>
          </a:p>
        </p:txBody>
      </p:sp>
      <p:sp>
        <p:nvSpPr>
          <p:cNvPr id="5" name="CasellaDiTesto 4"/>
          <p:cNvSpPr txBox="1"/>
          <p:nvPr/>
        </p:nvSpPr>
        <p:spPr>
          <a:xfrm>
            <a:off x="3773170" y="1651000"/>
            <a:ext cx="5019323" cy="1015663"/>
          </a:xfrm>
          <a:prstGeom prst="rect">
            <a:avLst/>
          </a:prstGeom>
          <a:noFill/>
        </p:spPr>
        <p:txBody>
          <a:bodyPr wrap="none" rtlCol="0">
            <a:spAutoFit/>
          </a:bodyPr>
          <a:lstStyle/>
          <a:p>
            <a:r>
              <a:rPr lang="it-IT" sz="6000" dirty="0" err="1">
                <a:solidFill>
                  <a:srgbClr val="FFC000"/>
                </a:solidFill>
              </a:rPr>
              <a:t>Dissemination</a:t>
            </a:r>
            <a:endParaRPr lang="es-ES" sz="6000" dirty="0">
              <a:solidFill>
                <a:srgbClr val="FFC000"/>
              </a:solidFill>
            </a:endParaRPr>
          </a:p>
        </p:txBody>
      </p:sp>
      <p:pic>
        <p:nvPicPr>
          <p:cNvPr id="6" name="Picture 5"/>
          <p:cNvPicPr>
            <a:picLocks noChangeAspect="1"/>
          </p:cNvPicPr>
          <p:nvPr/>
        </p:nvPicPr>
        <p:blipFill rotWithShape="1">
          <a:blip r:embed="rId3"/>
          <a:srcRect r="96" b="15608"/>
          <a:stretch/>
        </p:blipFill>
        <p:spPr>
          <a:xfrm>
            <a:off x="7020561" y="3373818"/>
            <a:ext cx="1151902" cy="1471130"/>
          </a:xfrm>
          <a:prstGeom prst="rect">
            <a:avLst/>
          </a:prstGeom>
        </p:spPr>
      </p:pic>
      <p:sp>
        <p:nvSpPr>
          <p:cNvPr id="3" name="CasellaDiTesto 2">
            <a:extLst>
              <a:ext uri="{FF2B5EF4-FFF2-40B4-BE49-F238E27FC236}">
                <a16:creationId xmlns:a16="http://schemas.microsoft.com/office/drawing/2014/main" id="{67E75861-A343-47B0-9874-06D577626ECE}"/>
              </a:ext>
            </a:extLst>
          </p:cNvPr>
          <p:cNvSpPr txBox="1"/>
          <p:nvPr/>
        </p:nvSpPr>
        <p:spPr>
          <a:xfrm>
            <a:off x="1141339" y="3498176"/>
            <a:ext cx="5263662" cy="1261884"/>
          </a:xfrm>
          <a:prstGeom prst="rect">
            <a:avLst/>
          </a:prstGeom>
          <a:noFill/>
        </p:spPr>
        <p:txBody>
          <a:bodyPr wrap="square" rtlCol="0">
            <a:spAutoFit/>
          </a:bodyPr>
          <a:lstStyle/>
          <a:p>
            <a:r>
              <a:rPr lang="it-IT" sz="3600" dirty="0">
                <a:solidFill>
                  <a:schemeClr val="tx1">
                    <a:lumMod val="50000"/>
                    <a:lumOff val="50000"/>
                  </a:schemeClr>
                </a:solidFill>
              </a:rPr>
              <a:t>in </a:t>
            </a:r>
            <a:r>
              <a:rPr lang="it-IT" sz="3600" dirty="0" err="1">
                <a:solidFill>
                  <a:schemeClr val="tx1">
                    <a:lumMod val="50000"/>
                    <a:lumOff val="50000"/>
                  </a:schemeClr>
                </a:solidFill>
              </a:rPr>
              <a:t>close</a:t>
            </a:r>
            <a:r>
              <a:rPr lang="it-IT" sz="3600" dirty="0">
                <a:solidFill>
                  <a:schemeClr val="tx1">
                    <a:lumMod val="50000"/>
                    <a:lumOff val="50000"/>
                  </a:schemeClr>
                </a:solidFill>
              </a:rPr>
              <a:t> </a:t>
            </a:r>
            <a:r>
              <a:rPr lang="it-IT" sz="3600" dirty="0" err="1">
                <a:solidFill>
                  <a:schemeClr val="tx1">
                    <a:lumMod val="50000"/>
                    <a:lumOff val="50000"/>
                  </a:schemeClr>
                </a:solidFill>
              </a:rPr>
              <a:t>collaboration</a:t>
            </a:r>
            <a:r>
              <a:rPr lang="it-IT" sz="3600" dirty="0">
                <a:solidFill>
                  <a:schemeClr val="tx1">
                    <a:lumMod val="50000"/>
                    <a:lumOff val="50000"/>
                  </a:schemeClr>
                </a:solidFill>
              </a:rPr>
              <a:t> with </a:t>
            </a:r>
            <a:r>
              <a:rPr lang="it-IT" sz="4000" b="1" dirty="0">
                <a:solidFill>
                  <a:srgbClr val="00B0F0"/>
                </a:solidFill>
              </a:rPr>
              <a:t>WP1</a:t>
            </a:r>
            <a:r>
              <a:rPr lang="it-IT" sz="4000" b="1" dirty="0">
                <a:solidFill>
                  <a:schemeClr val="tx1">
                    <a:lumMod val="50000"/>
                    <a:lumOff val="50000"/>
                  </a:schemeClr>
                </a:solidFill>
              </a:rPr>
              <a:t> </a:t>
            </a:r>
            <a:r>
              <a:rPr lang="it-IT" sz="3600" dirty="0">
                <a:solidFill>
                  <a:schemeClr val="tx1">
                    <a:lumMod val="50000"/>
                    <a:lumOff val="50000"/>
                  </a:schemeClr>
                </a:solidFill>
              </a:rPr>
              <a:t>and </a:t>
            </a:r>
            <a:r>
              <a:rPr lang="it-IT" sz="3600" b="1" dirty="0" err="1">
                <a:solidFill>
                  <a:srgbClr val="00B0F0"/>
                </a:solidFill>
              </a:rPr>
              <a:t>all</a:t>
            </a:r>
            <a:r>
              <a:rPr lang="it-IT" sz="3600" b="1" dirty="0">
                <a:solidFill>
                  <a:srgbClr val="00B0F0"/>
                </a:solidFill>
              </a:rPr>
              <a:t> </a:t>
            </a:r>
            <a:r>
              <a:rPr lang="it-IT" sz="3600" b="1" dirty="0" err="1">
                <a:solidFill>
                  <a:srgbClr val="00B0F0"/>
                </a:solidFill>
              </a:rPr>
              <a:t>WPs</a:t>
            </a:r>
            <a:endParaRPr lang="it-IT" sz="3600" b="1" dirty="0">
              <a:solidFill>
                <a:srgbClr val="00B0F0"/>
              </a:solidFill>
            </a:endParaRPr>
          </a:p>
        </p:txBody>
      </p:sp>
      <p:sp>
        <p:nvSpPr>
          <p:cNvPr id="4" name="CasellaDiTesto 3"/>
          <p:cNvSpPr txBox="1"/>
          <p:nvPr/>
        </p:nvSpPr>
        <p:spPr>
          <a:xfrm>
            <a:off x="1295400" y="5581650"/>
            <a:ext cx="6789038" cy="646331"/>
          </a:xfrm>
          <a:prstGeom prst="rect">
            <a:avLst/>
          </a:prstGeom>
          <a:noFill/>
        </p:spPr>
        <p:txBody>
          <a:bodyPr wrap="none" rtlCol="0">
            <a:spAutoFit/>
          </a:bodyPr>
          <a:lstStyle/>
          <a:p>
            <a:r>
              <a:rPr lang="it-IT" dirty="0"/>
              <a:t>Some </a:t>
            </a:r>
            <a:r>
              <a:rPr lang="it-IT" dirty="0" err="1"/>
              <a:t>activities</a:t>
            </a:r>
            <a:r>
              <a:rPr lang="it-IT" dirty="0"/>
              <a:t> are </a:t>
            </a:r>
            <a:r>
              <a:rPr lang="it-IT" dirty="0" err="1"/>
              <a:t>carried</a:t>
            </a:r>
            <a:r>
              <a:rPr lang="it-IT" dirty="0"/>
              <a:t> on with the </a:t>
            </a:r>
            <a:r>
              <a:rPr lang="it-IT" dirty="0" err="1"/>
              <a:t>support</a:t>
            </a:r>
            <a:r>
              <a:rPr lang="it-IT" dirty="0"/>
              <a:t> of </a:t>
            </a:r>
            <a:r>
              <a:rPr lang="it-IT" b="1" dirty="0" err="1"/>
              <a:t>Eurohealthnet</a:t>
            </a:r>
            <a:endParaRPr lang="it-IT" b="1" dirty="0"/>
          </a:p>
          <a:p>
            <a:r>
              <a:rPr lang="it-IT" dirty="0"/>
              <a:t>(</a:t>
            </a:r>
            <a:r>
              <a:rPr lang="it-IT" dirty="0" err="1"/>
              <a:t>external</a:t>
            </a:r>
            <a:r>
              <a:rPr lang="it-IT" dirty="0"/>
              <a:t> service provider – WP2 and 4</a:t>
            </a:r>
            <a:endParaRPr lang="es-ES" dirty="0"/>
          </a:p>
        </p:txBody>
      </p:sp>
    </p:spTree>
    <p:extLst>
      <p:ext uri="{BB962C8B-B14F-4D97-AF65-F5344CB8AC3E}">
        <p14:creationId xmlns:p14="http://schemas.microsoft.com/office/powerpoint/2010/main" val="417068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fld id="{99A7AB9E-5A61-4154-98E5-79E7B3892B0B}" type="slidenum">
              <a:rPr lang="it-IT" smtClean="0"/>
              <a:pPr/>
              <a:t>20</a:t>
            </a:fld>
            <a:endParaRPr lang="it-IT" dirty="0"/>
          </a:p>
        </p:txBody>
      </p:sp>
      <p:graphicFrame>
        <p:nvGraphicFramePr>
          <p:cNvPr id="3" name="Chart 4">
            <a:extLst>
              <a:ext uri="{FF2B5EF4-FFF2-40B4-BE49-F238E27FC236}">
                <a16:creationId xmlns:a16="http://schemas.microsoft.com/office/drawing/2014/main" id="{DB2924BF-F5B6-4706-8176-92EA224B09E6}"/>
              </a:ext>
            </a:extLst>
          </p:cNvPr>
          <p:cNvGraphicFramePr/>
          <p:nvPr>
            <p:extLst>
              <p:ext uri="{D42A27DB-BD31-4B8C-83A1-F6EECF244321}">
                <p14:modId xmlns:p14="http://schemas.microsoft.com/office/powerpoint/2010/main" val="2813869186"/>
              </p:ext>
            </p:extLst>
          </p:nvPr>
        </p:nvGraphicFramePr>
        <p:xfrm>
          <a:off x="1774166" y="1733550"/>
          <a:ext cx="6324600" cy="4173415"/>
        </p:xfrm>
        <a:graphic>
          <a:graphicData uri="http://schemas.openxmlformats.org/drawingml/2006/chart">
            <c:chart xmlns:c="http://schemas.openxmlformats.org/drawingml/2006/chart" xmlns:r="http://schemas.openxmlformats.org/officeDocument/2006/relationships" r:id="rId2"/>
          </a:graphicData>
        </a:graphic>
      </p:graphicFrame>
      <p:sp>
        <p:nvSpPr>
          <p:cNvPr id="4" name="CasellaDiTesto 3">
            <a:extLst>
              <a:ext uri="{FF2B5EF4-FFF2-40B4-BE49-F238E27FC236}">
                <a16:creationId xmlns:a16="http://schemas.microsoft.com/office/drawing/2014/main" id="{AC7B30A4-78EC-4332-B347-C0BAE1D916D3}"/>
              </a:ext>
            </a:extLst>
          </p:cNvPr>
          <p:cNvSpPr txBox="1"/>
          <p:nvPr/>
        </p:nvSpPr>
        <p:spPr>
          <a:xfrm>
            <a:off x="1687996" y="392300"/>
            <a:ext cx="7648409" cy="523220"/>
          </a:xfrm>
          <a:prstGeom prst="rect">
            <a:avLst/>
          </a:prstGeom>
          <a:solidFill>
            <a:srgbClr val="0070C0"/>
          </a:solidFill>
        </p:spPr>
        <p:txBody>
          <a:bodyPr wrap="square" rtlCol="0">
            <a:spAutoFit/>
          </a:bodyPr>
          <a:lstStyle/>
          <a:p>
            <a:r>
              <a:rPr lang="it-IT" sz="2800" dirty="0">
                <a:solidFill>
                  <a:schemeClr val="bg1"/>
                </a:solidFill>
              </a:rPr>
              <a:t>DISSEMINATION ACTIVITY </a:t>
            </a:r>
          </a:p>
        </p:txBody>
      </p:sp>
      <p:sp>
        <p:nvSpPr>
          <p:cNvPr id="5" name="CasellaDiTesto 4">
            <a:extLst>
              <a:ext uri="{FF2B5EF4-FFF2-40B4-BE49-F238E27FC236}">
                <a16:creationId xmlns:a16="http://schemas.microsoft.com/office/drawing/2014/main" id="{B19BA3EA-5231-43AE-A88D-6D468DB25267}"/>
              </a:ext>
            </a:extLst>
          </p:cNvPr>
          <p:cNvSpPr txBox="1"/>
          <p:nvPr/>
        </p:nvSpPr>
        <p:spPr>
          <a:xfrm>
            <a:off x="1774166" y="1369609"/>
            <a:ext cx="2604111" cy="369332"/>
          </a:xfrm>
          <a:prstGeom prst="rect">
            <a:avLst/>
          </a:prstGeom>
          <a:solidFill>
            <a:srgbClr val="FAC81A"/>
          </a:solidFill>
        </p:spPr>
        <p:txBody>
          <a:bodyPr wrap="none" rtlCol="0">
            <a:spAutoFit/>
          </a:bodyPr>
          <a:lstStyle/>
          <a:p>
            <a:r>
              <a:rPr lang="it-IT" b="1" dirty="0" err="1">
                <a:solidFill>
                  <a:schemeClr val="bg1"/>
                </a:solidFill>
              </a:rPr>
              <a:t>Type</a:t>
            </a:r>
            <a:r>
              <a:rPr lang="it-IT" b="1" dirty="0">
                <a:solidFill>
                  <a:schemeClr val="bg1"/>
                </a:solidFill>
              </a:rPr>
              <a:t> of </a:t>
            </a:r>
            <a:r>
              <a:rPr lang="it-IT" b="1" dirty="0" err="1">
                <a:solidFill>
                  <a:schemeClr val="bg1"/>
                </a:solidFill>
              </a:rPr>
              <a:t>dissemination</a:t>
            </a:r>
            <a:endParaRPr lang="es-ES" b="1" dirty="0">
              <a:solidFill>
                <a:schemeClr val="bg1"/>
              </a:solidFill>
            </a:endParaRPr>
          </a:p>
        </p:txBody>
      </p:sp>
    </p:spTree>
    <p:extLst>
      <p:ext uri="{BB962C8B-B14F-4D97-AF65-F5344CB8AC3E}">
        <p14:creationId xmlns:p14="http://schemas.microsoft.com/office/powerpoint/2010/main" val="26887727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fld id="{99A7AB9E-5A61-4154-98E5-79E7B3892B0B}" type="slidenum">
              <a:rPr lang="it-IT" smtClean="0"/>
              <a:pPr/>
              <a:t>21</a:t>
            </a:fld>
            <a:endParaRPr lang="it-IT" dirty="0"/>
          </a:p>
        </p:txBody>
      </p:sp>
      <p:graphicFrame>
        <p:nvGraphicFramePr>
          <p:cNvPr id="3" name="Chart 6">
            <a:extLst>
              <a:ext uri="{FF2B5EF4-FFF2-40B4-BE49-F238E27FC236}">
                <a16:creationId xmlns:a16="http://schemas.microsoft.com/office/drawing/2014/main" id="{DD992EC4-9D4A-490D-8BE1-91E70718C993}"/>
              </a:ext>
            </a:extLst>
          </p:cNvPr>
          <p:cNvGraphicFramePr/>
          <p:nvPr>
            <p:extLst>
              <p:ext uri="{D42A27DB-BD31-4B8C-83A1-F6EECF244321}">
                <p14:modId xmlns:p14="http://schemas.microsoft.com/office/powerpoint/2010/main" val="1143300311"/>
              </p:ext>
            </p:extLst>
          </p:nvPr>
        </p:nvGraphicFramePr>
        <p:xfrm>
          <a:off x="1181101" y="1447801"/>
          <a:ext cx="7648409" cy="4461294"/>
        </p:xfrm>
        <a:graphic>
          <a:graphicData uri="http://schemas.openxmlformats.org/drawingml/2006/chart">
            <c:chart xmlns:c="http://schemas.openxmlformats.org/drawingml/2006/chart" xmlns:r="http://schemas.openxmlformats.org/officeDocument/2006/relationships" r:id="rId2"/>
          </a:graphicData>
        </a:graphic>
      </p:graphicFrame>
      <p:sp>
        <p:nvSpPr>
          <p:cNvPr id="4" name="CasellaDiTesto 3">
            <a:extLst>
              <a:ext uri="{FF2B5EF4-FFF2-40B4-BE49-F238E27FC236}">
                <a16:creationId xmlns:a16="http://schemas.microsoft.com/office/drawing/2014/main" id="{AC7B30A4-78EC-4332-B347-C0BAE1D916D3}"/>
              </a:ext>
            </a:extLst>
          </p:cNvPr>
          <p:cNvSpPr txBox="1"/>
          <p:nvPr/>
        </p:nvSpPr>
        <p:spPr>
          <a:xfrm>
            <a:off x="1181101" y="392300"/>
            <a:ext cx="7648409" cy="523220"/>
          </a:xfrm>
          <a:prstGeom prst="rect">
            <a:avLst/>
          </a:prstGeom>
          <a:solidFill>
            <a:srgbClr val="0070C0"/>
          </a:solidFill>
        </p:spPr>
        <p:txBody>
          <a:bodyPr wrap="square" rtlCol="0">
            <a:spAutoFit/>
          </a:bodyPr>
          <a:lstStyle/>
          <a:p>
            <a:r>
              <a:rPr lang="it-IT" sz="2800" dirty="0">
                <a:solidFill>
                  <a:schemeClr val="bg1"/>
                </a:solidFill>
              </a:rPr>
              <a:t>DISSEMINATION ACTIVITY </a:t>
            </a:r>
          </a:p>
        </p:txBody>
      </p:sp>
      <p:sp>
        <p:nvSpPr>
          <p:cNvPr id="5" name="CasellaDiTesto 4">
            <a:extLst>
              <a:ext uri="{FF2B5EF4-FFF2-40B4-BE49-F238E27FC236}">
                <a16:creationId xmlns:a16="http://schemas.microsoft.com/office/drawing/2014/main" id="{3AC80E85-9B7F-47FB-A2F3-A92AACA23D0E}"/>
              </a:ext>
            </a:extLst>
          </p:cNvPr>
          <p:cNvSpPr txBox="1"/>
          <p:nvPr/>
        </p:nvSpPr>
        <p:spPr>
          <a:xfrm>
            <a:off x="3034833" y="1240102"/>
            <a:ext cx="3391762" cy="400110"/>
          </a:xfrm>
          <a:prstGeom prst="rect">
            <a:avLst/>
          </a:prstGeom>
          <a:solidFill>
            <a:srgbClr val="FAC81A"/>
          </a:solidFill>
        </p:spPr>
        <p:txBody>
          <a:bodyPr wrap="none" rtlCol="0">
            <a:spAutoFit/>
          </a:bodyPr>
          <a:lstStyle/>
          <a:p>
            <a:r>
              <a:rPr lang="en-BE" sz="2000" b="1" dirty="0">
                <a:solidFill>
                  <a:schemeClr val="bg1"/>
                </a:solidFill>
                <a:latin typeface="Calibri" panose="020F0502020204030204" pitchFamily="34" charset="0"/>
                <a:cs typeface="Calibri" panose="020F0502020204030204" pitchFamily="34" charset="0"/>
              </a:rPr>
              <a:t>Number of events </a:t>
            </a:r>
            <a:r>
              <a:rPr lang="it-IT" sz="2000" b="1" dirty="0">
                <a:solidFill>
                  <a:schemeClr val="bg1"/>
                </a:solidFill>
                <a:latin typeface="Calibri" panose="020F0502020204030204" pitchFamily="34" charset="0"/>
                <a:cs typeface="Calibri" panose="020F0502020204030204" pitchFamily="34" charset="0"/>
              </a:rPr>
              <a:t>per </a:t>
            </a:r>
            <a:r>
              <a:rPr lang="en-BE" sz="2000" b="1" dirty="0">
                <a:solidFill>
                  <a:schemeClr val="bg1"/>
                </a:solidFill>
                <a:latin typeface="Calibri" panose="020F0502020204030204" pitchFamily="34" charset="0"/>
                <a:cs typeface="Calibri" panose="020F0502020204030204" pitchFamily="34" charset="0"/>
              </a:rPr>
              <a:t>country</a:t>
            </a:r>
          </a:p>
        </p:txBody>
      </p:sp>
    </p:spTree>
    <p:extLst>
      <p:ext uri="{BB962C8B-B14F-4D97-AF65-F5344CB8AC3E}">
        <p14:creationId xmlns:p14="http://schemas.microsoft.com/office/powerpoint/2010/main" val="3112575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63724567-BC45-4609-A485-C9CB38058C2A}"/>
              </a:ext>
            </a:extLst>
          </p:cNvPr>
          <p:cNvSpPr>
            <a:spLocks noGrp="1"/>
          </p:cNvSpPr>
          <p:nvPr>
            <p:ph type="sldNum" sz="quarter" idx="10"/>
          </p:nvPr>
        </p:nvSpPr>
        <p:spPr/>
        <p:txBody>
          <a:bodyPr/>
          <a:lstStyle/>
          <a:p>
            <a:fld id="{99A7AB9E-5A61-4154-98E5-79E7B3892B0B}" type="slidenum">
              <a:rPr lang="it-IT" smtClean="0"/>
              <a:pPr/>
              <a:t>22</a:t>
            </a:fld>
            <a:endParaRPr lang="it-IT" dirty="0"/>
          </a:p>
        </p:txBody>
      </p:sp>
      <p:pic>
        <p:nvPicPr>
          <p:cNvPr id="3" name="Immagine 2">
            <a:extLst>
              <a:ext uri="{FF2B5EF4-FFF2-40B4-BE49-F238E27FC236}">
                <a16:creationId xmlns:a16="http://schemas.microsoft.com/office/drawing/2014/main" id="{53CEB064-8417-4150-8415-FD24406801D8}"/>
              </a:ext>
            </a:extLst>
          </p:cNvPr>
          <p:cNvPicPr>
            <a:picLocks noChangeAspect="1"/>
          </p:cNvPicPr>
          <p:nvPr/>
        </p:nvPicPr>
        <p:blipFill>
          <a:blip r:embed="rId2"/>
          <a:stretch>
            <a:fillRect/>
          </a:stretch>
        </p:blipFill>
        <p:spPr>
          <a:xfrm>
            <a:off x="1037699" y="1849878"/>
            <a:ext cx="7640475" cy="1407968"/>
          </a:xfrm>
          <a:prstGeom prst="rect">
            <a:avLst/>
          </a:prstGeom>
        </p:spPr>
      </p:pic>
      <p:pic>
        <p:nvPicPr>
          <p:cNvPr id="4" name="Immagine 3">
            <a:extLst>
              <a:ext uri="{FF2B5EF4-FFF2-40B4-BE49-F238E27FC236}">
                <a16:creationId xmlns:a16="http://schemas.microsoft.com/office/drawing/2014/main" id="{9A614042-38C5-4531-B49A-51E639568C1D}"/>
              </a:ext>
            </a:extLst>
          </p:cNvPr>
          <p:cNvPicPr>
            <a:picLocks noChangeAspect="1"/>
          </p:cNvPicPr>
          <p:nvPr/>
        </p:nvPicPr>
        <p:blipFill>
          <a:blip r:embed="rId3"/>
          <a:stretch>
            <a:fillRect/>
          </a:stretch>
        </p:blipFill>
        <p:spPr>
          <a:xfrm>
            <a:off x="1075552" y="3598367"/>
            <a:ext cx="2930701" cy="2273136"/>
          </a:xfrm>
          <a:prstGeom prst="rect">
            <a:avLst/>
          </a:prstGeom>
          <a:ln>
            <a:solidFill>
              <a:srgbClr val="00B0F0"/>
            </a:solidFill>
          </a:ln>
        </p:spPr>
      </p:pic>
      <p:pic>
        <p:nvPicPr>
          <p:cNvPr id="5" name="Immagine 4">
            <a:extLst>
              <a:ext uri="{FF2B5EF4-FFF2-40B4-BE49-F238E27FC236}">
                <a16:creationId xmlns:a16="http://schemas.microsoft.com/office/drawing/2014/main" id="{C725856F-5195-489E-87ED-9937BD8FB25C}"/>
              </a:ext>
            </a:extLst>
          </p:cNvPr>
          <p:cNvPicPr>
            <a:picLocks noChangeAspect="1"/>
          </p:cNvPicPr>
          <p:nvPr/>
        </p:nvPicPr>
        <p:blipFill>
          <a:blip r:embed="rId4"/>
          <a:stretch>
            <a:fillRect/>
          </a:stretch>
        </p:blipFill>
        <p:spPr>
          <a:xfrm>
            <a:off x="4269301" y="3960510"/>
            <a:ext cx="4482953" cy="2273136"/>
          </a:xfrm>
          <a:prstGeom prst="rect">
            <a:avLst/>
          </a:prstGeom>
        </p:spPr>
      </p:pic>
      <p:sp>
        <p:nvSpPr>
          <p:cNvPr id="6" name="CasellaDiTesto 5">
            <a:extLst>
              <a:ext uri="{FF2B5EF4-FFF2-40B4-BE49-F238E27FC236}">
                <a16:creationId xmlns:a16="http://schemas.microsoft.com/office/drawing/2014/main" id="{26B542AA-04FE-4A3B-A2FF-04000F173860}"/>
              </a:ext>
            </a:extLst>
          </p:cNvPr>
          <p:cNvSpPr txBox="1"/>
          <p:nvPr/>
        </p:nvSpPr>
        <p:spPr>
          <a:xfrm>
            <a:off x="1261868" y="139441"/>
            <a:ext cx="7744972" cy="954107"/>
          </a:xfrm>
          <a:prstGeom prst="rect">
            <a:avLst/>
          </a:prstGeom>
          <a:solidFill>
            <a:srgbClr val="0070C0"/>
          </a:solidFill>
        </p:spPr>
        <p:txBody>
          <a:bodyPr wrap="square" rtlCol="0">
            <a:spAutoFit/>
          </a:bodyPr>
          <a:lstStyle/>
          <a:p>
            <a:r>
              <a:rPr lang="en-GB" sz="2800" b="1" dirty="0">
                <a:solidFill>
                  <a:schemeClr val="bg1"/>
                </a:solidFill>
              </a:rPr>
              <a:t>EXAMPLES OF DISSEMINATION </a:t>
            </a:r>
          </a:p>
          <a:p>
            <a:r>
              <a:rPr lang="en-GB" sz="2800" b="1" dirty="0">
                <a:solidFill>
                  <a:schemeClr val="bg1"/>
                </a:solidFill>
              </a:rPr>
              <a:t>AND ADVOCACY ACTIVITY</a:t>
            </a:r>
            <a:endParaRPr lang="es-ES" sz="2800" b="1" dirty="0">
              <a:solidFill>
                <a:schemeClr val="bg1"/>
              </a:solidFill>
            </a:endParaRPr>
          </a:p>
        </p:txBody>
      </p:sp>
      <p:sp>
        <p:nvSpPr>
          <p:cNvPr id="7" name="Rettangolo 6">
            <a:extLst>
              <a:ext uri="{FF2B5EF4-FFF2-40B4-BE49-F238E27FC236}">
                <a16:creationId xmlns:a16="http://schemas.microsoft.com/office/drawing/2014/main" id="{E2231599-7CAD-4561-93AC-7EA1AEB118DD}"/>
              </a:ext>
            </a:extLst>
          </p:cNvPr>
          <p:cNvSpPr/>
          <p:nvPr/>
        </p:nvSpPr>
        <p:spPr>
          <a:xfrm>
            <a:off x="922531" y="1759855"/>
            <a:ext cx="1108510" cy="307777"/>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it-IT" b="1" dirty="0">
                <a:solidFill>
                  <a:schemeClr val="bg1"/>
                </a:solidFill>
                <a:highlight>
                  <a:srgbClr val="FAC81A"/>
                </a:highlight>
                <a:latin typeface="Calibri" panose="020F0502020204030204" pitchFamily="34" charset="0"/>
                <a:cs typeface="Calibri" panose="020F0502020204030204" pitchFamily="34" charset="0"/>
              </a:rPr>
              <a:t>Conventions</a:t>
            </a:r>
            <a:endParaRPr lang="en-BE" b="1" dirty="0">
              <a:solidFill>
                <a:schemeClr val="bg1"/>
              </a:solidFill>
              <a:highlight>
                <a:srgbClr val="FAC81A"/>
              </a:highlight>
              <a:latin typeface="Calibri" panose="020F0502020204030204" pitchFamily="34" charset="0"/>
              <a:cs typeface="Calibri" panose="020F0502020204030204" pitchFamily="34" charset="0"/>
            </a:endParaRPr>
          </a:p>
        </p:txBody>
      </p:sp>
      <p:sp>
        <p:nvSpPr>
          <p:cNvPr id="8" name="Rettangolo 7">
            <a:extLst>
              <a:ext uri="{FF2B5EF4-FFF2-40B4-BE49-F238E27FC236}">
                <a16:creationId xmlns:a16="http://schemas.microsoft.com/office/drawing/2014/main" id="{9614A06F-51B3-43BD-B9C4-A36144015A8F}"/>
              </a:ext>
            </a:extLst>
          </p:cNvPr>
          <p:cNvSpPr/>
          <p:nvPr/>
        </p:nvSpPr>
        <p:spPr>
          <a:xfrm>
            <a:off x="963252" y="3242037"/>
            <a:ext cx="1074205" cy="307777"/>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it-IT" b="1" dirty="0">
                <a:solidFill>
                  <a:schemeClr val="bg1"/>
                </a:solidFill>
                <a:highlight>
                  <a:srgbClr val="FAC81A"/>
                </a:highlight>
                <a:latin typeface="Calibri" panose="020F0502020204030204" pitchFamily="34" charset="0"/>
                <a:cs typeface="Calibri" panose="020F0502020204030204" pitchFamily="34" charset="0"/>
              </a:rPr>
              <a:t>Newsletters</a:t>
            </a:r>
            <a:endParaRPr lang="en-BE" b="1" dirty="0">
              <a:solidFill>
                <a:schemeClr val="bg1"/>
              </a:solidFill>
              <a:highlight>
                <a:srgbClr val="FAC81A"/>
              </a:highlight>
              <a:latin typeface="Calibri" panose="020F0502020204030204" pitchFamily="34" charset="0"/>
              <a:cs typeface="Calibri" panose="020F0502020204030204" pitchFamily="34" charset="0"/>
            </a:endParaRPr>
          </a:p>
        </p:txBody>
      </p:sp>
      <p:sp>
        <p:nvSpPr>
          <p:cNvPr id="9" name="Rettangolo 8">
            <a:extLst>
              <a:ext uri="{FF2B5EF4-FFF2-40B4-BE49-F238E27FC236}">
                <a16:creationId xmlns:a16="http://schemas.microsoft.com/office/drawing/2014/main" id="{C68D4BAC-0129-4B3C-B8DA-1C7F5E42001F}"/>
              </a:ext>
            </a:extLst>
          </p:cNvPr>
          <p:cNvSpPr/>
          <p:nvPr/>
        </p:nvSpPr>
        <p:spPr>
          <a:xfrm>
            <a:off x="4165784" y="3652733"/>
            <a:ext cx="1098699" cy="307777"/>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it-IT" b="1" dirty="0">
                <a:solidFill>
                  <a:schemeClr val="bg1"/>
                </a:solidFill>
                <a:highlight>
                  <a:srgbClr val="FAC81A"/>
                </a:highlight>
                <a:latin typeface="Calibri" panose="020F0502020204030204" pitchFamily="34" charset="0"/>
                <a:cs typeface="Calibri" panose="020F0502020204030204" pitchFamily="34" charset="0"/>
              </a:rPr>
              <a:t>Conferences</a:t>
            </a:r>
            <a:endParaRPr lang="en-BE" b="1" dirty="0">
              <a:solidFill>
                <a:schemeClr val="bg1"/>
              </a:solidFill>
              <a:highlight>
                <a:srgbClr val="FAC81A"/>
              </a:highlight>
              <a:latin typeface="Calibri" panose="020F0502020204030204" pitchFamily="34" charset="0"/>
              <a:cs typeface="Calibri" panose="020F0502020204030204" pitchFamily="34" charset="0"/>
            </a:endParaRPr>
          </a:p>
        </p:txBody>
      </p:sp>
      <p:sp>
        <p:nvSpPr>
          <p:cNvPr id="10" name="Rettangolo 9">
            <a:extLst>
              <a:ext uri="{FF2B5EF4-FFF2-40B4-BE49-F238E27FC236}">
                <a16:creationId xmlns:a16="http://schemas.microsoft.com/office/drawing/2014/main" id="{CB162324-AF06-4BD1-81C0-048F2FC72017}"/>
              </a:ext>
            </a:extLst>
          </p:cNvPr>
          <p:cNvSpPr/>
          <p:nvPr/>
        </p:nvSpPr>
        <p:spPr>
          <a:xfrm>
            <a:off x="1392445" y="1100747"/>
            <a:ext cx="5988114" cy="461665"/>
          </a:xfrm>
          <a:prstGeom prst="rect">
            <a:avLst/>
          </a:prstGeom>
          <a:noFill/>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it-IT" sz="2400" b="1" dirty="0" err="1">
                <a:solidFill>
                  <a:srgbClr val="215EAE"/>
                </a:solidFill>
                <a:latin typeface="Calibri" panose="020F0502020204030204" pitchFamily="34" charset="0"/>
                <a:cs typeface="Calibri" panose="020F0502020204030204" pitchFamily="34" charset="0"/>
              </a:rPr>
              <a:t>Any</a:t>
            </a:r>
            <a:r>
              <a:rPr lang="it-IT" sz="2400" b="1" dirty="0">
                <a:solidFill>
                  <a:srgbClr val="215EAE"/>
                </a:solidFill>
                <a:latin typeface="Calibri" panose="020F0502020204030204" pitchFamily="34" charset="0"/>
                <a:cs typeface="Calibri" panose="020F0502020204030204" pitchFamily="34" charset="0"/>
              </a:rPr>
              <a:t>  meeting  </a:t>
            </a:r>
            <a:r>
              <a:rPr lang="it-IT" sz="2400" b="1" dirty="0" err="1">
                <a:solidFill>
                  <a:srgbClr val="215EAE"/>
                </a:solidFill>
                <a:latin typeface="Calibri" panose="020F0502020204030204" pitchFamily="34" charset="0"/>
                <a:cs typeface="Calibri" panose="020F0502020204030204" pitchFamily="34" charset="0"/>
              </a:rPr>
              <a:t>is</a:t>
            </a:r>
            <a:r>
              <a:rPr lang="it-IT" sz="2400" b="1" dirty="0">
                <a:solidFill>
                  <a:srgbClr val="215EAE"/>
                </a:solidFill>
                <a:latin typeface="Calibri" panose="020F0502020204030204" pitchFamily="34" charset="0"/>
                <a:cs typeface="Calibri" panose="020F0502020204030204" pitchFamily="34" charset="0"/>
              </a:rPr>
              <a:t> an </a:t>
            </a:r>
            <a:r>
              <a:rPr lang="it-IT" sz="2400" b="1" dirty="0" err="1">
                <a:solidFill>
                  <a:srgbClr val="215EAE"/>
                </a:solidFill>
                <a:latin typeface="Calibri" panose="020F0502020204030204" pitchFamily="34" charset="0"/>
                <a:cs typeface="Calibri" panose="020F0502020204030204" pitchFamily="34" charset="0"/>
              </a:rPr>
              <a:t>oppotunity</a:t>
            </a:r>
            <a:r>
              <a:rPr lang="it-IT" sz="2400" b="1" dirty="0">
                <a:solidFill>
                  <a:srgbClr val="215EAE"/>
                </a:solidFill>
                <a:latin typeface="Calibri" panose="020F0502020204030204" pitchFamily="34" charset="0"/>
                <a:cs typeface="Calibri" panose="020F0502020204030204" pitchFamily="34" charset="0"/>
              </a:rPr>
              <a:t> for advocacy…</a:t>
            </a:r>
            <a:endParaRPr lang="en-BE" sz="2400" b="1" dirty="0">
              <a:solidFill>
                <a:srgbClr val="215EA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8303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DB8D44A-4727-4508-B49D-50AFBD4D8A22}"/>
              </a:ext>
            </a:extLst>
          </p:cNvPr>
          <p:cNvSpPr>
            <a:spLocks noGrp="1"/>
          </p:cNvSpPr>
          <p:nvPr>
            <p:ph type="sldNum" sz="quarter" idx="10"/>
          </p:nvPr>
        </p:nvSpPr>
        <p:spPr/>
        <p:txBody>
          <a:bodyPr/>
          <a:lstStyle/>
          <a:p>
            <a:fld id="{99A7AB9E-5A61-4154-98E5-79E7B3892B0B}" type="slidenum">
              <a:rPr lang="it-IT" smtClean="0"/>
              <a:pPr/>
              <a:t>23</a:t>
            </a:fld>
            <a:endParaRPr lang="it-IT" dirty="0"/>
          </a:p>
        </p:txBody>
      </p:sp>
      <p:pic>
        <p:nvPicPr>
          <p:cNvPr id="3" name="Immagine 2">
            <a:extLst>
              <a:ext uri="{FF2B5EF4-FFF2-40B4-BE49-F238E27FC236}">
                <a16:creationId xmlns:a16="http://schemas.microsoft.com/office/drawing/2014/main" id="{542EAA94-3E88-4CDD-BA9A-CE8955E9B112}"/>
              </a:ext>
            </a:extLst>
          </p:cNvPr>
          <p:cNvPicPr>
            <a:picLocks noChangeAspect="1"/>
          </p:cNvPicPr>
          <p:nvPr/>
        </p:nvPicPr>
        <p:blipFill>
          <a:blip r:embed="rId2"/>
          <a:stretch>
            <a:fillRect/>
          </a:stretch>
        </p:blipFill>
        <p:spPr>
          <a:xfrm>
            <a:off x="4112849" y="342809"/>
            <a:ext cx="4402501" cy="6378666"/>
          </a:xfrm>
          <a:prstGeom prst="rect">
            <a:avLst/>
          </a:prstGeom>
          <a:solidFill>
            <a:srgbClr val="00B0F0"/>
          </a:solidFill>
          <a:ln w="57150">
            <a:solidFill>
              <a:srgbClr val="00B0F0"/>
            </a:solidFill>
          </a:ln>
        </p:spPr>
      </p:pic>
      <p:sp>
        <p:nvSpPr>
          <p:cNvPr id="4" name="CasellaDiTesto 3"/>
          <p:cNvSpPr txBox="1"/>
          <p:nvPr/>
        </p:nvSpPr>
        <p:spPr>
          <a:xfrm>
            <a:off x="7143750" y="2190750"/>
            <a:ext cx="184731" cy="369332"/>
          </a:xfrm>
          <a:prstGeom prst="rect">
            <a:avLst/>
          </a:prstGeom>
          <a:noFill/>
        </p:spPr>
        <p:txBody>
          <a:bodyPr wrap="none" rtlCol="0">
            <a:spAutoFit/>
          </a:bodyPr>
          <a:lstStyle/>
          <a:p>
            <a:endParaRPr lang="es-ES" dirty="0"/>
          </a:p>
        </p:txBody>
      </p:sp>
      <p:sp>
        <p:nvSpPr>
          <p:cNvPr id="5" name="CasellaDiTesto 4"/>
          <p:cNvSpPr txBox="1"/>
          <p:nvPr/>
        </p:nvSpPr>
        <p:spPr>
          <a:xfrm>
            <a:off x="1181100" y="1924050"/>
            <a:ext cx="2505075" cy="2954655"/>
          </a:xfrm>
          <a:prstGeom prst="rect">
            <a:avLst/>
          </a:prstGeom>
          <a:noFill/>
        </p:spPr>
        <p:txBody>
          <a:bodyPr wrap="square" rtlCol="0">
            <a:spAutoFit/>
          </a:bodyPr>
          <a:lstStyle/>
          <a:p>
            <a:r>
              <a:rPr lang="it-IT" dirty="0">
                <a:solidFill>
                  <a:srgbClr val="215EAE"/>
                </a:solidFill>
              </a:rPr>
              <a:t>Poster </a:t>
            </a:r>
            <a:r>
              <a:rPr lang="it-IT" dirty="0" err="1">
                <a:solidFill>
                  <a:srgbClr val="215EAE"/>
                </a:solidFill>
              </a:rPr>
              <a:t>prepared</a:t>
            </a:r>
            <a:r>
              <a:rPr lang="it-IT" dirty="0">
                <a:solidFill>
                  <a:srgbClr val="215EAE"/>
                </a:solidFill>
              </a:rPr>
              <a:t> for</a:t>
            </a:r>
          </a:p>
          <a:p>
            <a:r>
              <a:rPr lang="it-IT" sz="2000" b="1" dirty="0">
                <a:solidFill>
                  <a:srgbClr val="215EAE"/>
                </a:solidFill>
              </a:rPr>
              <a:t>EU Health Programme Conference</a:t>
            </a:r>
            <a:r>
              <a:rPr lang="it-IT" sz="2000" dirty="0">
                <a:solidFill>
                  <a:srgbClr val="215EAE"/>
                </a:solidFill>
              </a:rPr>
              <a:t> </a:t>
            </a:r>
            <a:r>
              <a:rPr lang="it-IT" dirty="0">
                <a:solidFill>
                  <a:srgbClr val="215EAE"/>
                </a:solidFill>
              </a:rPr>
              <a:t/>
            </a:r>
            <a:br>
              <a:rPr lang="it-IT" dirty="0">
                <a:solidFill>
                  <a:srgbClr val="215EAE"/>
                </a:solidFill>
              </a:rPr>
            </a:br>
            <a:r>
              <a:rPr lang="it-IT" dirty="0">
                <a:solidFill>
                  <a:srgbClr val="215EAE"/>
                </a:solidFill>
              </a:rPr>
              <a:t>(</a:t>
            </a:r>
            <a:r>
              <a:rPr lang="it-IT" dirty="0" err="1">
                <a:solidFill>
                  <a:srgbClr val="215EAE"/>
                </a:solidFill>
              </a:rPr>
              <a:t>Sept</a:t>
            </a:r>
            <a:r>
              <a:rPr lang="it-IT" dirty="0">
                <a:solidFill>
                  <a:srgbClr val="215EAE"/>
                </a:solidFill>
              </a:rPr>
              <a:t>, 2019)</a:t>
            </a:r>
          </a:p>
          <a:p>
            <a:endParaRPr lang="it-IT" dirty="0">
              <a:solidFill>
                <a:srgbClr val="215EAE"/>
              </a:solidFill>
            </a:endParaRPr>
          </a:p>
          <a:p>
            <a:r>
              <a:rPr lang="it-IT" dirty="0" err="1">
                <a:solidFill>
                  <a:srgbClr val="215EAE"/>
                </a:solidFill>
              </a:rPr>
              <a:t>It</a:t>
            </a:r>
            <a:r>
              <a:rPr lang="it-IT" dirty="0">
                <a:solidFill>
                  <a:srgbClr val="215EAE"/>
                </a:solidFill>
              </a:rPr>
              <a:t> </a:t>
            </a:r>
            <a:r>
              <a:rPr lang="it-IT" dirty="0" err="1">
                <a:solidFill>
                  <a:srgbClr val="215EAE"/>
                </a:solidFill>
              </a:rPr>
              <a:t>is</a:t>
            </a:r>
            <a:r>
              <a:rPr lang="it-IT" dirty="0">
                <a:solidFill>
                  <a:srgbClr val="215EAE"/>
                </a:solidFill>
              </a:rPr>
              <a:t> </a:t>
            </a:r>
            <a:r>
              <a:rPr lang="it-IT" dirty="0" err="1">
                <a:solidFill>
                  <a:srgbClr val="215EAE"/>
                </a:solidFill>
              </a:rPr>
              <a:t>generic</a:t>
            </a:r>
            <a:r>
              <a:rPr lang="it-IT" dirty="0">
                <a:solidFill>
                  <a:srgbClr val="215EAE"/>
                </a:solidFill>
              </a:rPr>
              <a:t>, so </a:t>
            </a:r>
            <a:r>
              <a:rPr lang="it-IT" dirty="0" err="1">
                <a:solidFill>
                  <a:srgbClr val="215EAE"/>
                </a:solidFill>
              </a:rPr>
              <a:t>you</a:t>
            </a:r>
            <a:r>
              <a:rPr lang="it-IT" dirty="0">
                <a:solidFill>
                  <a:srgbClr val="215EAE"/>
                </a:solidFill>
              </a:rPr>
              <a:t> can use/</a:t>
            </a:r>
            <a:r>
              <a:rPr lang="it-IT" dirty="0" err="1">
                <a:solidFill>
                  <a:srgbClr val="215EAE"/>
                </a:solidFill>
              </a:rPr>
              <a:t>adapt</a:t>
            </a:r>
            <a:r>
              <a:rPr lang="it-IT" dirty="0">
                <a:solidFill>
                  <a:srgbClr val="215EAE"/>
                </a:solidFill>
              </a:rPr>
              <a:t> </a:t>
            </a:r>
            <a:r>
              <a:rPr lang="it-IT" dirty="0" err="1">
                <a:solidFill>
                  <a:srgbClr val="215EAE"/>
                </a:solidFill>
              </a:rPr>
              <a:t>it!</a:t>
            </a:r>
            <a:endParaRPr lang="it-IT" dirty="0">
              <a:solidFill>
                <a:srgbClr val="215EAE"/>
              </a:solidFill>
            </a:endParaRPr>
          </a:p>
          <a:p>
            <a:endParaRPr lang="it-IT" dirty="0">
              <a:solidFill>
                <a:srgbClr val="215EAE"/>
              </a:solidFill>
            </a:endParaRPr>
          </a:p>
          <a:p>
            <a:r>
              <a:rPr lang="it-IT" dirty="0" err="1">
                <a:solidFill>
                  <a:srgbClr val="215EAE"/>
                </a:solidFill>
              </a:rPr>
              <a:t>It</a:t>
            </a:r>
            <a:r>
              <a:rPr lang="it-IT" dirty="0">
                <a:solidFill>
                  <a:srgbClr val="215EAE"/>
                </a:solidFill>
              </a:rPr>
              <a:t> </a:t>
            </a:r>
            <a:r>
              <a:rPr lang="it-IT" dirty="0" err="1">
                <a:solidFill>
                  <a:srgbClr val="215EAE"/>
                </a:solidFill>
              </a:rPr>
              <a:t>will</a:t>
            </a:r>
            <a:r>
              <a:rPr lang="it-IT" dirty="0">
                <a:solidFill>
                  <a:srgbClr val="215EAE"/>
                </a:solidFill>
              </a:rPr>
              <a:t> be in </a:t>
            </a:r>
            <a:r>
              <a:rPr lang="it-IT" dirty="0" err="1">
                <a:solidFill>
                  <a:srgbClr val="215EAE"/>
                </a:solidFill>
              </a:rPr>
              <a:t>wrike</a:t>
            </a:r>
            <a:endParaRPr lang="es-ES" dirty="0">
              <a:solidFill>
                <a:srgbClr val="215EAE"/>
              </a:solidFill>
            </a:endParaRPr>
          </a:p>
        </p:txBody>
      </p:sp>
    </p:spTree>
    <p:extLst>
      <p:ext uri="{BB962C8B-B14F-4D97-AF65-F5344CB8AC3E}">
        <p14:creationId xmlns:p14="http://schemas.microsoft.com/office/powerpoint/2010/main" val="31477958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63724567-BC45-4609-A485-C9CB38058C2A}"/>
              </a:ext>
            </a:extLst>
          </p:cNvPr>
          <p:cNvSpPr>
            <a:spLocks noGrp="1"/>
          </p:cNvSpPr>
          <p:nvPr>
            <p:ph type="sldNum" sz="quarter" idx="10"/>
          </p:nvPr>
        </p:nvSpPr>
        <p:spPr/>
        <p:txBody>
          <a:bodyPr/>
          <a:lstStyle/>
          <a:p>
            <a:fld id="{99A7AB9E-5A61-4154-98E5-79E7B3892B0B}" type="slidenum">
              <a:rPr lang="it-IT" smtClean="0"/>
              <a:pPr/>
              <a:t>24</a:t>
            </a:fld>
            <a:endParaRPr lang="it-IT" dirty="0"/>
          </a:p>
        </p:txBody>
      </p:sp>
      <p:sp>
        <p:nvSpPr>
          <p:cNvPr id="6" name="CasellaDiTesto 5">
            <a:extLst>
              <a:ext uri="{FF2B5EF4-FFF2-40B4-BE49-F238E27FC236}">
                <a16:creationId xmlns:a16="http://schemas.microsoft.com/office/drawing/2014/main" id="{26B542AA-04FE-4A3B-A2FF-04000F173860}"/>
              </a:ext>
            </a:extLst>
          </p:cNvPr>
          <p:cNvSpPr txBox="1"/>
          <p:nvPr/>
        </p:nvSpPr>
        <p:spPr>
          <a:xfrm>
            <a:off x="1261868" y="139441"/>
            <a:ext cx="7744972" cy="954107"/>
          </a:xfrm>
          <a:prstGeom prst="rect">
            <a:avLst/>
          </a:prstGeom>
          <a:solidFill>
            <a:srgbClr val="0070C0"/>
          </a:solidFill>
        </p:spPr>
        <p:txBody>
          <a:bodyPr wrap="square" rtlCol="0">
            <a:spAutoFit/>
          </a:bodyPr>
          <a:lstStyle/>
          <a:p>
            <a:r>
              <a:rPr lang="en-GB" sz="2800" b="1" dirty="0">
                <a:solidFill>
                  <a:schemeClr val="bg1"/>
                </a:solidFill>
              </a:rPr>
              <a:t>EXAMPLES OF DISSEMINATION </a:t>
            </a:r>
          </a:p>
          <a:p>
            <a:r>
              <a:rPr lang="en-GB" sz="2800" b="1" dirty="0">
                <a:solidFill>
                  <a:schemeClr val="bg1"/>
                </a:solidFill>
              </a:rPr>
              <a:t>AND ADVOCACY ACTIVITY</a:t>
            </a:r>
            <a:endParaRPr lang="es-ES" sz="2800" b="1" dirty="0">
              <a:solidFill>
                <a:schemeClr val="bg1"/>
              </a:solidFill>
            </a:endParaRPr>
          </a:p>
        </p:txBody>
      </p:sp>
      <p:pic>
        <p:nvPicPr>
          <p:cNvPr id="7" name="Immagine 6">
            <a:extLst>
              <a:ext uri="{FF2B5EF4-FFF2-40B4-BE49-F238E27FC236}">
                <a16:creationId xmlns:a16="http://schemas.microsoft.com/office/drawing/2014/main" id="{93BFDF00-92DC-49CC-8892-12B8BEA79CA6}"/>
              </a:ext>
            </a:extLst>
          </p:cNvPr>
          <p:cNvPicPr>
            <a:picLocks noChangeAspect="1"/>
          </p:cNvPicPr>
          <p:nvPr/>
        </p:nvPicPr>
        <p:blipFill>
          <a:blip r:embed="rId2"/>
          <a:stretch>
            <a:fillRect/>
          </a:stretch>
        </p:blipFill>
        <p:spPr>
          <a:xfrm>
            <a:off x="1155716" y="1446198"/>
            <a:ext cx="5391734" cy="5411802"/>
          </a:xfrm>
          <a:prstGeom prst="rect">
            <a:avLst/>
          </a:prstGeom>
          <a:ln>
            <a:solidFill>
              <a:srgbClr val="00B0F0"/>
            </a:solidFill>
          </a:ln>
        </p:spPr>
      </p:pic>
      <p:sp>
        <p:nvSpPr>
          <p:cNvPr id="8" name="CasellaDiTesto 7">
            <a:extLst>
              <a:ext uri="{FF2B5EF4-FFF2-40B4-BE49-F238E27FC236}">
                <a16:creationId xmlns:a16="http://schemas.microsoft.com/office/drawing/2014/main" id="{5A924A69-C4E5-4A49-A4D9-9273EDFF5043}"/>
              </a:ext>
            </a:extLst>
          </p:cNvPr>
          <p:cNvSpPr txBox="1"/>
          <p:nvPr/>
        </p:nvSpPr>
        <p:spPr>
          <a:xfrm>
            <a:off x="6591444" y="2634784"/>
            <a:ext cx="2415396" cy="923330"/>
          </a:xfrm>
          <a:prstGeom prst="rect">
            <a:avLst/>
          </a:prstGeom>
          <a:noFill/>
        </p:spPr>
        <p:txBody>
          <a:bodyPr wrap="square" rtlCol="0">
            <a:spAutoFit/>
          </a:bodyPr>
          <a:lstStyle/>
          <a:p>
            <a:r>
              <a:rPr lang="it-IT" dirty="0" err="1">
                <a:solidFill>
                  <a:srgbClr val="215EAE"/>
                </a:solidFill>
              </a:rPr>
              <a:t>Taken</a:t>
            </a:r>
            <a:r>
              <a:rPr lang="it-IT" dirty="0">
                <a:solidFill>
                  <a:srgbClr val="215EAE"/>
                </a:solidFill>
              </a:rPr>
              <a:t> from the </a:t>
            </a:r>
            <a:r>
              <a:rPr lang="it-IT" dirty="0" err="1">
                <a:solidFill>
                  <a:srgbClr val="215EAE"/>
                </a:solidFill>
              </a:rPr>
              <a:t>dissemination</a:t>
            </a:r>
            <a:r>
              <a:rPr lang="it-IT" dirty="0">
                <a:solidFill>
                  <a:srgbClr val="215EAE"/>
                </a:solidFill>
              </a:rPr>
              <a:t> report</a:t>
            </a:r>
          </a:p>
          <a:p>
            <a:r>
              <a:rPr lang="it-IT" dirty="0">
                <a:solidFill>
                  <a:srgbClr val="215EAE"/>
                </a:solidFill>
              </a:rPr>
              <a:t>(</a:t>
            </a:r>
            <a:r>
              <a:rPr lang="it-IT" dirty="0" err="1">
                <a:solidFill>
                  <a:srgbClr val="215EAE"/>
                </a:solidFill>
              </a:rPr>
              <a:t>available</a:t>
            </a:r>
            <a:r>
              <a:rPr lang="it-IT" dirty="0">
                <a:solidFill>
                  <a:srgbClr val="215EAE"/>
                </a:solidFill>
              </a:rPr>
              <a:t> </a:t>
            </a:r>
            <a:r>
              <a:rPr lang="it-IT" dirty="0" err="1">
                <a:solidFill>
                  <a:srgbClr val="215EAE"/>
                </a:solidFill>
              </a:rPr>
              <a:t>shortly</a:t>
            </a:r>
            <a:r>
              <a:rPr lang="it-IT" dirty="0">
                <a:solidFill>
                  <a:srgbClr val="215EAE"/>
                </a:solidFill>
              </a:rPr>
              <a:t>)</a:t>
            </a:r>
          </a:p>
        </p:txBody>
      </p:sp>
    </p:spTree>
    <p:extLst>
      <p:ext uri="{BB962C8B-B14F-4D97-AF65-F5344CB8AC3E}">
        <p14:creationId xmlns:p14="http://schemas.microsoft.com/office/powerpoint/2010/main" val="625065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fld id="{99A7AB9E-5A61-4154-98E5-79E7B3892B0B}" type="slidenum">
              <a:rPr lang="it-IT" smtClean="0"/>
              <a:pPr/>
              <a:t>25</a:t>
            </a:fld>
            <a:endParaRPr lang="it-IT" dirty="0"/>
          </a:p>
        </p:txBody>
      </p:sp>
      <p:sp>
        <p:nvSpPr>
          <p:cNvPr id="5" name="CasellaDiTesto 4"/>
          <p:cNvSpPr txBox="1"/>
          <p:nvPr/>
        </p:nvSpPr>
        <p:spPr>
          <a:xfrm>
            <a:off x="1261868" y="139441"/>
            <a:ext cx="7744972" cy="954107"/>
          </a:xfrm>
          <a:prstGeom prst="rect">
            <a:avLst/>
          </a:prstGeom>
          <a:solidFill>
            <a:srgbClr val="0070C0"/>
          </a:solidFill>
        </p:spPr>
        <p:txBody>
          <a:bodyPr wrap="square" rtlCol="0">
            <a:spAutoFit/>
          </a:bodyPr>
          <a:lstStyle/>
          <a:p>
            <a:r>
              <a:rPr lang="en-GB" sz="2800" b="1" dirty="0">
                <a:solidFill>
                  <a:schemeClr val="bg1"/>
                </a:solidFill>
              </a:rPr>
              <a:t>Engaging participants at the General Assembly through JAHEE SWOT ANALYSIS</a:t>
            </a:r>
            <a:endParaRPr lang="es-ES" sz="2800" b="1" dirty="0">
              <a:solidFill>
                <a:schemeClr val="bg1"/>
              </a:solidFill>
            </a:endParaRPr>
          </a:p>
        </p:txBody>
      </p:sp>
      <p:sp>
        <p:nvSpPr>
          <p:cNvPr id="4" name="Rettangolo 3"/>
          <p:cNvSpPr/>
          <p:nvPr/>
        </p:nvSpPr>
        <p:spPr>
          <a:xfrm>
            <a:off x="1261868" y="2938031"/>
            <a:ext cx="8757138" cy="400110"/>
          </a:xfrm>
          <a:prstGeom prst="rect">
            <a:avLst/>
          </a:prstGeom>
          <a:solidFill>
            <a:srgbClr val="FFC000"/>
          </a:solidFill>
        </p:spPr>
        <p:txBody>
          <a:bodyPr wrap="square">
            <a:spAutoFit/>
          </a:bodyPr>
          <a:lstStyle/>
          <a:p>
            <a:r>
              <a:rPr lang="en-GB" sz="2000" b="1" dirty="0">
                <a:solidFill>
                  <a:schemeClr val="bg1"/>
                </a:solidFill>
              </a:rPr>
              <a:t>at the General Assembly</a:t>
            </a:r>
            <a:endParaRPr lang="es-ES" sz="2000" b="1" dirty="0">
              <a:solidFill>
                <a:schemeClr val="bg1"/>
              </a:solidFill>
            </a:endParaRPr>
          </a:p>
        </p:txBody>
      </p:sp>
      <p:sp>
        <p:nvSpPr>
          <p:cNvPr id="9" name="Rettangolo 8">
            <a:extLst>
              <a:ext uri="{FF2B5EF4-FFF2-40B4-BE49-F238E27FC236}">
                <a16:creationId xmlns:a16="http://schemas.microsoft.com/office/drawing/2014/main" id="{8EAF4366-885F-4B3C-B68B-E09839077E4E}"/>
              </a:ext>
            </a:extLst>
          </p:cNvPr>
          <p:cNvSpPr/>
          <p:nvPr/>
        </p:nvSpPr>
        <p:spPr>
          <a:xfrm>
            <a:off x="1261868" y="2104277"/>
            <a:ext cx="10830486" cy="830997"/>
          </a:xfrm>
          <a:prstGeom prst="rect">
            <a:avLst/>
          </a:prstGeom>
          <a:solidFill>
            <a:srgbClr val="00B0F0"/>
          </a:solidFill>
        </p:spPr>
        <p:txBody>
          <a:bodyPr wrap="square">
            <a:spAutoFit/>
          </a:bodyPr>
          <a:lstStyle/>
          <a:p>
            <a:r>
              <a:rPr lang="it-IT" sz="2400" b="1" dirty="0" err="1">
                <a:solidFill>
                  <a:schemeClr val="bg1"/>
                </a:solidFill>
              </a:rPr>
              <a:t>Get</a:t>
            </a:r>
            <a:r>
              <a:rPr lang="it-IT" sz="2400" b="1" dirty="0">
                <a:solidFill>
                  <a:schemeClr val="bg1"/>
                </a:solidFill>
              </a:rPr>
              <a:t> the feelings </a:t>
            </a:r>
          </a:p>
          <a:p>
            <a:r>
              <a:rPr lang="it-IT" sz="2400" b="1" dirty="0">
                <a:solidFill>
                  <a:schemeClr val="bg1"/>
                </a:solidFill>
              </a:rPr>
              <a:t>of JAHEE </a:t>
            </a:r>
            <a:r>
              <a:rPr lang="it-IT" sz="2400" b="1" dirty="0" err="1">
                <a:solidFill>
                  <a:schemeClr val="bg1"/>
                </a:solidFill>
              </a:rPr>
              <a:t>participants</a:t>
            </a:r>
            <a:endParaRPr lang="it-IT" sz="2400" b="1" dirty="0">
              <a:solidFill>
                <a:schemeClr val="bg1"/>
              </a:solidFill>
            </a:endParaRPr>
          </a:p>
        </p:txBody>
      </p:sp>
      <p:pic>
        <p:nvPicPr>
          <p:cNvPr id="6" name="Immagine 5">
            <a:extLst>
              <a:ext uri="{FF2B5EF4-FFF2-40B4-BE49-F238E27FC236}">
                <a16:creationId xmlns:a16="http://schemas.microsoft.com/office/drawing/2014/main" id="{CF115B82-5833-47FA-A666-C2640F9CDB8A}"/>
              </a:ext>
            </a:extLst>
          </p:cNvPr>
          <p:cNvPicPr>
            <a:picLocks noChangeAspect="1"/>
          </p:cNvPicPr>
          <p:nvPr/>
        </p:nvPicPr>
        <p:blipFill>
          <a:blip r:embed="rId3"/>
          <a:stretch>
            <a:fillRect/>
          </a:stretch>
        </p:blipFill>
        <p:spPr>
          <a:xfrm>
            <a:off x="5243583" y="1618953"/>
            <a:ext cx="3091429" cy="4435776"/>
          </a:xfrm>
          <a:prstGeom prst="rect">
            <a:avLst/>
          </a:prstGeom>
          <a:ln w="38100">
            <a:solidFill>
              <a:schemeClr val="accent6">
                <a:lumMod val="75000"/>
              </a:schemeClr>
            </a:solidFill>
          </a:ln>
        </p:spPr>
      </p:pic>
      <p:sp>
        <p:nvSpPr>
          <p:cNvPr id="7" name="CasellaDiTesto 6">
            <a:extLst>
              <a:ext uri="{FF2B5EF4-FFF2-40B4-BE49-F238E27FC236}">
                <a16:creationId xmlns:a16="http://schemas.microsoft.com/office/drawing/2014/main" id="{8A44F4E8-B12C-4220-8179-8EE6ED3ABF12}"/>
              </a:ext>
            </a:extLst>
          </p:cNvPr>
          <p:cNvSpPr txBox="1"/>
          <p:nvPr/>
        </p:nvSpPr>
        <p:spPr>
          <a:xfrm>
            <a:off x="1261868" y="4329347"/>
            <a:ext cx="3749747" cy="1477328"/>
          </a:xfrm>
          <a:prstGeom prst="rect">
            <a:avLst/>
          </a:prstGeom>
          <a:solidFill>
            <a:schemeClr val="accent6">
              <a:lumMod val="75000"/>
            </a:schemeClr>
          </a:solidFill>
        </p:spPr>
        <p:txBody>
          <a:bodyPr wrap="square" rtlCol="0">
            <a:spAutoFit/>
          </a:bodyPr>
          <a:lstStyle/>
          <a:p>
            <a:r>
              <a:rPr lang="it-IT" b="1" dirty="0" err="1">
                <a:solidFill>
                  <a:schemeClr val="bg1"/>
                </a:solidFill>
              </a:rPr>
              <a:t>Results</a:t>
            </a:r>
            <a:r>
              <a:rPr lang="it-IT" b="1" dirty="0">
                <a:solidFill>
                  <a:schemeClr val="bg1"/>
                </a:solidFill>
              </a:rPr>
              <a:t> show </a:t>
            </a:r>
            <a:r>
              <a:rPr lang="it-IT" b="1" dirty="0" err="1">
                <a:solidFill>
                  <a:schemeClr val="bg1"/>
                </a:solidFill>
              </a:rPr>
              <a:t>that</a:t>
            </a:r>
            <a:r>
              <a:rPr lang="it-IT" b="1" dirty="0">
                <a:solidFill>
                  <a:schemeClr val="bg1"/>
                </a:solidFill>
              </a:rPr>
              <a:t>…</a:t>
            </a:r>
          </a:p>
          <a:p>
            <a:r>
              <a:rPr lang="it-IT" b="1" dirty="0">
                <a:solidFill>
                  <a:schemeClr val="bg1"/>
                </a:solidFill>
              </a:rPr>
              <a:t>1</a:t>
            </a:r>
          </a:p>
          <a:p>
            <a:r>
              <a:rPr lang="it-IT" b="1" dirty="0">
                <a:solidFill>
                  <a:schemeClr val="bg1"/>
                </a:solidFill>
              </a:rPr>
              <a:t>2</a:t>
            </a:r>
          </a:p>
          <a:p>
            <a:r>
              <a:rPr lang="it-IT" b="1" dirty="0">
                <a:solidFill>
                  <a:schemeClr val="bg1"/>
                </a:solidFill>
              </a:rPr>
              <a:t>3</a:t>
            </a:r>
          </a:p>
          <a:p>
            <a:r>
              <a:rPr lang="it-IT" b="1" dirty="0">
                <a:solidFill>
                  <a:schemeClr val="bg1"/>
                </a:solidFill>
              </a:rPr>
              <a:t>4</a:t>
            </a:r>
          </a:p>
        </p:txBody>
      </p:sp>
    </p:spTree>
    <p:extLst>
      <p:ext uri="{BB962C8B-B14F-4D97-AF65-F5344CB8AC3E}">
        <p14:creationId xmlns:p14="http://schemas.microsoft.com/office/powerpoint/2010/main" val="31511091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fld id="{99A7AB9E-5A61-4154-98E5-79E7B3892B0B}" type="slidenum">
              <a:rPr lang="it-IT" smtClean="0"/>
              <a:pPr/>
              <a:t>26</a:t>
            </a:fld>
            <a:endParaRPr lang="it-IT" dirty="0"/>
          </a:p>
        </p:txBody>
      </p:sp>
      <p:sp>
        <p:nvSpPr>
          <p:cNvPr id="3" name="CasellaDiTesto 2"/>
          <p:cNvSpPr txBox="1"/>
          <p:nvPr/>
        </p:nvSpPr>
        <p:spPr>
          <a:xfrm>
            <a:off x="1513659" y="401051"/>
            <a:ext cx="7744972" cy="523220"/>
          </a:xfrm>
          <a:prstGeom prst="rect">
            <a:avLst/>
          </a:prstGeom>
          <a:solidFill>
            <a:srgbClr val="0070C0"/>
          </a:solidFill>
        </p:spPr>
        <p:txBody>
          <a:bodyPr wrap="square" rtlCol="0">
            <a:spAutoFit/>
          </a:bodyPr>
          <a:lstStyle/>
          <a:p>
            <a:r>
              <a:rPr lang="en-GB" sz="2800" b="1" dirty="0">
                <a:solidFill>
                  <a:schemeClr val="bg1"/>
                </a:solidFill>
              </a:rPr>
              <a:t>ENGAGING Students and lay people</a:t>
            </a:r>
            <a:endParaRPr lang="es-ES" sz="2800" b="1" dirty="0">
              <a:solidFill>
                <a:schemeClr val="bg1"/>
              </a:solidFill>
            </a:endParaRPr>
          </a:p>
        </p:txBody>
      </p:sp>
      <p:sp>
        <p:nvSpPr>
          <p:cNvPr id="5" name="CasellaDiTesto 4">
            <a:extLst>
              <a:ext uri="{FF2B5EF4-FFF2-40B4-BE49-F238E27FC236}">
                <a16:creationId xmlns:a16="http://schemas.microsoft.com/office/drawing/2014/main" id="{B028B2CC-AF2F-4DCB-90EF-931FB50737A7}"/>
              </a:ext>
            </a:extLst>
          </p:cNvPr>
          <p:cNvSpPr txBox="1"/>
          <p:nvPr/>
        </p:nvSpPr>
        <p:spPr>
          <a:xfrm>
            <a:off x="1513659" y="1168273"/>
            <a:ext cx="6712094" cy="369332"/>
          </a:xfrm>
          <a:prstGeom prst="rect">
            <a:avLst/>
          </a:prstGeom>
          <a:noFill/>
        </p:spPr>
        <p:txBody>
          <a:bodyPr wrap="none" rtlCol="0">
            <a:spAutoFit/>
          </a:bodyPr>
          <a:lstStyle/>
          <a:p>
            <a:r>
              <a:rPr lang="it-IT" b="1" dirty="0"/>
              <a:t>After the success of the </a:t>
            </a:r>
            <a:r>
              <a:rPr lang="it-IT" b="1" dirty="0" err="1"/>
              <a:t>Europena</a:t>
            </a:r>
            <a:r>
              <a:rPr lang="it-IT" b="1" dirty="0"/>
              <a:t> </a:t>
            </a:r>
            <a:r>
              <a:rPr lang="it-IT" b="1" dirty="0" err="1"/>
              <a:t>Researchers</a:t>
            </a:r>
            <a:r>
              <a:rPr lang="it-IT" b="1" dirty="0"/>
              <a:t> night </a:t>
            </a:r>
            <a:r>
              <a:rPr lang="it-IT" b="1" dirty="0" err="1"/>
              <a:t>at</a:t>
            </a:r>
            <a:r>
              <a:rPr lang="it-IT" b="1" dirty="0"/>
              <a:t> ISS</a:t>
            </a:r>
          </a:p>
        </p:txBody>
      </p:sp>
      <p:sp>
        <p:nvSpPr>
          <p:cNvPr id="7" name="CasellaDiTesto 6">
            <a:extLst>
              <a:ext uri="{FF2B5EF4-FFF2-40B4-BE49-F238E27FC236}">
                <a16:creationId xmlns:a16="http://schemas.microsoft.com/office/drawing/2014/main" id="{06FEAB64-6AA3-4470-A3C6-9C2640B6F404}"/>
              </a:ext>
            </a:extLst>
          </p:cNvPr>
          <p:cNvSpPr txBox="1"/>
          <p:nvPr/>
        </p:nvSpPr>
        <p:spPr>
          <a:xfrm>
            <a:off x="1234373" y="1781607"/>
            <a:ext cx="4944292" cy="4801314"/>
          </a:xfrm>
          <a:prstGeom prst="rect">
            <a:avLst/>
          </a:prstGeom>
          <a:noFill/>
        </p:spPr>
        <p:txBody>
          <a:bodyPr wrap="square" rtlCol="0">
            <a:spAutoFit/>
          </a:bodyPr>
          <a:lstStyle/>
          <a:p>
            <a:r>
              <a:rPr lang="it-IT" dirty="0">
                <a:solidFill>
                  <a:srgbClr val="215EAE"/>
                </a:solidFill>
              </a:rPr>
              <a:t>15 interviews</a:t>
            </a:r>
          </a:p>
          <a:p>
            <a:endParaRPr lang="it-IT" dirty="0">
              <a:solidFill>
                <a:srgbClr val="215EAE"/>
              </a:solidFill>
            </a:endParaRPr>
          </a:p>
          <a:p>
            <a:r>
              <a:rPr lang="it-IT" dirty="0">
                <a:solidFill>
                  <a:srgbClr val="215EAE"/>
                </a:solidFill>
              </a:rPr>
              <a:t>Show the feelings and </a:t>
            </a:r>
            <a:r>
              <a:rPr lang="it-IT" dirty="0" err="1">
                <a:solidFill>
                  <a:srgbClr val="215EAE"/>
                </a:solidFill>
              </a:rPr>
              <a:t>perceptio</a:t>
            </a:r>
            <a:r>
              <a:rPr lang="it-IT" dirty="0">
                <a:solidFill>
                  <a:srgbClr val="215EAE"/>
                </a:solidFill>
              </a:rPr>
              <a:t> on </a:t>
            </a:r>
          </a:p>
          <a:p>
            <a:r>
              <a:rPr lang="it-IT" dirty="0">
                <a:solidFill>
                  <a:srgbClr val="215EAE"/>
                </a:solidFill>
              </a:rPr>
              <a:t>Health </a:t>
            </a:r>
            <a:r>
              <a:rPr lang="it-IT" dirty="0" err="1">
                <a:solidFill>
                  <a:srgbClr val="215EAE"/>
                </a:solidFill>
              </a:rPr>
              <a:t>inequalities</a:t>
            </a:r>
            <a:endParaRPr lang="it-IT" dirty="0">
              <a:solidFill>
                <a:srgbClr val="215EAE"/>
              </a:solidFill>
            </a:endParaRPr>
          </a:p>
          <a:p>
            <a:endParaRPr lang="it-IT" dirty="0">
              <a:solidFill>
                <a:srgbClr val="215EAE"/>
              </a:solidFill>
            </a:endParaRPr>
          </a:p>
          <a:p>
            <a:r>
              <a:rPr lang="it-IT" dirty="0">
                <a:solidFill>
                  <a:srgbClr val="215EAE"/>
                </a:solidFill>
              </a:rPr>
              <a:t>No </a:t>
            </a:r>
            <a:r>
              <a:rPr lang="it-IT" dirty="0" err="1">
                <a:solidFill>
                  <a:srgbClr val="215EAE"/>
                </a:solidFill>
              </a:rPr>
              <a:t>awareness</a:t>
            </a:r>
            <a:r>
              <a:rPr lang="it-IT" dirty="0">
                <a:solidFill>
                  <a:srgbClr val="215EAE"/>
                </a:solidFill>
              </a:rPr>
              <a:t>, </a:t>
            </a:r>
          </a:p>
          <a:p>
            <a:r>
              <a:rPr lang="it-IT" dirty="0">
                <a:solidFill>
                  <a:srgbClr val="215EAE"/>
                </a:solidFill>
              </a:rPr>
              <a:t>no </a:t>
            </a:r>
            <a:r>
              <a:rPr lang="it-IT" dirty="0" err="1">
                <a:solidFill>
                  <a:srgbClr val="215EAE"/>
                </a:solidFill>
              </a:rPr>
              <a:t>understanding</a:t>
            </a:r>
            <a:endParaRPr lang="it-IT" dirty="0">
              <a:solidFill>
                <a:srgbClr val="215EAE"/>
              </a:solidFill>
            </a:endParaRPr>
          </a:p>
          <a:p>
            <a:endParaRPr lang="it-IT" dirty="0">
              <a:solidFill>
                <a:srgbClr val="215EAE"/>
              </a:solidFill>
            </a:endParaRPr>
          </a:p>
          <a:p>
            <a:r>
              <a:rPr lang="it-IT" dirty="0">
                <a:solidFill>
                  <a:srgbClr val="215EAE"/>
                </a:solidFill>
              </a:rPr>
              <a:t>A LOT TO WORK</a:t>
            </a:r>
          </a:p>
          <a:p>
            <a:endParaRPr lang="it-IT" dirty="0">
              <a:solidFill>
                <a:srgbClr val="215EAE"/>
              </a:solidFill>
            </a:endParaRPr>
          </a:p>
          <a:p>
            <a:r>
              <a:rPr lang="it-IT" dirty="0">
                <a:solidFill>
                  <a:srgbClr val="215EAE"/>
                </a:solidFill>
              </a:rPr>
              <a:t>Plan to </a:t>
            </a:r>
            <a:r>
              <a:rPr lang="it-IT" dirty="0" err="1">
                <a:solidFill>
                  <a:srgbClr val="215EAE"/>
                </a:solidFill>
              </a:rPr>
              <a:t>engage</a:t>
            </a:r>
            <a:r>
              <a:rPr lang="it-IT" dirty="0">
                <a:solidFill>
                  <a:srgbClr val="215EAE"/>
                </a:solidFill>
              </a:rPr>
              <a:t> schools</a:t>
            </a:r>
          </a:p>
          <a:p>
            <a:endParaRPr lang="it-IT" dirty="0"/>
          </a:p>
          <a:p>
            <a:r>
              <a:rPr lang="it-IT" b="1" dirty="0" err="1">
                <a:solidFill>
                  <a:srgbClr val="00B0F0"/>
                </a:solidFill>
                <a:latin typeface="Calibri" panose="020F0502020204030204" pitchFamily="34" charset="0"/>
                <a:cs typeface="Calibri" panose="020F0502020204030204" pitchFamily="34" charset="0"/>
              </a:rPr>
              <a:t>Questions</a:t>
            </a:r>
            <a:r>
              <a:rPr lang="it-IT" b="1" dirty="0">
                <a:solidFill>
                  <a:srgbClr val="00B0F0"/>
                </a:solidFill>
                <a:latin typeface="Calibri" panose="020F0502020204030204" pitchFamily="34" charset="0"/>
                <a:cs typeface="Calibri" panose="020F0502020204030204" pitchFamily="34" charset="0"/>
              </a:rPr>
              <a:t> </a:t>
            </a:r>
            <a:r>
              <a:rPr lang="it-IT" b="1" dirty="0" err="1">
                <a:solidFill>
                  <a:srgbClr val="00B0F0"/>
                </a:solidFill>
                <a:latin typeface="Calibri" panose="020F0502020204030204" pitchFamily="34" charset="0"/>
                <a:cs typeface="Calibri" panose="020F0502020204030204" pitchFamily="34" charset="0"/>
              </a:rPr>
              <a:t>asked</a:t>
            </a:r>
            <a:endParaRPr lang="it-IT" b="1" dirty="0">
              <a:solidFill>
                <a:srgbClr val="00B0F0"/>
              </a:solidFill>
              <a:latin typeface="Calibri" panose="020F0502020204030204" pitchFamily="34" charset="0"/>
              <a:cs typeface="Calibri" panose="020F0502020204030204" pitchFamily="34" charset="0"/>
            </a:endParaRPr>
          </a:p>
          <a:p>
            <a:r>
              <a:rPr lang="it-IT" sz="1600" b="1" dirty="0" err="1">
                <a:solidFill>
                  <a:srgbClr val="0F3661"/>
                </a:solidFill>
                <a:latin typeface="Calibri" panose="020F0502020204030204" pitchFamily="34" charset="0"/>
                <a:cs typeface="Calibri" panose="020F0502020204030204" pitchFamily="34" charset="0"/>
              </a:rPr>
              <a:t>Did</a:t>
            </a:r>
            <a:r>
              <a:rPr lang="it-IT" sz="1600" b="1" dirty="0">
                <a:solidFill>
                  <a:srgbClr val="0F3661"/>
                </a:solidFill>
                <a:latin typeface="Calibri" panose="020F0502020204030204" pitchFamily="34" charset="0"/>
                <a:cs typeface="Calibri" panose="020F0502020204030204" pitchFamily="34" charset="0"/>
              </a:rPr>
              <a:t> </a:t>
            </a:r>
            <a:r>
              <a:rPr lang="it-IT" sz="1600" b="1" dirty="0" err="1">
                <a:solidFill>
                  <a:srgbClr val="0F3661"/>
                </a:solidFill>
                <a:latin typeface="Calibri" panose="020F0502020204030204" pitchFamily="34" charset="0"/>
                <a:cs typeface="Calibri" panose="020F0502020204030204" pitchFamily="34" charset="0"/>
              </a:rPr>
              <a:t>you</a:t>
            </a:r>
            <a:r>
              <a:rPr lang="it-IT" sz="1600" b="1" dirty="0">
                <a:solidFill>
                  <a:srgbClr val="0F3661"/>
                </a:solidFill>
                <a:latin typeface="Calibri" panose="020F0502020204030204" pitchFamily="34" charset="0"/>
                <a:cs typeface="Calibri" panose="020F0502020204030204" pitchFamily="34" charset="0"/>
              </a:rPr>
              <a:t> </a:t>
            </a:r>
            <a:r>
              <a:rPr lang="it-IT" sz="1600" b="1" dirty="0" err="1">
                <a:solidFill>
                  <a:srgbClr val="0F3661"/>
                </a:solidFill>
                <a:latin typeface="Calibri" panose="020F0502020204030204" pitchFamily="34" charset="0"/>
                <a:cs typeface="Calibri" panose="020F0502020204030204" pitchFamily="34" charset="0"/>
              </a:rPr>
              <a:t>ever</a:t>
            </a:r>
            <a:r>
              <a:rPr lang="it-IT" sz="1600" b="1" dirty="0">
                <a:solidFill>
                  <a:srgbClr val="0F3661"/>
                </a:solidFill>
                <a:latin typeface="Calibri" panose="020F0502020204030204" pitchFamily="34" charset="0"/>
                <a:cs typeface="Calibri" panose="020F0502020204030204" pitchFamily="34" charset="0"/>
              </a:rPr>
              <a:t> </a:t>
            </a:r>
            <a:r>
              <a:rPr lang="it-IT" sz="1600" b="1" dirty="0" err="1">
                <a:solidFill>
                  <a:srgbClr val="0F3661"/>
                </a:solidFill>
                <a:latin typeface="Calibri" panose="020F0502020204030204" pitchFamily="34" charset="0"/>
                <a:cs typeface="Calibri" panose="020F0502020204030204" pitchFamily="34" charset="0"/>
              </a:rPr>
              <a:t>think</a:t>
            </a:r>
            <a:r>
              <a:rPr lang="it-IT" sz="1600" b="1" dirty="0">
                <a:solidFill>
                  <a:srgbClr val="0F3661"/>
                </a:solidFill>
                <a:latin typeface="Calibri" panose="020F0502020204030204" pitchFamily="34" charset="0"/>
                <a:cs typeface="Calibri" panose="020F0502020204030204" pitchFamily="34" charset="0"/>
              </a:rPr>
              <a:t> of HI?</a:t>
            </a:r>
          </a:p>
          <a:p>
            <a:r>
              <a:rPr lang="it-IT" sz="1600" b="1" dirty="0" err="1">
                <a:solidFill>
                  <a:srgbClr val="0F3661"/>
                </a:solidFill>
                <a:latin typeface="Calibri" panose="020F0502020204030204" pitchFamily="34" charset="0"/>
                <a:cs typeface="Calibri" panose="020F0502020204030204" pitchFamily="34" charset="0"/>
              </a:rPr>
              <a:t>Is</a:t>
            </a:r>
            <a:r>
              <a:rPr lang="it-IT" sz="1600" b="1" dirty="0">
                <a:solidFill>
                  <a:srgbClr val="0F3661"/>
                </a:solidFill>
                <a:latin typeface="Calibri" panose="020F0502020204030204" pitchFamily="34" charset="0"/>
                <a:cs typeface="Calibri" panose="020F0502020204030204" pitchFamily="34" charset="0"/>
              </a:rPr>
              <a:t> </a:t>
            </a:r>
            <a:r>
              <a:rPr lang="it-IT" sz="1600" b="1" dirty="0" err="1">
                <a:solidFill>
                  <a:srgbClr val="0F3661"/>
                </a:solidFill>
                <a:latin typeface="Calibri" panose="020F0502020204030204" pitchFamily="34" charset="0"/>
                <a:cs typeface="Calibri" panose="020F0502020204030204" pitchFamily="34" charset="0"/>
              </a:rPr>
              <a:t>this</a:t>
            </a:r>
            <a:r>
              <a:rPr lang="it-IT" sz="1600" b="1" dirty="0">
                <a:solidFill>
                  <a:srgbClr val="0F3661"/>
                </a:solidFill>
                <a:latin typeface="Calibri" panose="020F0502020204030204" pitchFamily="34" charset="0"/>
                <a:cs typeface="Calibri" panose="020F0502020204030204" pitchFamily="34" charset="0"/>
              </a:rPr>
              <a:t> a </a:t>
            </a:r>
            <a:r>
              <a:rPr lang="it-IT" sz="1600" b="1" dirty="0" err="1">
                <a:solidFill>
                  <a:srgbClr val="0F3661"/>
                </a:solidFill>
                <a:latin typeface="Calibri" panose="020F0502020204030204" pitchFamily="34" charset="0"/>
                <a:cs typeface="Calibri" panose="020F0502020204030204" pitchFamily="34" charset="0"/>
              </a:rPr>
              <a:t>problem</a:t>
            </a:r>
            <a:r>
              <a:rPr lang="it-IT" sz="1600" b="1" dirty="0">
                <a:solidFill>
                  <a:srgbClr val="0F3661"/>
                </a:solidFill>
                <a:latin typeface="Calibri" panose="020F0502020204030204" pitchFamily="34" charset="0"/>
                <a:cs typeface="Calibri" panose="020F0502020204030204" pitchFamily="34" charset="0"/>
              </a:rPr>
              <a:t> </a:t>
            </a:r>
            <a:r>
              <a:rPr lang="it-IT" sz="1600" b="1" dirty="0" err="1">
                <a:solidFill>
                  <a:srgbClr val="0F3661"/>
                </a:solidFill>
                <a:latin typeface="Calibri" panose="020F0502020204030204" pitchFamily="34" charset="0"/>
                <a:cs typeface="Calibri" panose="020F0502020204030204" pitchFamily="34" charset="0"/>
              </a:rPr>
              <a:t>close</a:t>
            </a:r>
            <a:r>
              <a:rPr lang="it-IT" sz="1600" b="1" dirty="0">
                <a:solidFill>
                  <a:srgbClr val="0F3661"/>
                </a:solidFill>
                <a:latin typeface="Calibri" panose="020F0502020204030204" pitchFamily="34" charset="0"/>
                <a:cs typeface="Calibri" panose="020F0502020204030204" pitchFamily="34" charset="0"/>
              </a:rPr>
              <a:t> to </a:t>
            </a:r>
            <a:r>
              <a:rPr lang="it-IT" sz="1600" b="1" dirty="0" err="1">
                <a:solidFill>
                  <a:srgbClr val="0F3661"/>
                </a:solidFill>
                <a:latin typeface="Calibri" panose="020F0502020204030204" pitchFamily="34" charset="0"/>
                <a:cs typeface="Calibri" panose="020F0502020204030204" pitchFamily="34" charset="0"/>
              </a:rPr>
              <a:t>you</a:t>
            </a:r>
            <a:r>
              <a:rPr lang="it-IT" sz="1600" b="1" dirty="0">
                <a:solidFill>
                  <a:srgbClr val="0F3661"/>
                </a:solidFill>
                <a:latin typeface="Calibri" panose="020F0502020204030204" pitchFamily="34" charset="0"/>
                <a:cs typeface="Calibri" panose="020F0502020204030204" pitchFamily="34" charset="0"/>
              </a:rPr>
              <a:t>?</a:t>
            </a:r>
          </a:p>
          <a:p>
            <a:r>
              <a:rPr lang="it-IT" sz="1600" b="1" dirty="0">
                <a:solidFill>
                  <a:srgbClr val="0F3661"/>
                </a:solidFill>
                <a:latin typeface="Calibri" panose="020F0502020204030204" pitchFamily="34" charset="0"/>
                <a:cs typeface="Calibri" panose="020F0502020204030204" pitchFamily="34" charset="0"/>
              </a:rPr>
              <a:t>Do </a:t>
            </a:r>
            <a:r>
              <a:rPr lang="it-IT" sz="1600" b="1" dirty="0" err="1">
                <a:solidFill>
                  <a:srgbClr val="0F3661"/>
                </a:solidFill>
                <a:latin typeface="Calibri" panose="020F0502020204030204" pitchFamily="34" charset="0"/>
                <a:cs typeface="Calibri" panose="020F0502020204030204" pitchFamily="34" charset="0"/>
              </a:rPr>
              <a:t>you</a:t>
            </a:r>
            <a:r>
              <a:rPr lang="it-IT" sz="1600" b="1" dirty="0">
                <a:solidFill>
                  <a:srgbClr val="0F3661"/>
                </a:solidFill>
                <a:latin typeface="Calibri" panose="020F0502020204030204" pitchFamily="34" charset="0"/>
                <a:cs typeface="Calibri" panose="020F0502020204030204" pitchFamily="34" charset="0"/>
              </a:rPr>
              <a:t> </a:t>
            </a:r>
            <a:r>
              <a:rPr lang="it-IT" sz="1600" b="1" dirty="0" err="1">
                <a:solidFill>
                  <a:srgbClr val="0F3661"/>
                </a:solidFill>
                <a:latin typeface="Calibri" panose="020F0502020204030204" pitchFamily="34" charset="0"/>
                <a:cs typeface="Calibri" panose="020F0502020204030204" pitchFamily="34" charset="0"/>
              </a:rPr>
              <a:t>think</a:t>
            </a:r>
            <a:r>
              <a:rPr lang="it-IT" sz="1600" b="1" dirty="0">
                <a:solidFill>
                  <a:srgbClr val="0F3661"/>
                </a:solidFill>
                <a:latin typeface="Calibri" panose="020F0502020204030204" pitchFamily="34" charset="0"/>
                <a:cs typeface="Calibri" panose="020F0502020204030204" pitchFamily="34" charset="0"/>
              </a:rPr>
              <a:t> </a:t>
            </a:r>
            <a:r>
              <a:rPr lang="it-IT" sz="1600" b="1" dirty="0" err="1">
                <a:solidFill>
                  <a:srgbClr val="0F3661"/>
                </a:solidFill>
                <a:latin typeface="Calibri" panose="020F0502020204030204" pitchFamily="34" charset="0"/>
                <a:cs typeface="Calibri" panose="020F0502020204030204" pitchFamily="34" charset="0"/>
              </a:rPr>
              <a:t>you</a:t>
            </a:r>
            <a:r>
              <a:rPr lang="it-IT" sz="1600" b="1" dirty="0">
                <a:solidFill>
                  <a:srgbClr val="0F3661"/>
                </a:solidFill>
                <a:latin typeface="Calibri" panose="020F0502020204030204" pitchFamily="34" charset="0"/>
                <a:cs typeface="Calibri" panose="020F0502020204030204" pitchFamily="34" charset="0"/>
              </a:rPr>
              <a:t> can contributo to </a:t>
            </a:r>
            <a:r>
              <a:rPr lang="it-IT" sz="1600" b="1" dirty="0" err="1">
                <a:solidFill>
                  <a:srgbClr val="0F3661"/>
                </a:solidFill>
                <a:latin typeface="Calibri" panose="020F0502020204030204" pitchFamily="34" charset="0"/>
                <a:cs typeface="Calibri" panose="020F0502020204030204" pitchFamily="34" charset="0"/>
              </a:rPr>
              <a:t>contrast</a:t>
            </a:r>
            <a:r>
              <a:rPr lang="it-IT" sz="1600" b="1" dirty="0">
                <a:solidFill>
                  <a:srgbClr val="0F3661"/>
                </a:solidFill>
                <a:latin typeface="Calibri" panose="020F0502020204030204" pitchFamily="34" charset="0"/>
                <a:cs typeface="Calibri" panose="020F0502020204030204" pitchFamily="34" charset="0"/>
              </a:rPr>
              <a:t> HI?</a:t>
            </a:r>
          </a:p>
          <a:p>
            <a:r>
              <a:rPr lang="it-IT" sz="1600" b="1" dirty="0">
                <a:solidFill>
                  <a:srgbClr val="0F3661"/>
                </a:solidFill>
                <a:latin typeface="Calibri" panose="020F0502020204030204" pitchFamily="34" charset="0"/>
                <a:cs typeface="Calibri" panose="020F0502020204030204" pitchFamily="34" charset="0"/>
              </a:rPr>
              <a:t>Do </a:t>
            </a:r>
            <a:r>
              <a:rPr lang="it-IT" sz="1600" b="1" dirty="0" err="1">
                <a:solidFill>
                  <a:srgbClr val="0F3661"/>
                </a:solidFill>
                <a:latin typeface="Calibri" panose="020F0502020204030204" pitchFamily="34" charset="0"/>
                <a:cs typeface="Calibri" panose="020F0502020204030204" pitchFamily="34" charset="0"/>
              </a:rPr>
              <a:t>you</a:t>
            </a:r>
            <a:r>
              <a:rPr lang="it-IT" sz="1600" b="1" dirty="0">
                <a:solidFill>
                  <a:srgbClr val="0F3661"/>
                </a:solidFill>
                <a:latin typeface="Calibri" panose="020F0502020204030204" pitchFamily="34" charset="0"/>
                <a:cs typeface="Calibri" panose="020F0502020204030204" pitchFamily="34" charset="0"/>
              </a:rPr>
              <a:t> </a:t>
            </a:r>
            <a:r>
              <a:rPr lang="it-IT" sz="1600" b="1" dirty="0" err="1">
                <a:solidFill>
                  <a:srgbClr val="0F3661"/>
                </a:solidFill>
                <a:latin typeface="Calibri" panose="020F0502020204030204" pitchFamily="34" charset="0"/>
                <a:cs typeface="Calibri" panose="020F0502020204030204" pitchFamily="34" charset="0"/>
              </a:rPr>
              <a:t>have</a:t>
            </a:r>
            <a:r>
              <a:rPr lang="it-IT" sz="1600" b="1" dirty="0">
                <a:solidFill>
                  <a:srgbClr val="0F3661"/>
                </a:solidFill>
                <a:latin typeface="Calibri" panose="020F0502020204030204" pitchFamily="34" charset="0"/>
                <a:cs typeface="Calibri" panose="020F0502020204030204" pitchFamily="34" charset="0"/>
              </a:rPr>
              <a:t> </a:t>
            </a:r>
            <a:r>
              <a:rPr lang="it-IT" sz="1600" b="1" dirty="0" err="1">
                <a:solidFill>
                  <a:srgbClr val="0F3661"/>
                </a:solidFill>
                <a:latin typeface="Calibri" panose="020F0502020204030204" pitchFamily="34" charset="0"/>
                <a:cs typeface="Calibri" panose="020F0502020204030204" pitchFamily="34" charset="0"/>
              </a:rPr>
              <a:t>suggestions</a:t>
            </a:r>
            <a:r>
              <a:rPr lang="it-IT" sz="1600" b="1" dirty="0">
                <a:solidFill>
                  <a:srgbClr val="0F3661"/>
                </a:solidFill>
                <a:latin typeface="Calibri" panose="020F0502020204030204" pitchFamily="34" charset="0"/>
                <a:cs typeface="Calibri" panose="020F0502020204030204" pitchFamily="34" charset="0"/>
              </a:rPr>
              <a:t>?</a:t>
            </a:r>
            <a:endParaRPr lang="it-IT" sz="1600" dirty="0">
              <a:latin typeface="Calibri" panose="020F0502020204030204" pitchFamily="34" charset="0"/>
              <a:cs typeface="Calibri" panose="020F0502020204030204" pitchFamily="34" charset="0"/>
            </a:endParaRPr>
          </a:p>
        </p:txBody>
      </p:sp>
      <p:pic>
        <p:nvPicPr>
          <p:cNvPr id="8" name="Immagine 7">
            <a:extLst>
              <a:ext uri="{FF2B5EF4-FFF2-40B4-BE49-F238E27FC236}">
                <a16:creationId xmlns:a16="http://schemas.microsoft.com/office/drawing/2014/main" id="{0870FF43-8323-419F-A253-41D61C2102BA}"/>
              </a:ext>
            </a:extLst>
          </p:cNvPr>
          <p:cNvPicPr>
            <a:picLocks noChangeAspect="1"/>
          </p:cNvPicPr>
          <p:nvPr/>
        </p:nvPicPr>
        <p:blipFill>
          <a:blip r:embed="rId2"/>
          <a:stretch>
            <a:fillRect/>
          </a:stretch>
        </p:blipFill>
        <p:spPr>
          <a:xfrm>
            <a:off x="4943077" y="2070340"/>
            <a:ext cx="3372933" cy="4121250"/>
          </a:xfrm>
          <a:prstGeom prst="rect">
            <a:avLst/>
          </a:prstGeom>
        </p:spPr>
      </p:pic>
      <p:sp>
        <p:nvSpPr>
          <p:cNvPr id="9" name="CasellaDiTesto 8">
            <a:extLst>
              <a:ext uri="{FF2B5EF4-FFF2-40B4-BE49-F238E27FC236}">
                <a16:creationId xmlns:a16="http://schemas.microsoft.com/office/drawing/2014/main" id="{E1DC7DFD-8CCE-4E61-8537-A644583AA7B7}"/>
              </a:ext>
            </a:extLst>
          </p:cNvPr>
          <p:cNvSpPr txBox="1"/>
          <p:nvPr/>
        </p:nvSpPr>
        <p:spPr>
          <a:xfrm>
            <a:off x="861662" y="34783934"/>
            <a:ext cx="4015138" cy="646331"/>
          </a:xfrm>
          <a:prstGeom prst="rect">
            <a:avLst/>
          </a:prstGeom>
          <a:solidFill>
            <a:srgbClr val="C00000"/>
          </a:solidFill>
          <a:ln w="57150">
            <a:solidFill>
              <a:srgbClr val="C1218F"/>
            </a:solidFill>
          </a:ln>
        </p:spPr>
        <p:txBody>
          <a:bodyPr wrap="square" rtlCol="0">
            <a:spAutoFit/>
          </a:bodyPr>
          <a:lstStyle/>
          <a:p>
            <a:r>
              <a:rPr lang="it-IT" sz="3600" b="1" dirty="0">
                <a:solidFill>
                  <a:schemeClr val="bg1"/>
                </a:solidFill>
              </a:rPr>
              <a:t>E TU, COSA FAI?   </a:t>
            </a:r>
            <a:endParaRPr lang="it-IT" sz="3600" dirty="0">
              <a:solidFill>
                <a:schemeClr val="bg1"/>
              </a:solidFill>
            </a:endParaRPr>
          </a:p>
        </p:txBody>
      </p:sp>
      <p:sp>
        <p:nvSpPr>
          <p:cNvPr id="13" name="CasellaDiTesto 12">
            <a:extLst>
              <a:ext uri="{FF2B5EF4-FFF2-40B4-BE49-F238E27FC236}">
                <a16:creationId xmlns:a16="http://schemas.microsoft.com/office/drawing/2014/main" id="{D1447A0A-CD34-4E90-A336-E34FA868E357}"/>
              </a:ext>
            </a:extLst>
          </p:cNvPr>
          <p:cNvSpPr txBox="1"/>
          <p:nvPr/>
        </p:nvSpPr>
        <p:spPr>
          <a:xfrm>
            <a:off x="7174539" y="30633964"/>
            <a:ext cx="4015138" cy="646331"/>
          </a:xfrm>
          <a:prstGeom prst="rect">
            <a:avLst/>
          </a:prstGeom>
          <a:solidFill>
            <a:srgbClr val="C00000"/>
          </a:solidFill>
          <a:ln w="57150">
            <a:solidFill>
              <a:srgbClr val="C1218F"/>
            </a:solidFill>
          </a:ln>
        </p:spPr>
        <p:txBody>
          <a:bodyPr wrap="square" rtlCol="0">
            <a:spAutoFit/>
          </a:bodyPr>
          <a:lstStyle/>
          <a:p>
            <a:r>
              <a:rPr lang="it-IT" sz="3600" b="1" dirty="0">
                <a:solidFill>
                  <a:schemeClr val="bg1"/>
                </a:solidFill>
              </a:rPr>
              <a:t>E TU, COSA FAI?   </a:t>
            </a:r>
            <a:endParaRPr lang="it-IT" sz="3600" dirty="0">
              <a:solidFill>
                <a:schemeClr val="bg1"/>
              </a:solidFill>
            </a:endParaRPr>
          </a:p>
        </p:txBody>
      </p:sp>
    </p:spTree>
    <p:extLst>
      <p:ext uri="{BB962C8B-B14F-4D97-AF65-F5344CB8AC3E}">
        <p14:creationId xmlns:p14="http://schemas.microsoft.com/office/powerpoint/2010/main" val="23024083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fld id="{99A7AB9E-5A61-4154-98E5-79E7B3892B0B}" type="slidenum">
              <a:rPr lang="it-IT" smtClean="0"/>
              <a:pPr/>
              <a:t>27</a:t>
            </a:fld>
            <a:endParaRPr lang="it-IT" dirty="0"/>
          </a:p>
        </p:txBody>
      </p:sp>
      <p:sp>
        <p:nvSpPr>
          <p:cNvPr id="3" name="CasellaDiTesto 2"/>
          <p:cNvSpPr txBox="1"/>
          <p:nvPr/>
        </p:nvSpPr>
        <p:spPr>
          <a:xfrm>
            <a:off x="1107288" y="77269"/>
            <a:ext cx="7890938" cy="707886"/>
          </a:xfrm>
          <a:prstGeom prst="rect">
            <a:avLst/>
          </a:prstGeom>
          <a:solidFill>
            <a:srgbClr val="0070C0"/>
          </a:solidFill>
        </p:spPr>
        <p:txBody>
          <a:bodyPr wrap="square" rtlCol="0">
            <a:spAutoFit/>
          </a:bodyPr>
          <a:lstStyle/>
          <a:p>
            <a:r>
              <a:rPr lang="it-IT" sz="3200" dirty="0">
                <a:solidFill>
                  <a:schemeClr val="bg1"/>
                </a:solidFill>
              </a:rPr>
              <a:t>To sum up: </a:t>
            </a:r>
            <a:r>
              <a:rPr lang="it-IT" sz="3200" dirty="0" err="1">
                <a:solidFill>
                  <a:schemeClr val="bg1"/>
                </a:solidFill>
              </a:rPr>
              <a:t>What</a:t>
            </a:r>
            <a:r>
              <a:rPr lang="it-IT" sz="3200" dirty="0">
                <a:solidFill>
                  <a:schemeClr val="bg1"/>
                </a:solidFill>
              </a:rPr>
              <a:t> </a:t>
            </a:r>
            <a:r>
              <a:rPr lang="it-IT" sz="3200" dirty="0" err="1">
                <a:solidFill>
                  <a:schemeClr val="bg1"/>
                </a:solidFill>
              </a:rPr>
              <a:t>is</a:t>
            </a:r>
            <a:r>
              <a:rPr lang="it-IT" sz="3200" dirty="0">
                <a:solidFill>
                  <a:schemeClr val="bg1"/>
                </a:solidFill>
              </a:rPr>
              <a:t> </a:t>
            </a:r>
            <a:r>
              <a:rPr lang="it-IT" sz="3200" dirty="0" err="1">
                <a:solidFill>
                  <a:schemeClr val="bg1"/>
                </a:solidFill>
              </a:rPr>
              <a:t>expected</a:t>
            </a:r>
            <a:r>
              <a:rPr lang="it-IT" sz="3200" dirty="0">
                <a:solidFill>
                  <a:schemeClr val="bg1"/>
                </a:solidFill>
              </a:rPr>
              <a:t> </a:t>
            </a:r>
            <a:r>
              <a:rPr lang="it-IT" sz="4000" b="1" dirty="0">
                <a:solidFill>
                  <a:srgbClr val="FFC000"/>
                </a:solidFill>
              </a:rPr>
              <a:t>from </a:t>
            </a:r>
            <a:r>
              <a:rPr lang="it-IT" sz="4000" b="1" dirty="0" err="1">
                <a:solidFill>
                  <a:srgbClr val="FFC000"/>
                </a:solidFill>
              </a:rPr>
              <a:t>you</a:t>
            </a:r>
            <a:endParaRPr lang="it-IT" sz="4000" b="1" dirty="0">
              <a:solidFill>
                <a:srgbClr val="FFC000"/>
              </a:solidFill>
            </a:endParaRPr>
          </a:p>
        </p:txBody>
      </p:sp>
      <p:sp>
        <p:nvSpPr>
          <p:cNvPr id="4" name="CasellaDiTesto 3"/>
          <p:cNvSpPr txBox="1"/>
          <p:nvPr/>
        </p:nvSpPr>
        <p:spPr>
          <a:xfrm>
            <a:off x="1107288" y="789404"/>
            <a:ext cx="8100294" cy="400110"/>
          </a:xfrm>
          <a:prstGeom prst="rect">
            <a:avLst/>
          </a:prstGeom>
          <a:noFill/>
        </p:spPr>
        <p:txBody>
          <a:bodyPr wrap="none" rtlCol="0">
            <a:spAutoFit/>
          </a:bodyPr>
          <a:lstStyle/>
          <a:p>
            <a:r>
              <a:rPr lang="it-IT" sz="2000" i="1" dirty="0">
                <a:solidFill>
                  <a:srgbClr val="00B0F0"/>
                </a:solidFill>
              </a:rPr>
              <a:t>to </a:t>
            </a:r>
            <a:r>
              <a:rPr lang="it-IT" sz="2000" i="1" dirty="0" err="1">
                <a:solidFill>
                  <a:srgbClr val="00B0F0"/>
                </a:solidFill>
              </a:rPr>
              <a:t>contribute</a:t>
            </a:r>
            <a:r>
              <a:rPr lang="it-IT" sz="2000" i="1" dirty="0">
                <a:solidFill>
                  <a:srgbClr val="00B0F0"/>
                </a:solidFill>
              </a:rPr>
              <a:t> to the </a:t>
            </a:r>
            <a:r>
              <a:rPr lang="it-IT" sz="2000" i="1" dirty="0" err="1">
                <a:solidFill>
                  <a:srgbClr val="00B0F0"/>
                </a:solidFill>
              </a:rPr>
              <a:t>most</a:t>
            </a:r>
            <a:r>
              <a:rPr lang="it-IT" sz="2000" i="1" dirty="0">
                <a:solidFill>
                  <a:srgbClr val="00B0F0"/>
                </a:solidFill>
              </a:rPr>
              <a:t> </a:t>
            </a:r>
            <a:r>
              <a:rPr lang="it-IT" sz="2000" i="1" dirty="0" err="1">
                <a:solidFill>
                  <a:srgbClr val="00B0F0"/>
                </a:solidFill>
              </a:rPr>
              <a:t>effective</a:t>
            </a:r>
            <a:r>
              <a:rPr lang="it-IT" sz="2000" i="1" dirty="0">
                <a:solidFill>
                  <a:srgbClr val="00B0F0"/>
                </a:solidFill>
              </a:rPr>
              <a:t>  </a:t>
            </a:r>
            <a:r>
              <a:rPr lang="it-IT" sz="2000" i="1" dirty="0" err="1">
                <a:solidFill>
                  <a:srgbClr val="00B0F0"/>
                </a:solidFill>
              </a:rPr>
              <a:t>communication</a:t>
            </a:r>
            <a:r>
              <a:rPr lang="it-IT" sz="2000" i="1" dirty="0">
                <a:solidFill>
                  <a:srgbClr val="00B0F0"/>
                </a:solidFill>
              </a:rPr>
              <a:t> and </a:t>
            </a:r>
            <a:r>
              <a:rPr lang="it-IT" sz="2000" i="1" dirty="0" err="1">
                <a:solidFill>
                  <a:srgbClr val="00B0F0"/>
                </a:solidFill>
              </a:rPr>
              <a:t>dissemination</a:t>
            </a:r>
            <a:endParaRPr lang="es-ES" sz="2000" i="1" dirty="0">
              <a:solidFill>
                <a:srgbClr val="00B0F0"/>
              </a:solidFill>
            </a:endParaRPr>
          </a:p>
        </p:txBody>
      </p:sp>
      <p:sp>
        <p:nvSpPr>
          <p:cNvPr id="5" name="CasellaDiTesto 4"/>
          <p:cNvSpPr txBox="1"/>
          <p:nvPr/>
        </p:nvSpPr>
        <p:spPr>
          <a:xfrm>
            <a:off x="970140" y="1372275"/>
            <a:ext cx="8036712" cy="5078313"/>
          </a:xfrm>
          <a:prstGeom prst="rect">
            <a:avLst/>
          </a:prstGeom>
          <a:solidFill>
            <a:schemeClr val="bg1"/>
          </a:solidFill>
          <a:ln w="28575">
            <a:solidFill>
              <a:srgbClr val="FAC81A"/>
            </a:solidFill>
          </a:ln>
        </p:spPr>
        <p:txBody>
          <a:bodyPr wrap="square" rtlCol="0">
            <a:spAutoFit/>
          </a:bodyPr>
          <a:lstStyle/>
          <a:p>
            <a:endParaRPr lang="it-IT" dirty="0">
              <a:solidFill>
                <a:srgbClr val="0070C0"/>
              </a:solidFill>
            </a:endParaRPr>
          </a:p>
          <a:p>
            <a:pPr marL="92075" indent="-92075">
              <a:buFont typeface="Arial" panose="020B0604020202020204" pitchFamily="34" charset="0"/>
              <a:buChar char="•"/>
            </a:pPr>
            <a:r>
              <a:rPr lang="it-IT" b="1" dirty="0" err="1">
                <a:solidFill>
                  <a:srgbClr val="0070C0"/>
                </a:solidFill>
              </a:rPr>
              <a:t>Contribute</a:t>
            </a:r>
            <a:r>
              <a:rPr lang="it-IT" b="1" dirty="0">
                <a:solidFill>
                  <a:srgbClr val="0070C0"/>
                </a:solidFill>
              </a:rPr>
              <a:t> to the stakeholder </a:t>
            </a:r>
            <a:r>
              <a:rPr lang="it-IT" b="1" dirty="0" err="1">
                <a:solidFill>
                  <a:srgbClr val="0070C0"/>
                </a:solidFill>
              </a:rPr>
              <a:t>survey</a:t>
            </a:r>
            <a:endParaRPr lang="it-IT" b="1" dirty="0">
              <a:solidFill>
                <a:srgbClr val="0070C0"/>
              </a:solidFill>
            </a:endParaRPr>
          </a:p>
          <a:p>
            <a:pPr marL="92075" indent="-92075">
              <a:buFont typeface="Arial" panose="020B0604020202020204" pitchFamily="34" charset="0"/>
              <a:buChar char="•"/>
            </a:pPr>
            <a:endParaRPr lang="it-IT" b="1" dirty="0">
              <a:solidFill>
                <a:srgbClr val="0070C0"/>
              </a:solidFill>
            </a:endParaRPr>
          </a:p>
          <a:p>
            <a:pPr marL="92075" indent="-92075">
              <a:buFont typeface="Arial" panose="020B0604020202020204" pitchFamily="34" charset="0"/>
              <a:buChar char="•"/>
            </a:pPr>
            <a:r>
              <a:rPr lang="it-IT" b="1" dirty="0" err="1">
                <a:solidFill>
                  <a:srgbClr val="0070C0"/>
                </a:solidFill>
              </a:rPr>
              <a:t>Inform</a:t>
            </a:r>
            <a:r>
              <a:rPr lang="it-IT" b="1" dirty="0">
                <a:solidFill>
                  <a:srgbClr val="0070C0"/>
                </a:solidFill>
              </a:rPr>
              <a:t>  </a:t>
            </a:r>
            <a:r>
              <a:rPr lang="it-IT" b="1" dirty="0" err="1">
                <a:solidFill>
                  <a:srgbClr val="0070C0"/>
                </a:solidFill>
              </a:rPr>
              <a:t>us</a:t>
            </a:r>
            <a:r>
              <a:rPr lang="it-IT" b="1" dirty="0">
                <a:solidFill>
                  <a:srgbClr val="0070C0"/>
                </a:solidFill>
              </a:rPr>
              <a:t> </a:t>
            </a:r>
            <a:r>
              <a:rPr lang="it-IT" b="1" dirty="0" err="1">
                <a:solidFill>
                  <a:srgbClr val="0070C0"/>
                </a:solidFill>
              </a:rPr>
              <a:t>about</a:t>
            </a:r>
            <a:r>
              <a:rPr lang="it-IT" b="1" dirty="0">
                <a:solidFill>
                  <a:srgbClr val="0070C0"/>
                </a:solidFill>
              </a:rPr>
              <a:t> </a:t>
            </a:r>
            <a:r>
              <a:rPr lang="it-IT" dirty="0" err="1">
                <a:solidFill>
                  <a:srgbClr val="0070C0"/>
                </a:solidFill>
              </a:rPr>
              <a:t>all</a:t>
            </a:r>
            <a:r>
              <a:rPr lang="it-IT" dirty="0">
                <a:solidFill>
                  <a:srgbClr val="0070C0"/>
                </a:solidFill>
              </a:rPr>
              <a:t> </a:t>
            </a:r>
            <a:r>
              <a:rPr lang="it-IT" dirty="0" err="1">
                <a:solidFill>
                  <a:srgbClr val="0070C0"/>
                </a:solidFill>
              </a:rPr>
              <a:t>relevant</a:t>
            </a:r>
            <a:r>
              <a:rPr lang="it-IT" dirty="0">
                <a:solidFill>
                  <a:srgbClr val="0070C0"/>
                </a:solidFill>
              </a:rPr>
              <a:t> activity, progress, actions, meetings, </a:t>
            </a:r>
            <a:r>
              <a:rPr lang="it-IT" dirty="0" err="1">
                <a:solidFill>
                  <a:srgbClr val="0070C0"/>
                </a:solidFill>
              </a:rPr>
              <a:t>recommendations</a:t>
            </a:r>
            <a:r>
              <a:rPr lang="it-IT" dirty="0">
                <a:solidFill>
                  <a:srgbClr val="0070C0"/>
                </a:solidFill>
              </a:rPr>
              <a:t>  </a:t>
            </a:r>
            <a:r>
              <a:rPr lang="it-IT" dirty="0" err="1">
                <a:solidFill>
                  <a:srgbClr val="0070C0"/>
                </a:solidFill>
              </a:rPr>
              <a:t>that</a:t>
            </a:r>
            <a:r>
              <a:rPr lang="it-IT" dirty="0">
                <a:solidFill>
                  <a:srgbClr val="0070C0"/>
                </a:solidFill>
              </a:rPr>
              <a:t> </a:t>
            </a:r>
            <a:r>
              <a:rPr lang="it-IT" dirty="0" err="1">
                <a:solidFill>
                  <a:srgbClr val="0070C0"/>
                </a:solidFill>
              </a:rPr>
              <a:t>need</a:t>
            </a:r>
            <a:r>
              <a:rPr lang="it-IT" dirty="0">
                <a:solidFill>
                  <a:srgbClr val="0070C0"/>
                </a:solidFill>
              </a:rPr>
              <a:t> to be </a:t>
            </a:r>
            <a:r>
              <a:rPr lang="it-IT" dirty="0" err="1">
                <a:solidFill>
                  <a:srgbClr val="0070C0"/>
                </a:solidFill>
              </a:rPr>
              <a:t>communicated</a:t>
            </a:r>
            <a:r>
              <a:rPr lang="it-IT" dirty="0">
                <a:solidFill>
                  <a:srgbClr val="0070C0"/>
                </a:solidFill>
              </a:rPr>
              <a:t> and </a:t>
            </a:r>
            <a:r>
              <a:rPr lang="it-IT" dirty="0" err="1">
                <a:solidFill>
                  <a:srgbClr val="0070C0"/>
                </a:solidFill>
              </a:rPr>
              <a:t>disseminated</a:t>
            </a:r>
            <a:r>
              <a:rPr lang="it-IT" dirty="0">
                <a:solidFill>
                  <a:srgbClr val="0070C0"/>
                </a:solidFill>
              </a:rPr>
              <a:t> </a:t>
            </a:r>
            <a:br>
              <a:rPr lang="it-IT" dirty="0">
                <a:solidFill>
                  <a:srgbClr val="0070C0"/>
                </a:solidFill>
              </a:rPr>
            </a:br>
            <a:r>
              <a:rPr lang="it-IT" dirty="0">
                <a:solidFill>
                  <a:srgbClr val="0070C0"/>
                </a:solidFill>
              </a:rPr>
              <a:t>(</a:t>
            </a:r>
            <a:r>
              <a:rPr lang="it-IT" dirty="0" err="1">
                <a:solidFill>
                  <a:srgbClr val="0070C0"/>
                </a:solidFill>
              </a:rPr>
              <a:t>not</a:t>
            </a:r>
            <a:r>
              <a:rPr lang="it-IT" dirty="0">
                <a:solidFill>
                  <a:srgbClr val="0070C0"/>
                </a:solidFill>
              </a:rPr>
              <a:t> </a:t>
            </a:r>
            <a:r>
              <a:rPr lang="it-IT" dirty="0" err="1">
                <a:solidFill>
                  <a:srgbClr val="0070C0"/>
                </a:solidFill>
              </a:rPr>
              <a:t>only</a:t>
            </a:r>
            <a:r>
              <a:rPr lang="it-IT" dirty="0">
                <a:solidFill>
                  <a:srgbClr val="0070C0"/>
                </a:solidFill>
              </a:rPr>
              <a:t> deliverables, milestones)</a:t>
            </a:r>
          </a:p>
          <a:p>
            <a:pPr marL="92075" indent="-92075">
              <a:buFont typeface="Arial" panose="020B0604020202020204" pitchFamily="34" charset="0"/>
              <a:buChar char="•"/>
            </a:pPr>
            <a:endParaRPr lang="it-IT" b="1" dirty="0">
              <a:solidFill>
                <a:srgbClr val="0070C0"/>
              </a:solidFill>
            </a:endParaRPr>
          </a:p>
          <a:p>
            <a:pPr marL="92075" indent="-92075">
              <a:buFont typeface="Arial" panose="020B0604020202020204" pitchFamily="34" charset="0"/>
              <a:buChar char="•"/>
            </a:pPr>
            <a:r>
              <a:rPr lang="it-IT" b="1" dirty="0" err="1">
                <a:solidFill>
                  <a:srgbClr val="0070C0"/>
                </a:solidFill>
              </a:rPr>
              <a:t>Contribute</a:t>
            </a:r>
            <a:r>
              <a:rPr lang="it-IT" dirty="0">
                <a:solidFill>
                  <a:srgbClr val="0070C0"/>
                </a:solidFill>
              </a:rPr>
              <a:t> to JAHEE social </a:t>
            </a:r>
            <a:r>
              <a:rPr lang="it-IT" dirty="0" err="1">
                <a:solidFill>
                  <a:srgbClr val="0070C0"/>
                </a:solidFill>
              </a:rPr>
              <a:t>communication</a:t>
            </a:r>
            <a:r>
              <a:rPr lang="it-IT" dirty="0">
                <a:solidFill>
                  <a:srgbClr val="0070C0"/>
                </a:solidFill>
              </a:rPr>
              <a:t> (</a:t>
            </a:r>
            <a:r>
              <a:rPr lang="it-IT" b="1" dirty="0" err="1">
                <a:solidFill>
                  <a:srgbClr val="0070C0"/>
                </a:solidFill>
              </a:rPr>
              <a:t>Twitter</a:t>
            </a:r>
            <a:r>
              <a:rPr lang="it-IT" dirty="0">
                <a:solidFill>
                  <a:srgbClr val="0070C0"/>
                </a:solidFill>
              </a:rPr>
              <a:t>)</a:t>
            </a:r>
          </a:p>
          <a:p>
            <a:pPr marL="92075" indent="-92075">
              <a:buFont typeface="Arial" panose="020B0604020202020204" pitchFamily="34" charset="0"/>
              <a:buChar char="•"/>
            </a:pPr>
            <a:endParaRPr lang="it-IT" dirty="0">
              <a:solidFill>
                <a:srgbClr val="0070C0"/>
              </a:solidFill>
            </a:endParaRPr>
          </a:p>
          <a:p>
            <a:pPr marL="92075" indent="-92075">
              <a:buFont typeface="Arial" panose="020B0604020202020204" pitchFamily="34" charset="0"/>
              <a:buChar char="•"/>
            </a:pPr>
            <a:r>
              <a:rPr lang="it-IT" b="1" dirty="0" err="1">
                <a:solidFill>
                  <a:srgbClr val="0070C0"/>
                </a:solidFill>
              </a:rPr>
              <a:t>Contribute</a:t>
            </a:r>
            <a:r>
              <a:rPr lang="it-IT" b="1" dirty="0">
                <a:solidFill>
                  <a:srgbClr val="0070C0"/>
                </a:solidFill>
              </a:rPr>
              <a:t> </a:t>
            </a:r>
            <a:r>
              <a:rPr lang="it-IT" dirty="0">
                <a:solidFill>
                  <a:srgbClr val="0070C0"/>
                </a:solidFill>
              </a:rPr>
              <a:t>to the JAHEE</a:t>
            </a:r>
            <a:r>
              <a:rPr lang="it-IT" b="1" dirty="0">
                <a:solidFill>
                  <a:srgbClr val="0070C0"/>
                </a:solidFill>
              </a:rPr>
              <a:t> website by </a:t>
            </a:r>
            <a:r>
              <a:rPr lang="it-IT" b="1" dirty="0" err="1">
                <a:solidFill>
                  <a:srgbClr val="0070C0"/>
                </a:solidFill>
              </a:rPr>
              <a:t>providing</a:t>
            </a:r>
            <a:r>
              <a:rPr lang="it-IT" b="1" dirty="0">
                <a:solidFill>
                  <a:srgbClr val="0070C0"/>
                </a:solidFill>
              </a:rPr>
              <a:t> </a:t>
            </a:r>
            <a:r>
              <a:rPr lang="it-IT" b="1" dirty="0" err="1">
                <a:solidFill>
                  <a:srgbClr val="0070C0"/>
                </a:solidFill>
              </a:rPr>
              <a:t>all</a:t>
            </a:r>
            <a:r>
              <a:rPr lang="it-IT" b="1" dirty="0">
                <a:solidFill>
                  <a:srgbClr val="0070C0"/>
                </a:solidFill>
              </a:rPr>
              <a:t> </a:t>
            </a:r>
            <a:r>
              <a:rPr lang="it-IT" b="1" dirty="0" err="1">
                <a:solidFill>
                  <a:srgbClr val="0070C0"/>
                </a:solidFill>
              </a:rPr>
              <a:t>relevant</a:t>
            </a:r>
            <a:r>
              <a:rPr lang="it-IT" b="1" dirty="0">
                <a:solidFill>
                  <a:srgbClr val="0070C0"/>
                </a:solidFill>
              </a:rPr>
              <a:t> information</a:t>
            </a:r>
            <a:br>
              <a:rPr lang="it-IT" b="1" dirty="0">
                <a:solidFill>
                  <a:srgbClr val="0070C0"/>
                </a:solidFill>
              </a:rPr>
            </a:br>
            <a:endParaRPr lang="it-IT" dirty="0">
              <a:solidFill>
                <a:srgbClr val="0070C0"/>
              </a:solidFill>
            </a:endParaRPr>
          </a:p>
          <a:p>
            <a:pPr marL="92075" indent="-92075">
              <a:buFont typeface="Arial" panose="020B0604020202020204" pitchFamily="34" charset="0"/>
              <a:buChar char="•"/>
            </a:pPr>
            <a:r>
              <a:rPr lang="it-IT" b="1" dirty="0" err="1">
                <a:solidFill>
                  <a:srgbClr val="0070C0"/>
                </a:solidFill>
              </a:rPr>
              <a:t>Mention</a:t>
            </a:r>
            <a:r>
              <a:rPr lang="it-IT" b="1" dirty="0">
                <a:solidFill>
                  <a:srgbClr val="0070C0"/>
                </a:solidFill>
              </a:rPr>
              <a:t> JAHEE </a:t>
            </a:r>
            <a:r>
              <a:rPr lang="it-IT" dirty="0" err="1">
                <a:solidFill>
                  <a:srgbClr val="0070C0"/>
                </a:solidFill>
              </a:rPr>
              <a:t>whenever</a:t>
            </a:r>
            <a:r>
              <a:rPr lang="it-IT" dirty="0">
                <a:solidFill>
                  <a:srgbClr val="0070C0"/>
                </a:solidFill>
              </a:rPr>
              <a:t> appropriate in </a:t>
            </a:r>
            <a:r>
              <a:rPr lang="it-IT" dirty="0" err="1">
                <a:solidFill>
                  <a:srgbClr val="0070C0"/>
                </a:solidFill>
              </a:rPr>
              <a:t>all</a:t>
            </a:r>
            <a:r>
              <a:rPr lang="it-IT" dirty="0">
                <a:solidFill>
                  <a:srgbClr val="0070C0"/>
                </a:solidFill>
              </a:rPr>
              <a:t> </a:t>
            </a:r>
            <a:r>
              <a:rPr lang="it-IT" dirty="0" err="1">
                <a:solidFill>
                  <a:srgbClr val="0070C0"/>
                </a:solidFill>
              </a:rPr>
              <a:t>relevant</a:t>
            </a:r>
            <a:r>
              <a:rPr lang="it-IT" dirty="0">
                <a:solidFill>
                  <a:srgbClr val="0070C0"/>
                </a:solidFill>
              </a:rPr>
              <a:t> activities </a:t>
            </a:r>
            <a:r>
              <a:rPr lang="it-IT" dirty="0" err="1">
                <a:solidFill>
                  <a:srgbClr val="0070C0"/>
                </a:solidFill>
              </a:rPr>
              <a:t>you</a:t>
            </a:r>
            <a:r>
              <a:rPr lang="it-IT" dirty="0">
                <a:solidFill>
                  <a:srgbClr val="0070C0"/>
                </a:solidFill>
              </a:rPr>
              <a:t> </a:t>
            </a:r>
            <a:r>
              <a:rPr lang="it-IT" dirty="0" err="1">
                <a:solidFill>
                  <a:srgbClr val="0070C0"/>
                </a:solidFill>
              </a:rPr>
              <a:t>carry</a:t>
            </a:r>
            <a:r>
              <a:rPr lang="it-IT" dirty="0">
                <a:solidFill>
                  <a:srgbClr val="0070C0"/>
                </a:solidFill>
              </a:rPr>
              <a:t> on, </a:t>
            </a:r>
            <a:r>
              <a:rPr lang="it-IT" dirty="0" err="1">
                <a:solidFill>
                  <a:srgbClr val="0070C0"/>
                </a:solidFill>
              </a:rPr>
              <a:t>also</a:t>
            </a:r>
            <a:r>
              <a:rPr lang="it-IT" dirty="0">
                <a:solidFill>
                  <a:srgbClr val="0070C0"/>
                </a:solidFill>
              </a:rPr>
              <a:t> </a:t>
            </a:r>
            <a:r>
              <a:rPr lang="it-IT" dirty="0" err="1">
                <a:solidFill>
                  <a:srgbClr val="0070C0"/>
                </a:solidFill>
              </a:rPr>
              <a:t>outside</a:t>
            </a:r>
            <a:r>
              <a:rPr lang="it-IT" dirty="0">
                <a:solidFill>
                  <a:srgbClr val="0070C0"/>
                </a:solidFill>
              </a:rPr>
              <a:t> the JA  («non </a:t>
            </a:r>
            <a:r>
              <a:rPr lang="it-IT" dirty="0" err="1">
                <a:solidFill>
                  <a:srgbClr val="0070C0"/>
                </a:solidFill>
              </a:rPr>
              <a:t>converted</a:t>
            </a:r>
            <a:r>
              <a:rPr lang="it-IT" dirty="0">
                <a:solidFill>
                  <a:srgbClr val="0070C0"/>
                </a:solidFill>
              </a:rPr>
              <a:t>» </a:t>
            </a:r>
            <a:r>
              <a:rPr lang="it-IT" dirty="0" err="1">
                <a:solidFill>
                  <a:srgbClr val="0070C0"/>
                </a:solidFill>
              </a:rPr>
              <a:t>contacts</a:t>
            </a:r>
            <a:r>
              <a:rPr lang="it-IT" dirty="0">
                <a:solidFill>
                  <a:srgbClr val="0070C0"/>
                </a:solidFill>
              </a:rPr>
              <a:t>, networks, </a:t>
            </a:r>
            <a:r>
              <a:rPr lang="it-IT" dirty="0" err="1">
                <a:solidFill>
                  <a:srgbClr val="0070C0"/>
                </a:solidFill>
              </a:rPr>
              <a:t>articles</a:t>
            </a:r>
            <a:r>
              <a:rPr lang="it-IT" dirty="0">
                <a:solidFill>
                  <a:srgbClr val="0070C0"/>
                </a:solidFill>
              </a:rPr>
              <a:t>, </a:t>
            </a:r>
            <a:r>
              <a:rPr lang="it-IT" dirty="0" err="1">
                <a:solidFill>
                  <a:srgbClr val="0070C0"/>
                </a:solidFill>
              </a:rPr>
              <a:t>editorials</a:t>
            </a:r>
            <a:r>
              <a:rPr lang="it-IT" dirty="0">
                <a:solidFill>
                  <a:srgbClr val="0070C0"/>
                </a:solidFill>
              </a:rPr>
              <a:t>, meetings, websites, blogs,  etc.)</a:t>
            </a:r>
            <a:r>
              <a:rPr lang="it-IT" b="1" dirty="0">
                <a:solidFill>
                  <a:srgbClr val="0070C0"/>
                </a:solidFill>
              </a:rPr>
              <a:t> </a:t>
            </a:r>
            <a:br>
              <a:rPr lang="it-IT" b="1" dirty="0">
                <a:solidFill>
                  <a:srgbClr val="0070C0"/>
                </a:solidFill>
              </a:rPr>
            </a:br>
            <a:endParaRPr lang="it-IT" b="1" dirty="0">
              <a:solidFill>
                <a:srgbClr val="0070C0"/>
              </a:solidFill>
            </a:endParaRPr>
          </a:p>
          <a:p>
            <a:pPr marL="92075" indent="-92075">
              <a:buFont typeface="Arial" panose="020B0604020202020204" pitchFamily="34" charset="0"/>
              <a:buChar char="•"/>
            </a:pPr>
            <a:r>
              <a:rPr lang="it-IT" b="1" dirty="0" err="1">
                <a:solidFill>
                  <a:srgbClr val="0070C0"/>
                </a:solidFill>
              </a:rPr>
              <a:t>Provide</a:t>
            </a:r>
            <a:r>
              <a:rPr lang="it-IT" b="1" dirty="0">
                <a:solidFill>
                  <a:srgbClr val="0070C0"/>
                </a:solidFill>
              </a:rPr>
              <a:t> feedback </a:t>
            </a:r>
            <a:br>
              <a:rPr lang="it-IT" b="1" dirty="0">
                <a:solidFill>
                  <a:srgbClr val="0070C0"/>
                </a:solidFill>
              </a:rPr>
            </a:br>
            <a:r>
              <a:rPr lang="it-IT" dirty="0">
                <a:solidFill>
                  <a:srgbClr val="0070C0"/>
                </a:solidFill>
              </a:rPr>
              <a:t>on the </a:t>
            </a:r>
            <a:r>
              <a:rPr lang="it-IT" dirty="0" err="1">
                <a:solidFill>
                  <a:srgbClr val="0070C0"/>
                </a:solidFill>
              </a:rPr>
              <a:t>suggested</a:t>
            </a:r>
            <a:r>
              <a:rPr lang="it-IT" dirty="0">
                <a:solidFill>
                  <a:srgbClr val="0070C0"/>
                </a:solidFill>
              </a:rPr>
              <a:t> </a:t>
            </a:r>
            <a:r>
              <a:rPr lang="it-IT" dirty="0" err="1">
                <a:solidFill>
                  <a:srgbClr val="0070C0"/>
                </a:solidFill>
              </a:rPr>
              <a:t>communication</a:t>
            </a:r>
            <a:r>
              <a:rPr lang="it-IT" dirty="0">
                <a:solidFill>
                  <a:srgbClr val="0070C0"/>
                </a:solidFill>
              </a:rPr>
              <a:t> and </a:t>
            </a:r>
            <a:r>
              <a:rPr lang="it-IT" dirty="0" err="1">
                <a:solidFill>
                  <a:srgbClr val="0070C0"/>
                </a:solidFill>
              </a:rPr>
              <a:t>dissemination</a:t>
            </a:r>
            <a:r>
              <a:rPr lang="it-IT" dirty="0">
                <a:solidFill>
                  <a:srgbClr val="0070C0"/>
                </a:solidFill>
              </a:rPr>
              <a:t> plan  and tools</a:t>
            </a:r>
          </a:p>
          <a:p>
            <a:pPr marL="92075" indent="-92075">
              <a:buFont typeface="Arial" panose="020B0604020202020204" pitchFamily="34" charset="0"/>
              <a:buChar char="•"/>
            </a:pPr>
            <a:endParaRPr lang="it-IT" dirty="0">
              <a:solidFill>
                <a:srgbClr val="0070C0"/>
              </a:solidFill>
            </a:endParaRPr>
          </a:p>
        </p:txBody>
      </p:sp>
    </p:spTree>
    <p:extLst>
      <p:ext uri="{BB962C8B-B14F-4D97-AF65-F5344CB8AC3E}">
        <p14:creationId xmlns:p14="http://schemas.microsoft.com/office/powerpoint/2010/main" val="10924784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fld id="{99A7AB9E-5A61-4154-98E5-79E7B3892B0B}" type="slidenum">
              <a:rPr lang="it-IT" smtClean="0"/>
              <a:pPr/>
              <a:t>28</a:t>
            </a:fld>
            <a:endParaRPr lang="it-IT" dirty="0"/>
          </a:p>
        </p:txBody>
      </p:sp>
      <p:sp>
        <p:nvSpPr>
          <p:cNvPr id="5" name="CasellaDiTesto 4"/>
          <p:cNvSpPr txBox="1"/>
          <p:nvPr/>
        </p:nvSpPr>
        <p:spPr>
          <a:xfrm>
            <a:off x="1303056" y="282898"/>
            <a:ext cx="7520975" cy="584775"/>
          </a:xfrm>
          <a:prstGeom prst="rect">
            <a:avLst/>
          </a:prstGeom>
          <a:solidFill>
            <a:srgbClr val="0070C0"/>
          </a:solidFill>
        </p:spPr>
        <p:txBody>
          <a:bodyPr wrap="square" rtlCol="0">
            <a:spAutoFit/>
          </a:bodyPr>
          <a:lstStyle/>
          <a:p>
            <a:r>
              <a:rPr lang="it-IT" sz="3200" dirty="0">
                <a:solidFill>
                  <a:schemeClr val="bg1"/>
                </a:solidFill>
              </a:rPr>
              <a:t>To sum up: </a:t>
            </a:r>
            <a:r>
              <a:rPr lang="it-IT" sz="3200" dirty="0" err="1">
                <a:solidFill>
                  <a:schemeClr val="bg1"/>
                </a:solidFill>
              </a:rPr>
              <a:t>What</a:t>
            </a:r>
            <a:r>
              <a:rPr lang="it-IT" sz="3200" dirty="0">
                <a:solidFill>
                  <a:schemeClr val="bg1"/>
                </a:solidFill>
              </a:rPr>
              <a:t> </a:t>
            </a:r>
            <a:r>
              <a:rPr lang="it-IT" sz="3200" dirty="0" err="1">
                <a:solidFill>
                  <a:schemeClr val="bg1"/>
                </a:solidFill>
              </a:rPr>
              <a:t>is</a:t>
            </a:r>
            <a:r>
              <a:rPr lang="it-IT" sz="3200" dirty="0">
                <a:solidFill>
                  <a:schemeClr val="bg1"/>
                </a:solidFill>
              </a:rPr>
              <a:t> </a:t>
            </a:r>
            <a:r>
              <a:rPr lang="it-IT" sz="3200" dirty="0" err="1">
                <a:solidFill>
                  <a:schemeClr val="bg1"/>
                </a:solidFill>
              </a:rPr>
              <a:t>expected</a:t>
            </a:r>
            <a:r>
              <a:rPr lang="it-IT" sz="3200" dirty="0">
                <a:solidFill>
                  <a:schemeClr val="bg1"/>
                </a:solidFill>
              </a:rPr>
              <a:t> </a:t>
            </a:r>
            <a:r>
              <a:rPr lang="it-IT" sz="3200" b="1" dirty="0">
                <a:solidFill>
                  <a:srgbClr val="FAC81A"/>
                </a:solidFill>
              </a:rPr>
              <a:t>from WP2</a:t>
            </a:r>
          </a:p>
        </p:txBody>
      </p:sp>
      <p:sp>
        <p:nvSpPr>
          <p:cNvPr id="7" name="CasellaDiTesto 6"/>
          <p:cNvSpPr txBox="1"/>
          <p:nvPr/>
        </p:nvSpPr>
        <p:spPr>
          <a:xfrm>
            <a:off x="1146033" y="2350477"/>
            <a:ext cx="7442300" cy="3170099"/>
          </a:xfrm>
          <a:prstGeom prst="rect">
            <a:avLst/>
          </a:prstGeom>
          <a:solidFill>
            <a:schemeClr val="bg1"/>
          </a:solidFill>
          <a:ln w="19050">
            <a:solidFill>
              <a:srgbClr val="FAC81A"/>
            </a:solidFill>
          </a:ln>
        </p:spPr>
        <p:txBody>
          <a:bodyPr wrap="square" rtlCol="0">
            <a:spAutoFit/>
          </a:bodyPr>
          <a:lstStyle/>
          <a:p>
            <a:pPr marL="342900" indent="-342900">
              <a:buFont typeface="Arial" panose="020B0604020202020204" pitchFamily="34" charset="0"/>
              <a:buChar char="•"/>
            </a:pPr>
            <a:r>
              <a:rPr lang="it-IT" sz="2000" b="1" dirty="0" err="1">
                <a:solidFill>
                  <a:srgbClr val="0070C0"/>
                </a:solidFill>
              </a:rPr>
              <a:t>Communication</a:t>
            </a:r>
            <a:r>
              <a:rPr lang="it-IT" sz="2000" b="1" dirty="0">
                <a:solidFill>
                  <a:srgbClr val="0070C0"/>
                </a:solidFill>
              </a:rPr>
              <a:t> and </a:t>
            </a:r>
            <a:r>
              <a:rPr lang="it-IT" sz="2000" b="1" dirty="0" err="1">
                <a:solidFill>
                  <a:srgbClr val="0070C0"/>
                </a:solidFill>
              </a:rPr>
              <a:t>dissemination</a:t>
            </a:r>
            <a:r>
              <a:rPr lang="it-IT" sz="2000" b="1" dirty="0">
                <a:solidFill>
                  <a:srgbClr val="0070C0"/>
                </a:solidFill>
              </a:rPr>
              <a:t> </a:t>
            </a:r>
            <a:r>
              <a:rPr lang="it-IT" sz="2000" b="1" dirty="0" err="1">
                <a:solidFill>
                  <a:srgbClr val="0070C0"/>
                </a:solidFill>
              </a:rPr>
              <a:t>tools</a:t>
            </a:r>
            <a:r>
              <a:rPr lang="it-IT" sz="2000" b="1" dirty="0">
                <a:solidFill>
                  <a:srgbClr val="0070C0"/>
                </a:solidFill>
              </a:rPr>
              <a:t> </a:t>
            </a:r>
            <a:r>
              <a:rPr lang="it-IT" sz="2000" dirty="0">
                <a:solidFill>
                  <a:srgbClr val="0070C0"/>
                </a:solidFill>
              </a:rPr>
              <a:t>logo, </a:t>
            </a:r>
            <a:r>
              <a:rPr lang="it-IT" sz="2000" dirty="0" err="1">
                <a:solidFill>
                  <a:srgbClr val="0070C0"/>
                </a:solidFill>
              </a:rPr>
              <a:t>templates</a:t>
            </a:r>
            <a:r>
              <a:rPr lang="it-IT" sz="2000" dirty="0">
                <a:solidFill>
                  <a:srgbClr val="0070C0"/>
                </a:solidFill>
              </a:rPr>
              <a:t> for reports, </a:t>
            </a:r>
            <a:r>
              <a:rPr lang="it-IT" sz="2000" dirty="0" err="1">
                <a:solidFill>
                  <a:srgbClr val="0070C0"/>
                </a:solidFill>
              </a:rPr>
              <a:t>power</a:t>
            </a:r>
            <a:r>
              <a:rPr lang="it-IT" sz="2000" dirty="0">
                <a:solidFill>
                  <a:srgbClr val="0070C0"/>
                </a:solidFill>
              </a:rPr>
              <a:t> </a:t>
            </a:r>
            <a:r>
              <a:rPr lang="it-IT" sz="2000" dirty="0" err="1">
                <a:solidFill>
                  <a:srgbClr val="0070C0"/>
                </a:solidFill>
              </a:rPr>
              <a:t>point</a:t>
            </a:r>
            <a:r>
              <a:rPr lang="it-IT" sz="2000" dirty="0">
                <a:solidFill>
                  <a:srgbClr val="0070C0"/>
                </a:solidFill>
              </a:rPr>
              <a:t> </a:t>
            </a:r>
            <a:r>
              <a:rPr lang="it-IT" sz="2000" dirty="0" err="1">
                <a:solidFill>
                  <a:srgbClr val="0070C0"/>
                </a:solidFill>
              </a:rPr>
              <a:t>presentations</a:t>
            </a:r>
            <a:r>
              <a:rPr lang="it-IT" sz="2000" dirty="0">
                <a:solidFill>
                  <a:srgbClr val="0070C0"/>
                </a:solidFill>
              </a:rPr>
              <a:t>, </a:t>
            </a:r>
          </a:p>
          <a:p>
            <a:pPr marL="342900" indent="-342900">
              <a:buFont typeface="Arial" panose="020B0604020202020204" pitchFamily="34" charset="0"/>
              <a:buChar char="•"/>
            </a:pPr>
            <a:r>
              <a:rPr lang="it-IT" sz="2000" dirty="0" err="1">
                <a:solidFill>
                  <a:srgbClr val="0070C0"/>
                </a:solidFill>
              </a:rPr>
              <a:t>leaflet</a:t>
            </a:r>
            <a:r>
              <a:rPr lang="it-IT" sz="2000" dirty="0">
                <a:solidFill>
                  <a:srgbClr val="0070C0"/>
                </a:solidFill>
              </a:rPr>
              <a:t>, </a:t>
            </a:r>
            <a:r>
              <a:rPr lang="it-IT" sz="2000" dirty="0" err="1">
                <a:solidFill>
                  <a:srgbClr val="0070C0"/>
                </a:solidFill>
              </a:rPr>
              <a:t>videos</a:t>
            </a:r>
            <a:r>
              <a:rPr lang="it-IT" sz="2000" dirty="0">
                <a:solidFill>
                  <a:srgbClr val="0070C0"/>
                </a:solidFill>
              </a:rPr>
              <a:t>, poster, standard </a:t>
            </a:r>
            <a:r>
              <a:rPr lang="it-IT" sz="2000" dirty="0" err="1">
                <a:solidFill>
                  <a:srgbClr val="0070C0"/>
                </a:solidFill>
              </a:rPr>
              <a:t>terminology</a:t>
            </a:r>
            <a:r>
              <a:rPr lang="it-IT" sz="2000" dirty="0">
                <a:solidFill>
                  <a:srgbClr val="0070C0"/>
                </a:solidFill>
              </a:rPr>
              <a:t> </a:t>
            </a:r>
            <a:br>
              <a:rPr lang="it-IT" sz="2000" dirty="0">
                <a:solidFill>
                  <a:srgbClr val="0070C0"/>
                </a:solidFill>
              </a:rPr>
            </a:br>
            <a:r>
              <a:rPr lang="it-IT" sz="2000" dirty="0" err="1">
                <a:solidFill>
                  <a:srgbClr val="0070C0"/>
                </a:solidFill>
              </a:rPr>
              <a:t>a</a:t>
            </a:r>
            <a:r>
              <a:rPr lang="it-IT" sz="2000" dirty="0" err="1">
                <a:solidFill>
                  <a:schemeClr val="accent6">
                    <a:lumMod val="75000"/>
                  </a:schemeClr>
                </a:solidFill>
              </a:rPr>
              <a:t>ll</a:t>
            </a:r>
            <a:r>
              <a:rPr lang="it-IT" sz="2000" dirty="0">
                <a:solidFill>
                  <a:schemeClr val="accent6">
                    <a:lumMod val="75000"/>
                  </a:schemeClr>
                </a:solidFill>
              </a:rPr>
              <a:t> in WRIKE </a:t>
            </a:r>
            <a:r>
              <a:rPr lang="it-IT" sz="2000" dirty="0" err="1">
                <a:solidFill>
                  <a:schemeClr val="accent6">
                    <a:lumMod val="75000"/>
                  </a:schemeClr>
                </a:solidFill>
              </a:rPr>
              <a:t>platform</a:t>
            </a:r>
            <a:endParaRPr lang="it-IT" sz="2000" dirty="0">
              <a:solidFill>
                <a:schemeClr val="accent6">
                  <a:lumMod val="75000"/>
                </a:schemeClr>
              </a:solidFill>
            </a:endParaRPr>
          </a:p>
          <a:p>
            <a:endParaRPr lang="it-IT" sz="2000" b="1" dirty="0">
              <a:solidFill>
                <a:srgbClr val="0070C0"/>
              </a:solidFill>
            </a:endParaRPr>
          </a:p>
          <a:p>
            <a:pPr marL="342900" indent="-342900">
              <a:buFont typeface="Arial" panose="020B0604020202020204" pitchFamily="34" charset="0"/>
              <a:buChar char="•"/>
            </a:pPr>
            <a:r>
              <a:rPr lang="it-IT" sz="2000" b="1" dirty="0" err="1">
                <a:solidFill>
                  <a:srgbClr val="0070C0"/>
                </a:solidFill>
              </a:rPr>
              <a:t>Results</a:t>
            </a:r>
            <a:r>
              <a:rPr lang="it-IT" sz="2000" b="1" dirty="0">
                <a:solidFill>
                  <a:srgbClr val="0070C0"/>
                </a:solidFill>
              </a:rPr>
              <a:t> of Stakeholder </a:t>
            </a:r>
            <a:r>
              <a:rPr lang="it-IT" sz="2000" b="1" dirty="0" err="1">
                <a:solidFill>
                  <a:srgbClr val="0070C0"/>
                </a:solidFill>
              </a:rPr>
              <a:t>analysis</a:t>
            </a:r>
            <a:endParaRPr lang="it-IT" sz="2000" b="1" dirty="0">
              <a:solidFill>
                <a:srgbClr val="0070C0"/>
              </a:solidFill>
            </a:endParaRPr>
          </a:p>
          <a:p>
            <a:pPr marL="342900" indent="-342900">
              <a:buFont typeface="Arial" panose="020B0604020202020204" pitchFamily="34" charset="0"/>
              <a:buChar char="•"/>
            </a:pPr>
            <a:endParaRPr lang="it-IT" sz="2000" b="1" dirty="0">
              <a:solidFill>
                <a:srgbClr val="0070C0"/>
              </a:solidFill>
            </a:endParaRPr>
          </a:p>
          <a:p>
            <a:pPr marL="342900" indent="-342900">
              <a:buFont typeface="Arial" panose="020B0604020202020204" pitchFamily="34" charset="0"/>
              <a:buChar char="•"/>
            </a:pPr>
            <a:r>
              <a:rPr lang="it-IT" sz="2000" b="1" dirty="0">
                <a:solidFill>
                  <a:srgbClr val="0070C0"/>
                </a:solidFill>
              </a:rPr>
              <a:t>Website</a:t>
            </a:r>
          </a:p>
          <a:p>
            <a:pPr marL="342900" indent="-342900">
              <a:buFont typeface="Arial" panose="020B0604020202020204" pitchFamily="34" charset="0"/>
              <a:buChar char="•"/>
            </a:pPr>
            <a:endParaRPr lang="it-IT" sz="2000" b="1" dirty="0">
              <a:solidFill>
                <a:srgbClr val="0070C0"/>
              </a:solidFill>
            </a:endParaRPr>
          </a:p>
          <a:p>
            <a:pPr marL="342900" indent="-342900">
              <a:buFont typeface="Arial" panose="020B0604020202020204" pitchFamily="34" charset="0"/>
              <a:buChar char="•"/>
            </a:pPr>
            <a:r>
              <a:rPr lang="it-IT" sz="2000" b="1" dirty="0" err="1">
                <a:solidFill>
                  <a:srgbClr val="0070C0"/>
                </a:solidFill>
              </a:rPr>
              <a:t>Editorial</a:t>
            </a:r>
            <a:r>
              <a:rPr lang="it-IT" sz="2000" b="1" dirty="0">
                <a:solidFill>
                  <a:srgbClr val="0070C0"/>
                </a:solidFill>
              </a:rPr>
              <a:t> </a:t>
            </a:r>
            <a:r>
              <a:rPr lang="it-IT" sz="2000" b="1" dirty="0" err="1">
                <a:solidFill>
                  <a:srgbClr val="0070C0"/>
                </a:solidFill>
              </a:rPr>
              <a:t>support</a:t>
            </a:r>
            <a:r>
              <a:rPr lang="it-IT" sz="2000" b="1" dirty="0">
                <a:solidFill>
                  <a:srgbClr val="0070C0"/>
                </a:solidFill>
              </a:rPr>
              <a:t> on </a:t>
            </a:r>
            <a:r>
              <a:rPr lang="it-IT" sz="2000" b="1" dirty="0" err="1">
                <a:solidFill>
                  <a:srgbClr val="0070C0"/>
                </a:solidFill>
              </a:rPr>
              <a:t>final</a:t>
            </a:r>
            <a:r>
              <a:rPr lang="it-IT" sz="2000" b="1" dirty="0">
                <a:solidFill>
                  <a:srgbClr val="0070C0"/>
                </a:solidFill>
              </a:rPr>
              <a:t> JAHEE </a:t>
            </a:r>
            <a:r>
              <a:rPr lang="it-IT" sz="2000" b="1" dirty="0" err="1">
                <a:solidFill>
                  <a:srgbClr val="0070C0"/>
                </a:solidFill>
              </a:rPr>
              <a:t>final</a:t>
            </a:r>
            <a:r>
              <a:rPr lang="it-IT" sz="2000" b="1" dirty="0">
                <a:solidFill>
                  <a:srgbClr val="0070C0"/>
                </a:solidFill>
              </a:rPr>
              <a:t>  </a:t>
            </a:r>
            <a:r>
              <a:rPr lang="it-IT" sz="2000" b="1" dirty="0" err="1">
                <a:solidFill>
                  <a:srgbClr val="0070C0"/>
                </a:solidFill>
              </a:rPr>
              <a:t>drafts</a:t>
            </a:r>
            <a:endParaRPr lang="it-IT" sz="2000" b="1" dirty="0">
              <a:solidFill>
                <a:srgbClr val="0070C0"/>
              </a:solidFill>
            </a:endParaRPr>
          </a:p>
        </p:txBody>
      </p:sp>
      <p:sp>
        <p:nvSpPr>
          <p:cNvPr id="8" name="CasellaDiTesto 7"/>
          <p:cNvSpPr txBox="1"/>
          <p:nvPr/>
        </p:nvSpPr>
        <p:spPr>
          <a:xfrm>
            <a:off x="1146033" y="1738496"/>
            <a:ext cx="4575291" cy="461665"/>
          </a:xfrm>
          <a:prstGeom prst="rect">
            <a:avLst/>
          </a:prstGeom>
          <a:noFill/>
        </p:spPr>
        <p:txBody>
          <a:bodyPr wrap="none" rtlCol="0">
            <a:spAutoFit/>
          </a:bodyPr>
          <a:lstStyle/>
          <a:p>
            <a:r>
              <a:rPr lang="it-IT" sz="2400" b="1" dirty="0" err="1">
                <a:solidFill>
                  <a:srgbClr val="00B0F0"/>
                </a:solidFill>
              </a:rPr>
              <a:t>Participants</a:t>
            </a:r>
            <a:r>
              <a:rPr lang="it-IT" sz="2400" b="1" dirty="0">
                <a:solidFill>
                  <a:srgbClr val="00B0F0"/>
                </a:solidFill>
              </a:rPr>
              <a:t> </a:t>
            </a:r>
            <a:r>
              <a:rPr lang="it-IT" sz="2400" b="1" dirty="0" err="1">
                <a:solidFill>
                  <a:srgbClr val="00B0F0"/>
                </a:solidFill>
              </a:rPr>
              <a:t>will</a:t>
            </a:r>
            <a:r>
              <a:rPr lang="it-IT" sz="2400" b="1" dirty="0">
                <a:solidFill>
                  <a:srgbClr val="00B0F0"/>
                </a:solidFill>
              </a:rPr>
              <a:t> benefit from: </a:t>
            </a:r>
            <a:endParaRPr lang="es-ES" sz="2400" b="1" dirty="0">
              <a:solidFill>
                <a:srgbClr val="00B0F0"/>
              </a:solidFill>
            </a:endParaRPr>
          </a:p>
        </p:txBody>
      </p:sp>
      <p:sp>
        <p:nvSpPr>
          <p:cNvPr id="9" name="CasellaDiTesto 8"/>
          <p:cNvSpPr txBox="1"/>
          <p:nvPr/>
        </p:nvSpPr>
        <p:spPr>
          <a:xfrm>
            <a:off x="1146033" y="843555"/>
            <a:ext cx="7957628" cy="400110"/>
          </a:xfrm>
          <a:prstGeom prst="rect">
            <a:avLst/>
          </a:prstGeom>
          <a:noFill/>
        </p:spPr>
        <p:txBody>
          <a:bodyPr wrap="none" rtlCol="0">
            <a:spAutoFit/>
          </a:bodyPr>
          <a:lstStyle/>
          <a:p>
            <a:r>
              <a:rPr lang="it-IT" sz="2000" i="1" dirty="0">
                <a:solidFill>
                  <a:srgbClr val="00B0F0"/>
                </a:solidFill>
              </a:rPr>
              <a:t>to </a:t>
            </a:r>
            <a:r>
              <a:rPr lang="it-IT" sz="2000" i="1" dirty="0" err="1">
                <a:solidFill>
                  <a:srgbClr val="00B0F0"/>
                </a:solidFill>
              </a:rPr>
              <a:t>contribute</a:t>
            </a:r>
            <a:r>
              <a:rPr lang="it-IT" sz="2000" i="1" dirty="0">
                <a:solidFill>
                  <a:srgbClr val="00B0F0"/>
                </a:solidFill>
              </a:rPr>
              <a:t> to the </a:t>
            </a:r>
            <a:r>
              <a:rPr lang="it-IT" sz="2000" i="1" dirty="0" err="1">
                <a:solidFill>
                  <a:srgbClr val="00B0F0"/>
                </a:solidFill>
              </a:rPr>
              <a:t>most</a:t>
            </a:r>
            <a:r>
              <a:rPr lang="it-IT" sz="2000" i="1" dirty="0">
                <a:solidFill>
                  <a:srgbClr val="00B0F0"/>
                </a:solidFill>
              </a:rPr>
              <a:t> </a:t>
            </a:r>
            <a:r>
              <a:rPr lang="it-IT" sz="2000" i="1" dirty="0" err="1">
                <a:solidFill>
                  <a:srgbClr val="00B0F0"/>
                </a:solidFill>
              </a:rPr>
              <a:t>effective</a:t>
            </a:r>
            <a:r>
              <a:rPr lang="it-IT" sz="2000" i="1" dirty="0">
                <a:solidFill>
                  <a:srgbClr val="00B0F0"/>
                </a:solidFill>
              </a:rPr>
              <a:t>  </a:t>
            </a:r>
            <a:r>
              <a:rPr lang="it-IT" sz="2000" i="1" dirty="0" err="1">
                <a:solidFill>
                  <a:srgbClr val="00B0F0"/>
                </a:solidFill>
              </a:rPr>
              <a:t>communication</a:t>
            </a:r>
            <a:r>
              <a:rPr lang="it-IT" sz="2000" i="1" dirty="0">
                <a:solidFill>
                  <a:srgbClr val="00B0F0"/>
                </a:solidFill>
              </a:rPr>
              <a:t> and </a:t>
            </a:r>
            <a:r>
              <a:rPr lang="it-IT" sz="2000" i="1" dirty="0" err="1">
                <a:solidFill>
                  <a:srgbClr val="00B0F0"/>
                </a:solidFill>
              </a:rPr>
              <a:t>dissemination</a:t>
            </a:r>
            <a:endParaRPr lang="es-ES" sz="2000" i="1" dirty="0">
              <a:solidFill>
                <a:srgbClr val="00B0F0"/>
              </a:solidFill>
            </a:endParaRPr>
          </a:p>
        </p:txBody>
      </p:sp>
    </p:spTree>
    <p:extLst>
      <p:ext uri="{BB962C8B-B14F-4D97-AF65-F5344CB8AC3E}">
        <p14:creationId xmlns:p14="http://schemas.microsoft.com/office/powerpoint/2010/main" val="4032506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p:cNvPicPr>
          <p:nvPr/>
        </p:nvPicPr>
        <p:blipFill>
          <a:blip r:embed="rId2"/>
          <a:stretch>
            <a:fillRect/>
          </a:stretch>
        </p:blipFill>
        <p:spPr>
          <a:xfrm>
            <a:off x="1132203" y="-84221"/>
            <a:ext cx="7795230" cy="7050506"/>
          </a:xfrm>
          <a:prstGeom prst="rect">
            <a:avLst/>
          </a:prstGeom>
          <a:solidFill>
            <a:schemeClr val="accent6">
              <a:lumMod val="40000"/>
              <a:lumOff val="60000"/>
            </a:schemeClr>
          </a:solidFill>
        </p:spPr>
      </p:pic>
      <p:sp>
        <p:nvSpPr>
          <p:cNvPr id="2" name="Segnaposto numero diapositiva 1"/>
          <p:cNvSpPr>
            <a:spLocks noGrp="1"/>
          </p:cNvSpPr>
          <p:nvPr>
            <p:ph type="sldNum" sz="quarter" idx="10"/>
          </p:nvPr>
        </p:nvSpPr>
        <p:spPr/>
        <p:txBody>
          <a:bodyPr/>
          <a:lstStyle/>
          <a:p>
            <a:fld id="{99A7AB9E-5A61-4154-98E5-79E7B3892B0B}" type="slidenum">
              <a:rPr lang="it-IT" smtClean="0"/>
              <a:pPr/>
              <a:t>29</a:t>
            </a:fld>
            <a:endParaRPr lang="it-IT" dirty="0"/>
          </a:p>
        </p:txBody>
      </p:sp>
      <p:sp>
        <p:nvSpPr>
          <p:cNvPr id="3" name="Rettangolo 2"/>
          <p:cNvSpPr/>
          <p:nvPr/>
        </p:nvSpPr>
        <p:spPr>
          <a:xfrm>
            <a:off x="4171071" y="3281820"/>
            <a:ext cx="4210929" cy="584775"/>
          </a:xfrm>
          <a:prstGeom prst="rect">
            <a:avLst/>
          </a:prstGeom>
          <a:solidFill>
            <a:srgbClr val="0070C0"/>
          </a:solidFill>
        </p:spPr>
        <p:txBody>
          <a:bodyPr wrap="square">
            <a:spAutoFit/>
          </a:bodyPr>
          <a:lstStyle/>
          <a:p>
            <a:r>
              <a:rPr lang="it-IT" sz="3200" dirty="0">
                <a:solidFill>
                  <a:schemeClr val="bg1"/>
                </a:solidFill>
              </a:rPr>
              <a:t>paola.decastro@iss.it</a:t>
            </a:r>
            <a:endParaRPr lang="es-ES" sz="3200" dirty="0">
              <a:solidFill>
                <a:schemeClr val="bg1"/>
              </a:solidFill>
            </a:endParaRPr>
          </a:p>
        </p:txBody>
      </p:sp>
      <p:sp>
        <p:nvSpPr>
          <p:cNvPr id="4" name="CasellaDiTesto 3"/>
          <p:cNvSpPr txBox="1"/>
          <p:nvPr/>
        </p:nvSpPr>
        <p:spPr>
          <a:xfrm>
            <a:off x="1454838" y="1088036"/>
            <a:ext cx="2810018" cy="584775"/>
          </a:xfrm>
          <a:prstGeom prst="rect">
            <a:avLst/>
          </a:prstGeom>
          <a:solidFill>
            <a:srgbClr val="FFC000"/>
          </a:solidFill>
        </p:spPr>
        <p:txBody>
          <a:bodyPr wrap="square" rtlCol="0">
            <a:spAutoFit/>
          </a:bodyPr>
          <a:lstStyle/>
          <a:p>
            <a:r>
              <a:rPr lang="it-IT" sz="3200" b="1" dirty="0">
                <a:solidFill>
                  <a:schemeClr val="bg1"/>
                </a:solidFill>
              </a:rPr>
              <a:t>THANK YOU</a:t>
            </a:r>
            <a:endParaRPr lang="es-ES" sz="3200" b="1" dirty="0">
              <a:solidFill>
                <a:schemeClr val="bg1"/>
              </a:solidFill>
            </a:endParaRPr>
          </a:p>
        </p:txBody>
      </p:sp>
      <p:sp>
        <p:nvSpPr>
          <p:cNvPr id="5" name="CasellaDiTesto 4"/>
          <p:cNvSpPr txBox="1"/>
          <p:nvPr/>
        </p:nvSpPr>
        <p:spPr>
          <a:xfrm>
            <a:off x="4171071" y="3957848"/>
            <a:ext cx="4210929" cy="584775"/>
          </a:xfrm>
          <a:prstGeom prst="rect">
            <a:avLst/>
          </a:prstGeom>
          <a:solidFill>
            <a:srgbClr val="00B0F0"/>
          </a:solidFill>
        </p:spPr>
        <p:txBody>
          <a:bodyPr wrap="square" rtlCol="0">
            <a:spAutoFit/>
          </a:bodyPr>
          <a:lstStyle/>
          <a:p>
            <a:r>
              <a:rPr lang="it-IT" sz="3200" b="1" dirty="0">
                <a:solidFill>
                  <a:schemeClr val="bg1"/>
                </a:solidFill>
              </a:rPr>
              <a:t>WP2 - </a:t>
            </a:r>
            <a:r>
              <a:rPr lang="it-IT" sz="3200" b="1" dirty="0" err="1">
                <a:solidFill>
                  <a:schemeClr val="bg1"/>
                </a:solidFill>
              </a:rPr>
              <a:t>Dissemination</a:t>
            </a:r>
            <a:endParaRPr lang="es-ES" sz="3200" b="1" dirty="0">
              <a:solidFill>
                <a:schemeClr val="bg1"/>
              </a:solidFill>
            </a:endParaRPr>
          </a:p>
        </p:txBody>
      </p:sp>
    </p:spTree>
    <p:extLst>
      <p:ext uri="{BB962C8B-B14F-4D97-AF65-F5344CB8AC3E}">
        <p14:creationId xmlns:p14="http://schemas.microsoft.com/office/powerpoint/2010/main" val="3079770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a:xfrm>
            <a:off x="6457950" y="6086721"/>
            <a:ext cx="2057400" cy="365125"/>
          </a:xfrm>
        </p:spPr>
        <p:txBody>
          <a:bodyPr/>
          <a:lstStyle/>
          <a:p>
            <a:fld id="{99A7AB9E-5A61-4154-98E5-79E7B3892B0B}" type="slidenum">
              <a:rPr lang="it-IT" sz="1800" smtClean="0"/>
              <a:pPr/>
              <a:t>3</a:t>
            </a:fld>
            <a:endParaRPr lang="it-IT" sz="1800" dirty="0"/>
          </a:p>
        </p:txBody>
      </p:sp>
      <p:sp>
        <p:nvSpPr>
          <p:cNvPr id="4" name="Rettangolo 3"/>
          <p:cNvSpPr/>
          <p:nvPr/>
        </p:nvSpPr>
        <p:spPr>
          <a:xfrm>
            <a:off x="1287480" y="1330116"/>
            <a:ext cx="7660615" cy="369332"/>
          </a:xfrm>
          <a:prstGeom prst="rect">
            <a:avLst/>
          </a:prstGeom>
          <a:solidFill>
            <a:srgbClr val="FFC000"/>
          </a:solidFill>
        </p:spPr>
        <p:txBody>
          <a:bodyPr wrap="square">
            <a:spAutoFit/>
          </a:bodyPr>
          <a:lstStyle/>
          <a:p>
            <a:r>
              <a:rPr lang="en-GB" b="1" dirty="0">
                <a:solidFill>
                  <a:schemeClr val="bg1"/>
                </a:solidFill>
              </a:rPr>
              <a:t>General objectives</a:t>
            </a:r>
            <a:endParaRPr lang="es-ES" b="1" dirty="0">
              <a:solidFill>
                <a:schemeClr val="bg1"/>
              </a:solidFill>
            </a:endParaRPr>
          </a:p>
        </p:txBody>
      </p:sp>
      <p:sp>
        <p:nvSpPr>
          <p:cNvPr id="5" name="CasellaDiTesto 4"/>
          <p:cNvSpPr txBox="1"/>
          <p:nvPr/>
        </p:nvSpPr>
        <p:spPr>
          <a:xfrm>
            <a:off x="1139039" y="417142"/>
            <a:ext cx="7957495" cy="523220"/>
          </a:xfrm>
          <a:prstGeom prst="rect">
            <a:avLst/>
          </a:prstGeom>
          <a:solidFill>
            <a:srgbClr val="0070C0"/>
          </a:solidFill>
        </p:spPr>
        <p:txBody>
          <a:bodyPr wrap="square" rtlCol="0">
            <a:spAutoFit/>
          </a:bodyPr>
          <a:lstStyle/>
          <a:p>
            <a:r>
              <a:rPr lang="it-IT" sz="2800" dirty="0">
                <a:solidFill>
                  <a:schemeClr val="bg1"/>
                </a:solidFill>
              </a:rPr>
              <a:t>  WP2 </a:t>
            </a:r>
            <a:r>
              <a:rPr lang="it-IT" sz="2800" dirty="0" err="1">
                <a:solidFill>
                  <a:schemeClr val="bg1"/>
                </a:solidFill>
              </a:rPr>
              <a:t>objectives</a:t>
            </a:r>
            <a:r>
              <a:rPr lang="it-IT" sz="2800" dirty="0">
                <a:solidFill>
                  <a:schemeClr val="bg1"/>
                </a:solidFill>
              </a:rPr>
              <a:t> and </a:t>
            </a:r>
            <a:r>
              <a:rPr lang="it-IT" sz="2800" dirty="0" err="1">
                <a:solidFill>
                  <a:schemeClr val="bg1"/>
                </a:solidFill>
              </a:rPr>
              <a:t>tasks</a:t>
            </a:r>
            <a:endParaRPr lang="it-IT" sz="2800" dirty="0">
              <a:solidFill>
                <a:schemeClr val="bg1"/>
              </a:solidFill>
            </a:endParaRPr>
          </a:p>
        </p:txBody>
      </p:sp>
      <p:sp>
        <p:nvSpPr>
          <p:cNvPr id="7" name="Rettangolo 6"/>
          <p:cNvSpPr/>
          <p:nvPr/>
        </p:nvSpPr>
        <p:spPr>
          <a:xfrm>
            <a:off x="1208658" y="1607287"/>
            <a:ext cx="8194431" cy="923330"/>
          </a:xfrm>
          <a:prstGeom prst="rect">
            <a:avLst/>
          </a:prstGeom>
        </p:spPr>
        <p:txBody>
          <a:bodyPr wrap="square">
            <a:spAutoFit/>
          </a:bodyPr>
          <a:lstStyle/>
          <a:p>
            <a:pPr>
              <a:lnSpc>
                <a:spcPct val="150000"/>
              </a:lnSpc>
            </a:pPr>
            <a:r>
              <a:rPr lang="it-IT" dirty="0">
                <a:solidFill>
                  <a:srgbClr val="002060"/>
                </a:solidFill>
              </a:rPr>
              <a:t>To </a:t>
            </a:r>
            <a:r>
              <a:rPr lang="it-IT" dirty="0" err="1">
                <a:solidFill>
                  <a:srgbClr val="002060"/>
                </a:solidFill>
              </a:rPr>
              <a:t>guarantee</a:t>
            </a:r>
            <a:r>
              <a:rPr lang="it-IT" dirty="0">
                <a:solidFill>
                  <a:srgbClr val="002060"/>
                </a:solidFill>
              </a:rPr>
              <a:t> a </a:t>
            </a:r>
            <a:r>
              <a:rPr lang="it-IT" b="1" dirty="0" err="1">
                <a:solidFill>
                  <a:srgbClr val="002060"/>
                </a:solidFill>
              </a:rPr>
              <a:t>well</a:t>
            </a:r>
            <a:r>
              <a:rPr lang="it-IT" b="1" dirty="0">
                <a:solidFill>
                  <a:srgbClr val="002060"/>
                </a:solidFill>
              </a:rPr>
              <a:t> co-</a:t>
            </a:r>
            <a:r>
              <a:rPr lang="it-IT" b="1" dirty="0" err="1">
                <a:solidFill>
                  <a:srgbClr val="002060"/>
                </a:solidFill>
              </a:rPr>
              <a:t>ordinated</a:t>
            </a:r>
            <a:r>
              <a:rPr lang="it-IT" b="1" dirty="0">
                <a:solidFill>
                  <a:srgbClr val="002060"/>
                </a:solidFill>
              </a:rPr>
              <a:t> </a:t>
            </a:r>
            <a:r>
              <a:rPr lang="it-IT" b="1" dirty="0" err="1">
                <a:solidFill>
                  <a:srgbClr val="002060"/>
                </a:solidFill>
              </a:rPr>
              <a:t>communication</a:t>
            </a:r>
            <a:r>
              <a:rPr lang="it-IT" b="1" dirty="0">
                <a:solidFill>
                  <a:srgbClr val="002060"/>
                </a:solidFill>
              </a:rPr>
              <a:t> </a:t>
            </a:r>
            <a:r>
              <a:rPr lang="it-IT" dirty="0">
                <a:solidFill>
                  <a:srgbClr val="002060"/>
                </a:solidFill>
              </a:rPr>
              <a:t>in </a:t>
            </a:r>
            <a:r>
              <a:rPr lang="it-IT" dirty="0" err="1">
                <a:solidFill>
                  <a:srgbClr val="002060"/>
                </a:solidFill>
              </a:rPr>
              <a:t>each</a:t>
            </a:r>
            <a:r>
              <a:rPr lang="it-IT" dirty="0">
                <a:solidFill>
                  <a:srgbClr val="002060"/>
                </a:solidFill>
              </a:rPr>
              <a:t> stage of the JA</a:t>
            </a:r>
          </a:p>
          <a:p>
            <a:pPr>
              <a:lnSpc>
                <a:spcPct val="150000"/>
              </a:lnSpc>
            </a:pPr>
            <a:r>
              <a:rPr lang="it-IT" dirty="0">
                <a:solidFill>
                  <a:srgbClr val="002060"/>
                </a:solidFill>
              </a:rPr>
              <a:t>To </a:t>
            </a:r>
            <a:r>
              <a:rPr lang="it-IT" dirty="0" err="1">
                <a:solidFill>
                  <a:srgbClr val="002060"/>
                </a:solidFill>
              </a:rPr>
              <a:t>maximise</a:t>
            </a:r>
            <a:r>
              <a:rPr lang="it-IT" dirty="0">
                <a:solidFill>
                  <a:srgbClr val="002060"/>
                </a:solidFill>
              </a:rPr>
              <a:t> the </a:t>
            </a:r>
            <a:r>
              <a:rPr lang="it-IT" b="1" dirty="0" err="1">
                <a:solidFill>
                  <a:srgbClr val="002060"/>
                </a:solidFill>
              </a:rPr>
              <a:t>dissemination</a:t>
            </a:r>
            <a:r>
              <a:rPr lang="it-IT" dirty="0">
                <a:solidFill>
                  <a:srgbClr val="002060"/>
                </a:solidFill>
              </a:rPr>
              <a:t> of JAHEE </a:t>
            </a:r>
            <a:r>
              <a:rPr lang="it-IT" dirty="0" err="1">
                <a:solidFill>
                  <a:srgbClr val="002060"/>
                </a:solidFill>
              </a:rPr>
              <a:t>efforts</a:t>
            </a:r>
            <a:r>
              <a:rPr lang="it-IT" dirty="0">
                <a:solidFill>
                  <a:srgbClr val="002060"/>
                </a:solidFill>
              </a:rPr>
              <a:t> and </a:t>
            </a:r>
            <a:r>
              <a:rPr lang="it-IT" dirty="0" err="1">
                <a:solidFill>
                  <a:srgbClr val="002060"/>
                </a:solidFill>
              </a:rPr>
              <a:t>results</a:t>
            </a:r>
            <a:endParaRPr lang="it-IT" dirty="0">
              <a:solidFill>
                <a:srgbClr val="002060"/>
              </a:solidFill>
            </a:endParaRPr>
          </a:p>
        </p:txBody>
      </p:sp>
      <p:sp>
        <p:nvSpPr>
          <p:cNvPr id="12" name="CasellaDiTesto 11"/>
          <p:cNvSpPr txBox="1"/>
          <p:nvPr/>
        </p:nvSpPr>
        <p:spPr>
          <a:xfrm>
            <a:off x="1208658" y="3148514"/>
            <a:ext cx="5724644" cy="3365024"/>
          </a:xfrm>
          <a:prstGeom prst="rect">
            <a:avLst/>
          </a:prstGeom>
          <a:noFill/>
        </p:spPr>
        <p:txBody>
          <a:bodyPr wrap="none" rtlCol="0">
            <a:spAutoFit/>
          </a:bodyPr>
          <a:lstStyle/>
          <a:p>
            <a:pPr marL="342900" indent="-342900">
              <a:lnSpc>
                <a:spcPct val="150000"/>
              </a:lnSpc>
              <a:buFont typeface="+mj-lt"/>
              <a:buAutoNum type="arabicPeriod"/>
            </a:pPr>
            <a:r>
              <a:rPr lang="it-IT" dirty="0">
                <a:solidFill>
                  <a:srgbClr val="002060"/>
                </a:solidFill>
              </a:rPr>
              <a:t>JAHEE visual </a:t>
            </a:r>
            <a:r>
              <a:rPr lang="it-IT" dirty="0" err="1">
                <a:solidFill>
                  <a:srgbClr val="002060"/>
                </a:solidFill>
              </a:rPr>
              <a:t>identity</a:t>
            </a:r>
            <a:r>
              <a:rPr lang="it-IT" dirty="0">
                <a:solidFill>
                  <a:srgbClr val="002060"/>
                </a:solidFill>
              </a:rPr>
              <a:t>     </a:t>
            </a:r>
            <a:r>
              <a:rPr lang="it-IT" b="1" dirty="0">
                <a:solidFill>
                  <a:srgbClr val="00B050"/>
                </a:solidFill>
              </a:rPr>
              <a:t>OK</a:t>
            </a:r>
          </a:p>
          <a:p>
            <a:pPr marL="342900" indent="-342900">
              <a:lnSpc>
                <a:spcPct val="150000"/>
              </a:lnSpc>
              <a:buFont typeface="+mj-lt"/>
              <a:buAutoNum type="arabicPeriod"/>
            </a:pPr>
            <a:r>
              <a:rPr lang="it-IT" dirty="0">
                <a:solidFill>
                  <a:srgbClr val="002060"/>
                </a:solidFill>
              </a:rPr>
              <a:t>Reference </a:t>
            </a:r>
            <a:r>
              <a:rPr lang="it-IT" dirty="0" err="1">
                <a:solidFill>
                  <a:srgbClr val="002060"/>
                </a:solidFill>
              </a:rPr>
              <a:t>terminology</a:t>
            </a:r>
            <a:r>
              <a:rPr lang="it-IT" dirty="0">
                <a:solidFill>
                  <a:srgbClr val="002060"/>
                </a:solidFill>
              </a:rPr>
              <a:t> (</a:t>
            </a:r>
            <a:r>
              <a:rPr lang="it-IT" dirty="0" err="1">
                <a:solidFill>
                  <a:srgbClr val="002060"/>
                </a:solidFill>
              </a:rPr>
              <a:t>glossary</a:t>
            </a:r>
            <a:r>
              <a:rPr lang="it-IT" dirty="0">
                <a:solidFill>
                  <a:srgbClr val="002060"/>
                </a:solidFill>
              </a:rPr>
              <a:t>)   </a:t>
            </a:r>
            <a:r>
              <a:rPr lang="it-IT" b="1" dirty="0">
                <a:solidFill>
                  <a:srgbClr val="00B050"/>
                </a:solidFill>
              </a:rPr>
              <a:t>OK</a:t>
            </a:r>
          </a:p>
          <a:p>
            <a:pPr marL="342900" indent="-342900">
              <a:lnSpc>
                <a:spcPct val="150000"/>
              </a:lnSpc>
              <a:buFont typeface="+mj-lt"/>
              <a:buAutoNum type="arabicPeriod"/>
            </a:pPr>
            <a:r>
              <a:rPr lang="it-IT" dirty="0">
                <a:solidFill>
                  <a:srgbClr val="002060"/>
                </a:solidFill>
              </a:rPr>
              <a:t>Stakeholder </a:t>
            </a:r>
            <a:r>
              <a:rPr lang="it-IT" dirty="0" err="1">
                <a:solidFill>
                  <a:srgbClr val="002060"/>
                </a:solidFill>
              </a:rPr>
              <a:t>analysis</a:t>
            </a:r>
            <a:r>
              <a:rPr lang="it-IT" dirty="0">
                <a:solidFill>
                  <a:srgbClr val="002060"/>
                </a:solidFill>
              </a:rPr>
              <a:t>  </a:t>
            </a:r>
            <a:r>
              <a:rPr lang="it-IT" b="1" dirty="0">
                <a:solidFill>
                  <a:srgbClr val="C00000"/>
                </a:solidFill>
              </a:rPr>
              <a:t>in progress</a:t>
            </a:r>
          </a:p>
          <a:p>
            <a:pPr marL="342900" indent="-342900">
              <a:lnSpc>
                <a:spcPct val="150000"/>
              </a:lnSpc>
              <a:buFont typeface="+mj-lt"/>
              <a:buAutoNum type="arabicPeriod"/>
            </a:pPr>
            <a:r>
              <a:rPr lang="it-IT" dirty="0" err="1">
                <a:solidFill>
                  <a:srgbClr val="002060"/>
                </a:solidFill>
              </a:rPr>
              <a:t>Dissemination</a:t>
            </a:r>
            <a:r>
              <a:rPr lang="it-IT" dirty="0">
                <a:solidFill>
                  <a:srgbClr val="002060"/>
                </a:solidFill>
              </a:rPr>
              <a:t> </a:t>
            </a:r>
            <a:r>
              <a:rPr lang="it-IT" dirty="0" err="1">
                <a:solidFill>
                  <a:srgbClr val="002060"/>
                </a:solidFill>
              </a:rPr>
              <a:t>channels</a:t>
            </a:r>
            <a:r>
              <a:rPr lang="it-IT" dirty="0">
                <a:solidFill>
                  <a:srgbClr val="002060"/>
                </a:solidFill>
              </a:rPr>
              <a:t> and networks </a:t>
            </a:r>
            <a:r>
              <a:rPr lang="it-IT" b="1" dirty="0">
                <a:solidFill>
                  <a:srgbClr val="C00000"/>
                </a:solidFill>
              </a:rPr>
              <a:t>in progress</a:t>
            </a:r>
          </a:p>
          <a:p>
            <a:pPr marL="342900" indent="-342900">
              <a:lnSpc>
                <a:spcPct val="150000"/>
              </a:lnSpc>
              <a:buFont typeface="+mj-lt"/>
              <a:buAutoNum type="arabicPeriod"/>
            </a:pPr>
            <a:r>
              <a:rPr lang="it-IT" dirty="0" err="1">
                <a:solidFill>
                  <a:srgbClr val="002060"/>
                </a:solidFill>
                <a:sym typeface="Wingdings" panose="05000000000000000000" pitchFamily="2" charset="2"/>
              </a:rPr>
              <a:t>Communication</a:t>
            </a:r>
            <a:r>
              <a:rPr lang="it-IT" dirty="0">
                <a:solidFill>
                  <a:srgbClr val="002060"/>
                </a:solidFill>
                <a:sym typeface="Wingdings" panose="05000000000000000000" pitchFamily="2" charset="2"/>
              </a:rPr>
              <a:t> and </a:t>
            </a:r>
            <a:r>
              <a:rPr lang="it-IT" dirty="0" err="1">
                <a:solidFill>
                  <a:srgbClr val="002060"/>
                </a:solidFill>
                <a:sym typeface="Wingdings" panose="05000000000000000000" pitchFamily="2" charset="2"/>
              </a:rPr>
              <a:t>Dissemination</a:t>
            </a:r>
            <a:r>
              <a:rPr lang="it-IT" dirty="0">
                <a:solidFill>
                  <a:srgbClr val="002060"/>
                </a:solidFill>
                <a:sym typeface="Wingdings" panose="05000000000000000000" pitchFamily="2" charset="2"/>
              </a:rPr>
              <a:t> Strategy </a:t>
            </a:r>
            <a:r>
              <a:rPr lang="it-IT" b="1" dirty="0">
                <a:solidFill>
                  <a:srgbClr val="00B050"/>
                </a:solidFill>
              </a:rPr>
              <a:t>OK</a:t>
            </a:r>
            <a:endParaRPr lang="it-IT" b="1" dirty="0">
              <a:solidFill>
                <a:srgbClr val="00B050"/>
              </a:solidFill>
              <a:sym typeface="Wingdings" panose="05000000000000000000" pitchFamily="2" charset="2"/>
            </a:endParaRPr>
          </a:p>
          <a:p>
            <a:pPr marL="342900" indent="-342900">
              <a:lnSpc>
                <a:spcPct val="150000"/>
              </a:lnSpc>
              <a:buFont typeface="+mj-lt"/>
              <a:buAutoNum type="arabicPeriod"/>
            </a:pPr>
            <a:r>
              <a:rPr lang="it-IT" dirty="0" err="1">
                <a:solidFill>
                  <a:srgbClr val="002060"/>
                </a:solidFill>
                <a:sym typeface="Wingdings" panose="05000000000000000000" pitchFamily="2" charset="2"/>
              </a:rPr>
              <a:t>Communication</a:t>
            </a:r>
            <a:r>
              <a:rPr lang="it-IT" dirty="0">
                <a:solidFill>
                  <a:srgbClr val="002060"/>
                </a:solidFill>
                <a:sym typeface="Wingdings" panose="05000000000000000000" pitchFamily="2" charset="2"/>
              </a:rPr>
              <a:t> tools </a:t>
            </a:r>
            <a:r>
              <a:rPr lang="it-IT" b="1" dirty="0">
                <a:solidFill>
                  <a:srgbClr val="C00000"/>
                </a:solidFill>
              </a:rPr>
              <a:t>in progress</a:t>
            </a:r>
            <a:endParaRPr lang="it-IT" dirty="0">
              <a:solidFill>
                <a:srgbClr val="002060"/>
              </a:solidFill>
              <a:sym typeface="Wingdings" panose="05000000000000000000" pitchFamily="2" charset="2"/>
            </a:endParaRPr>
          </a:p>
          <a:p>
            <a:pPr marL="342900" indent="-342900">
              <a:lnSpc>
                <a:spcPct val="150000"/>
              </a:lnSpc>
              <a:buFont typeface="+mj-lt"/>
              <a:buAutoNum type="arabicPeriod"/>
            </a:pPr>
            <a:r>
              <a:rPr lang="it-IT" dirty="0" err="1">
                <a:solidFill>
                  <a:srgbClr val="002060"/>
                </a:solidFill>
                <a:sym typeface="Wingdings" panose="05000000000000000000" pitchFamily="2" charset="2"/>
              </a:rPr>
              <a:t>Dissemination</a:t>
            </a:r>
            <a:r>
              <a:rPr lang="it-IT" dirty="0">
                <a:solidFill>
                  <a:srgbClr val="002060"/>
                </a:solidFill>
                <a:sym typeface="Wingdings" panose="05000000000000000000" pitchFamily="2" charset="2"/>
              </a:rPr>
              <a:t> monitoring </a:t>
            </a:r>
            <a:r>
              <a:rPr lang="it-IT" b="1" dirty="0">
                <a:solidFill>
                  <a:srgbClr val="C00000"/>
                </a:solidFill>
              </a:rPr>
              <a:t>in progress</a:t>
            </a:r>
            <a:endParaRPr lang="it-IT" dirty="0">
              <a:solidFill>
                <a:srgbClr val="002060"/>
              </a:solidFill>
              <a:sym typeface="Wingdings" panose="05000000000000000000" pitchFamily="2" charset="2"/>
            </a:endParaRPr>
          </a:p>
          <a:p>
            <a:pPr marL="342900" indent="-342900">
              <a:lnSpc>
                <a:spcPct val="150000"/>
              </a:lnSpc>
              <a:buFont typeface="+mj-lt"/>
              <a:buAutoNum type="arabicPeriod"/>
            </a:pPr>
            <a:r>
              <a:rPr lang="it-IT" dirty="0">
                <a:solidFill>
                  <a:srgbClr val="002060"/>
                </a:solidFill>
                <a:sym typeface="Wingdings" panose="05000000000000000000" pitchFamily="2" charset="2"/>
              </a:rPr>
              <a:t>Advocacy </a:t>
            </a:r>
            <a:r>
              <a:rPr lang="it-IT" b="1" dirty="0">
                <a:solidFill>
                  <a:srgbClr val="C00000"/>
                </a:solidFill>
              </a:rPr>
              <a:t>in progress</a:t>
            </a:r>
            <a:endParaRPr lang="it-IT" dirty="0">
              <a:solidFill>
                <a:srgbClr val="002060"/>
              </a:solidFill>
              <a:sym typeface="Wingdings" panose="05000000000000000000" pitchFamily="2" charset="2"/>
            </a:endParaRPr>
          </a:p>
        </p:txBody>
      </p:sp>
      <p:sp>
        <p:nvSpPr>
          <p:cNvPr id="9" name="Rettangolo 8"/>
          <p:cNvSpPr/>
          <p:nvPr/>
        </p:nvSpPr>
        <p:spPr>
          <a:xfrm>
            <a:off x="1287480" y="2692408"/>
            <a:ext cx="7649088" cy="374336"/>
          </a:xfrm>
          <a:prstGeom prst="rect">
            <a:avLst/>
          </a:prstGeom>
          <a:solidFill>
            <a:srgbClr val="FFC000"/>
          </a:solidFill>
        </p:spPr>
        <p:txBody>
          <a:bodyPr wrap="square">
            <a:spAutoFit/>
          </a:bodyPr>
          <a:lstStyle/>
          <a:p>
            <a:r>
              <a:rPr lang="en-GB" b="1" dirty="0">
                <a:solidFill>
                  <a:schemeClr val="bg1"/>
                </a:solidFill>
              </a:rPr>
              <a:t>WP2 Tasks</a:t>
            </a:r>
            <a:endParaRPr lang="es-ES" b="1" dirty="0">
              <a:solidFill>
                <a:schemeClr val="bg1"/>
              </a:solidFill>
            </a:endParaRPr>
          </a:p>
        </p:txBody>
      </p:sp>
      <p:cxnSp>
        <p:nvCxnSpPr>
          <p:cNvPr id="8" name="Connettore 2 7"/>
          <p:cNvCxnSpPr>
            <a:cxnSpLocks/>
          </p:cNvCxnSpPr>
          <p:nvPr/>
        </p:nvCxnSpPr>
        <p:spPr>
          <a:xfrm>
            <a:off x="5305873" y="4246184"/>
            <a:ext cx="1092068" cy="0"/>
          </a:xfrm>
          <a:prstGeom prst="straightConnector1">
            <a:avLst/>
          </a:prstGeom>
          <a:ln w="571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a:cxnSpLocks/>
          </p:cNvCxnSpPr>
          <p:nvPr/>
        </p:nvCxnSpPr>
        <p:spPr>
          <a:xfrm>
            <a:off x="4369500" y="6269283"/>
            <a:ext cx="1877000" cy="0"/>
          </a:xfrm>
          <a:prstGeom prst="straightConnector1">
            <a:avLst/>
          </a:prstGeom>
          <a:ln w="571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6457950" y="3904966"/>
            <a:ext cx="2419997" cy="584775"/>
          </a:xfrm>
          <a:prstGeom prst="rect">
            <a:avLst/>
          </a:prstGeom>
          <a:noFill/>
        </p:spPr>
        <p:txBody>
          <a:bodyPr wrap="square" rtlCol="0">
            <a:spAutoFit/>
          </a:bodyPr>
          <a:lstStyle/>
          <a:p>
            <a:r>
              <a:rPr lang="it-IT" sz="1600" i="1" dirty="0" err="1">
                <a:solidFill>
                  <a:srgbClr val="002060"/>
                </a:solidFill>
              </a:rPr>
              <a:t>partial</a:t>
            </a:r>
            <a:r>
              <a:rPr lang="it-IT" sz="1600" i="1" dirty="0">
                <a:solidFill>
                  <a:srgbClr val="002060"/>
                </a:solidFill>
              </a:rPr>
              <a:t> support of </a:t>
            </a:r>
            <a:r>
              <a:rPr lang="it-IT" sz="1600" i="1" dirty="0" err="1">
                <a:solidFill>
                  <a:srgbClr val="002060"/>
                </a:solidFill>
              </a:rPr>
              <a:t>external</a:t>
            </a:r>
            <a:r>
              <a:rPr lang="it-IT" sz="1600" i="1" dirty="0">
                <a:solidFill>
                  <a:srgbClr val="002060"/>
                </a:solidFill>
              </a:rPr>
              <a:t> service provider</a:t>
            </a:r>
          </a:p>
        </p:txBody>
      </p:sp>
      <p:sp>
        <p:nvSpPr>
          <p:cNvPr id="14" name="CasellaDiTesto 13"/>
          <p:cNvSpPr txBox="1"/>
          <p:nvPr/>
        </p:nvSpPr>
        <p:spPr>
          <a:xfrm>
            <a:off x="6397941" y="5936332"/>
            <a:ext cx="2419997" cy="584775"/>
          </a:xfrm>
          <a:prstGeom prst="rect">
            <a:avLst/>
          </a:prstGeom>
          <a:noFill/>
        </p:spPr>
        <p:txBody>
          <a:bodyPr wrap="square" rtlCol="0">
            <a:spAutoFit/>
          </a:bodyPr>
          <a:lstStyle/>
          <a:p>
            <a:r>
              <a:rPr lang="it-IT" sz="1600" i="1" dirty="0" err="1">
                <a:solidFill>
                  <a:srgbClr val="002060"/>
                </a:solidFill>
              </a:rPr>
              <a:t>support</a:t>
            </a:r>
            <a:r>
              <a:rPr lang="it-IT" sz="1600" i="1" dirty="0">
                <a:solidFill>
                  <a:srgbClr val="002060"/>
                </a:solidFill>
              </a:rPr>
              <a:t> of </a:t>
            </a:r>
            <a:r>
              <a:rPr lang="it-IT" sz="1600" i="1" dirty="0" err="1">
                <a:solidFill>
                  <a:srgbClr val="002060"/>
                </a:solidFill>
              </a:rPr>
              <a:t>external</a:t>
            </a:r>
            <a:r>
              <a:rPr lang="it-IT" sz="1600" i="1" dirty="0">
                <a:solidFill>
                  <a:srgbClr val="002060"/>
                </a:solidFill>
              </a:rPr>
              <a:t> service provider</a:t>
            </a:r>
          </a:p>
        </p:txBody>
      </p:sp>
      <p:cxnSp>
        <p:nvCxnSpPr>
          <p:cNvPr id="16" name="Connettore 2 15"/>
          <p:cNvCxnSpPr>
            <a:cxnSpLocks/>
          </p:cNvCxnSpPr>
          <p:nvPr/>
        </p:nvCxnSpPr>
        <p:spPr>
          <a:xfrm>
            <a:off x="5117786" y="5456106"/>
            <a:ext cx="1258104" cy="0"/>
          </a:xfrm>
          <a:prstGeom prst="straightConnector1">
            <a:avLst/>
          </a:prstGeom>
          <a:ln w="571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6476914" y="5128876"/>
            <a:ext cx="2490145" cy="584775"/>
          </a:xfrm>
          <a:prstGeom prst="rect">
            <a:avLst/>
          </a:prstGeom>
          <a:noFill/>
        </p:spPr>
        <p:txBody>
          <a:bodyPr wrap="square" rtlCol="0">
            <a:spAutoFit/>
          </a:bodyPr>
          <a:lstStyle/>
          <a:p>
            <a:r>
              <a:rPr lang="it-IT" sz="1600" i="1" dirty="0" err="1">
                <a:solidFill>
                  <a:srgbClr val="002060"/>
                </a:solidFill>
              </a:rPr>
              <a:t>partial</a:t>
            </a:r>
            <a:r>
              <a:rPr lang="it-IT" sz="1600" i="1" dirty="0">
                <a:solidFill>
                  <a:srgbClr val="002060"/>
                </a:solidFill>
              </a:rPr>
              <a:t> support of </a:t>
            </a:r>
          </a:p>
          <a:p>
            <a:r>
              <a:rPr lang="it-IT" sz="1600" i="1" dirty="0" err="1">
                <a:solidFill>
                  <a:srgbClr val="002060"/>
                </a:solidFill>
              </a:rPr>
              <a:t>external</a:t>
            </a:r>
            <a:r>
              <a:rPr lang="it-IT" sz="1600" i="1" dirty="0">
                <a:solidFill>
                  <a:srgbClr val="002060"/>
                </a:solidFill>
              </a:rPr>
              <a:t> service provider</a:t>
            </a:r>
          </a:p>
        </p:txBody>
      </p:sp>
    </p:spTree>
    <p:extLst>
      <p:ext uri="{BB962C8B-B14F-4D97-AF65-F5344CB8AC3E}">
        <p14:creationId xmlns:p14="http://schemas.microsoft.com/office/powerpoint/2010/main" val="2645484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fld id="{99A7AB9E-5A61-4154-98E5-79E7B3892B0B}" type="slidenum">
              <a:rPr lang="it-IT" smtClean="0"/>
              <a:pPr/>
              <a:t>4</a:t>
            </a:fld>
            <a:endParaRPr lang="it-IT" dirty="0"/>
          </a:p>
        </p:txBody>
      </p:sp>
      <p:sp>
        <p:nvSpPr>
          <p:cNvPr id="7" name="CasellaDiTesto 6"/>
          <p:cNvSpPr txBox="1"/>
          <p:nvPr/>
        </p:nvSpPr>
        <p:spPr>
          <a:xfrm>
            <a:off x="2774160" y="2825823"/>
            <a:ext cx="6973690" cy="901593"/>
          </a:xfrm>
          <a:prstGeom prst="rect">
            <a:avLst/>
          </a:prstGeom>
          <a:noFill/>
        </p:spPr>
        <p:txBody>
          <a:bodyPr wrap="square" rtlCol="0">
            <a:spAutoFit/>
          </a:bodyPr>
          <a:lstStyle/>
          <a:p>
            <a:pPr>
              <a:lnSpc>
                <a:spcPct val="150000"/>
              </a:lnSpc>
            </a:pPr>
            <a:r>
              <a:rPr lang="it-IT" sz="4000" b="1" dirty="0">
                <a:solidFill>
                  <a:srgbClr val="00B0F0"/>
                </a:solidFill>
              </a:rPr>
              <a:t>Quick </a:t>
            </a:r>
            <a:r>
              <a:rPr lang="it-IT" sz="4000" b="1" dirty="0" err="1">
                <a:solidFill>
                  <a:srgbClr val="00B0F0"/>
                </a:solidFill>
              </a:rPr>
              <a:t>overview</a:t>
            </a:r>
            <a:endParaRPr lang="it-IT" sz="2800" b="1" dirty="0">
              <a:solidFill>
                <a:srgbClr val="0070C0"/>
              </a:solidFill>
            </a:endParaRPr>
          </a:p>
        </p:txBody>
      </p:sp>
    </p:spTree>
    <p:extLst>
      <p:ext uri="{BB962C8B-B14F-4D97-AF65-F5344CB8AC3E}">
        <p14:creationId xmlns:p14="http://schemas.microsoft.com/office/powerpoint/2010/main" val="1033932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3963" y="156858"/>
            <a:ext cx="9144000" cy="548640"/>
          </a:xfrm>
          <a:solidFill>
            <a:srgbClr val="0070C0"/>
          </a:solidFill>
          <a:ln>
            <a:solidFill>
              <a:srgbClr val="0070C0"/>
            </a:solidFill>
          </a:ln>
        </p:spPr>
        <p:txBody>
          <a:bodyPr/>
          <a:lstStyle/>
          <a:p>
            <a:r>
              <a:rPr lang="it-IT" dirty="0">
                <a:solidFill>
                  <a:schemeClr val="bg1"/>
                </a:solidFill>
              </a:rPr>
              <a:t>          </a:t>
            </a:r>
            <a:endParaRPr lang="es-ES" dirty="0">
              <a:solidFill>
                <a:schemeClr val="bg1"/>
              </a:solidFill>
            </a:endParaRPr>
          </a:p>
        </p:txBody>
      </p:sp>
      <p:grpSp>
        <p:nvGrpSpPr>
          <p:cNvPr id="7" name="Gruppo 6"/>
          <p:cNvGrpSpPr/>
          <p:nvPr/>
        </p:nvGrpSpPr>
        <p:grpSpPr>
          <a:xfrm>
            <a:off x="166790" y="1290179"/>
            <a:ext cx="955106" cy="5139079"/>
            <a:chOff x="334320" y="2374900"/>
            <a:chExt cx="1213893" cy="4414098"/>
          </a:xfrm>
        </p:grpSpPr>
        <p:sp>
          <p:nvSpPr>
            <p:cNvPr id="8" name="Rettangolo 7"/>
            <p:cNvSpPr/>
            <p:nvPr/>
          </p:nvSpPr>
          <p:spPr>
            <a:xfrm>
              <a:off x="1152166" y="5105401"/>
              <a:ext cx="396047" cy="168359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ttangolo 8"/>
            <p:cNvSpPr/>
            <p:nvPr/>
          </p:nvSpPr>
          <p:spPr>
            <a:xfrm>
              <a:off x="749830" y="3632201"/>
              <a:ext cx="348358" cy="31567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ttangolo 9"/>
            <p:cNvSpPr/>
            <p:nvPr/>
          </p:nvSpPr>
          <p:spPr>
            <a:xfrm>
              <a:off x="334320" y="2374900"/>
              <a:ext cx="379933" cy="441409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2" name="CasellaDiTesto 21"/>
          <p:cNvSpPr txBox="1"/>
          <p:nvPr/>
        </p:nvSpPr>
        <p:spPr>
          <a:xfrm>
            <a:off x="1350499" y="1711600"/>
            <a:ext cx="6957212" cy="338554"/>
          </a:xfrm>
          <a:prstGeom prst="rect">
            <a:avLst/>
          </a:prstGeom>
          <a:solidFill>
            <a:srgbClr val="0070C0"/>
          </a:solidFill>
        </p:spPr>
        <p:txBody>
          <a:bodyPr wrap="square" rtlCol="0">
            <a:spAutoFit/>
          </a:bodyPr>
          <a:lstStyle/>
          <a:p>
            <a:r>
              <a:rPr lang="it-IT" sz="1600" b="1" dirty="0">
                <a:solidFill>
                  <a:schemeClr val="bg1"/>
                </a:solidFill>
              </a:rPr>
              <a:t>Logo, </a:t>
            </a:r>
            <a:r>
              <a:rPr lang="it-IT" sz="1600" b="1" dirty="0" err="1">
                <a:solidFill>
                  <a:schemeClr val="bg1"/>
                </a:solidFill>
              </a:rPr>
              <a:t>colours</a:t>
            </a:r>
            <a:r>
              <a:rPr lang="it-IT" sz="1600" b="1" dirty="0">
                <a:solidFill>
                  <a:schemeClr val="bg1"/>
                </a:solidFill>
              </a:rPr>
              <a:t>, font, </a:t>
            </a:r>
            <a:r>
              <a:rPr lang="it-IT" sz="1600" b="1" dirty="0" err="1">
                <a:solidFill>
                  <a:schemeClr val="bg1"/>
                </a:solidFill>
              </a:rPr>
              <a:t>graphics</a:t>
            </a:r>
            <a:r>
              <a:rPr lang="it-IT" sz="1600" b="1" dirty="0">
                <a:solidFill>
                  <a:schemeClr val="bg1"/>
                </a:solidFill>
              </a:rPr>
              <a:t>, style, etc. </a:t>
            </a:r>
            <a:endParaRPr lang="es-ES" sz="1600" b="1" dirty="0">
              <a:solidFill>
                <a:schemeClr val="bg1"/>
              </a:solidFill>
            </a:endParaRPr>
          </a:p>
        </p:txBody>
      </p:sp>
      <p:sp>
        <p:nvSpPr>
          <p:cNvPr id="4" name="Rettangolo 3"/>
          <p:cNvSpPr/>
          <p:nvPr/>
        </p:nvSpPr>
        <p:spPr>
          <a:xfrm>
            <a:off x="1370073" y="2779354"/>
            <a:ext cx="3186332" cy="923330"/>
          </a:xfrm>
          <a:prstGeom prst="rect">
            <a:avLst/>
          </a:prstGeom>
          <a:solidFill>
            <a:srgbClr val="00B0F0"/>
          </a:solidFill>
        </p:spPr>
        <p:txBody>
          <a:bodyPr wrap="square">
            <a:spAutoFit/>
          </a:bodyPr>
          <a:lstStyle/>
          <a:p>
            <a:r>
              <a:rPr lang="it-IT" dirty="0">
                <a:solidFill>
                  <a:schemeClr val="bg1"/>
                </a:solidFill>
              </a:rPr>
              <a:t>To be </a:t>
            </a:r>
            <a:r>
              <a:rPr lang="it-IT" dirty="0" err="1">
                <a:solidFill>
                  <a:schemeClr val="bg1"/>
                </a:solidFill>
              </a:rPr>
              <a:t>used</a:t>
            </a:r>
            <a:r>
              <a:rPr lang="it-IT" dirty="0">
                <a:solidFill>
                  <a:schemeClr val="bg1"/>
                </a:solidFill>
              </a:rPr>
              <a:t> for </a:t>
            </a:r>
            <a:r>
              <a:rPr lang="it-IT" dirty="0" err="1">
                <a:solidFill>
                  <a:schemeClr val="bg1"/>
                </a:solidFill>
              </a:rPr>
              <a:t>all</a:t>
            </a:r>
            <a:endParaRPr lang="it-IT" dirty="0">
              <a:solidFill>
                <a:schemeClr val="bg1"/>
              </a:solidFill>
            </a:endParaRPr>
          </a:p>
          <a:p>
            <a:r>
              <a:rPr lang="it-IT" b="1" dirty="0">
                <a:solidFill>
                  <a:schemeClr val="bg1"/>
                </a:solidFill>
              </a:rPr>
              <a:t>JAHEE </a:t>
            </a:r>
            <a:r>
              <a:rPr lang="it-IT" b="1" dirty="0" err="1">
                <a:solidFill>
                  <a:schemeClr val="bg1"/>
                </a:solidFill>
              </a:rPr>
              <a:t>communication</a:t>
            </a:r>
            <a:r>
              <a:rPr lang="it-IT" b="1" dirty="0">
                <a:solidFill>
                  <a:schemeClr val="bg1"/>
                </a:solidFill>
              </a:rPr>
              <a:t> and </a:t>
            </a:r>
            <a:r>
              <a:rPr lang="it-IT" b="1" dirty="0" err="1">
                <a:solidFill>
                  <a:schemeClr val="bg1"/>
                </a:solidFill>
              </a:rPr>
              <a:t>dissemination</a:t>
            </a:r>
            <a:r>
              <a:rPr lang="it-IT" b="1" dirty="0">
                <a:solidFill>
                  <a:schemeClr val="bg1"/>
                </a:solidFill>
              </a:rPr>
              <a:t> </a:t>
            </a:r>
            <a:r>
              <a:rPr lang="it-IT" b="1" dirty="0" err="1">
                <a:solidFill>
                  <a:schemeClr val="bg1"/>
                </a:solidFill>
              </a:rPr>
              <a:t>material</a:t>
            </a:r>
            <a:r>
              <a:rPr lang="it-IT" b="1" dirty="0">
                <a:solidFill>
                  <a:schemeClr val="bg1"/>
                </a:solidFill>
              </a:rPr>
              <a:t>  </a:t>
            </a:r>
            <a:endParaRPr lang="es-ES" dirty="0">
              <a:solidFill>
                <a:schemeClr val="bg1"/>
              </a:solidFill>
            </a:endParaRPr>
          </a:p>
        </p:txBody>
      </p:sp>
      <p:sp>
        <p:nvSpPr>
          <p:cNvPr id="23" name="Rettangolo 22"/>
          <p:cNvSpPr/>
          <p:nvPr/>
        </p:nvSpPr>
        <p:spPr>
          <a:xfrm>
            <a:off x="1307317" y="4807847"/>
            <a:ext cx="3784209" cy="923330"/>
          </a:xfrm>
          <a:prstGeom prst="rect">
            <a:avLst/>
          </a:prstGeom>
        </p:spPr>
        <p:txBody>
          <a:bodyPr wrap="square">
            <a:spAutoFit/>
          </a:bodyPr>
          <a:lstStyle/>
          <a:p>
            <a:r>
              <a:rPr lang="it-IT" dirty="0">
                <a:solidFill>
                  <a:srgbClr val="00B0F0"/>
                </a:solidFill>
              </a:rPr>
              <a:t>Logo and Templates for reports and for </a:t>
            </a:r>
            <a:r>
              <a:rPr lang="it-IT" dirty="0" err="1">
                <a:solidFill>
                  <a:srgbClr val="00B0F0"/>
                </a:solidFill>
              </a:rPr>
              <a:t>presentations</a:t>
            </a:r>
            <a:endParaRPr lang="it-IT" dirty="0">
              <a:solidFill>
                <a:srgbClr val="00B0F0"/>
              </a:solidFill>
            </a:endParaRPr>
          </a:p>
          <a:p>
            <a:r>
              <a:rPr lang="it-IT" dirty="0" err="1">
                <a:solidFill>
                  <a:srgbClr val="00B0F0"/>
                </a:solidFill>
              </a:rPr>
              <a:t>available</a:t>
            </a:r>
            <a:r>
              <a:rPr lang="it-IT" dirty="0">
                <a:solidFill>
                  <a:srgbClr val="00B0F0"/>
                </a:solidFill>
              </a:rPr>
              <a:t> on WRIKE </a:t>
            </a:r>
            <a:r>
              <a:rPr lang="it-IT" dirty="0" err="1">
                <a:solidFill>
                  <a:srgbClr val="00B0F0"/>
                </a:solidFill>
              </a:rPr>
              <a:t>platform</a:t>
            </a:r>
            <a:endParaRPr lang="es-ES" dirty="0">
              <a:solidFill>
                <a:srgbClr val="00B0F0"/>
              </a:solidFill>
            </a:endParaRPr>
          </a:p>
        </p:txBody>
      </p:sp>
      <p:pic>
        <p:nvPicPr>
          <p:cNvPr id="26" name="Immagine 25"/>
          <p:cNvPicPr>
            <a:picLocks noChangeAspect="1"/>
          </p:cNvPicPr>
          <p:nvPr/>
        </p:nvPicPr>
        <p:blipFill>
          <a:blip r:embed="rId2"/>
          <a:stretch>
            <a:fillRect/>
          </a:stretch>
        </p:blipFill>
        <p:spPr>
          <a:xfrm>
            <a:off x="5579451" y="4246617"/>
            <a:ext cx="2729280" cy="2061218"/>
          </a:xfrm>
          <a:prstGeom prst="rect">
            <a:avLst/>
          </a:prstGeom>
          <a:ln>
            <a:solidFill>
              <a:srgbClr val="0070C0"/>
            </a:solidFill>
          </a:ln>
        </p:spPr>
      </p:pic>
      <p:pic>
        <p:nvPicPr>
          <p:cNvPr id="28" name="Immagine 27"/>
          <p:cNvPicPr>
            <a:picLocks noChangeAspect="1"/>
          </p:cNvPicPr>
          <p:nvPr/>
        </p:nvPicPr>
        <p:blipFill>
          <a:blip r:embed="rId3"/>
          <a:stretch>
            <a:fillRect/>
          </a:stretch>
        </p:blipFill>
        <p:spPr>
          <a:xfrm>
            <a:off x="5579451" y="2147630"/>
            <a:ext cx="2729280" cy="1859848"/>
          </a:xfrm>
          <a:prstGeom prst="rect">
            <a:avLst/>
          </a:prstGeom>
          <a:ln w="12700">
            <a:solidFill>
              <a:srgbClr val="0070C0"/>
            </a:solidFill>
          </a:ln>
        </p:spPr>
      </p:pic>
      <p:sp>
        <p:nvSpPr>
          <p:cNvPr id="5" name="Rettangolo 4"/>
          <p:cNvSpPr/>
          <p:nvPr/>
        </p:nvSpPr>
        <p:spPr>
          <a:xfrm>
            <a:off x="350368" y="432467"/>
            <a:ext cx="6814968" cy="523220"/>
          </a:xfrm>
          <a:prstGeom prst="rect">
            <a:avLst/>
          </a:prstGeom>
          <a:solidFill>
            <a:srgbClr val="0070C0"/>
          </a:solidFill>
        </p:spPr>
        <p:txBody>
          <a:bodyPr wrap="square">
            <a:spAutoFit/>
          </a:bodyPr>
          <a:lstStyle/>
          <a:p>
            <a:r>
              <a:rPr lang="it-IT" sz="2800" dirty="0">
                <a:solidFill>
                  <a:schemeClr val="bg1"/>
                </a:solidFill>
              </a:rPr>
              <a:t>JAHEE  VISUAL IDENTITY</a:t>
            </a:r>
            <a:endParaRPr lang="es-ES" sz="2800" dirty="0">
              <a:solidFill>
                <a:schemeClr val="bg1"/>
              </a:solidFill>
            </a:endParaRPr>
          </a:p>
        </p:txBody>
      </p:sp>
      <p:pic>
        <p:nvPicPr>
          <p:cNvPr id="17" name="Picture 5"/>
          <p:cNvPicPr>
            <a:picLocks noChangeAspect="1"/>
          </p:cNvPicPr>
          <p:nvPr/>
        </p:nvPicPr>
        <p:blipFill rotWithShape="1">
          <a:blip r:embed="rId4"/>
          <a:srcRect r="96" b="15608"/>
          <a:stretch/>
        </p:blipFill>
        <p:spPr>
          <a:xfrm>
            <a:off x="7848746" y="156858"/>
            <a:ext cx="887356" cy="1133270"/>
          </a:xfrm>
          <a:prstGeom prst="rect">
            <a:avLst/>
          </a:prstGeom>
        </p:spPr>
      </p:pic>
      <p:sp>
        <p:nvSpPr>
          <p:cNvPr id="6" name="CasellaDiTesto 5"/>
          <p:cNvSpPr txBox="1"/>
          <p:nvPr/>
        </p:nvSpPr>
        <p:spPr>
          <a:xfrm rot="19880113">
            <a:off x="3696022" y="3643618"/>
            <a:ext cx="2454518" cy="369332"/>
          </a:xfrm>
          <a:prstGeom prst="rect">
            <a:avLst/>
          </a:prstGeom>
          <a:solidFill>
            <a:srgbClr val="FFC000"/>
          </a:solidFill>
        </p:spPr>
        <p:txBody>
          <a:bodyPr wrap="none" rtlCol="0">
            <a:spAutoFit/>
          </a:bodyPr>
          <a:lstStyle/>
          <a:p>
            <a:r>
              <a:rPr lang="it-IT" dirty="0">
                <a:solidFill>
                  <a:schemeClr val="bg1"/>
                </a:solidFill>
              </a:rPr>
              <a:t>Look and </a:t>
            </a:r>
            <a:r>
              <a:rPr lang="it-IT" dirty="0" err="1">
                <a:solidFill>
                  <a:schemeClr val="bg1"/>
                </a:solidFill>
              </a:rPr>
              <a:t>Feel</a:t>
            </a:r>
            <a:r>
              <a:rPr lang="it-IT" dirty="0">
                <a:solidFill>
                  <a:schemeClr val="bg1"/>
                </a:solidFill>
              </a:rPr>
              <a:t> JAHEE</a:t>
            </a:r>
          </a:p>
        </p:txBody>
      </p:sp>
    </p:spTree>
    <p:extLst>
      <p:ext uri="{BB962C8B-B14F-4D97-AF65-F5344CB8AC3E}">
        <p14:creationId xmlns:p14="http://schemas.microsoft.com/office/powerpoint/2010/main" val="2683769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fld id="{99A7AB9E-5A61-4154-98E5-79E7B3892B0B}" type="slidenum">
              <a:rPr lang="it-IT" smtClean="0"/>
              <a:pPr/>
              <a:t>6</a:t>
            </a:fld>
            <a:endParaRPr lang="it-IT" dirty="0"/>
          </a:p>
        </p:txBody>
      </p:sp>
      <p:sp>
        <p:nvSpPr>
          <p:cNvPr id="5" name="CasellaDiTesto 4"/>
          <p:cNvSpPr txBox="1"/>
          <p:nvPr/>
        </p:nvSpPr>
        <p:spPr>
          <a:xfrm>
            <a:off x="1175306" y="50303"/>
            <a:ext cx="7968694" cy="954107"/>
          </a:xfrm>
          <a:prstGeom prst="rect">
            <a:avLst/>
          </a:prstGeom>
          <a:solidFill>
            <a:srgbClr val="0070C0"/>
          </a:solidFill>
        </p:spPr>
        <p:txBody>
          <a:bodyPr wrap="square" rtlCol="0">
            <a:spAutoFit/>
          </a:bodyPr>
          <a:lstStyle/>
          <a:p>
            <a:r>
              <a:rPr lang="it-IT" sz="2800" dirty="0">
                <a:solidFill>
                  <a:schemeClr val="bg1"/>
                </a:solidFill>
              </a:rPr>
              <a:t>COMMUNICATION &amp; DISSEMINATION  PLAN </a:t>
            </a:r>
          </a:p>
          <a:p>
            <a:r>
              <a:rPr lang="it-IT" sz="2800" dirty="0">
                <a:solidFill>
                  <a:schemeClr val="bg1"/>
                </a:solidFill>
              </a:rPr>
              <a:t>the pillar of WP2 activity</a:t>
            </a:r>
          </a:p>
        </p:txBody>
      </p:sp>
      <p:sp>
        <p:nvSpPr>
          <p:cNvPr id="7" name="Rettangolo 6"/>
          <p:cNvSpPr/>
          <p:nvPr/>
        </p:nvSpPr>
        <p:spPr>
          <a:xfrm>
            <a:off x="1285882" y="1946737"/>
            <a:ext cx="3873771" cy="2400657"/>
          </a:xfrm>
          <a:prstGeom prst="rect">
            <a:avLst/>
          </a:prstGeom>
        </p:spPr>
        <p:txBody>
          <a:bodyPr wrap="square">
            <a:spAutoFit/>
          </a:bodyPr>
          <a:lstStyle/>
          <a:p>
            <a:pPr>
              <a:lnSpc>
                <a:spcPct val="150000"/>
              </a:lnSpc>
            </a:pPr>
            <a:r>
              <a:rPr lang="it-IT" sz="2000" b="1" dirty="0" err="1">
                <a:solidFill>
                  <a:schemeClr val="bg1">
                    <a:lumMod val="50000"/>
                  </a:schemeClr>
                </a:solidFill>
              </a:rPr>
              <a:t>Objective</a:t>
            </a:r>
            <a:r>
              <a:rPr lang="it-IT" sz="2000" b="1" dirty="0">
                <a:solidFill>
                  <a:schemeClr val="bg1">
                    <a:lumMod val="50000"/>
                  </a:schemeClr>
                </a:solidFill>
              </a:rPr>
              <a:t>: </a:t>
            </a:r>
          </a:p>
          <a:p>
            <a:pPr>
              <a:lnSpc>
                <a:spcPct val="150000"/>
              </a:lnSpc>
            </a:pPr>
            <a:r>
              <a:rPr lang="it-IT" sz="2000" dirty="0">
                <a:solidFill>
                  <a:schemeClr val="bg1">
                    <a:lumMod val="50000"/>
                  </a:schemeClr>
                </a:solidFill>
              </a:rPr>
              <a:t>to </a:t>
            </a:r>
            <a:r>
              <a:rPr lang="it-IT" sz="2000" dirty="0" err="1">
                <a:solidFill>
                  <a:schemeClr val="bg1">
                    <a:lumMod val="50000"/>
                  </a:schemeClr>
                </a:solidFill>
              </a:rPr>
              <a:t>meet</a:t>
            </a:r>
            <a:r>
              <a:rPr lang="it-IT" sz="2000" dirty="0">
                <a:solidFill>
                  <a:schemeClr val="bg1">
                    <a:lumMod val="50000"/>
                  </a:schemeClr>
                </a:solidFill>
              </a:rPr>
              <a:t> </a:t>
            </a:r>
            <a:r>
              <a:rPr lang="it-IT" sz="2000" dirty="0" err="1">
                <a:solidFill>
                  <a:schemeClr val="bg1">
                    <a:lumMod val="50000"/>
                  </a:schemeClr>
                </a:solidFill>
              </a:rPr>
              <a:t>communication</a:t>
            </a:r>
            <a:r>
              <a:rPr lang="it-IT" sz="2000" dirty="0">
                <a:solidFill>
                  <a:schemeClr val="bg1">
                    <a:lumMod val="50000"/>
                  </a:schemeClr>
                </a:solidFill>
              </a:rPr>
              <a:t> and </a:t>
            </a:r>
            <a:r>
              <a:rPr lang="it-IT" sz="2000" dirty="0" err="1">
                <a:solidFill>
                  <a:schemeClr val="bg1">
                    <a:lumMod val="50000"/>
                  </a:schemeClr>
                </a:solidFill>
              </a:rPr>
              <a:t>dissemination</a:t>
            </a:r>
            <a:r>
              <a:rPr lang="it-IT" sz="2000" dirty="0">
                <a:solidFill>
                  <a:schemeClr val="bg1">
                    <a:lumMod val="50000"/>
                  </a:schemeClr>
                </a:solidFill>
              </a:rPr>
              <a:t> </a:t>
            </a:r>
            <a:r>
              <a:rPr lang="it-IT" sz="2000" dirty="0" err="1">
                <a:solidFill>
                  <a:schemeClr val="bg1">
                    <a:lumMod val="50000"/>
                  </a:schemeClr>
                </a:solidFill>
              </a:rPr>
              <a:t>requirements</a:t>
            </a:r>
            <a:r>
              <a:rPr lang="it-IT" sz="2000" dirty="0">
                <a:solidFill>
                  <a:schemeClr val="bg1">
                    <a:lumMod val="50000"/>
                  </a:schemeClr>
                </a:solidFill>
              </a:rPr>
              <a:t> of </a:t>
            </a:r>
          </a:p>
          <a:p>
            <a:pPr marL="363538" lvl="1" indent="93663">
              <a:lnSpc>
                <a:spcPct val="150000"/>
              </a:lnSpc>
              <a:buFont typeface="Arial" panose="020B0604020202020204" pitchFamily="34" charset="0"/>
              <a:buChar char="•"/>
            </a:pPr>
            <a:r>
              <a:rPr lang="it-IT" sz="2000" dirty="0">
                <a:solidFill>
                  <a:srgbClr val="00B0F0"/>
                </a:solidFill>
              </a:rPr>
              <a:t>JAHEE </a:t>
            </a:r>
            <a:r>
              <a:rPr lang="it-IT" sz="2000" dirty="0" err="1">
                <a:solidFill>
                  <a:srgbClr val="00B0F0"/>
                </a:solidFill>
              </a:rPr>
              <a:t>participants</a:t>
            </a:r>
            <a:r>
              <a:rPr lang="it-IT" sz="2000" dirty="0">
                <a:solidFill>
                  <a:srgbClr val="00B0F0"/>
                </a:solidFill>
              </a:rPr>
              <a:t> </a:t>
            </a:r>
          </a:p>
          <a:p>
            <a:pPr marL="363538" lvl="1" indent="93663">
              <a:lnSpc>
                <a:spcPct val="150000"/>
              </a:lnSpc>
              <a:buFont typeface="Arial" panose="020B0604020202020204" pitchFamily="34" charset="0"/>
              <a:buChar char="•"/>
            </a:pPr>
            <a:r>
              <a:rPr lang="it-IT" sz="2000" dirty="0">
                <a:solidFill>
                  <a:srgbClr val="00B0F0"/>
                </a:solidFill>
              </a:rPr>
              <a:t>JAHEE </a:t>
            </a:r>
            <a:r>
              <a:rPr lang="it-IT" sz="2000" dirty="0" err="1">
                <a:solidFill>
                  <a:srgbClr val="00B0F0"/>
                </a:solidFill>
              </a:rPr>
              <a:t>stakeholders</a:t>
            </a:r>
            <a:endParaRPr lang="it-IT" sz="2000" dirty="0">
              <a:solidFill>
                <a:srgbClr val="00B0F0"/>
              </a:solidFill>
            </a:endParaRPr>
          </a:p>
        </p:txBody>
      </p:sp>
      <p:sp>
        <p:nvSpPr>
          <p:cNvPr id="4" name="Rettangolo 3"/>
          <p:cNvSpPr/>
          <p:nvPr/>
        </p:nvSpPr>
        <p:spPr>
          <a:xfrm>
            <a:off x="1175306" y="1007918"/>
            <a:ext cx="8226601" cy="400110"/>
          </a:xfrm>
          <a:prstGeom prst="rect">
            <a:avLst/>
          </a:prstGeom>
          <a:solidFill>
            <a:srgbClr val="FFC000"/>
          </a:solidFill>
        </p:spPr>
        <p:txBody>
          <a:bodyPr wrap="square">
            <a:spAutoFit/>
          </a:bodyPr>
          <a:lstStyle/>
          <a:p>
            <a:r>
              <a:rPr lang="en-GB" sz="2000" b="1" dirty="0">
                <a:solidFill>
                  <a:schemeClr val="bg1"/>
                </a:solidFill>
              </a:rPr>
              <a:t>WP 2  DELIVERABLE 2.2</a:t>
            </a:r>
            <a:endParaRPr lang="es-ES" sz="2000" b="1" dirty="0">
              <a:solidFill>
                <a:schemeClr val="bg1"/>
              </a:solidFill>
            </a:endParaRPr>
          </a:p>
        </p:txBody>
      </p:sp>
      <p:pic>
        <p:nvPicPr>
          <p:cNvPr id="6" name="Immagine 5">
            <a:extLst>
              <a:ext uri="{FF2B5EF4-FFF2-40B4-BE49-F238E27FC236}">
                <a16:creationId xmlns:a16="http://schemas.microsoft.com/office/drawing/2014/main" id="{989F0688-D32A-482A-BD48-37F0763BFA47}"/>
              </a:ext>
            </a:extLst>
          </p:cNvPr>
          <p:cNvPicPr>
            <a:picLocks noChangeAspect="1"/>
          </p:cNvPicPr>
          <p:nvPr/>
        </p:nvPicPr>
        <p:blipFill>
          <a:blip r:embed="rId3"/>
          <a:stretch>
            <a:fillRect/>
          </a:stretch>
        </p:blipFill>
        <p:spPr>
          <a:xfrm>
            <a:off x="5402062" y="1946737"/>
            <a:ext cx="2980671" cy="4109608"/>
          </a:xfrm>
          <a:prstGeom prst="rect">
            <a:avLst/>
          </a:prstGeom>
          <a:ln w="38100">
            <a:solidFill>
              <a:srgbClr val="00B0F0"/>
            </a:solidFill>
          </a:ln>
        </p:spPr>
      </p:pic>
      <p:sp>
        <p:nvSpPr>
          <p:cNvPr id="3" name="Freccia a destra 2">
            <a:extLst>
              <a:ext uri="{FF2B5EF4-FFF2-40B4-BE49-F238E27FC236}">
                <a16:creationId xmlns:a16="http://schemas.microsoft.com/office/drawing/2014/main" id="{26208615-90AC-422F-A16B-72E321897A99}"/>
              </a:ext>
            </a:extLst>
          </p:cNvPr>
          <p:cNvSpPr/>
          <p:nvPr/>
        </p:nvSpPr>
        <p:spPr>
          <a:xfrm rot="20851852">
            <a:off x="3457753" y="4034105"/>
            <a:ext cx="2769772" cy="19073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77556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fld id="{99A7AB9E-5A61-4154-98E5-79E7B3892B0B}" type="slidenum">
              <a:rPr lang="it-IT" smtClean="0"/>
              <a:pPr/>
              <a:t>7</a:t>
            </a:fld>
            <a:endParaRPr lang="it-IT" dirty="0"/>
          </a:p>
        </p:txBody>
      </p:sp>
      <p:sp>
        <p:nvSpPr>
          <p:cNvPr id="5" name="CasellaDiTesto 4"/>
          <p:cNvSpPr txBox="1"/>
          <p:nvPr/>
        </p:nvSpPr>
        <p:spPr>
          <a:xfrm>
            <a:off x="1261868" y="218954"/>
            <a:ext cx="7744972" cy="954107"/>
          </a:xfrm>
          <a:prstGeom prst="rect">
            <a:avLst/>
          </a:prstGeom>
          <a:solidFill>
            <a:srgbClr val="0070C0"/>
          </a:solidFill>
        </p:spPr>
        <p:txBody>
          <a:bodyPr wrap="square" rtlCol="0">
            <a:spAutoFit/>
          </a:bodyPr>
          <a:lstStyle/>
          <a:p>
            <a:r>
              <a:rPr lang="it-IT" sz="2800" dirty="0">
                <a:solidFill>
                  <a:schemeClr val="bg1"/>
                </a:solidFill>
              </a:rPr>
              <a:t>COMMUNICATION &amp; DISSEMINATION  PLAN</a:t>
            </a:r>
          </a:p>
          <a:p>
            <a:r>
              <a:rPr lang="it-IT" sz="2800" dirty="0">
                <a:solidFill>
                  <a:schemeClr val="bg1"/>
                </a:solidFill>
              </a:rPr>
              <a:t>In brief, in </a:t>
            </a:r>
            <a:r>
              <a:rPr lang="it-IT" sz="2800" dirty="0" err="1">
                <a:solidFill>
                  <a:schemeClr val="bg1"/>
                </a:solidFill>
              </a:rPr>
              <a:t>Annex</a:t>
            </a:r>
            <a:r>
              <a:rPr lang="it-IT" sz="2800" dirty="0">
                <a:solidFill>
                  <a:schemeClr val="bg1"/>
                </a:solidFill>
              </a:rPr>
              <a:t> 5</a:t>
            </a:r>
          </a:p>
        </p:txBody>
      </p:sp>
      <p:sp>
        <p:nvSpPr>
          <p:cNvPr id="4" name="Rettangolo 3"/>
          <p:cNvSpPr/>
          <p:nvPr/>
        </p:nvSpPr>
        <p:spPr>
          <a:xfrm>
            <a:off x="1261868" y="1430975"/>
            <a:ext cx="7581832" cy="400110"/>
          </a:xfrm>
          <a:prstGeom prst="rect">
            <a:avLst/>
          </a:prstGeom>
          <a:solidFill>
            <a:srgbClr val="FFC000"/>
          </a:solidFill>
        </p:spPr>
        <p:txBody>
          <a:bodyPr wrap="square">
            <a:spAutoFit/>
          </a:bodyPr>
          <a:lstStyle/>
          <a:p>
            <a:r>
              <a:rPr lang="en-GB" sz="2000" b="1" dirty="0">
                <a:solidFill>
                  <a:schemeClr val="bg1"/>
                </a:solidFill>
              </a:rPr>
              <a:t>WP 2  DELIVERABLE 2.2 – Annex 5</a:t>
            </a:r>
            <a:endParaRPr lang="es-ES" sz="2000" b="1" dirty="0">
              <a:solidFill>
                <a:schemeClr val="bg1"/>
              </a:solidFill>
            </a:endParaRPr>
          </a:p>
        </p:txBody>
      </p:sp>
      <p:pic>
        <p:nvPicPr>
          <p:cNvPr id="8" name="Immagine 7">
            <a:extLst>
              <a:ext uri="{FF2B5EF4-FFF2-40B4-BE49-F238E27FC236}">
                <a16:creationId xmlns:a16="http://schemas.microsoft.com/office/drawing/2014/main" id="{54AB89F8-1239-4906-9D89-A359BAE39BA2}"/>
              </a:ext>
            </a:extLst>
          </p:cNvPr>
          <p:cNvPicPr>
            <a:picLocks noChangeAspect="1"/>
          </p:cNvPicPr>
          <p:nvPr/>
        </p:nvPicPr>
        <p:blipFill>
          <a:blip r:embed="rId3"/>
          <a:stretch>
            <a:fillRect/>
          </a:stretch>
        </p:blipFill>
        <p:spPr>
          <a:xfrm>
            <a:off x="1137138" y="2046967"/>
            <a:ext cx="6775939" cy="4674507"/>
          </a:xfrm>
          <a:prstGeom prst="rect">
            <a:avLst/>
          </a:prstGeom>
          <a:ln>
            <a:solidFill>
              <a:srgbClr val="00B0F0"/>
            </a:solidFill>
          </a:ln>
        </p:spPr>
      </p:pic>
      <p:sp>
        <p:nvSpPr>
          <p:cNvPr id="9" name="Rettangolo 8">
            <a:extLst>
              <a:ext uri="{FF2B5EF4-FFF2-40B4-BE49-F238E27FC236}">
                <a16:creationId xmlns:a16="http://schemas.microsoft.com/office/drawing/2014/main" id="{8EAF4366-885F-4B3C-B68B-E09839077E4E}"/>
              </a:ext>
            </a:extLst>
          </p:cNvPr>
          <p:cNvSpPr/>
          <p:nvPr/>
        </p:nvSpPr>
        <p:spPr>
          <a:xfrm>
            <a:off x="1261868" y="1831085"/>
            <a:ext cx="2894816" cy="369332"/>
          </a:xfrm>
          <a:prstGeom prst="rect">
            <a:avLst/>
          </a:prstGeom>
          <a:solidFill>
            <a:srgbClr val="00B0F0"/>
          </a:solidFill>
        </p:spPr>
        <p:txBody>
          <a:bodyPr wrap="square">
            <a:spAutoFit/>
          </a:bodyPr>
          <a:lstStyle/>
          <a:p>
            <a:r>
              <a:rPr lang="it-IT" b="1" dirty="0">
                <a:solidFill>
                  <a:schemeClr val="bg1"/>
                </a:solidFill>
              </a:rPr>
              <a:t>Quick </a:t>
            </a:r>
            <a:r>
              <a:rPr lang="it-IT" b="1" dirty="0" err="1">
                <a:solidFill>
                  <a:schemeClr val="bg1"/>
                </a:solidFill>
              </a:rPr>
              <a:t>reference</a:t>
            </a:r>
            <a:r>
              <a:rPr lang="it-IT" b="1" dirty="0">
                <a:solidFill>
                  <a:schemeClr val="bg1"/>
                </a:solidFill>
              </a:rPr>
              <a:t> Guide</a:t>
            </a:r>
          </a:p>
        </p:txBody>
      </p:sp>
    </p:spTree>
    <p:extLst>
      <p:ext uri="{BB962C8B-B14F-4D97-AF65-F5344CB8AC3E}">
        <p14:creationId xmlns:p14="http://schemas.microsoft.com/office/powerpoint/2010/main" val="2538195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fld id="{99A7AB9E-5A61-4154-98E5-79E7B3892B0B}" type="slidenum">
              <a:rPr lang="it-IT" smtClean="0"/>
              <a:pPr/>
              <a:t>8</a:t>
            </a:fld>
            <a:endParaRPr lang="it-IT" dirty="0"/>
          </a:p>
        </p:txBody>
      </p:sp>
      <p:sp>
        <p:nvSpPr>
          <p:cNvPr id="3" name="Segnaposto contenuto 2"/>
          <p:cNvSpPr txBox="1">
            <a:spLocks/>
          </p:cNvSpPr>
          <p:nvPr/>
        </p:nvSpPr>
        <p:spPr>
          <a:xfrm>
            <a:off x="1150953" y="1932947"/>
            <a:ext cx="7794927" cy="4829731"/>
          </a:xfrm>
        </p:spPr>
        <p:txBody>
          <a:bodyPr>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160338" indent="-160338" fontAlgn="auto">
              <a:spcAft>
                <a:spcPts val="0"/>
              </a:spcAft>
              <a:buFont typeface="Arial" pitchFamily="34" charset="0"/>
              <a:buChar char="•"/>
            </a:pPr>
            <a:r>
              <a:rPr lang="en-GB" sz="1800" b="0" dirty="0">
                <a:solidFill>
                  <a:srgbClr val="0070C0"/>
                </a:solidFill>
                <a:latin typeface="Arial" panose="020B0604020202020204" pitchFamily="34" charset="0"/>
                <a:cs typeface="Arial" panose="020B0604020202020204" pitchFamily="34" charset="0"/>
              </a:rPr>
              <a:t>JAHEE </a:t>
            </a:r>
            <a:r>
              <a:rPr lang="en-GB" sz="1800" dirty="0">
                <a:solidFill>
                  <a:srgbClr val="0070C0"/>
                </a:solidFill>
                <a:latin typeface="Arial" panose="020B0604020202020204" pitchFamily="34" charset="0"/>
                <a:cs typeface="Arial" panose="020B0604020202020204" pitchFamily="34" charset="0"/>
              </a:rPr>
              <a:t>Leaflets</a:t>
            </a:r>
            <a:r>
              <a:rPr lang="en-GB" sz="1800" b="0" dirty="0">
                <a:solidFill>
                  <a:srgbClr val="0070C0"/>
                </a:solidFill>
                <a:latin typeface="Arial" panose="020B0604020202020204" pitchFamily="34" charset="0"/>
                <a:cs typeface="Arial" panose="020B0604020202020204" pitchFamily="34" charset="0"/>
              </a:rPr>
              <a:t>, posters, bookmarks </a:t>
            </a:r>
            <a:r>
              <a:rPr lang="en-GB" sz="1800" b="0" dirty="0">
                <a:solidFill>
                  <a:srgbClr val="C00000"/>
                </a:solidFill>
                <a:latin typeface="Arial" panose="020B0604020202020204" pitchFamily="34" charset="0"/>
                <a:cs typeface="Arial" panose="020B0604020202020204" pitchFamily="34" charset="0"/>
              </a:rPr>
              <a:t>done</a:t>
            </a:r>
            <a:endParaRPr lang="es-ES" sz="1800" b="0" dirty="0">
              <a:latin typeface="Arial" panose="020B0604020202020204" pitchFamily="34" charset="0"/>
              <a:cs typeface="Arial" panose="020B0604020202020204" pitchFamily="34" charset="0"/>
            </a:endParaRPr>
          </a:p>
          <a:p>
            <a:pPr marL="160338" indent="-160338" fontAlgn="auto">
              <a:spcAft>
                <a:spcPts val="0"/>
              </a:spcAft>
              <a:buFont typeface="Arial" pitchFamily="34" charset="0"/>
              <a:buChar char="•"/>
            </a:pPr>
            <a:r>
              <a:rPr lang="en-GB" sz="1800" b="0" dirty="0">
                <a:solidFill>
                  <a:srgbClr val="0070C0"/>
                </a:solidFill>
                <a:latin typeface="Arial" panose="020B0604020202020204" pitchFamily="34" charset="0"/>
                <a:cs typeface="Arial" panose="020B0604020202020204" pitchFamily="34" charset="0"/>
              </a:rPr>
              <a:t>JAHEE </a:t>
            </a:r>
            <a:r>
              <a:rPr lang="en-GB" sz="1800" dirty="0">
                <a:solidFill>
                  <a:srgbClr val="0070C0"/>
                </a:solidFill>
                <a:latin typeface="Arial" panose="020B0604020202020204" pitchFamily="34" charset="0"/>
                <a:cs typeface="Arial" panose="020B0604020202020204" pitchFamily="34" charset="0"/>
              </a:rPr>
              <a:t>Power point template </a:t>
            </a:r>
            <a:r>
              <a:rPr lang="en-GB" sz="1800" b="0" dirty="0">
                <a:solidFill>
                  <a:srgbClr val="0070C0"/>
                </a:solidFill>
                <a:latin typeface="Arial" panose="020B0604020202020204" pitchFamily="34" charset="0"/>
                <a:cs typeface="Arial" panose="020B0604020202020204" pitchFamily="34" charset="0"/>
              </a:rPr>
              <a:t>for presentations </a:t>
            </a:r>
            <a:r>
              <a:rPr lang="en-GB" sz="1800" b="0" dirty="0">
                <a:solidFill>
                  <a:srgbClr val="C00000"/>
                </a:solidFill>
                <a:latin typeface="Arial" panose="020B0604020202020204" pitchFamily="34" charset="0"/>
                <a:cs typeface="Arial" panose="020B0604020202020204" pitchFamily="34" charset="0"/>
              </a:rPr>
              <a:t>done – can be </a:t>
            </a:r>
            <a:r>
              <a:rPr lang="it-IT" sz="1800" b="0" dirty="0" err="1">
                <a:solidFill>
                  <a:srgbClr val="C00000"/>
                </a:solidFill>
                <a:latin typeface="Arial" panose="020B0604020202020204" pitchFamily="34" charset="0"/>
                <a:cs typeface="Arial" panose="020B0604020202020204" pitchFamily="34" charset="0"/>
              </a:rPr>
              <a:t>adapted</a:t>
            </a:r>
            <a:endParaRPr lang="es-ES" sz="1800" b="0" dirty="0">
              <a:solidFill>
                <a:srgbClr val="C00000"/>
              </a:solidFill>
              <a:latin typeface="Arial" panose="020B0604020202020204" pitchFamily="34" charset="0"/>
              <a:cs typeface="Arial" panose="020B0604020202020204" pitchFamily="34" charset="0"/>
            </a:endParaRPr>
          </a:p>
          <a:p>
            <a:pPr marL="160338" indent="-160338" fontAlgn="auto">
              <a:spcAft>
                <a:spcPts val="0"/>
              </a:spcAft>
              <a:buFont typeface="Arial" pitchFamily="34" charset="0"/>
              <a:buChar char="•"/>
            </a:pPr>
            <a:r>
              <a:rPr lang="it-IT" sz="1800" b="0" dirty="0" err="1">
                <a:solidFill>
                  <a:srgbClr val="0070C0"/>
                </a:solidFill>
                <a:latin typeface="Arial" panose="020B0604020202020204" pitchFamily="34" charset="0"/>
                <a:cs typeface="Arial" panose="020B0604020202020204" pitchFamily="34" charset="0"/>
              </a:rPr>
              <a:t>Power</a:t>
            </a:r>
            <a:r>
              <a:rPr lang="it-IT" sz="1800" b="0" dirty="0">
                <a:solidFill>
                  <a:srgbClr val="0070C0"/>
                </a:solidFill>
                <a:latin typeface="Arial" panose="020B0604020202020204" pitchFamily="34" charset="0"/>
                <a:cs typeface="Arial" panose="020B0604020202020204" pitchFamily="34" charset="0"/>
              </a:rPr>
              <a:t> </a:t>
            </a:r>
            <a:r>
              <a:rPr lang="it-IT" sz="1800" b="0" dirty="0" err="1">
                <a:solidFill>
                  <a:srgbClr val="0070C0"/>
                </a:solidFill>
                <a:latin typeface="Arial" panose="020B0604020202020204" pitchFamily="34" charset="0"/>
                <a:cs typeface="Arial" panose="020B0604020202020204" pitchFamily="34" charset="0"/>
              </a:rPr>
              <a:t>point</a:t>
            </a:r>
            <a:r>
              <a:rPr lang="it-IT" sz="1800" b="0" dirty="0">
                <a:solidFill>
                  <a:srgbClr val="0070C0"/>
                </a:solidFill>
                <a:latin typeface="Arial" panose="020B0604020202020204" pitchFamily="34" charset="0"/>
                <a:cs typeface="Arial" panose="020B0604020202020204" pitchFamily="34" charset="0"/>
              </a:rPr>
              <a:t> «</a:t>
            </a:r>
            <a:r>
              <a:rPr lang="it-IT" sz="1800" dirty="0">
                <a:solidFill>
                  <a:srgbClr val="0070C0"/>
                </a:solidFill>
                <a:latin typeface="Arial" panose="020B0604020202020204" pitchFamily="34" charset="0"/>
                <a:cs typeface="Arial" panose="020B0604020202020204" pitchFamily="34" charset="0"/>
              </a:rPr>
              <a:t>JAHEE in brief</a:t>
            </a:r>
            <a:r>
              <a:rPr lang="it-IT" sz="1800" b="0" dirty="0">
                <a:solidFill>
                  <a:srgbClr val="0070C0"/>
                </a:solidFill>
                <a:latin typeface="Arial" panose="020B0604020202020204" pitchFamily="34" charset="0"/>
                <a:cs typeface="Arial" panose="020B0604020202020204" pitchFamily="34" charset="0"/>
              </a:rPr>
              <a:t>»  </a:t>
            </a:r>
            <a:r>
              <a:rPr lang="en-GB" sz="1800" b="0" dirty="0">
                <a:solidFill>
                  <a:srgbClr val="C00000"/>
                </a:solidFill>
                <a:latin typeface="Arial" panose="020B0604020202020204" pitchFamily="34" charset="0"/>
                <a:cs typeface="Arial" panose="020B0604020202020204" pitchFamily="34" charset="0"/>
              </a:rPr>
              <a:t>done – can be </a:t>
            </a:r>
            <a:r>
              <a:rPr lang="it-IT" sz="1800" b="0" dirty="0" err="1">
                <a:solidFill>
                  <a:srgbClr val="C00000"/>
                </a:solidFill>
                <a:latin typeface="Arial" panose="020B0604020202020204" pitchFamily="34" charset="0"/>
                <a:cs typeface="Arial" panose="020B0604020202020204" pitchFamily="34" charset="0"/>
              </a:rPr>
              <a:t>adapted</a:t>
            </a:r>
            <a:endParaRPr lang="es-ES" sz="1800" b="0" dirty="0">
              <a:solidFill>
                <a:srgbClr val="0070C0"/>
              </a:solidFill>
              <a:latin typeface="Arial" panose="020B0604020202020204" pitchFamily="34" charset="0"/>
              <a:cs typeface="Arial" panose="020B0604020202020204" pitchFamily="34" charset="0"/>
            </a:endParaRPr>
          </a:p>
          <a:p>
            <a:pPr marL="160338" indent="-160338" fontAlgn="auto">
              <a:spcAft>
                <a:spcPts val="0"/>
              </a:spcAft>
              <a:buFont typeface="Arial" pitchFamily="34" charset="0"/>
              <a:buChar char="•"/>
            </a:pPr>
            <a:r>
              <a:rPr lang="it-IT" sz="1800" b="0" dirty="0">
                <a:solidFill>
                  <a:srgbClr val="0070C0"/>
                </a:solidFill>
                <a:latin typeface="Arial" panose="020B0604020202020204" pitchFamily="34" charset="0"/>
                <a:cs typeface="Arial" panose="020B0604020202020204" pitchFamily="34" charset="0"/>
              </a:rPr>
              <a:t>Twitter account </a:t>
            </a:r>
            <a:r>
              <a:rPr lang="it-IT" sz="1800" b="0" dirty="0" err="1">
                <a:solidFill>
                  <a:srgbClr val="C00000"/>
                </a:solidFill>
                <a:latin typeface="Arial" panose="020B0604020202020204" pitchFamily="34" charset="0"/>
                <a:cs typeface="Arial" panose="020B0604020202020204" pitchFamily="34" charset="0"/>
              </a:rPr>
              <a:t>active</a:t>
            </a:r>
            <a:endParaRPr lang="it-IT" sz="1800" b="0" dirty="0">
              <a:solidFill>
                <a:srgbClr val="C00000"/>
              </a:solidFill>
              <a:latin typeface="Arial" panose="020B0604020202020204" pitchFamily="34" charset="0"/>
              <a:cs typeface="Arial" panose="020B0604020202020204" pitchFamily="34" charset="0"/>
            </a:endParaRPr>
          </a:p>
          <a:p>
            <a:pPr marL="160338" indent="-160338" fontAlgn="auto">
              <a:spcAft>
                <a:spcPts val="0"/>
              </a:spcAft>
              <a:buFont typeface="Arial" pitchFamily="34" charset="0"/>
              <a:buChar char="•"/>
            </a:pPr>
            <a:r>
              <a:rPr lang="en-GB" sz="1800" dirty="0">
                <a:solidFill>
                  <a:srgbClr val="0070C0"/>
                </a:solidFill>
                <a:latin typeface="Arial" panose="020B0604020202020204" pitchFamily="34" charset="0"/>
                <a:cs typeface="Arial" panose="020B0604020202020204" pitchFamily="34" charset="0"/>
              </a:rPr>
              <a:t>Video</a:t>
            </a:r>
            <a:r>
              <a:rPr lang="en-GB" sz="1800" b="0" dirty="0">
                <a:solidFill>
                  <a:srgbClr val="0070C0"/>
                </a:solidFill>
                <a:latin typeface="Arial" panose="020B0604020202020204" pitchFamily="34" charset="0"/>
                <a:cs typeface="Arial" panose="020B0604020202020204" pitchFamily="34" charset="0"/>
              </a:rPr>
              <a:t> interviews </a:t>
            </a:r>
            <a:r>
              <a:rPr lang="en-GB" sz="1800" b="0" dirty="0">
                <a:solidFill>
                  <a:srgbClr val="C00000"/>
                </a:solidFill>
                <a:latin typeface="Arial" panose="020B0604020202020204" pitchFamily="34" charset="0"/>
                <a:cs typeface="Arial" panose="020B0604020202020204" pitchFamily="34" charset="0"/>
              </a:rPr>
              <a:t>done,</a:t>
            </a:r>
            <a:r>
              <a:rPr lang="en-GB" sz="1800" b="0" dirty="0">
                <a:solidFill>
                  <a:srgbClr val="0070C0"/>
                </a:solidFill>
                <a:latin typeface="Arial" panose="020B0604020202020204" pitchFamily="34" charset="0"/>
                <a:cs typeface="Arial" panose="020B0604020202020204" pitchFamily="34" charset="0"/>
              </a:rPr>
              <a:t> </a:t>
            </a:r>
            <a:r>
              <a:rPr lang="en-GB" sz="1800" b="0" dirty="0">
                <a:solidFill>
                  <a:srgbClr val="C00000"/>
                </a:solidFill>
                <a:latin typeface="Arial" panose="020B0604020202020204" pitchFamily="34" charset="0"/>
                <a:cs typeface="Arial" panose="020B0604020202020204" pitchFamily="34" charset="0"/>
              </a:rPr>
              <a:t>others to be added</a:t>
            </a:r>
            <a:endParaRPr lang="es-ES" sz="1800" b="0" dirty="0">
              <a:solidFill>
                <a:srgbClr val="C00000"/>
              </a:solidFill>
              <a:latin typeface="Arial" panose="020B0604020202020204" pitchFamily="34" charset="0"/>
              <a:cs typeface="Arial" panose="020B0604020202020204" pitchFamily="34" charset="0"/>
            </a:endParaRPr>
          </a:p>
          <a:p>
            <a:pPr marL="160338" indent="-160338" fontAlgn="auto">
              <a:spcAft>
                <a:spcPts val="0"/>
              </a:spcAft>
              <a:buFont typeface="Arial" pitchFamily="34" charset="0"/>
              <a:buChar char="•"/>
            </a:pPr>
            <a:r>
              <a:rPr lang="en-GB" sz="1800" b="0" dirty="0">
                <a:solidFill>
                  <a:srgbClr val="0070C0"/>
                </a:solidFill>
                <a:latin typeface="Arial" panose="020B0604020202020204" pitchFamily="34" charset="0"/>
                <a:cs typeface="Arial" panose="020B0604020202020204" pitchFamily="34" charset="0"/>
              </a:rPr>
              <a:t>Project </a:t>
            </a:r>
            <a:r>
              <a:rPr lang="en-GB" sz="1800" dirty="0">
                <a:solidFill>
                  <a:srgbClr val="0070C0"/>
                </a:solidFill>
                <a:latin typeface="Arial" panose="020B0604020202020204" pitchFamily="34" charset="0"/>
                <a:cs typeface="Arial" panose="020B0604020202020204" pitchFamily="34" charset="0"/>
              </a:rPr>
              <a:t>website</a:t>
            </a:r>
            <a:r>
              <a:rPr lang="en-GB" sz="1800" b="0" dirty="0">
                <a:solidFill>
                  <a:srgbClr val="0070C0"/>
                </a:solidFill>
                <a:latin typeface="Arial" panose="020B0604020202020204" pitchFamily="34" charset="0"/>
                <a:cs typeface="Arial" panose="020B0604020202020204" pitchFamily="34" charset="0"/>
              </a:rPr>
              <a:t> </a:t>
            </a:r>
            <a:r>
              <a:rPr lang="en-GB" sz="1800" b="0" dirty="0">
                <a:solidFill>
                  <a:srgbClr val="C00000"/>
                </a:solidFill>
                <a:latin typeface="Arial" panose="020B0604020202020204" pitchFamily="34" charset="0"/>
                <a:cs typeface="Arial" panose="020B0604020202020204" pitchFamily="34" charset="0"/>
              </a:rPr>
              <a:t>done</a:t>
            </a:r>
            <a:endParaRPr lang="en-GB" sz="1800" dirty="0">
              <a:solidFill>
                <a:srgbClr val="0070C0"/>
              </a:solidFill>
              <a:latin typeface="Arial" panose="020B0604020202020204" pitchFamily="34" charset="0"/>
              <a:cs typeface="Arial" panose="020B0604020202020204" pitchFamily="34" charset="0"/>
            </a:endParaRPr>
          </a:p>
          <a:p>
            <a:pPr marL="0" indent="0" fontAlgn="auto">
              <a:spcAft>
                <a:spcPts val="0"/>
              </a:spcAft>
            </a:pPr>
            <a:endParaRPr lang="it-IT" sz="1800" b="0" dirty="0">
              <a:solidFill>
                <a:srgbClr val="C00000"/>
              </a:solidFill>
              <a:latin typeface="Arial" panose="020B0604020202020204" pitchFamily="34" charset="0"/>
              <a:cs typeface="Arial" panose="020B0604020202020204" pitchFamily="34" charset="0"/>
            </a:endParaRPr>
          </a:p>
          <a:p>
            <a:pPr marL="0" indent="0" fontAlgn="auto">
              <a:spcAft>
                <a:spcPts val="0"/>
              </a:spcAft>
            </a:pPr>
            <a:endParaRPr lang="it-IT" sz="1800" b="0" dirty="0">
              <a:solidFill>
                <a:srgbClr val="C00000"/>
              </a:solidFill>
              <a:latin typeface="Arial" panose="020B0604020202020204" pitchFamily="34" charset="0"/>
              <a:cs typeface="Arial" panose="020B0604020202020204" pitchFamily="34" charset="0"/>
            </a:endParaRPr>
          </a:p>
          <a:p>
            <a:pPr marL="0" indent="0" fontAlgn="auto">
              <a:spcAft>
                <a:spcPts val="0"/>
              </a:spcAft>
            </a:pPr>
            <a:endParaRPr lang="it-IT" sz="1800" b="0" dirty="0">
              <a:solidFill>
                <a:srgbClr val="C00000"/>
              </a:solidFill>
              <a:latin typeface="Arial" panose="020B0604020202020204" pitchFamily="34" charset="0"/>
              <a:cs typeface="Arial" panose="020B0604020202020204" pitchFamily="34" charset="0"/>
            </a:endParaRPr>
          </a:p>
          <a:p>
            <a:pPr marL="160338" indent="-160338" fontAlgn="auto">
              <a:spcAft>
                <a:spcPts val="0"/>
              </a:spcAft>
              <a:buFont typeface="Arial" pitchFamily="34" charset="0"/>
              <a:buChar char="•"/>
            </a:pPr>
            <a:r>
              <a:rPr lang="en-GB" sz="2200" dirty="0">
                <a:solidFill>
                  <a:srgbClr val="00B0F0"/>
                </a:solidFill>
                <a:latin typeface="Arial" panose="020B0604020202020204" pitchFamily="34" charset="0"/>
                <a:cs typeface="Arial" panose="020B0604020202020204" pitchFamily="34" charset="0"/>
              </a:rPr>
              <a:t>STAKEHOLDER ANALYSIS </a:t>
            </a:r>
            <a:r>
              <a:rPr lang="en-GB" sz="1800" b="0" dirty="0">
                <a:solidFill>
                  <a:srgbClr val="C00000"/>
                </a:solidFill>
                <a:latin typeface="Arial" panose="020B0604020202020204" pitchFamily="34" charset="0"/>
                <a:cs typeface="Arial" panose="020B0604020202020204" pitchFamily="34" charset="0"/>
              </a:rPr>
              <a:t>started</a:t>
            </a:r>
          </a:p>
          <a:p>
            <a:pPr marL="0" indent="0" fontAlgn="auto">
              <a:spcAft>
                <a:spcPts val="0"/>
              </a:spcAft>
            </a:pPr>
            <a:endParaRPr lang="en-GB" sz="1800" b="0" dirty="0">
              <a:solidFill>
                <a:srgbClr val="C00000"/>
              </a:solidFill>
              <a:latin typeface="Arial" panose="020B0604020202020204" pitchFamily="34" charset="0"/>
              <a:cs typeface="Arial" panose="020B0604020202020204" pitchFamily="34" charset="0"/>
            </a:endParaRPr>
          </a:p>
        </p:txBody>
      </p:sp>
      <p:sp>
        <p:nvSpPr>
          <p:cNvPr id="4" name="Rettangolo 3"/>
          <p:cNvSpPr/>
          <p:nvPr/>
        </p:nvSpPr>
        <p:spPr>
          <a:xfrm>
            <a:off x="1297471" y="1424471"/>
            <a:ext cx="1834864" cy="369332"/>
          </a:xfrm>
          <a:prstGeom prst="rect">
            <a:avLst/>
          </a:prstGeom>
          <a:solidFill>
            <a:srgbClr val="FFC000"/>
          </a:solidFill>
        </p:spPr>
        <p:txBody>
          <a:bodyPr wrap="square">
            <a:spAutoFit/>
          </a:bodyPr>
          <a:lstStyle/>
          <a:p>
            <a:r>
              <a:rPr lang="en-GB" b="1" dirty="0">
                <a:solidFill>
                  <a:schemeClr val="bg1"/>
                </a:solidFill>
              </a:rPr>
              <a:t>State of the art</a:t>
            </a:r>
            <a:endParaRPr lang="es-ES" b="1" dirty="0">
              <a:solidFill>
                <a:schemeClr val="bg1"/>
              </a:solidFill>
            </a:endParaRPr>
          </a:p>
        </p:txBody>
      </p:sp>
      <p:sp>
        <p:nvSpPr>
          <p:cNvPr id="5" name="CasellaDiTesto 4"/>
          <p:cNvSpPr txBox="1"/>
          <p:nvPr/>
        </p:nvSpPr>
        <p:spPr>
          <a:xfrm>
            <a:off x="1297471" y="130690"/>
            <a:ext cx="7648409" cy="954107"/>
          </a:xfrm>
          <a:prstGeom prst="rect">
            <a:avLst/>
          </a:prstGeom>
          <a:solidFill>
            <a:srgbClr val="0070C0"/>
          </a:solidFill>
        </p:spPr>
        <p:txBody>
          <a:bodyPr wrap="square" rtlCol="0">
            <a:spAutoFit/>
          </a:bodyPr>
          <a:lstStyle/>
          <a:p>
            <a:r>
              <a:rPr lang="it-IT" sz="2800" dirty="0">
                <a:solidFill>
                  <a:schemeClr val="bg1"/>
                </a:solidFill>
              </a:rPr>
              <a:t>COMMUNICATION </a:t>
            </a:r>
            <a:br>
              <a:rPr lang="it-IT" sz="2800" dirty="0">
                <a:solidFill>
                  <a:schemeClr val="bg1"/>
                </a:solidFill>
              </a:rPr>
            </a:br>
            <a:r>
              <a:rPr lang="it-IT" sz="2800" dirty="0">
                <a:solidFill>
                  <a:schemeClr val="bg1"/>
                </a:solidFill>
              </a:rPr>
              <a:t>AND DISSEMINATION TOOLS</a:t>
            </a:r>
          </a:p>
        </p:txBody>
      </p:sp>
      <p:sp>
        <p:nvSpPr>
          <p:cNvPr id="8" name="Rettangolo 7"/>
          <p:cNvSpPr/>
          <p:nvPr/>
        </p:nvSpPr>
        <p:spPr>
          <a:xfrm>
            <a:off x="1297471" y="5265618"/>
            <a:ext cx="5160479" cy="4419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noFill/>
            </a:endParaRPr>
          </a:p>
        </p:txBody>
      </p:sp>
      <p:sp>
        <p:nvSpPr>
          <p:cNvPr id="6" name="CasellaDiTesto 5">
            <a:extLst>
              <a:ext uri="{FF2B5EF4-FFF2-40B4-BE49-F238E27FC236}">
                <a16:creationId xmlns:a16="http://schemas.microsoft.com/office/drawing/2014/main" id="{B288B9BB-9968-4C36-AA22-F66BAACCEDC9}"/>
              </a:ext>
            </a:extLst>
          </p:cNvPr>
          <p:cNvSpPr txBox="1"/>
          <p:nvPr/>
        </p:nvSpPr>
        <p:spPr>
          <a:xfrm>
            <a:off x="5405156" y="4266110"/>
            <a:ext cx="3005887" cy="369332"/>
          </a:xfrm>
          <a:prstGeom prst="rect">
            <a:avLst/>
          </a:prstGeom>
          <a:noFill/>
          <a:ln w="76200">
            <a:solidFill>
              <a:srgbClr val="FFFF00"/>
            </a:solidFill>
          </a:ln>
        </p:spPr>
        <p:txBody>
          <a:bodyPr wrap="none" rtlCol="0">
            <a:spAutoFit/>
          </a:bodyPr>
          <a:lstStyle/>
          <a:p>
            <a:r>
              <a:rPr lang="it-IT" dirty="0">
                <a:solidFill>
                  <a:srgbClr val="0070C0"/>
                </a:solidFill>
                <a:latin typeface="Arial" panose="020B0604020202020204" pitchFamily="34" charset="0"/>
                <a:ea typeface="+mn-ea"/>
                <a:cs typeface="Arial" panose="020B0604020202020204" pitchFamily="34" charset="0"/>
              </a:rPr>
              <a:t>ALL IN WRIKE PLATFORM</a:t>
            </a:r>
          </a:p>
        </p:txBody>
      </p:sp>
    </p:spTree>
    <p:extLst>
      <p:ext uri="{BB962C8B-B14F-4D97-AF65-F5344CB8AC3E}">
        <p14:creationId xmlns:p14="http://schemas.microsoft.com/office/powerpoint/2010/main" val="3775517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fld id="{99A7AB9E-5A61-4154-98E5-79E7B3892B0B}" type="slidenum">
              <a:rPr lang="it-IT" smtClean="0"/>
              <a:pPr/>
              <a:t>9</a:t>
            </a:fld>
            <a:endParaRPr lang="it-IT" dirty="0"/>
          </a:p>
        </p:txBody>
      </p:sp>
      <p:pic>
        <p:nvPicPr>
          <p:cNvPr id="3" name="Immagine 2"/>
          <p:cNvPicPr>
            <a:picLocks noChangeAspect="1"/>
          </p:cNvPicPr>
          <p:nvPr/>
        </p:nvPicPr>
        <p:blipFill>
          <a:blip r:embed="rId2"/>
          <a:stretch>
            <a:fillRect/>
          </a:stretch>
        </p:blipFill>
        <p:spPr>
          <a:xfrm>
            <a:off x="1334063" y="1464581"/>
            <a:ext cx="3610335" cy="2727972"/>
          </a:xfrm>
          <a:prstGeom prst="rect">
            <a:avLst/>
          </a:prstGeom>
          <a:ln w="28575">
            <a:solidFill>
              <a:srgbClr val="0070C0"/>
            </a:solidFill>
          </a:ln>
        </p:spPr>
      </p:pic>
      <p:sp>
        <p:nvSpPr>
          <p:cNvPr id="4" name="CasellaDiTesto 3"/>
          <p:cNvSpPr txBox="1"/>
          <p:nvPr/>
        </p:nvSpPr>
        <p:spPr>
          <a:xfrm>
            <a:off x="1334065" y="344181"/>
            <a:ext cx="7520975" cy="523220"/>
          </a:xfrm>
          <a:prstGeom prst="rect">
            <a:avLst/>
          </a:prstGeom>
          <a:solidFill>
            <a:srgbClr val="0070C0"/>
          </a:solidFill>
        </p:spPr>
        <p:txBody>
          <a:bodyPr wrap="square" rtlCol="0">
            <a:spAutoFit/>
          </a:bodyPr>
          <a:lstStyle/>
          <a:p>
            <a:r>
              <a:rPr lang="it-IT" sz="2800" b="1" dirty="0">
                <a:solidFill>
                  <a:schemeClr val="bg1"/>
                </a:solidFill>
              </a:rPr>
              <a:t>JAHEE POWER POINT PRESENTATION</a:t>
            </a:r>
          </a:p>
        </p:txBody>
      </p:sp>
      <p:sp>
        <p:nvSpPr>
          <p:cNvPr id="5" name="CasellaDiTesto 4"/>
          <p:cNvSpPr txBox="1"/>
          <p:nvPr/>
        </p:nvSpPr>
        <p:spPr>
          <a:xfrm>
            <a:off x="5094552" y="2099310"/>
            <a:ext cx="4007261" cy="1969770"/>
          </a:xfrm>
          <a:prstGeom prst="rect">
            <a:avLst/>
          </a:prstGeom>
          <a:noFill/>
        </p:spPr>
        <p:txBody>
          <a:bodyPr wrap="square" rtlCol="0">
            <a:spAutoFit/>
          </a:bodyPr>
          <a:lstStyle/>
          <a:p>
            <a:r>
              <a:rPr lang="it-IT" sz="3200" b="1" dirty="0">
                <a:solidFill>
                  <a:srgbClr val="0070C0"/>
                </a:solidFill>
              </a:rPr>
              <a:t>13 </a:t>
            </a:r>
            <a:r>
              <a:rPr lang="it-IT" sz="3200" b="1" dirty="0" err="1">
                <a:solidFill>
                  <a:srgbClr val="0070C0"/>
                </a:solidFill>
              </a:rPr>
              <a:t>basic</a:t>
            </a:r>
            <a:r>
              <a:rPr lang="it-IT" sz="3200" b="1" dirty="0">
                <a:solidFill>
                  <a:srgbClr val="0070C0"/>
                </a:solidFill>
              </a:rPr>
              <a:t> </a:t>
            </a:r>
            <a:r>
              <a:rPr lang="it-IT" sz="3200" b="1" dirty="0" err="1">
                <a:solidFill>
                  <a:srgbClr val="0070C0"/>
                </a:solidFill>
              </a:rPr>
              <a:t>slides</a:t>
            </a:r>
            <a:endParaRPr lang="it-IT" sz="3200" b="1" dirty="0">
              <a:solidFill>
                <a:srgbClr val="0070C0"/>
              </a:solidFill>
            </a:endParaRPr>
          </a:p>
          <a:p>
            <a:r>
              <a:rPr lang="it-IT" b="1" dirty="0">
                <a:solidFill>
                  <a:srgbClr val="0070C0"/>
                </a:solidFill>
              </a:rPr>
              <a:t>to introduce JAHEE</a:t>
            </a:r>
            <a:endParaRPr lang="it-IT" b="1" dirty="0"/>
          </a:p>
          <a:p>
            <a:pPr marL="363538"/>
            <a:r>
              <a:rPr lang="it-IT" dirty="0" err="1">
                <a:solidFill>
                  <a:srgbClr val="00B0F0"/>
                </a:solidFill>
              </a:rPr>
              <a:t>aims</a:t>
            </a:r>
            <a:r>
              <a:rPr lang="it-IT" dirty="0">
                <a:solidFill>
                  <a:srgbClr val="00B0F0"/>
                </a:solidFill>
              </a:rPr>
              <a:t> and </a:t>
            </a:r>
            <a:r>
              <a:rPr lang="it-IT" dirty="0" err="1">
                <a:solidFill>
                  <a:srgbClr val="00B0F0"/>
                </a:solidFill>
              </a:rPr>
              <a:t>objectives</a:t>
            </a:r>
            <a:r>
              <a:rPr lang="it-IT" dirty="0">
                <a:solidFill>
                  <a:srgbClr val="00B0F0"/>
                </a:solidFill>
              </a:rPr>
              <a:t>, </a:t>
            </a:r>
            <a:r>
              <a:rPr lang="it-IT" dirty="0" err="1">
                <a:solidFill>
                  <a:srgbClr val="00B0F0"/>
                </a:solidFill>
              </a:rPr>
              <a:t>participants</a:t>
            </a:r>
            <a:r>
              <a:rPr lang="it-IT" dirty="0">
                <a:solidFill>
                  <a:srgbClr val="00B0F0"/>
                </a:solidFill>
              </a:rPr>
              <a:t>, </a:t>
            </a:r>
            <a:r>
              <a:rPr lang="it-IT" dirty="0" err="1">
                <a:solidFill>
                  <a:srgbClr val="00B0F0"/>
                </a:solidFill>
              </a:rPr>
              <a:t>WPs</a:t>
            </a:r>
            <a:r>
              <a:rPr lang="it-IT" dirty="0">
                <a:solidFill>
                  <a:srgbClr val="00B0F0"/>
                </a:solidFill>
              </a:rPr>
              <a:t> and </a:t>
            </a:r>
            <a:r>
              <a:rPr lang="it-IT" dirty="0" err="1">
                <a:solidFill>
                  <a:srgbClr val="00B0F0"/>
                </a:solidFill>
              </a:rPr>
              <a:t>contacts</a:t>
            </a:r>
            <a:r>
              <a:rPr lang="it-IT" dirty="0">
                <a:solidFill>
                  <a:srgbClr val="00B0F0"/>
                </a:solidFill>
              </a:rPr>
              <a:t>, </a:t>
            </a:r>
            <a:br>
              <a:rPr lang="it-IT" dirty="0">
                <a:solidFill>
                  <a:srgbClr val="00B0F0"/>
                </a:solidFill>
              </a:rPr>
            </a:br>
            <a:r>
              <a:rPr lang="it-IT" dirty="0">
                <a:solidFill>
                  <a:srgbClr val="00B0F0"/>
                </a:solidFill>
              </a:rPr>
              <a:t>general information, </a:t>
            </a:r>
          </a:p>
          <a:p>
            <a:pPr marL="363538"/>
            <a:r>
              <a:rPr lang="it-IT" dirty="0" err="1">
                <a:solidFill>
                  <a:srgbClr val="00B0F0"/>
                </a:solidFill>
              </a:rPr>
              <a:t>approach</a:t>
            </a:r>
            <a:r>
              <a:rPr lang="it-IT" dirty="0">
                <a:solidFill>
                  <a:srgbClr val="00B0F0"/>
                </a:solidFill>
              </a:rPr>
              <a:t>, </a:t>
            </a:r>
            <a:r>
              <a:rPr lang="it-IT" dirty="0" err="1">
                <a:solidFill>
                  <a:srgbClr val="00B0F0"/>
                </a:solidFill>
              </a:rPr>
              <a:t>governing</a:t>
            </a:r>
            <a:r>
              <a:rPr lang="it-IT" dirty="0">
                <a:solidFill>
                  <a:srgbClr val="00B0F0"/>
                </a:solidFill>
              </a:rPr>
              <a:t> </a:t>
            </a:r>
            <a:r>
              <a:rPr lang="it-IT" dirty="0" err="1">
                <a:solidFill>
                  <a:srgbClr val="00B0F0"/>
                </a:solidFill>
              </a:rPr>
              <a:t>structure</a:t>
            </a:r>
            <a:endParaRPr lang="it-IT" dirty="0">
              <a:solidFill>
                <a:srgbClr val="00B0F0"/>
              </a:solidFill>
            </a:endParaRPr>
          </a:p>
        </p:txBody>
      </p:sp>
      <p:sp>
        <p:nvSpPr>
          <p:cNvPr id="7" name="Rettangolo 6"/>
          <p:cNvSpPr/>
          <p:nvPr/>
        </p:nvSpPr>
        <p:spPr>
          <a:xfrm>
            <a:off x="1343369" y="4849804"/>
            <a:ext cx="7511671" cy="646331"/>
          </a:xfrm>
          <a:prstGeom prst="rect">
            <a:avLst/>
          </a:prstGeom>
        </p:spPr>
        <p:txBody>
          <a:bodyPr wrap="square">
            <a:spAutoFit/>
          </a:bodyPr>
          <a:lstStyle/>
          <a:p>
            <a:r>
              <a:rPr lang="it-IT" dirty="0" err="1">
                <a:solidFill>
                  <a:srgbClr val="0070C0"/>
                </a:solidFill>
              </a:rPr>
              <a:t>You</a:t>
            </a:r>
            <a:r>
              <a:rPr lang="it-IT" dirty="0">
                <a:solidFill>
                  <a:srgbClr val="0070C0"/>
                </a:solidFill>
              </a:rPr>
              <a:t> can </a:t>
            </a:r>
            <a:r>
              <a:rPr lang="it-IT" b="1" dirty="0" err="1">
                <a:solidFill>
                  <a:srgbClr val="0070C0"/>
                </a:solidFill>
              </a:rPr>
              <a:t>adapt</a:t>
            </a:r>
            <a:r>
              <a:rPr lang="it-IT" b="1" dirty="0">
                <a:solidFill>
                  <a:srgbClr val="0070C0"/>
                </a:solidFill>
              </a:rPr>
              <a:t> </a:t>
            </a:r>
            <a:r>
              <a:rPr lang="it-IT" dirty="0">
                <a:solidFill>
                  <a:srgbClr val="0070C0"/>
                </a:solidFill>
              </a:rPr>
              <a:t> </a:t>
            </a:r>
            <a:r>
              <a:rPr lang="it-IT" dirty="0" err="1">
                <a:solidFill>
                  <a:srgbClr val="0070C0"/>
                </a:solidFill>
              </a:rPr>
              <a:t>it</a:t>
            </a:r>
            <a:r>
              <a:rPr lang="it-IT" dirty="0">
                <a:solidFill>
                  <a:srgbClr val="0070C0"/>
                </a:solidFill>
              </a:rPr>
              <a:t> </a:t>
            </a:r>
            <a:r>
              <a:rPr lang="it-IT" dirty="0" err="1">
                <a:solidFill>
                  <a:srgbClr val="0070C0"/>
                </a:solidFill>
              </a:rPr>
              <a:t>according</a:t>
            </a:r>
            <a:r>
              <a:rPr lang="it-IT" dirty="0">
                <a:solidFill>
                  <a:srgbClr val="0070C0"/>
                </a:solidFill>
              </a:rPr>
              <a:t> to </a:t>
            </a:r>
            <a:r>
              <a:rPr lang="it-IT" dirty="0" err="1">
                <a:solidFill>
                  <a:srgbClr val="0070C0"/>
                </a:solidFill>
              </a:rPr>
              <a:t>your</a:t>
            </a:r>
            <a:r>
              <a:rPr lang="it-IT" dirty="0">
                <a:solidFill>
                  <a:srgbClr val="0070C0"/>
                </a:solidFill>
              </a:rPr>
              <a:t> </a:t>
            </a:r>
            <a:r>
              <a:rPr lang="it-IT" dirty="0" err="1">
                <a:solidFill>
                  <a:srgbClr val="0070C0"/>
                </a:solidFill>
              </a:rPr>
              <a:t>requirements</a:t>
            </a:r>
            <a:endParaRPr lang="it-IT" dirty="0">
              <a:solidFill>
                <a:srgbClr val="0070C0"/>
              </a:solidFill>
            </a:endParaRPr>
          </a:p>
          <a:p>
            <a:r>
              <a:rPr lang="it-IT" i="1" dirty="0" err="1">
                <a:solidFill>
                  <a:srgbClr val="0070C0"/>
                </a:solidFill>
              </a:rPr>
              <a:t>Eg</a:t>
            </a:r>
            <a:r>
              <a:rPr lang="it-IT" i="1" dirty="0">
                <a:solidFill>
                  <a:srgbClr val="0070C0"/>
                </a:solidFill>
              </a:rPr>
              <a:t>, </a:t>
            </a:r>
            <a:r>
              <a:rPr lang="it-IT" i="1" dirty="0" err="1">
                <a:solidFill>
                  <a:srgbClr val="0070C0"/>
                </a:solidFill>
              </a:rPr>
              <a:t>present</a:t>
            </a:r>
            <a:r>
              <a:rPr lang="it-IT" i="1" dirty="0">
                <a:solidFill>
                  <a:srgbClr val="0070C0"/>
                </a:solidFill>
              </a:rPr>
              <a:t> more </a:t>
            </a:r>
            <a:r>
              <a:rPr lang="it-IT" i="1" dirty="0" err="1">
                <a:solidFill>
                  <a:srgbClr val="0070C0"/>
                </a:solidFill>
              </a:rPr>
              <a:t>details</a:t>
            </a:r>
            <a:r>
              <a:rPr lang="it-IT" i="1" dirty="0">
                <a:solidFill>
                  <a:srgbClr val="0070C0"/>
                </a:solidFill>
              </a:rPr>
              <a:t> on </a:t>
            </a:r>
            <a:r>
              <a:rPr lang="it-IT" i="1" dirty="0" err="1">
                <a:solidFill>
                  <a:srgbClr val="0070C0"/>
                </a:solidFill>
              </a:rPr>
              <a:t>your</a:t>
            </a:r>
            <a:r>
              <a:rPr lang="it-IT" i="1" dirty="0">
                <a:solidFill>
                  <a:srgbClr val="0070C0"/>
                </a:solidFill>
              </a:rPr>
              <a:t> WP, </a:t>
            </a:r>
            <a:r>
              <a:rPr lang="it-IT" i="1" dirty="0" err="1">
                <a:solidFill>
                  <a:srgbClr val="0070C0"/>
                </a:solidFill>
              </a:rPr>
              <a:t>your</a:t>
            </a:r>
            <a:r>
              <a:rPr lang="it-IT" i="1" dirty="0">
                <a:solidFill>
                  <a:srgbClr val="0070C0"/>
                </a:solidFill>
              </a:rPr>
              <a:t> country, delete </a:t>
            </a:r>
            <a:r>
              <a:rPr lang="it-IT" i="1" dirty="0" err="1">
                <a:solidFill>
                  <a:srgbClr val="0070C0"/>
                </a:solidFill>
              </a:rPr>
              <a:t>slides</a:t>
            </a:r>
            <a:r>
              <a:rPr lang="it-IT" i="1" dirty="0">
                <a:solidFill>
                  <a:srgbClr val="0070C0"/>
                </a:solidFill>
              </a:rPr>
              <a:t>, </a:t>
            </a:r>
            <a:r>
              <a:rPr lang="it-IT" i="1" dirty="0" err="1">
                <a:solidFill>
                  <a:srgbClr val="0070C0"/>
                </a:solidFill>
              </a:rPr>
              <a:t>etc</a:t>
            </a:r>
            <a:endParaRPr lang="it-IT" i="1" dirty="0">
              <a:solidFill>
                <a:srgbClr val="0070C0"/>
              </a:solidFill>
            </a:endParaRPr>
          </a:p>
        </p:txBody>
      </p:sp>
      <p:sp>
        <p:nvSpPr>
          <p:cNvPr id="9" name="Rettangolo 8"/>
          <p:cNvSpPr/>
          <p:nvPr/>
        </p:nvSpPr>
        <p:spPr>
          <a:xfrm>
            <a:off x="5165181" y="1387103"/>
            <a:ext cx="2321469" cy="461665"/>
          </a:xfrm>
          <a:prstGeom prst="rect">
            <a:avLst/>
          </a:prstGeom>
          <a:solidFill>
            <a:srgbClr val="00B0F0"/>
          </a:solidFill>
        </p:spPr>
        <p:txBody>
          <a:bodyPr wrap="none">
            <a:spAutoFit/>
          </a:bodyPr>
          <a:lstStyle/>
          <a:p>
            <a:r>
              <a:rPr lang="it-IT" sz="2400" b="1" dirty="0">
                <a:solidFill>
                  <a:schemeClr val="bg1"/>
                </a:solidFill>
              </a:rPr>
              <a:t>JAHEE in brief</a:t>
            </a:r>
          </a:p>
        </p:txBody>
      </p:sp>
      <p:sp>
        <p:nvSpPr>
          <p:cNvPr id="10" name="Rettangolo 9"/>
          <p:cNvSpPr/>
          <p:nvPr/>
        </p:nvSpPr>
        <p:spPr>
          <a:xfrm>
            <a:off x="1334063" y="4383456"/>
            <a:ext cx="6672797" cy="369332"/>
          </a:xfrm>
          <a:prstGeom prst="rect">
            <a:avLst/>
          </a:prstGeom>
        </p:spPr>
        <p:txBody>
          <a:bodyPr wrap="square">
            <a:spAutoFit/>
          </a:bodyPr>
          <a:lstStyle/>
          <a:p>
            <a:r>
              <a:rPr lang="it-IT" dirty="0" err="1">
                <a:solidFill>
                  <a:srgbClr val="0070C0"/>
                </a:solidFill>
              </a:rPr>
              <a:t>You</a:t>
            </a:r>
            <a:r>
              <a:rPr lang="it-IT" dirty="0">
                <a:solidFill>
                  <a:srgbClr val="0070C0"/>
                </a:solidFill>
              </a:rPr>
              <a:t> can </a:t>
            </a:r>
            <a:r>
              <a:rPr lang="it-IT" b="1" dirty="0" err="1">
                <a:solidFill>
                  <a:srgbClr val="0070C0"/>
                </a:solidFill>
              </a:rPr>
              <a:t>translate</a:t>
            </a:r>
            <a:r>
              <a:rPr lang="it-IT" dirty="0">
                <a:solidFill>
                  <a:srgbClr val="0070C0"/>
                </a:solidFill>
              </a:rPr>
              <a:t> </a:t>
            </a:r>
            <a:r>
              <a:rPr lang="it-IT" dirty="0" err="1">
                <a:solidFill>
                  <a:srgbClr val="0070C0"/>
                </a:solidFill>
              </a:rPr>
              <a:t>it</a:t>
            </a:r>
            <a:r>
              <a:rPr lang="it-IT" dirty="0">
                <a:solidFill>
                  <a:srgbClr val="0070C0"/>
                </a:solidFill>
              </a:rPr>
              <a:t> in </a:t>
            </a:r>
            <a:r>
              <a:rPr lang="it-IT" dirty="0" err="1">
                <a:solidFill>
                  <a:srgbClr val="0070C0"/>
                </a:solidFill>
              </a:rPr>
              <a:t>your</a:t>
            </a:r>
            <a:r>
              <a:rPr lang="it-IT" dirty="0">
                <a:solidFill>
                  <a:srgbClr val="0070C0"/>
                </a:solidFill>
              </a:rPr>
              <a:t> native </a:t>
            </a:r>
            <a:r>
              <a:rPr lang="it-IT" dirty="0" err="1">
                <a:solidFill>
                  <a:srgbClr val="0070C0"/>
                </a:solidFill>
              </a:rPr>
              <a:t>language</a:t>
            </a:r>
            <a:r>
              <a:rPr lang="it-IT" dirty="0">
                <a:solidFill>
                  <a:srgbClr val="0070C0"/>
                </a:solidFill>
              </a:rPr>
              <a:t>, </a:t>
            </a:r>
            <a:r>
              <a:rPr lang="it-IT" dirty="0" err="1">
                <a:solidFill>
                  <a:srgbClr val="0070C0"/>
                </a:solidFill>
              </a:rPr>
              <a:t>add</a:t>
            </a:r>
            <a:r>
              <a:rPr lang="it-IT" dirty="0">
                <a:solidFill>
                  <a:srgbClr val="0070C0"/>
                </a:solidFill>
              </a:rPr>
              <a:t> more </a:t>
            </a:r>
            <a:r>
              <a:rPr lang="it-IT" dirty="0" err="1">
                <a:solidFill>
                  <a:srgbClr val="0070C0"/>
                </a:solidFill>
              </a:rPr>
              <a:t>slides</a:t>
            </a:r>
            <a:endParaRPr lang="it-IT" dirty="0">
              <a:solidFill>
                <a:srgbClr val="0070C0"/>
              </a:solidFill>
            </a:endParaRPr>
          </a:p>
        </p:txBody>
      </p:sp>
      <p:sp>
        <p:nvSpPr>
          <p:cNvPr id="11" name="Rettangolo 10"/>
          <p:cNvSpPr/>
          <p:nvPr/>
        </p:nvSpPr>
        <p:spPr>
          <a:xfrm>
            <a:off x="1334063" y="5758084"/>
            <a:ext cx="7291754" cy="646331"/>
          </a:xfrm>
          <a:prstGeom prst="rect">
            <a:avLst/>
          </a:prstGeom>
        </p:spPr>
        <p:txBody>
          <a:bodyPr wrap="square">
            <a:spAutoFit/>
          </a:bodyPr>
          <a:lstStyle/>
          <a:p>
            <a:r>
              <a:rPr lang="it-IT" dirty="0" err="1">
                <a:solidFill>
                  <a:srgbClr val="0070C0"/>
                </a:solidFill>
              </a:rPr>
              <a:t>It</a:t>
            </a:r>
            <a:r>
              <a:rPr lang="it-IT" dirty="0">
                <a:solidFill>
                  <a:srgbClr val="0070C0"/>
                </a:solidFill>
              </a:rPr>
              <a:t> </a:t>
            </a:r>
            <a:r>
              <a:rPr lang="it-IT" dirty="0" err="1">
                <a:solidFill>
                  <a:srgbClr val="0070C0"/>
                </a:solidFill>
              </a:rPr>
              <a:t>will</a:t>
            </a:r>
            <a:r>
              <a:rPr lang="it-IT" dirty="0">
                <a:solidFill>
                  <a:srgbClr val="0070C0"/>
                </a:solidFill>
              </a:rPr>
              <a:t> be </a:t>
            </a:r>
            <a:r>
              <a:rPr lang="it-IT" dirty="0" err="1">
                <a:solidFill>
                  <a:srgbClr val="0070C0"/>
                </a:solidFill>
              </a:rPr>
              <a:t>sent</a:t>
            </a:r>
            <a:r>
              <a:rPr lang="it-IT" dirty="0">
                <a:solidFill>
                  <a:srgbClr val="0070C0"/>
                </a:solidFill>
              </a:rPr>
              <a:t> by  e-mail and made </a:t>
            </a:r>
            <a:r>
              <a:rPr lang="it-IT" dirty="0" err="1">
                <a:solidFill>
                  <a:srgbClr val="0070C0"/>
                </a:solidFill>
              </a:rPr>
              <a:t>available</a:t>
            </a:r>
            <a:r>
              <a:rPr lang="it-IT" dirty="0">
                <a:solidFill>
                  <a:srgbClr val="0070C0"/>
                </a:solidFill>
              </a:rPr>
              <a:t> on JAHEE </a:t>
            </a:r>
            <a:r>
              <a:rPr lang="it-IT" b="1" dirty="0">
                <a:solidFill>
                  <a:srgbClr val="0070C0"/>
                </a:solidFill>
              </a:rPr>
              <a:t>website</a:t>
            </a:r>
          </a:p>
          <a:p>
            <a:r>
              <a:rPr lang="it-IT" dirty="0">
                <a:solidFill>
                  <a:srgbClr val="0070C0"/>
                </a:solidFill>
              </a:rPr>
              <a:t> in English and </a:t>
            </a:r>
            <a:r>
              <a:rPr lang="it-IT" dirty="0" err="1">
                <a:solidFill>
                  <a:srgbClr val="0070C0"/>
                </a:solidFill>
              </a:rPr>
              <a:t>other</a:t>
            </a:r>
            <a:r>
              <a:rPr lang="it-IT" dirty="0">
                <a:solidFill>
                  <a:srgbClr val="0070C0"/>
                </a:solidFill>
              </a:rPr>
              <a:t> </a:t>
            </a:r>
            <a:r>
              <a:rPr lang="it-IT" dirty="0" err="1">
                <a:solidFill>
                  <a:srgbClr val="0070C0"/>
                </a:solidFill>
              </a:rPr>
              <a:t>languages</a:t>
            </a:r>
            <a:endParaRPr lang="it-IT" dirty="0">
              <a:solidFill>
                <a:srgbClr val="0070C0"/>
              </a:solidFill>
            </a:endParaRPr>
          </a:p>
        </p:txBody>
      </p:sp>
    </p:spTree>
    <p:extLst>
      <p:ext uri="{BB962C8B-B14F-4D97-AF65-F5344CB8AC3E}">
        <p14:creationId xmlns:p14="http://schemas.microsoft.com/office/powerpoint/2010/main" val="21384226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Verde gia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7533</TotalTime>
  <Words>1517</Words>
  <Application>Microsoft Office PowerPoint</Application>
  <PresentationFormat>Presentazione su schermo (4:3)</PresentationFormat>
  <Paragraphs>341</Paragraphs>
  <Slides>29</Slides>
  <Notes>14</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29</vt:i4>
      </vt:variant>
    </vt:vector>
  </HeadingPairs>
  <TitlesOfParts>
    <vt:vector size="36" baseType="lpstr">
      <vt:lpstr>MS PGothic</vt:lpstr>
      <vt:lpstr>Arial</vt:lpstr>
      <vt:lpstr>Calibri</vt:lpstr>
      <vt:lpstr>Franklin Gothic Book</vt:lpstr>
      <vt:lpstr>Franklin Gothic Medium</vt:lpstr>
      <vt:lpstr>Wingdings</vt:lpstr>
      <vt:lpstr>Angles</vt:lpstr>
      <vt:lpstr>Presentazione standard di PowerPoint</vt:lpstr>
      <vt:lpstr>communication</vt:lpstr>
      <vt:lpstr>Presentazione standard di PowerPoint</vt:lpstr>
      <vt:lpstr>Presentazione standard di PowerPoint</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Giacomo</dc:creator>
  <cp:lastModifiedBy>Tortora Paola</cp:lastModifiedBy>
  <cp:revision>362</cp:revision>
  <cp:lastPrinted>2018-06-04T09:56:37Z</cp:lastPrinted>
  <dcterms:created xsi:type="dcterms:W3CDTF">2018-05-30T09:15:47Z</dcterms:created>
  <dcterms:modified xsi:type="dcterms:W3CDTF">2019-10-04T10:32:53Z</dcterms:modified>
</cp:coreProperties>
</file>