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18"/>
  </p:notesMasterIdLst>
  <p:handoutMasterIdLst>
    <p:handoutMasterId r:id="rId19"/>
  </p:handoutMasterIdLst>
  <p:sldIdLst>
    <p:sldId id="309" r:id="rId5"/>
    <p:sldId id="311" r:id="rId6"/>
    <p:sldId id="313" r:id="rId7"/>
    <p:sldId id="316" r:id="rId8"/>
    <p:sldId id="314" r:id="rId9"/>
    <p:sldId id="312" r:id="rId10"/>
    <p:sldId id="315" r:id="rId11"/>
    <p:sldId id="324" r:id="rId12"/>
    <p:sldId id="319" r:id="rId13"/>
    <p:sldId id="318" r:id="rId14"/>
    <p:sldId id="326" r:id="rId15"/>
    <p:sldId id="320" r:id="rId16"/>
    <p:sldId id="32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6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ntal Verdonschot" initials="CV" lastIdx="13" clrIdx="0">
    <p:extLst>
      <p:ext uri="{19B8F6BF-5375-455C-9EA6-DF929625EA0E}">
        <p15:presenceInfo xmlns:p15="http://schemas.microsoft.com/office/powerpoint/2012/main" userId="S-1-5-21-2006451230-2797823559-4101066718-11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BA32"/>
    <a:srgbClr val="283369"/>
    <a:srgbClr val="8B3291"/>
    <a:srgbClr val="2483AE"/>
    <a:srgbClr val="D1CDC6"/>
    <a:srgbClr val="FFD243"/>
    <a:srgbClr val="2F2F32"/>
    <a:srgbClr val="FFDC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75905" autoAdjust="0"/>
  </p:normalViewPr>
  <p:slideViewPr>
    <p:cSldViewPr snapToGrid="0" snapToObjects="1" showGuides="1">
      <p:cViewPr varScale="1">
        <p:scale>
          <a:sx n="60" d="100"/>
          <a:sy n="60" d="100"/>
        </p:scale>
        <p:origin x="792" y="2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17" d="100"/>
          <a:sy n="117" d="100"/>
        </p:scale>
        <p:origin x="4944" y="19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366D71-3B39-DA42-B688-D1F6087545C0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2BA822-C4F6-E84F-9D0F-AF8B9C4E7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3364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C914C0-7168-5F4A-9199-8A799FF68F8B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A3C9E-CC32-3646-A5F1-817A63BE4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7438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9A3C9E-CC32-3646-A5F1-817A63BE430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5080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9A3C9E-CC32-3646-A5F1-817A63BE430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573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9A3C9E-CC32-3646-A5F1-817A63BE430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172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9A3C9E-CC32-3646-A5F1-817A63BE43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43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9A3C9E-CC32-3646-A5F1-817A63BE430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897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B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9A3C9E-CC32-3646-A5F1-817A63BE430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750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BE" sz="1200" dirty="0">
              <a:latin typeface="Calibri (Body)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9A3C9E-CC32-3646-A5F1-817A63BE43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2189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hu-HU" sz="1200" dirty="0"/>
          </a:p>
          <a:p>
            <a:pPr marL="285750" indent="-285750">
              <a:defRPr/>
            </a:pPr>
            <a:endParaRPr lang="hu-HU" sz="1200" dirty="0"/>
          </a:p>
          <a:p>
            <a:endParaRPr lang="en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9A3C9E-CC32-3646-A5F1-817A63BE430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9858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9A3C9E-CC32-3646-A5F1-817A63BE430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0992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9A3C9E-CC32-3646-A5F1-817A63BE430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697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9A3C9E-CC32-3646-A5F1-817A63BE43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161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eurohealthnet" TargetMode="External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hyperlink" Target="https://www.facebook.com/euroHealthNet.eu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youtube.com/channel/UCVKKXwTtG9AYlmX4YuIwbeQ" TargetMode="External"/><Relationship Id="rId11" Type="http://schemas.openxmlformats.org/officeDocument/2006/relationships/image" Target="../media/image1.jpg"/><Relationship Id="rId5" Type="http://schemas.openxmlformats.org/officeDocument/2006/relationships/image" Target="../media/image4.png"/><Relationship Id="rId10" Type="http://schemas.openxmlformats.org/officeDocument/2006/relationships/image" Target="../media/image7.tiff"/><Relationship Id="rId4" Type="http://schemas.openxmlformats.org/officeDocument/2006/relationships/hyperlink" Target="https://twitter.com/eurohealthnet" TargetMode="External"/><Relationship Id="rId9" Type="http://schemas.openxmlformats.org/officeDocument/2006/relationships/image" Target="../media/image6.png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hyperlink" Target="https://www.facebook.com/euroHealthNet.eu" TargetMode="External"/><Relationship Id="rId7" Type="http://schemas.openxmlformats.org/officeDocument/2006/relationships/hyperlink" Target="https://www.youtube.com/channel/UCVKKXwTtG9AYlmX4YuIwbeQ" TargetMode="External"/><Relationship Id="rId2" Type="http://schemas.openxmlformats.org/officeDocument/2006/relationships/image" Target="../media/image8.tif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11" Type="http://schemas.openxmlformats.org/officeDocument/2006/relationships/image" Target="../media/image1.jpg"/><Relationship Id="rId5" Type="http://schemas.openxmlformats.org/officeDocument/2006/relationships/hyperlink" Target="https://twitter.com/eurohealthnet" TargetMode="External"/><Relationship Id="rId10" Type="http://schemas.openxmlformats.org/officeDocument/2006/relationships/image" Target="../media/image12.png"/><Relationship Id="rId4" Type="http://schemas.openxmlformats.org/officeDocument/2006/relationships/image" Target="../media/image9.png"/><Relationship Id="rId9" Type="http://schemas.openxmlformats.org/officeDocument/2006/relationships/hyperlink" Target="https://www.linkedin.com/company/eurohealthnet/" TargetMode="Externa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7">
            <a:extLst>
              <a:ext uri="{FF2B5EF4-FFF2-40B4-BE49-F238E27FC236}">
                <a16:creationId xmlns:a16="http://schemas.microsoft.com/office/drawing/2014/main" id="{BEB49626-66DD-4B34-B53A-0218231E2785}"/>
              </a:ext>
            </a:extLst>
          </p:cNvPr>
          <p:cNvSpPr/>
          <p:nvPr userDrawn="1"/>
        </p:nvSpPr>
        <p:spPr>
          <a:xfrm>
            <a:off x="-814136" y="0"/>
            <a:ext cx="9649637" cy="6858738"/>
          </a:xfrm>
          <a:custGeom>
            <a:avLst/>
            <a:gdLst>
              <a:gd name="connsiteX0" fmla="*/ 0 w 7216680"/>
              <a:gd name="connsiteY0" fmla="*/ 0 h 6839265"/>
              <a:gd name="connsiteX1" fmla="*/ 6035421 w 7216680"/>
              <a:gd name="connsiteY1" fmla="*/ 0 h 6839265"/>
              <a:gd name="connsiteX2" fmla="*/ 6065599 w 7216680"/>
              <a:gd name="connsiteY2" fmla="*/ 71230 h 6839265"/>
              <a:gd name="connsiteX3" fmla="*/ 6126480 w 7216680"/>
              <a:gd name="connsiteY3" fmla="*/ 236161 h 6839265"/>
              <a:gd name="connsiteX4" fmla="*/ 6126480 w 7216680"/>
              <a:gd name="connsiteY4" fmla="*/ 236164 h 6839265"/>
              <a:gd name="connsiteX5" fmla="*/ 6309166 w 7216680"/>
              <a:gd name="connsiteY5" fmla="*/ 731071 h 6839265"/>
              <a:gd name="connsiteX6" fmla="*/ 6862307 w 7216680"/>
              <a:gd name="connsiteY6" fmla="*/ 2761820 h 6839265"/>
              <a:gd name="connsiteX7" fmla="*/ 7215609 w 7216680"/>
              <a:gd name="connsiteY7" fmla="*/ 6698487 h 6839265"/>
              <a:gd name="connsiteX8" fmla="*/ 7216680 w 7216680"/>
              <a:gd name="connsiteY8" fmla="*/ 6839265 h 6839265"/>
              <a:gd name="connsiteX9" fmla="*/ 6128131 w 7216680"/>
              <a:gd name="connsiteY9" fmla="*/ 6839265 h 6839265"/>
              <a:gd name="connsiteX10" fmla="*/ 6126481 w 7216680"/>
              <a:gd name="connsiteY10" fmla="*/ 6836187 h 6839265"/>
              <a:gd name="connsiteX11" fmla="*/ 6126481 w 7216680"/>
              <a:gd name="connsiteY11" fmla="*/ 6839265 h 6839265"/>
              <a:gd name="connsiteX12" fmla="*/ 0 w 7216680"/>
              <a:gd name="connsiteY12" fmla="*/ 6839265 h 6839265"/>
              <a:gd name="connsiteX13" fmla="*/ 0 w 7216680"/>
              <a:gd name="connsiteY13" fmla="*/ 0 h 6839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216680" h="6839265">
                <a:moveTo>
                  <a:pt x="0" y="0"/>
                </a:moveTo>
                <a:lnTo>
                  <a:pt x="6035421" y="0"/>
                </a:lnTo>
                <a:lnTo>
                  <a:pt x="6065599" y="71230"/>
                </a:lnTo>
                <a:lnTo>
                  <a:pt x="6126480" y="236161"/>
                </a:lnTo>
                <a:lnTo>
                  <a:pt x="6126480" y="236164"/>
                </a:lnTo>
                <a:lnTo>
                  <a:pt x="6309166" y="731071"/>
                </a:lnTo>
                <a:cubicBezTo>
                  <a:pt x="6538002" y="1397303"/>
                  <a:pt x="6722579" y="2080591"/>
                  <a:pt x="6862307" y="2761820"/>
                </a:cubicBezTo>
                <a:cubicBezTo>
                  <a:pt x="7071899" y="3783664"/>
                  <a:pt x="7199830" y="5426035"/>
                  <a:pt x="7215609" y="6698487"/>
                </a:cubicBezTo>
                <a:lnTo>
                  <a:pt x="7216680" y="6839265"/>
                </a:lnTo>
                <a:lnTo>
                  <a:pt x="6128131" y="6839265"/>
                </a:lnTo>
                <a:lnTo>
                  <a:pt x="6126481" y="6836187"/>
                </a:lnTo>
                <a:lnTo>
                  <a:pt x="6126481" y="6839265"/>
                </a:lnTo>
                <a:lnTo>
                  <a:pt x="0" y="6839265"/>
                </a:lnTo>
                <a:lnTo>
                  <a:pt x="0" y="0"/>
                </a:lnTo>
                <a:close/>
              </a:path>
            </a:pathLst>
          </a:custGeom>
          <a:solidFill>
            <a:srgbClr val="2833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DD8C3C0-FD86-4B47-9C9E-89FDFA4A03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7047" y="1781562"/>
            <a:ext cx="6770660" cy="154427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6000" b="0" cap="none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E4358E0D-145E-415D-B6DF-982B0A2E88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7045" y="3778854"/>
            <a:ext cx="5376000" cy="165576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add a subtitle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54C63F4-969B-4BCC-919A-50A6E03D7F4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38251" y="0"/>
            <a:ext cx="2484772" cy="1938984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3" orient="horz" pos="1570" userDrawn="1">
          <p15:clr>
            <a:srgbClr val="FBAE40"/>
          </p15:clr>
        </p15:guide>
        <p15:guide id="4" orient="horz" pos="349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cti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22D313E-C1A5-45DD-A0E6-49C5150A6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60800" y="6356354"/>
            <a:ext cx="480000" cy="365125"/>
          </a:xfrm>
          <a:prstGeom prst="rect">
            <a:avLst/>
          </a:prstGeom>
        </p:spPr>
        <p:txBody>
          <a:bodyPr/>
          <a:lstStyle>
            <a:lvl1pPr algn="l">
              <a:defRPr sz="1200" baseline="0">
                <a:latin typeface="+mn-lt"/>
              </a:defRPr>
            </a:lvl1pPr>
          </a:lstStyle>
          <a:p>
            <a:fld id="{9DB4653B-8D44-E645-B52B-971564AB36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F479FE-F622-430B-8A26-C7D0627AAB81}"/>
              </a:ext>
            </a:extLst>
          </p:cNvPr>
          <p:cNvCxnSpPr/>
          <p:nvPr userDrawn="1"/>
        </p:nvCxnSpPr>
        <p:spPr>
          <a:xfrm>
            <a:off x="11184565" y="6356352"/>
            <a:ext cx="0" cy="673048"/>
          </a:xfrm>
          <a:prstGeom prst="line">
            <a:avLst/>
          </a:prstGeom>
          <a:ln w="19050" cap="rnd">
            <a:solidFill>
              <a:srgbClr val="FFC108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0DF49B7-F3FE-4988-913F-DE8DE12247D9}"/>
              </a:ext>
            </a:extLst>
          </p:cNvPr>
          <p:cNvCxnSpPr/>
          <p:nvPr userDrawn="1"/>
        </p:nvCxnSpPr>
        <p:spPr>
          <a:xfrm flipH="1">
            <a:off x="-144105" y="788033"/>
            <a:ext cx="960105" cy="0"/>
          </a:xfrm>
          <a:prstGeom prst="line">
            <a:avLst/>
          </a:prstGeom>
          <a:ln w="19050">
            <a:solidFill>
              <a:srgbClr val="2483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EB2B4283-7B28-410C-87DB-0DFCDFBA5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6000" y="6357603"/>
            <a:ext cx="10291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algn="r"/>
            <a:r>
              <a:rPr lang="en-US">
                <a:solidFill>
                  <a:schemeClr val="accent2"/>
                </a:solidFill>
              </a:rPr>
              <a:t>EuroHealthNet Presentation Title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8B091079-53ED-4503-B4B1-DD5DE4C9125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16000" y="1838328"/>
            <a:ext cx="10567461" cy="8048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accent5"/>
              </a:buClr>
              <a:buFont typeface="Arial" panose="020B0604020202020204" pitchFamily="34" charset="0"/>
              <a:buNone/>
              <a:defRPr sz="2800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Content</a:t>
            </a:r>
          </a:p>
          <a:p>
            <a:pPr lvl="0"/>
            <a:endParaRPr lang="en-US" dirty="0"/>
          </a:p>
        </p:txBody>
      </p:sp>
      <p:sp>
        <p:nvSpPr>
          <p:cNvPr id="16" name="Text Placeholder 22">
            <a:extLst>
              <a:ext uri="{FF2B5EF4-FFF2-40B4-BE49-F238E27FC236}">
                <a16:creationId xmlns:a16="http://schemas.microsoft.com/office/drawing/2014/main" id="{756E0FD6-9A34-4E09-A225-0EA5760A76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04543" y="654064"/>
            <a:ext cx="5979248" cy="55284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2483AE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PRACTICE SLIDE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BCE5AC17-EFAF-4EC8-8F42-87D48ADBED5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16002" y="2914128"/>
            <a:ext cx="10567460" cy="8048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2483AE"/>
              </a:buClr>
              <a:buFont typeface="Arial" panose="020B0604020202020204" pitchFamily="34" charset="0"/>
              <a:buChar char="•"/>
              <a:defRPr sz="2800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Bullet points</a:t>
            </a:r>
          </a:p>
          <a:p>
            <a:pPr lvl="0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E9E59-1DBE-4D9D-8CF5-F3ACC5D1598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903483" y="230554"/>
            <a:ext cx="10567461" cy="36512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283369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cap="all" dirty="0">
                <a:solidFill>
                  <a:srgbClr val="273B7F"/>
                </a:solidFill>
                <a:ea typeface="Ubuntu" charset="0"/>
                <a:cs typeface="Ubuntu" charset="0"/>
              </a:rPr>
              <a:t>PRACTICE PLATFORM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585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ctic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34">
            <a:extLst>
              <a:ext uri="{FF2B5EF4-FFF2-40B4-BE49-F238E27FC236}">
                <a16:creationId xmlns:a16="http://schemas.microsoft.com/office/drawing/2014/main" id="{63568579-C247-4B42-A0DA-3B447E97A3BE}"/>
              </a:ext>
            </a:extLst>
          </p:cNvPr>
          <p:cNvSpPr/>
          <p:nvPr userDrawn="1"/>
        </p:nvSpPr>
        <p:spPr>
          <a:xfrm>
            <a:off x="7270351" y="-2205"/>
            <a:ext cx="5631512" cy="6862153"/>
          </a:xfrm>
          <a:custGeom>
            <a:avLst/>
            <a:gdLst>
              <a:gd name="connsiteX0" fmla="*/ 3099619 w 4223634"/>
              <a:gd name="connsiteY0" fmla="*/ 0 h 6862153"/>
              <a:gd name="connsiteX1" fmla="*/ 3099615 w 4223634"/>
              <a:gd name="connsiteY1" fmla="*/ 2205 h 6862153"/>
              <a:gd name="connsiteX2" fmla="*/ 4223634 w 4223634"/>
              <a:gd name="connsiteY2" fmla="*/ 2205 h 6862153"/>
              <a:gd name="connsiteX3" fmla="*/ 4223634 w 4223634"/>
              <a:gd name="connsiteY3" fmla="*/ 6860205 h 6862153"/>
              <a:gd name="connsiteX4" fmla="*/ 3086923 w 4223634"/>
              <a:gd name="connsiteY4" fmla="*/ 6860205 h 6862153"/>
              <a:gd name="connsiteX5" fmla="*/ 3086919 w 4223634"/>
              <a:gd name="connsiteY5" fmla="*/ 6862153 h 6862153"/>
              <a:gd name="connsiteX6" fmla="*/ 1180108 w 4223634"/>
              <a:gd name="connsiteY6" fmla="*/ 6860204 h 6862153"/>
              <a:gd name="connsiteX7" fmla="*/ 1179073 w 4223634"/>
              <a:gd name="connsiteY7" fmla="*/ 6723895 h 6862153"/>
              <a:gd name="connsiteX8" fmla="*/ 824765 w 4223634"/>
              <a:gd name="connsiteY8" fmla="*/ 2767370 h 6862153"/>
              <a:gd name="connsiteX9" fmla="*/ 270049 w 4223634"/>
              <a:gd name="connsiteY9" fmla="*/ 726378 h 6862153"/>
              <a:gd name="connsiteX10" fmla="*/ 86843 w 4223634"/>
              <a:gd name="connsiteY10" fmla="*/ 228974 h 6862153"/>
              <a:gd name="connsiteX11" fmla="*/ 86843 w 4223634"/>
              <a:gd name="connsiteY11" fmla="*/ 228971 h 6862153"/>
              <a:gd name="connsiteX12" fmla="*/ 25789 w 4223634"/>
              <a:gd name="connsiteY12" fmla="*/ 63208 h 6862153"/>
              <a:gd name="connsiteX13" fmla="*/ 0 w 4223634"/>
              <a:gd name="connsiteY13" fmla="*/ 2205 h 6862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223634" h="6862153">
                <a:moveTo>
                  <a:pt x="3099619" y="0"/>
                </a:moveTo>
                <a:lnTo>
                  <a:pt x="3099615" y="2205"/>
                </a:lnTo>
                <a:lnTo>
                  <a:pt x="4223634" y="2205"/>
                </a:lnTo>
                <a:lnTo>
                  <a:pt x="4223634" y="6860205"/>
                </a:lnTo>
                <a:lnTo>
                  <a:pt x="3086923" y="6860205"/>
                </a:lnTo>
                <a:lnTo>
                  <a:pt x="3086919" y="6862153"/>
                </a:lnTo>
                <a:lnTo>
                  <a:pt x="1180108" y="6860204"/>
                </a:lnTo>
                <a:lnTo>
                  <a:pt x="1179073" y="6723895"/>
                </a:lnTo>
                <a:cubicBezTo>
                  <a:pt x="1163249" y="5445025"/>
                  <a:pt x="1034954" y="3794369"/>
                  <a:pt x="824765" y="2767370"/>
                </a:cubicBezTo>
                <a:cubicBezTo>
                  <a:pt x="684639" y="2082705"/>
                  <a:pt x="499537" y="1395970"/>
                  <a:pt x="270049" y="726378"/>
                </a:cubicBezTo>
                <a:lnTo>
                  <a:pt x="86843" y="228974"/>
                </a:lnTo>
                <a:lnTo>
                  <a:pt x="86843" y="228971"/>
                </a:lnTo>
                <a:lnTo>
                  <a:pt x="25789" y="63208"/>
                </a:lnTo>
                <a:lnTo>
                  <a:pt x="0" y="220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21544C3-19D4-422E-9917-74D068158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6000" y="6357603"/>
            <a:ext cx="10291200" cy="365125"/>
          </a:xfrm>
          <a:prstGeom prst="rect">
            <a:avLst/>
          </a:prstGeom>
        </p:spPr>
        <p:txBody>
          <a:bodyPr/>
          <a:lstStyle>
            <a:lvl1pPr>
              <a:defRPr sz="1200" baseline="0">
                <a:solidFill>
                  <a:schemeClr val="bg2"/>
                </a:solidFill>
                <a:latin typeface="+mn-lt"/>
              </a:defRPr>
            </a:lvl1pPr>
          </a:lstStyle>
          <a:p>
            <a:pPr algn="r"/>
            <a:r>
              <a:rPr lang="en-US"/>
              <a:t>EuroHealthNet Presentation Title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7AAFE1C5-60B1-442F-A112-EAAEB73C3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60800" y="6356354"/>
            <a:ext cx="480000" cy="365125"/>
          </a:xfrm>
          <a:prstGeom prst="rect">
            <a:avLst/>
          </a:prstGeom>
        </p:spPr>
        <p:txBody>
          <a:bodyPr/>
          <a:lstStyle>
            <a:lvl1pPr algn="l">
              <a:defRPr sz="1200" baseline="0">
                <a:solidFill>
                  <a:schemeClr val="bg2"/>
                </a:solidFill>
              </a:defRPr>
            </a:lvl1pPr>
          </a:lstStyle>
          <a:p>
            <a:fld id="{9DB4653B-8D44-E645-B52B-971564AB36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DC1D7C-A527-4B6F-A709-FC661E0F8C63}"/>
              </a:ext>
            </a:extLst>
          </p:cNvPr>
          <p:cNvCxnSpPr/>
          <p:nvPr userDrawn="1"/>
        </p:nvCxnSpPr>
        <p:spPr>
          <a:xfrm>
            <a:off x="11184565" y="6356352"/>
            <a:ext cx="0" cy="673048"/>
          </a:xfrm>
          <a:prstGeom prst="line">
            <a:avLst/>
          </a:prstGeom>
          <a:ln w="19050" cap="rnd">
            <a:solidFill>
              <a:srgbClr val="FFC108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6311E16-D777-47B3-808F-00F0A1D11C20}"/>
              </a:ext>
            </a:extLst>
          </p:cNvPr>
          <p:cNvCxnSpPr/>
          <p:nvPr userDrawn="1"/>
        </p:nvCxnSpPr>
        <p:spPr>
          <a:xfrm flipH="1">
            <a:off x="-144105" y="791127"/>
            <a:ext cx="960105" cy="0"/>
          </a:xfrm>
          <a:prstGeom prst="line">
            <a:avLst/>
          </a:prstGeom>
          <a:ln w="19050">
            <a:solidFill>
              <a:srgbClr val="2483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2FF86535-A0BF-4AD3-9EB5-137FD4A4728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08542" y="2516889"/>
            <a:ext cx="6807516" cy="95408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Content</a:t>
            </a:r>
          </a:p>
        </p:txBody>
      </p:sp>
      <p:sp>
        <p:nvSpPr>
          <p:cNvPr id="18" name="Content Placeholder 5">
            <a:extLst>
              <a:ext uri="{FF2B5EF4-FFF2-40B4-BE49-F238E27FC236}">
                <a16:creationId xmlns:a16="http://schemas.microsoft.com/office/drawing/2014/main" id="{D2A101DD-C90C-46E2-A84B-02279BF84CC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16001" y="3898618"/>
            <a:ext cx="6800056" cy="99317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5"/>
              </a:buClr>
              <a:buFont typeface="Arial" panose="020B0604020202020204" pitchFamily="34" charset="0"/>
              <a:buChar char="•"/>
              <a:defRPr sz="2800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Bullet points</a:t>
            </a:r>
          </a:p>
          <a:p>
            <a:pPr lvl="0"/>
            <a:endParaRPr lang="en-US" dirty="0"/>
          </a:p>
        </p:txBody>
      </p:sp>
      <p:sp>
        <p:nvSpPr>
          <p:cNvPr id="20" name="Content Placeholder 20">
            <a:extLst>
              <a:ext uri="{FF2B5EF4-FFF2-40B4-BE49-F238E27FC236}">
                <a16:creationId xmlns:a16="http://schemas.microsoft.com/office/drawing/2014/main" id="{9F1E67DB-C791-4977-A28C-FA855B8DD7D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726537" y="2483080"/>
            <a:ext cx="3638841" cy="332435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Bullet points</a:t>
            </a:r>
          </a:p>
          <a:p>
            <a:pPr lvl="0"/>
            <a:r>
              <a:rPr lang="en-US" dirty="0"/>
              <a:t>Bullet points</a:t>
            </a:r>
          </a:p>
        </p:txBody>
      </p:sp>
      <p:sp>
        <p:nvSpPr>
          <p:cNvPr id="14" name="Text Placeholder 22">
            <a:extLst>
              <a:ext uri="{FF2B5EF4-FFF2-40B4-BE49-F238E27FC236}">
                <a16:creationId xmlns:a16="http://schemas.microsoft.com/office/drawing/2014/main" id="{798006A4-F2D6-436F-94A4-F35969C23AA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04543" y="654064"/>
            <a:ext cx="5979248" cy="55284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2483AE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PRACTICE SLIDE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124B51BF-C317-41CD-A166-B63F5252C26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03483" y="230554"/>
            <a:ext cx="10567461" cy="36512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cap="all" dirty="0">
                <a:solidFill>
                  <a:srgbClr val="273B7F"/>
                </a:solidFill>
                <a:ea typeface="Ubuntu" charset="0"/>
                <a:cs typeface="Ubuntu" charset="0"/>
              </a:rPr>
              <a:t>PRACTICE PLATFORM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licy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F7A0583-95AD-4B7A-BA95-268CB4AEB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60800" y="6356354"/>
            <a:ext cx="480000" cy="365125"/>
          </a:xfrm>
          <a:prstGeom prst="rect">
            <a:avLst/>
          </a:prstGeom>
        </p:spPr>
        <p:txBody>
          <a:bodyPr/>
          <a:lstStyle>
            <a:lvl1pPr algn="l">
              <a:defRPr sz="1200" baseline="0">
                <a:latin typeface="+mn-lt"/>
              </a:defRPr>
            </a:lvl1pPr>
          </a:lstStyle>
          <a:p>
            <a:fld id="{9DB4653B-8D44-E645-B52B-971564AB36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B91855F-A970-40BA-8080-B12F831D29EE}"/>
              </a:ext>
            </a:extLst>
          </p:cNvPr>
          <p:cNvCxnSpPr/>
          <p:nvPr userDrawn="1"/>
        </p:nvCxnSpPr>
        <p:spPr>
          <a:xfrm>
            <a:off x="11184565" y="6356352"/>
            <a:ext cx="0" cy="673048"/>
          </a:xfrm>
          <a:prstGeom prst="line">
            <a:avLst/>
          </a:prstGeom>
          <a:ln w="19050" cap="rnd">
            <a:solidFill>
              <a:srgbClr val="FFC108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A5097DB-CE56-4274-A9C3-A81E8DD04BAF}"/>
              </a:ext>
            </a:extLst>
          </p:cNvPr>
          <p:cNvCxnSpPr/>
          <p:nvPr userDrawn="1"/>
        </p:nvCxnSpPr>
        <p:spPr>
          <a:xfrm flipH="1">
            <a:off x="-144105" y="788033"/>
            <a:ext cx="960105" cy="0"/>
          </a:xfrm>
          <a:prstGeom prst="line">
            <a:avLst/>
          </a:prstGeom>
          <a:ln w="19050">
            <a:solidFill>
              <a:srgbClr val="8B32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E858066D-2E69-4091-9941-50E998BF3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6000" y="6357603"/>
            <a:ext cx="10291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algn="r"/>
            <a:r>
              <a:rPr lang="en-US">
                <a:solidFill>
                  <a:schemeClr val="accent2"/>
                </a:solidFill>
              </a:rPr>
              <a:t>EuroHealthNet Presentation Title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86F8DF73-D46C-45FD-A96C-91B7BAA5498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16000" y="1838328"/>
            <a:ext cx="10567461" cy="8048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accent5"/>
              </a:buClr>
              <a:buFont typeface="Arial" panose="020B0604020202020204" pitchFamily="34" charset="0"/>
              <a:buNone/>
              <a:defRPr sz="2800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Content</a:t>
            </a:r>
          </a:p>
          <a:p>
            <a:pPr lvl="0"/>
            <a:endParaRPr lang="en-US" dirty="0"/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090BA8A5-3C9A-43AB-AA08-BD328A2E53E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16002" y="2914128"/>
            <a:ext cx="10567460" cy="8048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8B3291"/>
              </a:buClr>
              <a:buFont typeface="Arial" panose="020B0604020202020204" pitchFamily="34" charset="0"/>
              <a:buChar char="•"/>
              <a:defRPr sz="2800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Bullet points</a:t>
            </a:r>
          </a:p>
          <a:p>
            <a:pPr lvl="0"/>
            <a:endParaRPr lang="en-US" dirty="0"/>
          </a:p>
        </p:txBody>
      </p:sp>
      <p:sp>
        <p:nvSpPr>
          <p:cNvPr id="9" name="Text Placeholder 22">
            <a:extLst>
              <a:ext uri="{FF2B5EF4-FFF2-40B4-BE49-F238E27FC236}">
                <a16:creationId xmlns:a16="http://schemas.microsoft.com/office/drawing/2014/main" id="{3F8A263F-21C1-4AF1-8D0A-C4A3FB46DD5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04543" y="654064"/>
            <a:ext cx="5979248" cy="55284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8B329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POLICY SLIDE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CB12500-B95E-4E15-BDC6-C9AD461501FA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03483" y="230554"/>
            <a:ext cx="10567461" cy="36512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283369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cap="all" dirty="0">
                <a:solidFill>
                  <a:srgbClr val="273B7F"/>
                </a:solidFill>
                <a:ea typeface="Ubuntu" charset="0"/>
                <a:cs typeface="Ubuntu" charset="0"/>
              </a:rPr>
              <a:t>PRACTICE PLATFORM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627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lic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34">
            <a:extLst>
              <a:ext uri="{FF2B5EF4-FFF2-40B4-BE49-F238E27FC236}">
                <a16:creationId xmlns:a16="http://schemas.microsoft.com/office/drawing/2014/main" id="{FB26D44C-2792-40F5-943F-F02D661B9D05}"/>
              </a:ext>
            </a:extLst>
          </p:cNvPr>
          <p:cNvSpPr/>
          <p:nvPr userDrawn="1"/>
        </p:nvSpPr>
        <p:spPr>
          <a:xfrm>
            <a:off x="7191066" y="0"/>
            <a:ext cx="5819081" cy="6862153"/>
          </a:xfrm>
          <a:custGeom>
            <a:avLst/>
            <a:gdLst>
              <a:gd name="connsiteX0" fmla="*/ 3099619 w 4223634"/>
              <a:gd name="connsiteY0" fmla="*/ 0 h 6862153"/>
              <a:gd name="connsiteX1" fmla="*/ 3099615 w 4223634"/>
              <a:gd name="connsiteY1" fmla="*/ 2205 h 6862153"/>
              <a:gd name="connsiteX2" fmla="*/ 4223634 w 4223634"/>
              <a:gd name="connsiteY2" fmla="*/ 2205 h 6862153"/>
              <a:gd name="connsiteX3" fmla="*/ 4223634 w 4223634"/>
              <a:gd name="connsiteY3" fmla="*/ 6860205 h 6862153"/>
              <a:gd name="connsiteX4" fmla="*/ 3086923 w 4223634"/>
              <a:gd name="connsiteY4" fmla="*/ 6860205 h 6862153"/>
              <a:gd name="connsiteX5" fmla="*/ 3086919 w 4223634"/>
              <a:gd name="connsiteY5" fmla="*/ 6862153 h 6862153"/>
              <a:gd name="connsiteX6" fmla="*/ 1180108 w 4223634"/>
              <a:gd name="connsiteY6" fmla="*/ 6860204 h 6862153"/>
              <a:gd name="connsiteX7" fmla="*/ 1179073 w 4223634"/>
              <a:gd name="connsiteY7" fmla="*/ 6723895 h 6862153"/>
              <a:gd name="connsiteX8" fmla="*/ 824765 w 4223634"/>
              <a:gd name="connsiteY8" fmla="*/ 2767370 h 6862153"/>
              <a:gd name="connsiteX9" fmla="*/ 270049 w 4223634"/>
              <a:gd name="connsiteY9" fmla="*/ 726378 h 6862153"/>
              <a:gd name="connsiteX10" fmla="*/ 86843 w 4223634"/>
              <a:gd name="connsiteY10" fmla="*/ 228974 h 6862153"/>
              <a:gd name="connsiteX11" fmla="*/ 86843 w 4223634"/>
              <a:gd name="connsiteY11" fmla="*/ 228971 h 6862153"/>
              <a:gd name="connsiteX12" fmla="*/ 25789 w 4223634"/>
              <a:gd name="connsiteY12" fmla="*/ 63208 h 6862153"/>
              <a:gd name="connsiteX13" fmla="*/ 0 w 4223634"/>
              <a:gd name="connsiteY13" fmla="*/ 2205 h 6862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223634" h="6862153">
                <a:moveTo>
                  <a:pt x="3099619" y="0"/>
                </a:moveTo>
                <a:lnTo>
                  <a:pt x="3099615" y="2205"/>
                </a:lnTo>
                <a:lnTo>
                  <a:pt x="4223634" y="2205"/>
                </a:lnTo>
                <a:lnTo>
                  <a:pt x="4223634" y="6860205"/>
                </a:lnTo>
                <a:lnTo>
                  <a:pt x="3086923" y="6860205"/>
                </a:lnTo>
                <a:lnTo>
                  <a:pt x="3086919" y="6862153"/>
                </a:lnTo>
                <a:lnTo>
                  <a:pt x="1180108" y="6860204"/>
                </a:lnTo>
                <a:lnTo>
                  <a:pt x="1179073" y="6723895"/>
                </a:lnTo>
                <a:cubicBezTo>
                  <a:pt x="1163249" y="5445025"/>
                  <a:pt x="1034954" y="3794369"/>
                  <a:pt x="824765" y="2767370"/>
                </a:cubicBezTo>
                <a:cubicBezTo>
                  <a:pt x="684639" y="2082705"/>
                  <a:pt x="499537" y="1395970"/>
                  <a:pt x="270049" y="726378"/>
                </a:cubicBezTo>
                <a:lnTo>
                  <a:pt x="86843" y="228974"/>
                </a:lnTo>
                <a:lnTo>
                  <a:pt x="86843" y="228971"/>
                </a:lnTo>
                <a:lnTo>
                  <a:pt x="25789" y="63208"/>
                </a:lnTo>
                <a:lnTo>
                  <a:pt x="0" y="2205"/>
                </a:lnTo>
                <a:close/>
              </a:path>
            </a:pathLst>
          </a:custGeom>
          <a:solidFill>
            <a:srgbClr val="8B32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4" name="Footer Placeholder 4">
            <a:extLst>
              <a:ext uri="{FF2B5EF4-FFF2-40B4-BE49-F238E27FC236}">
                <a16:creationId xmlns:a16="http://schemas.microsoft.com/office/drawing/2014/main" id="{098898DB-17F0-45E3-9FD6-8880FA406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6000" y="6357603"/>
            <a:ext cx="10291200" cy="365125"/>
          </a:xfrm>
          <a:prstGeom prst="rect">
            <a:avLst/>
          </a:prstGeom>
        </p:spPr>
        <p:txBody>
          <a:bodyPr/>
          <a:lstStyle>
            <a:lvl1pPr>
              <a:defRPr sz="1200" baseline="0">
                <a:solidFill>
                  <a:schemeClr val="bg2"/>
                </a:solidFill>
                <a:latin typeface="+mn-lt"/>
              </a:defRPr>
            </a:lvl1pPr>
          </a:lstStyle>
          <a:p>
            <a:pPr algn="r"/>
            <a:r>
              <a:rPr lang="en-US"/>
              <a:t>EuroHealthNet Presentation Title</a:t>
            </a:r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92F04B52-B7EB-4FF4-A716-B5ACB6F8F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60800" y="6356354"/>
            <a:ext cx="480000" cy="365125"/>
          </a:xfrm>
          <a:prstGeom prst="rect">
            <a:avLst/>
          </a:prstGeom>
        </p:spPr>
        <p:txBody>
          <a:bodyPr/>
          <a:lstStyle>
            <a:lvl1pPr algn="l">
              <a:defRPr sz="1200" baseline="0">
                <a:solidFill>
                  <a:schemeClr val="bg2"/>
                </a:solidFill>
                <a:latin typeface="+mn-lt"/>
              </a:defRPr>
            </a:lvl1pPr>
          </a:lstStyle>
          <a:p>
            <a:fld id="{9DB4653B-8D44-E645-B52B-971564AB36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AB14756-3BA5-4C8E-AB4E-C25D53B9E70D}"/>
              </a:ext>
            </a:extLst>
          </p:cNvPr>
          <p:cNvCxnSpPr/>
          <p:nvPr userDrawn="1"/>
        </p:nvCxnSpPr>
        <p:spPr>
          <a:xfrm>
            <a:off x="11184565" y="6356352"/>
            <a:ext cx="0" cy="673048"/>
          </a:xfrm>
          <a:prstGeom prst="line">
            <a:avLst/>
          </a:prstGeom>
          <a:ln w="19050" cap="rnd">
            <a:solidFill>
              <a:srgbClr val="FFC108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ontent Placeholder 4">
            <a:extLst>
              <a:ext uri="{FF2B5EF4-FFF2-40B4-BE49-F238E27FC236}">
                <a16:creationId xmlns:a16="http://schemas.microsoft.com/office/drawing/2014/main" id="{AAC04228-B830-4B09-B92D-C7752BAD2D0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08542" y="2516889"/>
            <a:ext cx="6807516" cy="95408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Content</a:t>
            </a:r>
          </a:p>
        </p:txBody>
      </p:sp>
      <p:sp>
        <p:nvSpPr>
          <p:cNvPr id="28" name="Content Placeholder 5">
            <a:extLst>
              <a:ext uri="{FF2B5EF4-FFF2-40B4-BE49-F238E27FC236}">
                <a16:creationId xmlns:a16="http://schemas.microsoft.com/office/drawing/2014/main" id="{C21DFA0A-A95D-4C9C-A71B-16C3DF1904D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16001" y="3898618"/>
            <a:ext cx="6800056" cy="99317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8B3291"/>
              </a:buClr>
              <a:buFont typeface="Arial" panose="020B0604020202020204" pitchFamily="34" charset="0"/>
              <a:buChar char="•"/>
              <a:defRPr sz="2800">
                <a:solidFill>
                  <a:srgbClr val="2F2F3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Bullet points</a:t>
            </a:r>
          </a:p>
          <a:p>
            <a:pPr lvl="0"/>
            <a:endParaRPr lang="en-US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C0E41D9-73E5-4258-8C3C-FBDD9FC9E534}"/>
              </a:ext>
            </a:extLst>
          </p:cNvPr>
          <p:cNvCxnSpPr/>
          <p:nvPr userDrawn="1"/>
        </p:nvCxnSpPr>
        <p:spPr>
          <a:xfrm flipH="1">
            <a:off x="-144105" y="788033"/>
            <a:ext cx="960105" cy="0"/>
          </a:xfrm>
          <a:prstGeom prst="line">
            <a:avLst/>
          </a:prstGeom>
          <a:ln w="19050">
            <a:solidFill>
              <a:srgbClr val="8B32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20">
            <a:extLst>
              <a:ext uri="{FF2B5EF4-FFF2-40B4-BE49-F238E27FC236}">
                <a16:creationId xmlns:a16="http://schemas.microsoft.com/office/drawing/2014/main" id="{C710DCED-53B4-4461-B33B-9ED1DC8A9DE8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9204158" y="2516889"/>
            <a:ext cx="3185283" cy="332435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Bullet points</a:t>
            </a:r>
          </a:p>
          <a:p>
            <a:pPr lvl="0"/>
            <a:r>
              <a:rPr lang="en-US" dirty="0"/>
              <a:t>Bullet points</a:t>
            </a:r>
          </a:p>
        </p:txBody>
      </p:sp>
      <p:sp>
        <p:nvSpPr>
          <p:cNvPr id="13" name="Text Placeholder 22">
            <a:extLst>
              <a:ext uri="{FF2B5EF4-FFF2-40B4-BE49-F238E27FC236}">
                <a16:creationId xmlns:a16="http://schemas.microsoft.com/office/drawing/2014/main" id="{E4E3956E-5386-4269-981A-8C1EFFEFADF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04543" y="654064"/>
            <a:ext cx="5979248" cy="55284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8B329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POLICY SLIDE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EFBCA92-1DDD-4995-997B-5FAE8762D3CE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03483" y="230554"/>
            <a:ext cx="10567461" cy="36512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283369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cap="all" dirty="0">
                <a:solidFill>
                  <a:srgbClr val="273B7F"/>
                </a:solidFill>
                <a:ea typeface="Ubuntu" charset="0"/>
                <a:cs typeface="Ubuntu" charset="0"/>
              </a:rPr>
              <a:t>PRACTICE PLATFORM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138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671428CC-FC4E-4515-BEA7-84C7ABBA3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60800" y="6356354"/>
            <a:ext cx="480000" cy="365125"/>
          </a:xfrm>
          <a:prstGeom prst="rect">
            <a:avLst/>
          </a:prstGeom>
        </p:spPr>
        <p:txBody>
          <a:bodyPr/>
          <a:lstStyle>
            <a:lvl1pPr algn="l">
              <a:defRPr sz="1200" baseline="0">
                <a:latin typeface="+mn-lt"/>
              </a:defRPr>
            </a:lvl1pPr>
          </a:lstStyle>
          <a:p>
            <a:fld id="{9DB4653B-8D44-E645-B52B-971564AB36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0A33308-F86B-490E-9E16-5F61D8908581}"/>
              </a:ext>
            </a:extLst>
          </p:cNvPr>
          <p:cNvCxnSpPr/>
          <p:nvPr userDrawn="1"/>
        </p:nvCxnSpPr>
        <p:spPr>
          <a:xfrm>
            <a:off x="11184565" y="6356352"/>
            <a:ext cx="0" cy="673048"/>
          </a:xfrm>
          <a:prstGeom prst="line">
            <a:avLst/>
          </a:prstGeom>
          <a:ln w="19050" cap="rnd">
            <a:solidFill>
              <a:srgbClr val="FFC108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889DC8C-776E-44EA-B4B3-50BD2CCFCAF7}"/>
              </a:ext>
            </a:extLst>
          </p:cNvPr>
          <p:cNvCxnSpPr/>
          <p:nvPr userDrawn="1"/>
        </p:nvCxnSpPr>
        <p:spPr>
          <a:xfrm flipH="1">
            <a:off x="-144105" y="788033"/>
            <a:ext cx="960105" cy="0"/>
          </a:xfrm>
          <a:prstGeom prst="line">
            <a:avLst/>
          </a:prstGeom>
          <a:ln w="19050">
            <a:solidFill>
              <a:srgbClr val="DFBA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ooter Placeholder 1">
            <a:extLst>
              <a:ext uri="{FF2B5EF4-FFF2-40B4-BE49-F238E27FC236}">
                <a16:creationId xmlns:a16="http://schemas.microsoft.com/office/drawing/2014/main" id="{67E206AC-E6F7-4B51-B4BE-C4DC28C06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6000" y="6357603"/>
            <a:ext cx="10291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algn="r"/>
            <a:r>
              <a:rPr lang="en-US">
                <a:solidFill>
                  <a:schemeClr val="accent2"/>
                </a:solidFill>
              </a:rPr>
              <a:t>EuroHealthNet Presentation Title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F2708B62-5280-483A-B12B-FFC22957380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16000" y="1838328"/>
            <a:ext cx="10567461" cy="8048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accent5"/>
              </a:buClr>
              <a:buFont typeface="Arial" panose="020B0604020202020204" pitchFamily="34" charset="0"/>
              <a:buNone/>
              <a:defRPr sz="2800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Content</a:t>
            </a:r>
          </a:p>
          <a:p>
            <a:pPr lvl="0"/>
            <a:endParaRPr lang="en-US" dirty="0"/>
          </a:p>
        </p:txBody>
      </p:sp>
      <p:sp>
        <p:nvSpPr>
          <p:cNvPr id="21" name="Content Placeholder 5">
            <a:extLst>
              <a:ext uri="{FF2B5EF4-FFF2-40B4-BE49-F238E27FC236}">
                <a16:creationId xmlns:a16="http://schemas.microsoft.com/office/drawing/2014/main" id="{54DC6DDD-5F21-495B-B6AE-572F36BA026D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16002" y="2914128"/>
            <a:ext cx="10567460" cy="8048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DFBA32"/>
              </a:buClr>
              <a:buFont typeface="Arial" panose="020B0604020202020204" pitchFamily="34" charset="0"/>
              <a:buChar char="•"/>
              <a:defRPr sz="2800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Bullet points</a:t>
            </a:r>
          </a:p>
          <a:p>
            <a:pPr lvl="0"/>
            <a:endParaRPr lang="en-US" dirty="0"/>
          </a:p>
        </p:txBody>
      </p:sp>
      <p:sp>
        <p:nvSpPr>
          <p:cNvPr id="9" name="Text Placeholder 22">
            <a:extLst>
              <a:ext uri="{FF2B5EF4-FFF2-40B4-BE49-F238E27FC236}">
                <a16:creationId xmlns:a16="http://schemas.microsoft.com/office/drawing/2014/main" id="{B6B070AB-54ED-4AC1-B9F3-A437942AFF2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04543" y="654064"/>
            <a:ext cx="5979248" cy="55284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DFBA3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RESEARCH SLIDE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7074ACF-7989-43ED-8233-A70035B7AB5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03483" y="230554"/>
            <a:ext cx="10567461" cy="36512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283369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cap="all" dirty="0">
                <a:solidFill>
                  <a:srgbClr val="273B7F"/>
                </a:solidFill>
                <a:ea typeface="Ubuntu" charset="0"/>
                <a:cs typeface="Ubuntu" charset="0"/>
              </a:rPr>
              <a:t>PRACTICE PLATFORM</a:t>
            </a:r>
            <a:endParaRPr lang="en-US" sz="2400" cap="all" dirty="0">
              <a:solidFill>
                <a:srgbClr val="FFC108"/>
              </a:solidFill>
              <a:ea typeface="Ubuntu" charset="0"/>
              <a:cs typeface="Ubuntu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310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34">
            <a:extLst>
              <a:ext uri="{FF2B5EF4-FFF2-40B4-BE49-F238E27FC236}">
                <a16:creationId xmlns:a16="http://schemas.microsoft.com/office/drawing/2014/main" id="{BDAF2DB0-5098-4F7C-895D-0CFB9AC35C5B}"/>
              </a:ext>
            </a:extLst>
          </p:cNvPr>
          <p:cNvSpPr/>
          <p:nvPr userDrawn="1"/>
        </p:nvSpPr>
        <p:spPr>
          <a:xfrm>
            <a:off x="7519736" y="-2205"/>
            <a:ext cx="4672263" cy="6862153"/>
          </a:xfrm>
          <a:custGeom>
            <a:avLst/>
            <a:gdLst>
              <a:gd name="connsiteX0" fmla="*/ 3099619 w 4223634"/>
              <a:gd name="connsiteY0" fmla="*/ 0 h 6862153"/>
              <a:gd name="connsiteX1" fmla="*/ 3099615 w 4223634"/>
              <a:gd name="connsiteY1" fmla="*/ 2205 h 6862153"/>
              <a:gd name="connsiteX2" fmla="*/ 4223634 w 4223634"/>
              <a:gd name="connsiteY2" fmla="*/ 2205 h 6862153"/>
              <a:gd name="connsiteX3" fmla="*/ 4223634 w 4223634"/>
              <a:gd name="connsiteY3" fmla="*/ 6860205 h 6862153"/>
              <a:gd name="connsiteX4" fmla="*/ 3086923 w 4223634"/>
              <a:gd name="connsiteY4" fmla="*/ 6860205 h 6862153"/>
              <a:gd name="connsiteX5" fmla="*/ 3086919 w 4223634"/>
              <a:gd name="connsiteY5" fmla="*/ 6862153 h 6862153"/>
              <a:gd name="connsiteX6" fmla="*/ 1180108 w 4223634"/>
              <a:gd name="connsiteY6" fmla="*/ 6860204 h 6862153"/>
              <a:gd name="connsiteX7" fmla="*/ 1179073 w 4223634"/>
              <a:gd name="connsiteY7" fmla="*/ 6723895 h 6862153"/>
              <a:gd name="connsiteX8" fmla="*/ 824765 w 4223634"/>
              <a:gd name="connsiteY8" fmla="*/ 2767370 h 6862153"/>
              <a:gd name="connsiteX9" fmla="*/ 270049 w 4223634"/>
              <a:gd name="connsiteY9" fmla="*/ 726378 h 6862153"/>
              <a:gd name="connsiteX10" fmla="*/ 86843 w 4223634"/>
              <a:gd name="connsiteY10" fmla="*/ 228974 h 6862153"/>
              <a:gd name="connsiteX11" fmla="*/ 86843 w 4223634"/>
              <a:gd name="connsiteY11" fmla="*/ 228971 h 6862153"/>
              <a:gd name="connsiteX12" fmla="*/ 25789 w 4223634"/>
              <a:gd name="connsiteY12" fmla="*/ 63208 h 6862153"/>
              <a:gd name="connsiteX13" fmla="*/ 0 w 4223634"/>
              <a:gd name="connsiteY13" fmla="*/ 2205 h 6862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223634" h="6862153">
                <a:moveTo>
                  <a:pt x="3099619" y="0"/>
                </a:moveTo>
                <a:lnTo>
                  <a:pt x="3099615" y="2205"/>
                </a:lnTo>
                <a:lnTo>
                  <a:pt x="4223634" y="2205"/>
                </a:lnTo>
                <a:lnTo>
                  <a:pt x="4223634" y="6860205"/>
                </a:lnTo>
                <a:lnTo>
                  <a:pt x="3086923" y="6860205"/>
                </a:lnTo>
                <a:lnTo>
                  <a:pt x="3086919" y="6862153"/>
                </a:lnTo>
                <a:lnTo>
                  <a:pt x="1180108" y="6860204"/>
                </a:lnTo>
                <a:lnTo>
                  <a:pt x="1179073" y="6723895"/>
                </a:lnTo>
                <a:cubicBezTo>
                  <a:pt x="1163249" y="5445025"/>
                  <a:pt x="1034954" y="3794369"/>
                  <a:pt x="824765" y="2767370"/>
                </a:cubicBezTo>
                <a:cubicBezTo>
                  <a:pt x="684639" y="2082705"/>
                  <a:pt x="499537" y="1395970"/>
                  <a:pt x="270049" y="726378"/>
                </a:cubicBezTo>
                <a:lnTo>
                  <a:pt x="86843" y="228974"/>
                </a:lnTo>
                <a:lnTo>
                  <a:pt x="86843" y="228971"/>
                </a:lnTo>
                <a:lnTo>
                  <a:pt x="25789" y="63208"/>
                </a:lnTo>
                <a:lnTo>
                  <a:pt x="0" y="2205"/>
                </a:lnTo>
                <a:close/>
              </a:path>
            </a:pathLst>
          </a:custGeom>
          <a:solidFill>
            <a:srgbClr val="DFBA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AE4B0091-DB1E-4D44-B2CE-1D9F1FF21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6000" y="6357603"/>
            <a:ext cx="10291200" cy="365125"/>
          </a:xfrm>
          <a:prstGeom prst="rect">
            <a:avLst/>
          </a:prstGeom>
        </p:spPr>
        <p:txBody>
          <a:bodyPr/>
          <a:lstStyle>
            <a:lvl1pPr>
              <a:defRPr sz="1200" baseline="0">
                <a:solidFill>
                  <a:schemeClr val="bg2"/>
                </a:solidFill>
                <a:latin typeface="+mn-lt"/>
              </a:defRPr>
            </a:lvl1pPr>
          </a:lstStyle>
          <a:p>
            <a:pPr algn="r"/>
            <a:r>
              <a:rPr lang="en-US"/>
              <a:t>EuroHealthNet Presentation Title</a:t>
            </a:r>
            <a:endParaRPr lang="en-US" dirty="0"/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DBA988E3-C4A5-440F-8C27-D2F3E89A5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60800" y="6356354"/>
            <a:ext cx="480000" cy="365125"/>
          </a:xfrm>
          <a:prstGeom prst="rect">
            <a:avLst/>
          </a:prstGeom>
        </p:spPr>
        <p:txBody>
          <a:bodyPr/>
          <a:lstStyle>
            <a:lvl1pPr algn="l">
              <a:defRPr sz="1200" baseline="0">
                <a:solidFill>
                  <a:schemeClr val="bg2"/>
                </a:solidFill>
                <a:latin typeface="+mn-lt"/>
              </a:defRPr>
            </a:lvl1pPr>
          </a:lstStyle>
          <a:p>
            <a:fld id="{9DB4653B-8D44-E645-B52B-971564AB36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3B8E28D-8B5D-4271-A2E3-62862F5F378E}"/>
              </a:ext>
            </a:extLst>
          </p:cNvPr>
          <p:cNvCxnSpPr/>
          <p:nvPr userDrawn="1"/>
        </p:nvCxnSpPr>
        <p:spPr>
          <a:xfrm>
            <a:off x="11184565" y="6356352"/>
            <a:ext cx="0" cy="673048"/>
          </a:xfrm>
          <a:prstGeom prst="line">
            <a:avLst/>
          </a:prstGeom>
          <a:ln w="19050" cap="rnd">
            <a:solidFill>
              <a:srgbClr val="FFC108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4">
            <a:extLst>
              <a:ext uri="{FF2B5EF4-FFF2-40B4-BE49-F238E27FC236}">
                <a16:creationId xmlns:a16="http://schemas.microsoft.com/office/drawing/2014/main" id="{25F2B656-5B0D-4516-821C-A11202A75E09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08542" y="2516889"/>
            <a:ext cx="6807516" cy="954087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Content</a:t>
            </a:r>
          </a:p>
        </p:txBody>
      </p:sp>
      <p:sp>
        <p:nvSpPr>
          <p:cNvPr id="26" name="Content Placeholder 5">
            <a:extLst>
              <a:ext uri="{FF2B5EF4-FFF2-40B4-BE49-F238E27FC236}">
                <a16:creationId xmlns:a16="http://schemas.microsoft.com/office/drawing/2014/main" id="{77F75E41-0708-4917-B751-46FE490A1EB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16001" y="3898618"/>
            <a:ext cx="6800056" cy="99317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DFBA32"/>
              </a:buClr>
              <a:buFont typeface="Arial" panose="020B0604020202020204" pitchFamily="34" charset="0"/>
              <a:buChar char="•"/>
              <a:defRPr sz="2800">
                <a:solidFill>
                  <a:srgbClr val="2F2F3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Bullet points</a:t>
            </a:r>
          </a:p>
          <a:p>
            <a:pPr lvl="0"/>
            <a:endParaRPr lang="en-US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3A92F78-3AAF-4041-85CB-416705A8CDE4}"/>
              </a:ext>
            </a:extLst>
          </p:cNvPr>
          <p:cNvCxnSpPr/>
          <p:nvPr userDrawn="1"/>
        </p:nvCxnSpPr>
        <p:spPr>
          <a:xfrm flipH="1">
            <a:off x="-144105" y="788033"/>
            <a:ext cx="960105" cy="0"/>
          </a:xfrm>
          <a:prstGeom prst="line">
            <a:avLst/>
          </a:prstGeom>
          <a:ln w="19050">
            <a:solidFill>
              <a:srgbClr val="DFBA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0">
            <a:extLst>
              <a:ext uri="{FF2B5EF4-FFF2-40B4-BE49-F238E27FC236}">
                <a16:creationId xmlns:a16="http://schemas.microsoft.com/office/drawing/2014/main" id="{EA2341D3-CCAF-4053-A267-EC65ED34831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975562" y="2516886"/>
            <a:ext cx="3341690" cy="332435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Bullet points</a:t>
            </a:r>
          </a:p>
          <a:p>
            <a:pPr lvl="0"/>
            <a:r>
              <a:rPr lang="en-US" dirty="0"/>
              <a:t>Bullet points</a:t>
            </a:r>
          </a:p>
        </p:txBody>
      </p:sp>
      <p:sp>
        <p:nvSpPr>
          <p:cNvPr id="11" name="Text Placeholder 22">
            <a:extLst>
              <a:ext uri="{FF2B5EF4-FFF2-40B4-BE49-F238E27FC236}">
                <a16:creationId xmlns:a16="http://schemas.microsoft.com/office/drawing/2014/main" id="{A9CA7ED8-D8B8-4FB9-BD86-9A584D0C8B7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04543" y="654064"/>
            <a:ext cx="5979248" cy="55284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DFBA3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RESEARCH SLIDE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6EA1CA3-B0A6-4C16-9B8E-C7D877B5FE96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03483" y="230554"/>
            <a:ext cx="10567461" cy="36512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DFBA3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cap="all" dirty="0">
                <a:solidFill>
                  <a:srgbClr val="273B7F"/>
                </a:solidFill>
                <a:ea typeface="Ubuntu" charset="0"/>
                <a:cs typeface="Ubuntu" charset="0"/>
              </a:rPr>
              <a:t>PRACTICE PLATFORM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508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863CD43-2A8D-4613-9C04-4336C893EBE2}"/>
              </a:ext>
            </a:extLst>
          </p:cNvPr>
          <p:cNvCxnSpPr/>
          <p:nvPr userDrawn="1"/>
        </p:nvCxnSpPr>
        <p:spPr>
          <a:xfrm>
            <a:off x="11184565" y="6356352"/>
            <a:ext cx="0" cy="673048"/>
          </a:xfrm>
          <a:prstGeom prst="line">
            <a:avLst/>
          </a:prstGeom>
          <a:ln w="19050" cap="rnd">
            <a:solidFill>
              <a:srgbClr val="FFC108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5">
            <a:extLst>
              <a:ext uri="{FF2B5EF4-FFF2-40B4-BE49-F238E27FC236}">
                <a16:creationId xmlns:a16="http://schemas.microsoft.com/office/drawing/2014/main" id="{5EAB46AF-61C6-46BC-BC25-3AC1D155F421}"/>
              </a:ext>
            </a:extLst>
          </p:cNvPr>
          <p:cNvSpPr/>
          <p:nvPr userDrawn="1"/>
        </p:nvSpPr>
        <p:spPr>
          <a:xfrm>
            <a:off x="-7005" y="0"/>
            <a:ext cx="4272336" cy="6858738"/>
          </a:xfrm>
          <a:custGeom>
            <a:avLst/>
            <a:gdLst>
              <a:gd name="connsiteX0" fmla="*/ 0 w 3204252"/>
              <a:gd name="connsiteY0" fmla="*/ 0 h 6858738"/>
              <a:gd name="connsiteX1" fmla="*/ 2019630 w 3204252"/>
              <a:gd name="connsiteY1" fmla="*/ 0 h 6858738"/>
              <a:gd name="connsiteX2" fmla="*/ 2049894 w 3204252"/>
              <a:gd name="connsiteY2" fmla="*/ 71433 h 6858738"/>
              <a:gd name="connsiteX3" fmla="*/ 2110948 w 3204252"/>
              <a:gd name="connsiteY3" fmla="*/ 236834 h 6858738"/>
              <a:gd name="connsiteX4" fmla="*/ 2110948 w 3204252"/>
              <a:gd name="connsiteY4" fmla="*/ 236837 h 6858738"/>
              <a:gd name="connsiteX5" fmla="*/ 2294154 w 3204252"/>
              <a:gd name="connsiteY5" fmla="*/ 733153 h 6858738"/>
              <a:gd name="connsiteX6" fmla="*/ 2848870 w 3204252"/>
              <a:gd name="connsiteY6" fmla="*/ 2769684 h 6858738"/>
              <a:gd name="connsiteX7" fmla="*/ 3203178 w 3204252"/>
              <a:gd name="connsiteY7" fmla="*/ 6717559 h 6858738"/>
              <a:gd name="connsiteX8" fmla="*/ 3204252 w 3204252"/>
              <a:gd name="connsiteY8" fmla="*/ 6858738 h 6858738"/>
              <a:gd name="connsiteX9" fmla="*/ 2112604 w 3204252"/>
              <a:gd name="connsiteY9" fmla="*/ 6858738 h 6858738"/>
              <a:gd name="connsiteX10" fmla="*/ 2110949 w 3204252"/>
              <a:gd name="connsiteY10" fmla="*/ 6855651 h 6858738"/>
              <a:gd name="connsiteX11" fmla="*/ 2110949 w 3204252"/>
              <a:gd name="connsiteY11" fmla="*/ 6858738 h 6858738"/>
              <a:gd name="connsiteX12" fmla="*/ 0 w 3204252"/>
              <a:gd name="connsiteY12" fmla="*/ 6858738 h 6858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04252" h="6858738">
                <a:moveTo>
                  <a:pt x="0" y="0"/>
                </a:moveTo>
                <a:lnTo>
                  <a:pt x="2019630" y="0"/>
                </a:lnTo>
                <a:lnTo>
                  <a:pt x="2049894" y="71433"/>
                </a:lnTo>
                <a:lnTo>
                  <a:pt x="2110948" y="236834"/>
                </a:lnTo>
                <a:lnTo>
                  <a:pt x="2110948" y="236837"/>
                </a:lnTo>
                <a:lnTo>
                  <a:pt x="2294154" y="733153"/>
                </a:lnTo>
                <a:cubicBezTo>
                  <a:pt x="2523642" y="1401282"/>
                  <a:pt x="2708744" y="2086515"/>
                  <a:pt x="2848870" y="2769684"/>
                </a:cubicBezTo>
                <a:cubicBezTo>
                  <a:pt x="3059059" y="3794437"/>
                  <a:pt x="3187354" y="5441484"/>
                  <a:pt x="3203178" y="6717559"/>
                </a:cubicBezTo>
                <a:lnTo>
                  <a:pt x="3204252" y="6858738"/>
                </a:lnTo>
                <a:lnTo>
                  <a:pt x="2112604" y="6858738"/>
                </a:lnTo>
                <a:lnTo>
                  <a:pt x="2110949" y="6855651"/>
                </a:lnTo>
                <a:lnTo>
                  <a:pt x="2110949" y="6858738"/>
                </a:lnTo>
                <a:lnTo>
                  <a:pt x="0" y="6858738"/>
                </a:lnTo>
                <a:close/>
              </a:path>
            </a:pathLst>
          </a:custGeom>
          <a:solidFill>
            <a:srgbClr val="2833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A4D4694D-5C04-40EF-8B72-96B43C103D48}"/>
              </a:ext>
            </a:extLst>
          </p:cNvPr>
          <p:cNvSpPr txBox="1">
            <a:spLocks/>
          </p:cNvSpPr>
          <p:nvPr userDrawn="1"/>
        </p:nvSpPr>
        <p:spPr>
          <a:xfrm>
            <a:off x="5964143" y="1863492"/>
            <a:ext cx="5376000" cy="83731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 cap="all" baseline="0">
                <a:solidFill>
                  <a:schemeClr val="accent2"/>
                </a:solidFill>
                <a:latin typeface="ubuntu" charset="0"/>
                <a:ea typeface="+mj-ea"/>
                <a:cs typeface="+mj-cs"/>
              </a:defRPr>
            </a:lvl1pPr>
          </a:lstStyle>
          <a:p>
            <a:r>
              <a:rPr lang="en-US" sz="4400" dirty="0">
                <a:latin typeface="+mn-lt"/>
              </a:rPr>
              <a:t>Thank you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2A7B79C-D625-451E-8BCA-89D838115AED}"/>
              </a:ext>
            </a:extLst>
          </p:cNvPr>
          <p:cNvSpPr txBox="1"/>
          <p:nvPr userDrawn="1"/>
        </p:nvSpPr>
        <p:spPr>
          <a:xfrm>
            <a:off x="5966336" y="2700806"/>
            <a:ext cx="3840427" cy="5232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2800" b="1" dirty="0">
                <a:solidFill>
                  <a:srgbClr val="2F2F32"/>
                </a:solidFill>
                <a:latin typeface="+mn-lt"/>
                <a:ea typeface="Ubuntu" charset="0"/>
                <a:cs typeface="Ubuntu" charset="0"/>
              </a:rPr>
              <a:t>Contact us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DE54419-018F-43C3-96E7-F36A3944ECC2}"/>
              </a:ext>
            </a:extLst>
          </p:cNvPr>
          <p:cNvSpPr txBox="1"/>
          <p:nvPr userDrawn="1"/>
        </p:nvSpPr>
        <p:spPr>
          <a:xfrm>
            <a:off x="5969135" y="4409959"/>
            <a:ext cx="2685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2F2F32"/>
                </a:solidFill>
                <a:latin typeface="+mn-lt"/>
                <a:ea typeface="Ubuntu" charset="0"/>
                <a:cs typeface="Ubuntu" charset="0"/>
              </a:rPr>
              <a:t>Follow us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57507BD-D719-41A1-8775-B871DDAFD50C}"/>
              </a:ext>
            </a:extLst>
          </p:cNvPr>
          <p:cNvGrpSpPr/>
          <p:nvPr userDrawn="1"/>
        </p:nvGrpSpPr>
        <p:grpSpPr>
          <a:xfrm>
            <a:off x="8362951" y="4398113"/>
            <a:ext cx="2685808" cy="542244"/>
            <a:chOff x="407814" y="4163274"/>
            <a:chExt cx="1810475" cy="405578"/>
          </a:xfrm>
        </p:grpSpPr>
        <p:sp>
          <p:nvSpPr>
            <p:cNvPr id="29" name="Rectangle 28">
              <a:hlinkClick r:id="rId2"/>
              <a:extLst>
                <a:ext uri="{FF2B5EF4-FFF2-40B4-BE49-F238E27FC236}">
                  <a16:creationId xmlns:a16="http://schemas.microsoft.com/office/drawing/2014/main" id="{582792EA-9FCD-41E6-85F3-BCAF638C566B}"/>
                </a:ext>
              </a:extLst>
            </p:cNvPr>
            <p:cNvSpPr/>
            <p:nvPr/>
          </p:nvSpPr>
          <p:spPr>
            <a:xfrm>
              <a:off x="407814" y="4163274"/>
              <a:ext cx="405578" cy="405578"/>
            </a:xfrm>
            <a:prstGeom prst="rect">
              <a:avLst/>
            </a:prstGeom>
            <a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0" name="Rectangle 29">
              <a:hlinkClick r:id="rId4"/>
              <a:extLst>
                <a:ext uri="{FF2B5EF4-FFF2-40B4-BE49-F238E27FC236}">
                  <a16:creationId xmlns:a16="http://schemas.microsoft.com/office/drawing/2014/main" id="{5F04C48B-E883-4743-B88F-ACCFCA96A0EC}"/>
                </a:ext>
              </a:extLst>
            </p:cNvPr>
            <p:cNvSpPr/>
            <p:nvPr/>
          </p:nvSpPr>
          <p:spPr>
            <a:xfrm>
              <a:off x="880464" y="4163274"/>
              <a:ext cx="405578" cy="405578"/>
            </a:xfrm>
            <a:prstGeom prst="rect">
              <a:avLst/>
            </a:prstGeom>
            <a:blipFill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31" name="Rectangle 30">
              <a:hlinkClick r:id="rId6"/>
              <a:extLst>
                <a:ext uri="{FF2B5EF4-FFF2-40B4-BE49-F238E27FC236}">
                  <a16:creationId xmlns:a16="http://schemas.microsoft.com/office/drawing/2014/main" id="{B46C47EB-691B-410C-916F-9A8FC30803BC}"/>
                </a:ext>
              </a:extLst>
            </p:cNvPr>
            <p:cNvSpPr/>
            <p:nvPr/>
          </p:nvSpPr>
          <p:spPr>
            <a:xfrm>
              <a:off x="1351686" y="4163274"/>
              <a:ext cx="405578" cy="405578"/>
            </a:xfrm>
            <a:prstGeom prst="rect">
              <a:avLst/>
            </a:prstGeom>
            <a:blipFill>
              <a:blip r:embed="rId7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32" name="Rectangle 31">
              <a:hlinkClick r:id="rId8"/>
              <a:extLst>
                <a:ext uri="{FF2B5EF4-FFF2-40B4-BE49-F238E27FC236}">
                  <a16:creationId xmlns:a16="http://schemas.microsoft.com/office/drawing/2014/main" id="{16DC8A18-B6AB-4303-AEDD-BC4DA7214439}"/>
                </a:ext>
              </a:extLst>
            </p:cNvPr>
            <p:cNvSpPr/>
            <p:nvPr/>
          </p:nvSpPr>
          <p:spPr>
            <a:xfrm>
              <a:off x="1812711" y="4163274"/>
              <a:ext cx="405578" cy="405578"/>
            </a:xfrm>
            <a:prstGeom prst="rect">
              <a:avLst/>
            </a:prstGeom>
            <a:blipFill>
              <a:blip r:embed="rId9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E1BE6CB4-6D9E-432E-97A8-EA38A8EFA044}"/>
              </a:ext>
            </a:extLst>
          </p:cNvPr>
          <p:cNvGrpSpPr/>
          <p:nvPr userDrawn="1"/>
        </p:nvGrpSpPr>
        <p:grpSpPr>
          <a:xfrm>
            <a:off x="4378641" y="5817188"/>
            <a:ext cx="7813359" cy="636430"/>
            <a:chOff x="-274751" y="5663818"/>
            <a:chExt cx="5535248" cy="636430"/>
          </a:xfrm>
        </p:grpSpPr>
        <p:sp>
          <p:nvSpPr>
            <p:cNvPr id="34" name="Title 1">
              <a:extLst>
                <a:ext uri="{FF2B5EF4-FFF2-40B4-BE49-F238E27FC236}">
                  <a16:creationId xmlns:a16="http://schemas.microsoft.com/office/drawing/2014/main" id="{E6E57DCF-2194-4DAE-BA75-A92BFCA91165}"/>
                </a:ext>
              </a:extLst>
            </p:cNvPr>
            <p:cNvSpPr txBox="1">
              <a:spLocks/>
            </p:cNvSpPr>
            <p:nvPr/>
          </p:nvSpPr>
          <p:spPr>
            <a:xfrm>
              <a:off x="326454" y="5690648"/>
              <a:ext cx="4934043" cy="609600"/>
            </a:xfrm>
            <a:prstGeom prst="rect">
              <a:avLst/>
            </a:prstGeom>
          </p:spPr>
          <p:txBody>
            <a:bodyPr anchor="b"/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1800" dirty="0">
                  <a:latin typeface="+mn-lt"/>
                </a:rPr>
                <a:t>EuroHealthNet is supported by the European Commission, through the EU </a:t>
              </a:r>
              <a:r>
                <a:rPr lang="en-US" sz="1800" dirty="0" err="1">
                  <a:latin typeface="+mn-lt"/>
                </a:rPr>
                <a:t>Programme</a:t>
              </a:r>
              <a:r>
                <a:rPr lang="en-US" sz="1800" dirty="0">
                  <a:latin typeface="+mn-lt"/>
                </a:rPr>
                <a:t> for Employment and Social Innovation (</a:t>
              </a:r>
              <a:r>
                <a:rPr lang="en-US" sz="1800" dirty="0" err="1">
                  <a:latin typeface="+mn-lt"/>
                </a:rPr>
                <a:t>EaSI</a:t>
              </a:r>
              <a:r>
                <a:rPr lang="en-US" sz="1800" dirty="0">
                  <a:latin typeface="+mn-lt"/>
                </a:rPr>
                <a:t> 2014-2020)</a:t>
              </a:r>
            </a:p>
            <a:p>
              <a:pPr algn="l">
                <a:defRPr/>
              </a:pPr>
              <a:endParaRPr lang="en-US" sz="800" dirty="0">
                <a:latin typeface="+mn-lt"/>
              </a:endParaRPr>
            </a:p>
          </p:txBody>
        </p:sp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543CF89A-E142-45FC-BFA8-79A5A53B807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274751" y="5663818"/>
              <a:ext cx="597255" cy="506168"/>
            </a:xfrm>
            <a:prstGeom prst="rect">
              <a:avLst/>
            </a:prstGeom>
          </p:spPr>
        </p:pic>
      </p:grpSp>
      <p:sp>
        <p:nvSpPr>
          <p:cNvPr id="37" name="Content Placeholder 4">
            <a:extLst>
              <a:ext uri="{FF2B5EF4-FFF2-40B4-BE49-F238E27FC236}">
                <a16:creationId xmlns:a16="http://schemas.microsoft.com/office/drawing/2014/main" id="{E5A3A4DD-55FF-4481-B159-D1CDA930D0C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969137" y="3235873"/>
            <a:ext cx="5371009" cy="9076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l-NL" dirty="0"/>
              <a:t>N</a:t>
            </a:r>
            <a:r>
              <a:rPr lang="en-US" dirty="0" err="1"/>
              <a:t>ame</a:t>
            </a:r>
            <a:r>
              <a:rPr lang="en-US" dirty="0"/>
              <a:t>, e-mail address and website here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B52FCCB-8885-4B29-90D4-5C51C538D7F2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538251" y="0"/>
            <a:ext cx="2484772" cy="19389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7">
            <a:extLst>
              <a:ext uri="{FF2B5EF4-FFF2-40B4-BE49-F238E27FC236}">
                <a16:creationId xmlns:a16="http://schemas.microsoft.com/office/drawing/2014/main" id="{F0C02551-0CC3-491B-83CA-26CEF9BEF74A}"/>
              </a:ext>
            </a:extLst>
          </p:cNvPr>
          <p:cNvSpPr/>
          <p:nvPr userDrawn="1"/>
        </p:nvSpPr>
        <p:spPr>
          <a:xfrm>
            <a:off x="1" y="0"/>
            <a:ext cx="9719484" cy="6858738"/>
          </a:xfrm>
          <a:custGeom>
            <a:avLst/>
            <a:gdLst>
              <a:gd name="connsiteX0" fmla="*/ 0 w 7216680"/>
              <a:gd name="connsiteY0" fmla="*/ 0 h 6839265"/>
              <a:gd name="connsiteX1" fmla="*/ 6035421 w 7216680"/>
              <a:gd name="connsiteY1" fmla="*/ 0 h 6839265"/>
              <a:gd name="connsiteX2" fmla="*/ 6065599 w 7216680"/>
              <a:gd name="connsiteY2" fmla="*/ 71230 h 6839265"/>
              <a:gd name="connsiteX3" fmla="*/ 6126480 w 7216680"/>
              <a:gd name="connsiteY3" fmla="*/ 236161 h 6839265"/>
              <a:gd name="connsiteX4" fmla="*/ 6126480 w 7216680"/>
              <a:gd name="connsiteY4" fmla="*/ 236164 h 6839265"/>
              <a:gd name="connsiteX5" fmla="*/ 6309166 w 7216680"/>
              <a:gd name="connsiteY5" fmla="*/ 731071 h 6839265"/>
              <a:gd name="connsiteX6" fmla="*/ 6862307 w 7216680"/>
              <a:gd name="connsiteY6" fmla="*/ 2761820 h 6839265"/>
              <a:gd name="connsiteX7" fmla="*/ 7215609 w 7216680"/>
              <a:gd name="connsiteY7" fmla="*/ 6698487 h 6839265"/>
              <a:gd name="connsiteX8" fmla="*/ 7216680 w 7216680"/>
              <a:gd name="connsiteY8" fmla="*/ 6839265 h 6839265"/>
              <a:gd name="connsiteX9" fmla="*/ 6128131 w 7216680"/>
              <a:gd name="connsiteY9" fmla="*/ 6839265 h 6839265"/>
              <a:gd name="connsiteX10" fmla="*/ 6126481 w 7216680"/>
              <a:gd name="connsiteY10" fmla="*/ 6836187 h 6839265"/>
              <a:gd name="connsiteX11" fmla="*/ 6126481 w 7216680"/>
              <a:gd name="connsiteY11" fmla="*/ 6839265 h 6839265"/>
              <a:gd name="connsiteX12" fmla="*/ 0 w 7216680"/>
              <a:gd name="connsiteY12" fmla="*/ 6839265 h 6839265"/>
              <a:gd name="connsiteX13" fmla="*/ 0 w 7216680"/>
              <a:gd name="connsiteY13" fmla="*/ 0 h 6839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216680" h="6839265">
                <a:moveTo>
                  <a:pt x="0" y="0"/>
                </a:moveTo>
                <a:lnTo>
                  <a:pt x="6035421" y="0"/>
                </a:lnTo>
                <a:lnTo>
                  <a:pt x="6065599" y="71230"/>
                </a:lnTo>
                <a:lnTo>
                  <a:pt x="6126480" y="236161"/>
                </a:lnTo>
                <a:lnTo>
                  <a:pt x="6126480" y="236164"/>
                </a:lnTo>
                <a:lnTo>
                  <a:pt x="6309166" y="731071"/>
                </a:lnTo>
                <a:cubicBezTo>
                  <a:pt x="6538002" y="1397303"/>
                  <a:pt x="6722579" y="2080591"/>
                  <a:pt x="6862307" y="2761820"/>
                </a:cubicBezTo>
                <a:cubicBezTo>
                  <a:pt x="7071899" y="3783664"/>
                  <a:pt x="7199830" y="5426035"/>
                  <a:pt x="7215609" y="6698487"/>
                </a:cubicBezTo>
                <a:lnTo>
                  <a:pt x="7216680" y="6839265"/>
                </a:lnTo>
                <a:lnTo>
                  <a:pt x="6128131" y="6839265"/>
                </a:lnTo>
                <a:lnTo>
                  <a:pt x="6126481" y="6836187"/>
                </a:lnTo>
                <a:lnTo>
                  <a:pt x="6126481" y="6839265"/>
                </a:lnTo>
                <a:lnTo>
                  <a:pt x="0" y="6839265"/>
                </a:lnTo>
                <a:lnTo>
                  <a:pt x="0" y="0"/>
                </a:lnTo>
                <a:close/>
              </a:path>
            </a:pathLst>
          </a:custGeom>
          <a:solidFill>
            <a:srgbClr val="2833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      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79E9EAA-A060-4087-8130-41C7FE998B20}"/>
              </a:ext>
            </a:extLst>
          </p:cNvPr>
          <p:cNvCxnSpPr/>
          <p:nvPr userDrawn="1"/>
        </p:nvCxnSpPr>
        <p:spPr>
          <a:xfrm>
            <a:off x="11184565" y="6356352"/>
            <a:ext cx="0" cy="673048"/>
          </a:xfrm>
          <a:prstGeom prst="line">
            <a:avLst/>
          </a:prstGeom>
          <a:ln w="19050" cap="rnd">
            <a:solidFill>
              <a:srgbClr val="FFC108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5080937-9B5D-4855-BBF4-CEAC92E79485}"/>
              </a:ext>
            </a:extLst>
          </p:cNvPr>
          <p:cNvGrpSpPr/>
          <p:nvPr userDrawn="1"/>
        </p:nvGrpSpPr>
        <p:grpSpPr>
          <a:xfrm>
            <a:off x="816002" y="5636678"/>
            <a:ext cx="9044760" cy="755245"/>
            <a:chOff x="1344161" y="6031725"/>
            <a:chExt cx="6639350" cy="711199"/>
          </a:xfrm>
        </p:grpSpPr>
        <p:sp>
          <p:nvSpPr>
            <p:cNvPr id="23" name="Title 1">
              <a:extLst>
                <a:ext uri="{FF2B5EF4-FFF2-40B4-BE49-F238E27FC236}">
                  <a16:creationId xmlns:a16="http://schemas.microsoft.com/office/drawing/2014/main" id="{F1F7F9A9-A200-4A90-AB49-5A230982EEAB}"/>
                </a:ext>
              </a:extLst>
            </p:cNvPr>
            <p:cNvSpPr txBox="1">
              <a:spLocks/>
            </p:cNvSpPr>
            <p:nvPr/>
          </p:nvSpPr>
          <p:spPr>
            <a:xfrm>
              <a:off x="2114106" y="6031725"/>
              <a:ext cx="5869405" cy="711199"/>
            </a:xfrm>
            <a:prstGeom prst="rect">
              <a:avLst/>
            </a:prstGeom>
          </p:spPr>
          <p:txBody>
            <a:bodyPr anchor="b"/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1800" dirty="0">
                  <a:solidFill>
                    <a:schemeClr val="bg1"/>
                  </a:solidFill>
                  <a:latin typeface="+mn-lt"/>
                </a:rPr>
                <a:t>EuroHealthNet is supported by the European Commission, through the EU </a:t>
              </a:r>
              <a:r>
                <a:rPr lang="en-US" sz="1800" dirty="0" err="1">
                  <a:solidFill>
                    <a:schemeClr val="bg1"/>
                  </a:solidFill>
                  <a:latin typeface="+mn-lt"/>
                </a:rPr>
                <a:t>Programme</a:t>
              </a:r>
              <a:r>
                <a:rPr lang="en-US" sz="1800" dirty="0">
                  <a:solidFill>
                    <a:schemeClr val="bg1"/>
                  </a:solidFill>
                  <a:latin typeface="+mn-lt"/>
                </a:rPr>
                <a:t> for Employment and Social Innovation (</a:t>
              </a:r>
              <a:r>
                <a:rPr lang="en-US" sz="1800" dirty="0" err="1">
                  <a:solidFill>
                    <a:schemeClr val="bg1"/>
                  </a:solidFill>
                  <a:latin typeface="+mn-lt"/>
                </a:rPr>
                <a:t>EaSI</a:t>
              </a:r>
              <a:r>
                <a:rPr lang="en-US" sz="1800" dirty="0">
                  <a:solidFill>
                    <a:schemeClr val="bg1"/>
                  </a:solidFill>
                  <a:latin typeface="+mn-lt"/>
                </a:rPr>
                <a:t> 2014-2020)</a:t>
              </a:r>
            </a:p>
            <a:p>
              <a:pPr algn="l">
                <a:defRPr/>
              </a:pPr>
              <a:endParaRPr lang="en-US" sz="1600" dirty="0">
                <a:latin typeface="+mn-lt"/>
              </a:endParaRPr>
            </a:p>
          </p:txBody>
        </p:sp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CF18C35B-AAA0-490A-BB93-4347AE66019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344161" y="6031725"/>
              <a:ext cx="769945" cy="62244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05E3865-D099-4AC5-9E5D-4AAED9911EEE}"/>
              </a:ext>
            </a:extLst>
          </p:cNvPr>
          <p:cNvGrpSpPr/>
          <p:nvPr userDrawn="1"/>
        </p:nvGrpSpPr>
        <p:grpSpPr>
          <a:xfrm>
            <a:off x="969400" y="4392383"/>
            <a:ext cx="3013053" cy="570417"/>
            <a:chOff x="407814" y="4163274"/>
            <a:chExt cx="1810475" cy="405578"/>
          </a:xfrm>
        </p:grpSpPr>
        <p:sp>
          <p:nvSpPr>
            <p:cNvPr id="35" name="Rectangle 34">
              <a:hlinkClick r:id="rId3"/>
              <a:extLst>
                <a:ext uri="{FF2B5EF4-FFF2-40B4-BE49-F238E27FC236}">
                  <a16:creationId xmlns:a16="http://schemas.microsoft.com/office/drawing/2014/main" id="{0860D175-B8E2-4EE2-9009-0C4D828F2A39}"/>
                </a:ext>
              </a:extLst>
            </p:cNvPr>
            <p:cNvSpPr/>
            <p:nvPr/>
          </p:nvSpPr>
          <p:spPr>
            <a:xfrm>
              <a:off x="407814" y="4163274"/>
              <a:ext cx="405578" cy="405578"/>
            </a:xfrm>
            <a:prstGeom prst="rect">
              <a:avLst/>
            </a:prstGeom>
            <a:blipFill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36" name="Rectangle 35">
              <a:hlinkClick r:id="rId5"/>
              <a:extLst>
                <a:ext uri="{FF2B5EF4-FFF2-40B4-BE49-F238E27FC236}">
                  <a16:creationId xmlns:a16="http://schemas.microsoft.com/office/drawing/2014/main" id="{854C8A71-A1C6-40DB-9646-6F94CA18807E}"/>
                </a:ext>
              </a:extLst>
            </p:cNvPr>
            <p:cNvSpPr/>
            <p:nvPr/>
          </p:nvSpPr>
          <p:spPr>
            <a:xfrm>
              <a:off x="880464" y="4163274"/>
              <a:ext cx="405578" cy="405578"/>
            </a:xfrm>
            <a:prstGeom prst="rect">
              <a:avLst/>
            </a:prstGeom>
            <a:blipFill>
              <a:blip r:embed="rId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37" name="Rectangle 36">
              <a:hlinkClick r:id="rId7"/>
              <a:extLst>
                <a:ext uri="{FF2B5EF4-FFF2-40B4-BE49-F238E27FC236}">
                  <a16:creationId xmlns:a16="http://schemas.microsoft.com/office/drawing/2014/main" id="{468B2A40-E0FC-4191-9000-0A12F2A0ABF8}"/>
                </a:ext>
              </a:extLst>
            </p:cNvPr>
            <p:cNvSpPr/>
            <p:nvPr/>
          </p:nvSpPr>
          <p:spPr>
            <a:xfrm>
              <a:off x="1351686" y="4163274"/>
              <a:ext cx="405578" cy="405578"/>
            </a:xfrm>
            <a:prstGeom prst="rect">
              <a:avLst/>
            </a:prstGeom>
            <a:blipFill>
              <a:blip r:embed="rId8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38" name="Rectangle 37">
              <a:hlinkClick r:id="rId9"/>
              <a:extLst>
                <a:ext uri="{FF2B5EF4-FFF2-40B4-BE49-F238E27FC236}">
                  <a16:creationId xmlns:a16="http://schemas.microsoft.com/office/drawing/2014/main" id="{BA98F116-E1DE-481E-AAE2-788A6E8B0581}"/>
                </a:ext>
              </a:extLst>
            </p:cNvPr>
            <p:cNvSpPr/>
            <p:nvPr/>
          </p:nvSpPr>
          <p:spPr>
            <a:xfrm>
              <a:off x="1812711" y="4163274"/>
              <a:ext cx="405578" cy="405578"/>
            </a:xfrm>
            <a:prstGeom prst="rect">
              <a:avLst/>
            </a:prstGeom>
            <a:blipFill>
              <a:blip r:embed="rId10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36BF8202-7109-4555-82B3-6599F1D446BF}"/>
              </a:ext>
            </a:extLst>
          </p:cNvPr>
          <p:cNvSpPr txBox="1"/>
          <p:nvPr userDrawn="1"/>
        </p:nvSpPr>
        <p:spPr>
          <a:xfrm>
            <a:off x="969400" y="2243202"/>
            <a:ext cx="3840427" cy="5232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+mn-lt"/>
                <a:ea typeface="Ubuntu" charset="0"/>
                <a:cs typeface="Ubuntu" charset="0"/>
              </a:rPr>
              <a:t>Contact us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CF5BE8F-747B-4502-8E90-D04A9B560838}"/>
              </a:ext>
            </a:extLst>
          </p:cNvPr>
          <p:cNvSpPr txBox="1"/>
          <p:nvPr userDrawn="1"/>
        </p:nvSpPr>
        <p:spPr>
          <a:xfrm>
            <a:off x="896792" y="3766676"/>
            <a:ext cx="2477979" cy="5232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+mn-lt"/>
                <a:ea typeface="Ubuntu" charset="0"/>
                <a:cs typeface="Ubuntu" charset="0"/>
              </a:rPr>
              <a:t>Follow us</a:t>
            </a:r>
          </a:p>
        </p:txBody>
      </p:sp>
      <p:sp>
        <p:nvSpPr>
          <p:cNvPr id="41" name="Title 1">
            <a:extLst>
              <a:ext uri="{FF2B5EF4-FFF2-40B4-BE49-F238E27FC236}">
                <a16:creationId xmlns:a16="http://schemas.microsoft.com/office/drawing/2014/main" id="{E1854D2E-4E78-42A8-B105-4931E247EBAE}"/>
              </a:ext>
            </a:extLst>
          </p:cNvPr>
          <p:cNvSpPr txBox="1">
            <a:spLocks/>
          </p:cNvSpPr>
          <p:nvPr userDrawn="1"/>
        </p:nvSpPr>
        <p:spPr>
          <a:xfrm>
            <a:off x="896791" y="1299455"/>
            <a:ext cx="5376000" cy="83731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 cap="all" baseline="0">
                <a:solidFill>
                  <a:schemeClr val="accent2"/>
                </a:solidFill>
                <a:latin typeface="ubuntu" charset="0"/>
                <a:ea typeface="+mj-ea"/>
                <a:cs typeface="+mj-cs"/>
              </a:defRPr>
            </a:lvl1pPr>
          </a:lstStyle>
          <a:p>
            <a:r>
              <a:rPr lang="en-US" sz="4400" b="1" dirty="0">
                <a:solidFill>
                  <a:schemeClr val="accent1"/>
                </a:solidFill>
                <a:latin typeface="+mn-lt"/>
              </a:rPr>
              <a:t>Thank you</a:t>
            </a:r>
          </a:p>
        </p:txBody>
      </p:sp>
      <p:sp>
        <p:nvSpPr>
          <p:cNvPr id="44" name="Content Placeholder 4">
            <a:extLst>
              <a:ext uri="{FF2B5EF4-FFF2-40B4-BE49-F238E27FC236}">
                <a16:creationId xmlns:a16="http://schemas.microsoft.com/office/drawing/2014/main" id="{681A6E13-5CEF-45D3-B26F-44B4A22F07E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969401" y="2752536"/>
            <a:ext cx="5371009" cy="101019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>
                <a:solidFill>
                  <a:srgbClr val="FFD243"/>
                </a:solidFill>
                <a:latin typeface="+mn-lt"/>
              </a:defRPr>
            </a:lvl1pPr>
          </a:lstStyle>
          <a:p>
            <a:pPr lvl="0"/>
            <a:r>
              <a:rPr lang="nl-NL" dirty="0"/>
              <a:t>N</a:t>
            </a:r>
            <a:r>
              <a:rPr lang="en-US" dirty="0" err="1"/>
              <a:t>ame</a:t>
            </a:r>
            <a:r>
              <a:rPr lang="en-US" dirty="0"/>
              <a:t>, e-mail address and website here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D3AC964-54A3-4BF3-AC11-10E95BD90B36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538251" y="0"/>
            <a:ext cx="2484772" cy="19389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1A273B8-1251-4BAB-A98B-030A37C1BA3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6000" y="1826189"/>
            <a:ext cx="6096000" cy="363747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FFF12A6F-46A5-4F30-A6EE-94A40FD272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7867" y="2695962"/>
            <a:ext cx="5637828" cy="154427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800" b="0" cap="none">
                <a:latin typeface="+mn-lt"/>
              </a:defRPr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B410B8D-041B-4A84-AC47-B91C8D8AB20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87867" y="4144614"/>
            <a:ext cx="5376000" cy="165576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FFC000"/>
                </a:solidFill>
                <a:latin typeface="+mn-lt"/>
              </a:defRPr>
            </a:lvl1pPr>
          </a:lstStyle>
          <a:p>
            <a:r>
              <a:rPr lang="en-US" dirty="0"/>
              <a:t>Click to add a subtitle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F7EADAC-31C6-40A1-81AA-708EA7095F2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1746" y="88132"/>
            <a:ext cx="2484772" cy="193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7071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3" orient="horz" pos="1570" userDrawn="1">
          <p15:clr>
            <a:srgbClr val="FBAE40"/>
          </p15:clr>
        </p15:guide>
        <p15:guide id="4" orient="horz" pos="349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tlin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7">
            <a:extLst>
              <a:ext uri="{FF2B5EF4-FFF2-40B4-BE49-F238E27FC236}">
                <a16:creationId xmlns:a16="http://schemas.microsoft.com/office/drawing/2014/main" id="{BEB49626-66DD-4B34-B53A-0218231E2785}"/>
              </a:ext>
            </a:extLst>
          </p:cNvPr>
          <p:cNvSpPr/>
          <p:nvPr userDrawn="1"/>
        </p:nvSpPr>
        <p:spPr>
          <a:xfrm>
            <a:off x="-802105" y="0"/>
            <a:ext cx="9649637" cy="6858738"/>
          </a:xfrm>
          <a:custGeom>
            <a:avLst/>
            <a:gdLst>
              <a:gd name="connsiteX0" fmla="*/ 0 w 7216680"/>
              <a:gd name="connsiteY0" fmla="*/ 0 h 6839265"/>
              <a:gd name="connsiteX1" fmla="*/ 6035421 w 7216680"/>
              <a:gd name="connsiteY1" fmla="*/ 0 h 6839265"/>
              <a:gd name="connsiteX2" fmla="*/ 6065599 w 7216680"/>
              <a:gd name="connsiteY2" fmla="*/ 71230 h 6839265"/>
              <a:gd name="connsiteX3" fmla="*/ 6126480 w 7216680"/>
              <a:gd name="connsiteY3" fmla="*/ 236161 h 6839265"/>
              <a:gd name="connsiteX4" fmla="*/ 6126480 w 7216680"/>
              <a:gd name="connsiteY4" fmla="*/ 236164 h 6839265"/>
              <a:gd name="connsiteX5" fmla="*/ 6309166 w 7216680"/>
              <a:gd name="connsiteY5" fmla="*/ 731071 h 6839265"/>
              <a:gd name="connsiteX6" fmla="*/ 6862307 w 7216680"/>
              <a:gd name="connsiteY6" fmla="*/ 2761820 h 6839265"/>
              <a:gd name="connsiteX7" fmla="*/ 7215609 w 7216680"/>
              <a:gd name="connsiteY7" fmla="*/ 6698487 h 6839265"/>
              <a:gd name="connsiteX8" fmla="*/ 7216680 w 7216680"/>
              <a:gd name="connsiteY8" fmla="*/ 6839265 h 6839265"/>
              <a:gd name="connsiteX9" fmla="*/ 6128131 w 7216680"/>
              <a:gd name="connsiteY9" fmla="*/ 6839265 h 6839265"/>
              <a:gd name="connsiteX10" fmla="*/ 6126481 w 7216680"/>
              <a:gd name="connsiteY10" fmla="*/ 6836187 h 6839265"/>
              <a:gd name="connsiteX11" fmla="*/ 6126481 w 7216680"/>
              <a:gd name="connsiteY11" fmla="*/ 6839265 h 6839265"/>
              <a:gd name="connsiteX12" fmla="*/ 0 w 7216680"/>
              <a:gd name="connsiteY12" fmla="*/ 6839265 h 6839265"/>
              <a:gd name="connsiteX13" fmla="*/ 0 w 7216680"/>
              <a:gd name="connsiteY13" fmla="*/ 0 h 6839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216680" h="6839265">
                <a:moveTo>
                  <a:pt x="0" y="0"/>
                </a:moveTo>
                <a:lnTo>
                  <a:pt x="6035421" y="0"/>
                </a:lnTo>
                <a:lnTo>
                  <a:pt x="6065599" y="71230"/>
                </a:lnTo>
                <a:lnTo>
                  <a:pt x="6126480" y="236161"/>
                </a:lnTo>
                <a:lnTo>
                  <a:pt x="6126480" y="236164"/>
                </a:lnTo>
                <a:lnTo>
                  <a:pt x="6309166" y="731071"/>
                </a:lnTo>
                <a:cubicBezTo>
                  <a:pt x="6538002" y="1397303"/>
                  <a:pt x="6722579" y="2080591"/>
                  <a:pt x="6862307" y="2761820"/>
                </a:cubicBezTo>
                <a:cubicBezTo>
                  <a:pt x="7071899" y="3783664"/>
                  <a:pt x="7199830" y="5426035"/>
                  <a:pt x="7215609" y="6698487"/>
                </a:cubicBezTo>
                <a:lnTo>
                  <a:pt x="7216680" y="6839265"/>
                </a:lnTo>
                <a:lnTo>
                  <a:pt x="6128131" y="6839265"/>
                </a:lnTo>
                <a:lnTo>
                  <a:pt x="6126481" y="6836187"/>
                </a:lnTo>
                <a:lnTo>
                  <a:pt x="6126481" y="6839265"/>
                </a:lnTo>
                <a:lnTo>
                  <a:pt x="0" y="6839265"/>
                </a:lnTo>
                <a:lnTo>
                  <a:pt x="0" y="0"/>
                </a:lnTo>
                <a:close/>
              </a:path>
            </a:pathLst>
          </a:custGeom>
          <a:solidFill>
            <a:srgbClr val="FFD2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Text Placeholder 22">
            <a:extLst>
              <a:ext uri="{FF2B5EF4-FFF2-40B4-BE49-F238E27FC236}">
                <a16:creationId xmlns:a16="http://schemas.microsoft.com/office/drawing/2014/main" id="{89B08577-4B61-4936-842E-76345D0DC11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3702" y="642016"/>
            <a:ext cx="6664657" cy="81202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PRESENTATION OUTLINE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E8D193E-7081-4571-9260-158CD98E7556}"/>
              </a:ext>
            </a:extLst>
          </p:cNvPr>
          <p:cNvCxnSpPr/>
          <p:nvPr userDrawn="1"/>
        </p:nvCxnSpPr>
        <p:spPr>
          <a:xfrm flipH="1">
            <a:off x="-144105" y="788033"/>
            <a:ext cx="960105" cy="0"/>
          </a:xfrm>
          <a:prstGeom prst="line">
            <a:avLst/>
          </a:prstGeom>
          <a:ln w="19050">
            <a:solidFill>
              <a:srgbClr val="2833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0FF0320B-71BE-4D8F-80A0-A46396A783C2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16001" y="2435824"/>
            <a:ext cx="6800056" cy="3918007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 sz="2800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Bullet points</a:t>
            </a:r>
          </a:p>
          <a:p>
            <a:pPr lvl="0"/>
            <a:endParaRPr lang="en-US" dirty="0"/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1A105F05-0B2E-4BA9-B29E-9BADF903C3D6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943785" y="2456067"/>
            <a:ext cx="3023616" cy="3918007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D243"/>
              </a:buClr>
              <a:buSzPct val="150000"/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Bullet points</a:t>
            </a:r>
          </a:p>
          <a:p>
            <a:pPr lvl="0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41B8992-8A30-44A7-9B7D-4766EC35EB3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38251" y="0"/>
            <a:ext cx="2484772" cy="193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00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3" orient="horz" pos="1570" userDrawn="1">
          <p15:clr>
            <a:srgbClr val="FBAE40"/>
          </p15:clr>
        </p15:guide>
        <p15:guide id="4" orient="horz" pos="349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t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34">
            <a:extLst>
              <a:ext uri="{FF2B5EF4-FFF2-40B4-BE49-F238E27FC236}">
                <a16:creationId xmlns:a16="http://schemas.microsoft.com/office/drawing/2014/main" id="{D5EB74D3-431A-44EB-9499-87BAA56EBE46}"/>
              </a:ext>
            </a:extLst>
          </p:cNvPr>
          <p:cNvSpPr/>
          <p:nvPr userDrawn="1"/>
        </p:nvSpPr>
        <p:spPr>
          <a:xfrm>
            <a:off x="7270351" y="-4153"/>
            <a:ext cx="5631512" cy="6862153"/>
          </a:xfrm>
          <a:custGeom>
            <a:avLst/>
            <a:gdLst>
              <a:gd name="connsiteX0" fmla="*/ 3099619 w 4223634"/>
              <a:gd name="connsiteY0" fmla="*/ 0 h 6862153"/>
              <a:gd name="connsiteX1" fmla="*/ 3099615 w 4223634"/>
              <a:gd name="connsiteY1" fmla="*/ 2205 h 6862153"/>
              <a:gd name="connsiteX2" fmla="*/ 4223634 w 4223634"/>
              <a:gd name="connsiteY2" fmla="*/ 2205 h 6862153"/>
              <a:gd name="connsiteX3" fmla="*/ 4223634 w 4223634"/>
              <a:gd name="connsiteY3" fmla="*/ 6860205 h 6862153"/>
              <a:gd name="connsiteX4" fmla="*/ 3086923 w 4223634"/>
              <a:gd name="connsiteY4" fmla="*/ 6860205 h 6862153"/>
              <a:gd name="connsiteX5" fmla="*/ 3086919 w 4223634"/>
              <a:gd name="connsiteY5" fmla="*/ 6862153 h 6862153"/>
              <a:gd name="connsiteX6" fmla="*/ 1180108 w 4223634"/>
              <a:gd name="connsiteY6" fmla="*/ 6860204 h 6862153"/>
              <a:gd name="connsiteX7" fmla="*/ 1179073 w 4223634"/>
              <a:gd name="connsiteY7" fmla="*/ 6723895 h 6862153"/>
              <a:gd name="connsiteX8" fmla="*/ 824765 w 4223634"/>
              <a:gd name="connsiteY8" fmla="*/ 2767370 h 6862153"/>
              <a:gd name="connsiteX9" fmla="*/ 270049 w 4223634"/>
              <a:gd name="connsiteY9" fmla="*/ 726378 h 6862153"/>
              <a:gd name="connsiteX10" fmla="*/ 86843 w 4223634"/>
              <a:gd name="connsiteY10" fmla="*/ 228974 h 6862153"/>
              <a:gd name="connsiteX11" fmla="*/ 86843 w 4223634"/>
              <a:gd name="connsiteY11" fmla="*/ 228971 h 6862153"/>
              <a:gd name="connsiteX12" fmla="*/ 25789 w 4223634"/>
              <a:gd name="connsiteY12" fmla="*/ 63208 h 6862153"/>
              <a:gd name="connsiteX13" fmla="*/ 0 w 4223634"/>
              <a:gd name="connsiteY13" fmla="*/ 2205 h 6862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223634" h="6862153">
                <a:moveTo>
                  <a:pt x="3099619" y="0"/>
                </a:moveTo>
                <a:lnTo>
                  <a:pt x="3099615" y="2205"/>
                </a:lnTo>
                <a:lnTo>
                  <a:pt x="4223634" y="2205"/>
                </a:lnTo>
                <a:lnTo>
                  <a:pt x="4223634" y="6860205"/>
                </a:lnTo>
                <a:lnTo>
                  <a:pt x="3086923" y="6860205"/>
                </a:lnTo>
                <a:lnTo>
                  <a:pt x="3086919" y="6862153"/>
                </a:lnTo>
                <a:lnTo>
                  <a:pt x="1180108" y="6860204"/>
                </a:lnTo>
                <a:lnTo>
                  <a:pt x="1179073" y="6723895"/>
                </a:lnTo>
                <a:cubicBezTo>
                  <a:pt x="1163249" y="5445025"/>
                  <a:pt x="1034954" y="3794369"/>
                  <a:pt x="824765" y="2767370"/>
                </a:cubicBezTo>
                <a:cubicBezTo>
                  <a:pt x="684639" y="2082705"/>
                  <a:pt x="499537" y="1395970"/>
                  <a:pt x="270049" y="726378"/>
                </a:cubicBezTo>
                <a:lnTo>
                  <a:pt x="86843" y="228974"/>
                </a:lnTo>
                <a:lnTo>
                  <a:pt x="86843" y="228971"/>
                </a:lnTo>
                <a:lnTo>
                  <a:pt x="25789" y="63208"/>
                </a:lnTo>
                <a:lnTo>
                  <a:pt x="0" y="2205"/>
                </a:lnTo>
                <a:close/>
              </a:path>
            </a:pathLst>
          </a:custGeom>
          <a:solidFill>
            <a:srgbClr val="FFD2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21DC0F93-171C-49EB-9446-4F7D46B69DD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16000" y="2020297"/>
            <a:ext cx="6800056" cy="4200067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D243"/>
              </a:buClr>
              <a:buFont typeface="Arial" panose="020B0604020202020204" pitchFamily="34" charset="0"/>
              <a:buChar char="•"/>
              <a:defRPr sz="2800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Bullet points</a:t>
            </a:r>
          </a:p>
          <a:p>
            <a:pPr lvl="0"/>
            <a:endParaRPr lang="en-US" dirty="0"/>
          </a:p>
        </p:txBody>
      </p:sp>
      <p:sp>
        <p:nvSpPr>
          <p:cNvPr id="18" name="Content Placeholder 20">
            <a:extLst>
              <a:ext uri="{FF2B5EF4-FFF2-40B4-BE49-F238E27FC236}">
                <a16:creationId xmlns:a16="http://schemas.microsoft.com/office/drawing/2014/main" id="{137CA929-1BAB-4A75-88BB-C0029C71A1B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868076" y="2020296"/>
            <a:ext cx="3202115" cy="308032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 sz="2800">
                <a:solidFill>
                  <a:srgbClr val="283369"/>
                </a:solidFill>
              </a:defRPr>
            </a:lvl1pPr>
          </a:lstStyle>
          <a:p>
            <a:pPr lvl="0"/>
            <a:r>
              <a:rPr lang="en-US" dirty="0"/>
              <a:t>Bullet points</a:t>
            </a:r>
          </a:p>
          <a:p>
            <a:pPr lvl="0"/>
            <a:r>
              <a:rPr lang="en-US" dirty="0"/>
              <a:t>Bullet points</a:t>
            </a:r>
          </a:p>
        </p:txBody>
      </p:sp>
      <p:sp>
        <p:nvSpPr>
          <p:cNvPr id="19" name="Text Placeholder 22">
            <a:extLst>
              <a:ext uri="{FF2B5EF4-FFF2-40B4-BE49-F238E27FC236}">
                <a16:creationId xmlns:a16="http://schemas.microsoft.com/office/drawing/2014/main" id="{F2E7A835-E879-4825-BA77-D5EB598DFD3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04543" y="637637"/>
            <a:ext cx="7511324" cy="55284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PRESENTATION OUTLINE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4A0978E-B50F-4B9E-951B-13783E73DD53}"/>
              </a:ext>
            </a:extLst>
          </p:cNvPr>
          <p:cNvCxnSpPr/>
          <p:nvPr userDrawn="1"/>
        </p:nvCxnSpPr>
        <p:spPr>
          <a:xfrm flipH="1">
            <a:off x="-144105" y="788033"/>
            <a:ext cx="960105" cy="0"/>
          </a:xfrm>
          <a:prstGeom prst="line">
            <a:avLst/>
          </a:prstGeom>
          <a:ln w="19050">
            <a:solidFill>
              <a:srgbClr val="2833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0212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9">
            <a:extLst>
              <a:ext uri="{FF2B5EF4-FFF2-40B4-BE49-F238E27FC236}">
                <a16:creationId xmlns:a16="http://schemas.microsoft.com/office/drawing/2014/main" id="{E4D4AE61-DD04-4EB8-9376-8A57A4AC6E9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8251" y="333747"/>
            <a:ext cx="1688608" cy="20289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7000" b="1">
                <a:solidFill>
                  <a:srgbClr val="FFDC6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11" name="Content Placeholder 22">
            <a:extLst>
              <a:ext uri="{FF2B5EF4-FFF2-40B4-BE49-F238E27FC236}">
                <a16:creationId xmlns:a16="http://schemas.microsoft.com/office/drawing/2014/main" id="{2C589F95-3298-4A7D-AF98-F5EC8D09948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15412" y="3251203"/>
            <a:ext cx="10515600" cy="935789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283369"/>
                </a:solidFill>
                <a:latin typeface="+mn-lt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Content</a:t>
            </a:r>
          </a:p>
          <a:p>
            <a:pPr lvl="4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1B34054-008D-4D7C-AB78-7CF059F2B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6000" y="6357603"/>
            <a:ext cx="10291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algn="r"/>
            <a:r>
              <a:rPr lang="en-US">
                <a:solidFill>
                  <a:schemeClr val="accent2"/>
                </a:solidFill>
              </a:rPr>
              <a:t>EuroHealthNet Presentation Title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088D6CE-B28D-4CD2-AD11-393ADD902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60800" y="6356354"/>
            <a:ext cx="480000" cy="365125"/>
          </a:xfrm>
          <a:prstGeom prst="rect">
            <a:avLst/>
          </a:prstGeom>
        </p:spPr>
        <p:txBody>
          <a:bodyPr/>
          <a:lstStyle>
            <a:lvl1pPr algn="l">
              <a:defRPr baseline="0">
                <a:solidFill>
                  <a:schemeClr val="accent2"/>
                </a:solidFill>
                <a:latin typeface="+mn-lt"/>
              </a:defRPr>
            </a:lvl1pPr>
          </a:lstStyle>
          <a:p>
            <a:fld id="{9DB4653B-8D44-E645-B52B-971564AB36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92AF2A7-8EFD-4352-8692-FA052CC92842}"/>
              </a:ext>
            </a:extLst>
          </p:cNvPr>
          <p:cNvCxnSpPr/>
          <p:nvPr userDrawn="1"/>
        </p:nvCxnSpPr>
        <p:spPr>
          <a:xfrm>
            <a:off x="11184565" y="6356352"/>
            <a:ext cx="0" cy="673048"/>
          </a:xfrm>
          <a:prstGeom prst="line">
            <a:avLst/>
          </a:prstGeom>
          <a:ln w="19050" cap="rnd">
            <a:solidFill>
              <a:srgbClr val="FFC108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>
            <a:extLst>
              <a:ext uri="{FF2B5EF4-FFF2-40B4-BE49-F238E27FC236}">
                <a16:creationId xmlns:a16="http://schemas.microsoft.com/office/drawing/2014/main" id="{4EA18C01-5003-44B1-8F53-1B3539C934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6000" y="1544403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 cap="none">
                <a:latin typeface="+mn-lt"/>
              </a:defRPr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17" name="Content Placeholder 22">
            <a:extLst>
              <a:ext uri="{FF2B5EF4-FFF2-40B4-BE49-F238E27FC236}">
                <a16:creationId xmlns:a16="http://schemas.microsoft.com/office/drawing/2014/main" id="{480CC527-F286-44CA-A406-BCACA0CB7FB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38200" y="4495319"/>
            <a:ext cx="10515600" cy="935789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800">
                <a:solidFill>
                  <a:srgbClr val="283369"/>
                </a:solidFill>
                <a:latin typeface="+mn-lt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Bullet points</a:t>
            </a:r>
          </a:p>
          <a:p>
            <a:pPr lvl="0"/>
            <a:r>
              <a:rPr lang="en-US" dirty="0"/>
              <a:t>Bullet points</a:t>
            </a:r>
          </a:p>
          <a:p>
            <a:pPr lvl="4"/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B1D0111-9367-495C-8281-F2B9AE212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60800" y="6356354"/>
            <a:ext cx="480000" cy="365125"/>
          </a:xfrm>
          <a:prstGeom prst="rect">
            <a:avLst/>
          </a:prstGeom>
        </p:spPr>
        <p:txBody>
          <a:bodyPr/>
          <a:lstStyle>
            <a:lvl1pPr algn="l">
              <a:defRPr sz="1200" baseline="0">
                <a:latin typeface="+mn-lt"/>
              </a:defRPr>
            </a:lvl1pPr>
          </a:lstStyle>
          <a:p>
            <a:fld id="{9DB4653B-8D44-E645-B52B-971564AB36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B5AF70-5949-485C-9099-375AC864CF39}"/>
              </a:ext>
            </a:extLst>
          </p:cNvPr>
          <p:cNvCxnSpPr/>
          <p:nvPr userDrawn="1"/>
        </p:nvCxnSpPr>
        <p:spPr>
          <a:xfrm>
            <a:off x="11184565" y="6356352"/>
            <a:ext cx="0" cy="673048"/>
          </a:xfrm>
          <a:prstGeom prst="line">
            <a:avLst/>
          </a:prstGeom>
          <a:ln w="19050" cap="rnd">
            <a:solidFill>
              <a:srgbClr val="FFC108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51DD585-6584-4BF8-9F54-84DE53661C68}"/>
              </a:ext>
            </a:extLst>
          </p:cNvPr>
          <p:cNvCxnSpPr/>
          <p:nvPr userDrawn="1"/>
        </p:nvCxnSpPr>
        <p:spPr>
          <a:xfrm flipH="1">
            <a:off x="-144105" y="788033"/>
            <a:ext cx="960105" cy="0"/>
          </a:xfrm>
          <a:prstGeom prst="line">
            <a:avLst/>
          </a:prstGeom>
          <a:ln w="19050">
            <a:solidFill>
              <a:srgbClr val="2833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BC116E79-DB63-4D8A-AAA1-806744A8E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6000" y="6357603"/>
            <a:ext cx="10291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algn="r"/>
            <a:r>
              <a:rPr lang="en-US">
                <a:solidFill>
                  <a:schemeClr val="accent2"/>
                </a:solidFill>
              </a:rPr>
              <a:t>EuroHealthNet Presentation Title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D3E24B93-0F5B-42CC-9B0D-6C52AA75A82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16000" y="1838328"/>
            <a:ext cx="10567461" cy="8048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accent5"/>
              </a:buClr>
              <a:buFont typeface="Arial" panose="020B0604020202020204" pitchFamily="34" charset="0"/>
              <a:buNone/>
              <a:defRPr sz="2800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Content</a:t>
            </a:r>
          </a:p>
          <a:p>
            <a:pPr lvl="0"/>
            <a:endParaRPr lang="en-US" dirty="0"/>
          </a:p>
        </p:txBody>
      </p:sp>
      <p:sp>
        <p:nvSpPr>
          <p:cNvPr id="16" name="Text Placeholder 22">
            <a:extLst>
              <a:ext uri="{FF2B5EF4-FFF2-40B4-BE49-F238E27FC236}">
                <a16:creationId xmlns:a16="http://schemas.microsoft.com/office/drawing/2014/main" id="{7BA00B45-9A15-44C4-9F4E-FD2CDB780B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04543" y="654064"/>
            <a:ext cx="5979248" cy="55284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GENERAL SLIDE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294CF519-81DB-45BA-BC4D-3B88EED5935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16002" y="2914128"/>
            <a:ext cx="10567460" cy="8048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DFBA32"/>
              </a:buClr>
              <a:buFont typeface="Arial" panose="020B0604020202020204" pitchFamily="34" charset="0"/>
              <a:buChar char="•"/>
              <a:defRPr sz="2800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Bullet points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341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22D313E-C1A5-45DD-A0E6-49C5150A6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60800" y="6356354"/>
            <a:ext cx="480000" cy="365125"/>
          </a:xfrm>
          <a:prstGeom prst="rect">
            <a:avLst/>
          </a:prstGeom>
        </p:spPr>
        <p:txBody>
          <a:bodyPr/>
          <a:lstStyle>
            <a:lvl1pPr algn="l">
              <a:defRPr sz="1200" baseline="0">
                <a:latin typeface="+mn-lt"/>
              </a:defRPr>
            </a:lvl1pPr>
          </a:lstStyle>
          <a:p>
            <a:fld id="{9DB4653B-8D44-E645-B52B-971564AB36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F479FE-F622-430B-8A26-C7D0627AAB81}"/>
              </a:ext>
            </a:extLst>
          </p:cNvPr>
          <p:cNvCxnSpPr/>
          <p:nvPr userDrawn="1"/>
        </p:nvCxnSpPr>
        <p:spPr>
          <a:xfrm>
            <a:off x="11184565" y="6356352"/>
            <a:ext cx="0" cy="673048"/>
          </a:xfrm>
          <a:prstGeom prst="line">
            <a:avLst/>
          </a:prstGeom>
          <a:ln w="19050" cap="rnd">
            <a:solidFill>
              <a:srgbClr val="FFC108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0DF49B7-F3FE-4988-913F-DE8DE12247D9}"/>
              </a:ext>
            </a:extLst>
          </p:cNvPr>
          <p:cNvCxnSpPr/>
          <p:nvPr userDrawn="1"/>
        </p:nvCxnSpPr>
        <p:spPr>
          <a:xfrm flipH="1">
            <a:off x="-144105" y="788033"/>
            <a:ext cx="960105" cy="0"/>
          </a:xfrm>
          <a:prstGeom prst="line">
            <a:avLst/>
          </a:prstGeom>
          <a:ln w="19050">
            <a:solidFill>
              <a:srgbClr val="FFD2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EB2B4283-7B28-410C-87DB-0DFCDFBA5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6000" y="6357603"/>
            <a:ext cx="10291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algn="r"/>
            <a:r>
              <a:rPr lang="en-US">
                <a:solidFill>
                  <a:schemeClr val="accent2"/>
                </a:solidFill>
              </a:rPr>
              <a:t>EuroHealthNet Presentation Title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8B091079-53ED-4503-B4B1-DD5DE4C9125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16000" y="1838328"/>
            <a:ext cx="10567461" cy="8048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accent5"/>
              </a:buClr>
              <a:buFont typeface="Arial" panose="020B0604020202020204" pitchFamily="34" charset="0"/>
              <a:buNone/>
              <a:defRPr sz="2800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Content</a:t>
            </a:r>
          </a:p>
          <a:p>
            <a:pPr lvl="0"/>
            <a:endParaRPr lang="en-US" dirty="0"/>
          </a:p>
        </p:txBody>
      </p:sp>
      <p:sp>
        <p:nvSpPr>
          <p:cNvPr id="16" name="Text Placeholder 22">
            <a:extLst>
              <a:ext uri="{FF2B5EF4-FFF2-40B4-BE49-F238E27FC236}">
                <a16:creationId xmlns:a16="http://schemas.microsoft.com/office/drawing/2014/main" id="{756E0FD6-9A34-4E09-A225-0EA5760A76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04543" y="654064"/>
            <a:ext cx="5979248" cy="55284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FFD243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GENERAL SLIDE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BCE5AC17-EFAF-4EC8-8F42-87D48ADBED5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16002" y="2914128"/>
            <a:ext cx="10567460" cy="8048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D243"/>
              </a:buClr>
              <a:buFont typeface="Arial" panose="020B0604020202020204" pitchFamily="34" charset="0"/>
              <a:buChar char="•"/>
              <a:defRPr sz="2800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Bullet points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3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34">
            <a:extLst>
              <a:ext uri="{FF2B5EF4-FFF2-40B4-BE49-F238E27FC236}">
                <a16:creationId xmlns:a16="http://schemas.microsoft.com/office/drawing/2014/main" id="{D5045F0F-2D28-4F74-B0D0-3DCE590C2E03}"/>
              </a:ext>
            </a:extLst>
          </p:cNvPr>
          <p:cNvSpPr/>
          <p:nvPr userDrawn="1"/>
        </p:nvSpPr>
        <p:spPr>
          <a:xfrm>
            <a:off x="7282382" y="-10259"/>
            <a:ext cx="5631512" cy="6862153"/>
          </a:xfrm>
          <a:custGeom>
            <a:avLst/>
            <a:gdLst>
              <a:gd name="connsiteX0" fmla="*/ 3099619 w 4223634"/>
              <a:gd name="connsiteY0" fmla="*/ 0 h 6862153"/>
              <a:gd name="connsiteX1" fmla="*/ 3099615 w 4223634"/>
              <a:gd name="connsiteY1" fmla="*/ 2205 h 6862153"/>
              <a:gd name="connsiteX2" fmla="*/ 4223634 w 4223634"/>
              <a:gd name="connsiteY2" fmla="*/ 2205 h 6862153"/>
              <a:gd name="connsiteX3" fmla="*/ 4223634 w 4223634"/>
              <a:gd name="connsiteY3" fmla="*/ 6860205 h 6862153"/>
              <a:gd name="connsiteX4" fmla="*/ 3086923 w 4223634"/>
              <a:gd name="connsiteY4" fmla="*/ 6860205 h 6862153"/>
              <a:gd name="connsiteX5" fmla="*/ 3086919 w 4223634"/>
              <a:gd name="connsiteY5" fmla="*/ 6862153 h 6862153"/>
              <a:gd name="connsiteX6" fmla="*/ 1180108 w 4223634"/>
              <a:gd name="connsiteY6" fmla="*/ 6860204 h 6862153"/>
              <a:gd name="connsiteX7" fmla="*/ 1179073 w 4223634"/>
              <a:gd name="connsiteY7" fmla="*/ 6723895 h 6862153"/>
              <a:gd name="connsiteX8" fmla="*/ 824765 w 4223634"/>
              <a:gd name="connsiteY8" fmla="*/ 2767370 h 6862153"/>
              <a:gd name="connsiteX9" fmla="*/ 270049 w 4223634"/>
              <a:gd name="connsiteY9" fmla="*/ 726378 h 6862153"/>
              <a:gd name="connsiteX10" fmla="*/ 86843 w 4223634"/>
              <a:gd name="connsiteY10" fmla="*/ 228974 h 6862153"/>
              <a:gd name="connsiteX11" fmla="*/ 86843 w 4223634"/>
              <a:gd name="connsiteY11" fmla="*/ 228971 h 6862153"/>
              <a:gd name="connsiteX12" fmla="*/ 25789 w 4223634"/>
              <a:gd name="connsiteY12" fmla="*/ 63208 h 6862153"/>
              <a:gd name="connsiteX13" fmla="*/ 0 w 4223634"/>
              <a:gd name="connsiteY13" fmla="*/ 2205 h 6862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223634" h="6862153">
                <a:moveTo>
                  <a:pt x="3099619" y="0"/>
                </a:moveTo>
                <a:lnTo>
                  <a:pt x="3099615" y="2205"/>
                </a:lnTo>
                <a:lnTo>
                  <a:pt x="4223634" y="2205"/>
                </a:lnTo>
                <a:lnTo>
                  <a:pt x="4223634" y="6860205"/>
                </a:lnTo>
                <a:lnTo>
                  <a:pt x="3086923" y="6860205"/>
                </a:lnTo>
                <a:lnTo>
                  <a:pt x="3086919" y="6862153"/>
                </a:lnTo>
                <a:lnTo>
                  <a:pt x="1180108" y="6860204"/>
                </a:lnTo>
                <a:lnTo>
                  <a:pt x="1179073" y="6723895"/>
                </a:lnTo>
                <a:cubicBezTo>
                  <a:pt x="1163249" y="5445025"/>
                  <a:pt x="1034954" y="3794369"/>
                  <a:pt x="824765" y="2767370"/>
                </a:cubicBezTo>
                <a:cubicBezTo>
                  <a:pt x="684639" y="2082705"/>
                  <a:pt x="499537" y="1395970"/>
                  <a:pt x="270049" y="726378"/>
                </a:cubicBezTo>
                <a:lnTo>
                  <a:pt x="86843" y="228974"/>
                </a:lnTo>
                <a:lnTo>
                  <a:pt x="86843" y="228971"/>
                </a:lnTo>
                <a:lnTo>
                  <a:pt x="25789" y="63208"/>
                </a:lnTo>
                <a:lnTo>
                  <a:pt x="0" y="2205"/>
                </a:lnTo>
                <a:close/>
              </a:path>
            </a:pathLst>
          </a:custGeom>
          <a:solidFill>
            <a:srgbClr val="2833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CB467AC5-6CED-4F92-B5AD-2FAD4B2D8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6000" y="6357603"/>
            <a:ext cx="10291200" cy="365125"/>
          </a:xfrm>
          <a:prstGeom prst="rect">
            <a:avLst/>
          </a:prstGeom>
        </p:spPr>
        <p:txBody>
          <a:bodyPr/>
          <a:lstStyle>
            <a:lvl1pPr>
              <a:defRPr sz="1200" baseline="0">
                <a:solidFill>
                  <a:schemeClr val="bg2"/>
                </a:solidFill>
                <a:latin typeface="+mn-lt"/>
              </a:defRPr>
            </a:lvl1pPr>
          </a:lstStyle>
          <a:p>
            <a:pPr algn="r"/>
            <a:r>
              <a:rPr lang="en-US"/>
              <a:t>EuroHealthNet Presentation Title</a:t>
            </a:r>
            <a:endParaRPr lang="en-US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4C6C2576-1EA4-477D-8BC3-99CEF0345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60800" y="6356354"/>
            <a:ext cx="480000" cy="365125"/>
          </a:xfrm>
          <a:prstGeom prst="rect">
            <a:avLst/>
          </a:prstGeom>
        </p:spPr>
        <p:txBody>
          <a:bodyPr/>
          <a:lstStyle>
            <a:lvl1pPr algn="l">
              <a:defRPr sz="1200" baseline="0">
                <a:solidFill>
                  <a:schemeClr val="bg2"/>
                </a:solidFill>
              </a:defRPr>
            </a:lvl1pPr>
          </a:lstStyle>
          <a:p>
            <a:fld id="{9DB4653B-8D44-E645-B52B-971564AB36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7D02CC2-CBF8-4932-A7A0-296BD014F3E6}"/>
              </a:ext>
            </a:extLst>
          </p:cNvPr>
          <p:cNvCxnSpPr/>
          <p:nvPr userDrawn="1"/>
        </p:nvCxnSpPr>
        <p:spPr>
          <a:xfrm>
            <a:off x="11184565" y="6356352"/>
            <a:ext cx="0" cy="673048"/>
          </a:xfrm>
          <a:prstGeom prst="line">
            <a:avLst/>
          </a:prstGeom>
          <a:ln w="19050" cap="rnd">
            <a:solidFill>
              <a:srgbClr val="FFC108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4">
            <a:extLst>
              <a:ext uri="{FF2B5EF4-FFF2-40B4-BE49-F238E27FC236}">
                <a16:creationId xmlns:a16="http://schemas.microsoft.com/office/drawing/2014/main" id="{8D319149-D0B5-4123-8B6D-5FA031DCC7D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08542" y="2516889"/>
            <a:ext cx="6807516" cy="95408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Content</a:t>
            </a:r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D6E25207-1269-4757-815E-3D2F87BFA19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16001" y="3898618"/>
            <a:ext cx="6800056" cy="99317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D243"/>
              </a:buClr>
              <a:buFont typeface="Arial" panose="020B0604020202020204" pitchFamily="34" charset="0"/>
              <a:buChar char="•"/>
              <a:defRPr sz="2800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Bullet points</a:t>
            </a:r>
          </a:p>
          <a:p>
            <a:pPr lvl="0"/>
            <a:endParaRPr lang="en-US" dirty="0"/>
          </a:p>
        </p:txBody>
      </p:sp>
      <p:sp>
        <p:nvSpPr>
          <p:cNvPr id="22" name="Content Placeholder 20">
            <a:extLst>
              <a:ext uri="{FF2B5EF4-FFF2-40B4-BE49-F238E27FC236}">
                <a16:creationId xmlns:a16="http://schemas.microsoft.com/office/drawing/2014/main" id="{60592570-6554-47EA-B0A1-38C374A1BFD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758747" y="2384539"/>
            <a:ext cx="3526296" cy="332435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FFC000"/>
              </a:buClr>
              <a:buSzPct val="150000"/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Bullet points</a:t>
            </a:r>
          </a:p>
          <a:p>
            <a:pPr lvl="0"/>
            <a:r>
              <a:rPr lang="en-US" dirty="0"/>
              <a:t>Bullet points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A2569FDE-423C-4E20-9A0A-A1D73A7F30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04543" y="704500"/>
            <a:ext cx="5657852" cy="55284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FFD243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GENERAL SLIDE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886A491-F26D-4B6E-8C26-E8286AB4FDA8}"/>
              </a:ext>
            </a:extLst>
          </p:cNvPr>
          <p:cNvCxnSpPr/>
          <p:nvPr userDrawn="1"/>
        </p:nvCxnSpPr>
        <p:spPr>
          <a:xfrm flipH="1">
            <a:off x="-144105" y="788033"/>
            <a:ext cx="960105" cy="0"/>
          </a:xfrm>
          <a:prstGeom prst="line">
            <a:avLst/>
          </a:prstGeom>
          <a:ln w="19050">
            <a:solidFill>
              <a:srgbClr val="FFD2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665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34">
            <a:extLst>
              <a:ext uri="{FF2B5EF4-FFF2-40B4-BE49-F238E27FC236}">
                <a16:creationId xmlns:a16="http://schemas.microsoft.com/office/drawing/2014/main" id="{0AA53F0C-A1EE-4CD7-97E4-0ADF0E8AA3DA}"/>
              </a:ext>
            </a:extLst>
          </p:cNvPr>
          <p:cNvSpPr/>
          <p:nvPr userDrawn="1"/>
        </p:nvSpPr>
        <p:spPr>
          <a:xfrm>
            <a:off x="7258319" y="-4153"/>
            <a:ext cx="5631512" cy="6862153"/>
          </a:xfrm>
          <a:custGeom>
            <a:avLst/>
            <a:gdLst>
              <a:gd name="connsiteX0" fmla="*/ 3099619 w 4223634"/>
              <a:gd name="connsiteY0" fmla="*/ 0 h 6862153"/>
              <a:gd name="connsiteX1" fmla="*/ 3099615 w 4223634"/>
              <a:gd name="connsiteY1" fmla="*/ 2205 h 6862153"/>
              <a:gd name="connsiteX2" fmla="*/ 4223634 w 4223634"/>
              <a:gd name="connsiteY2" fmla="*/ 2205 h 6862153"/>
              <a:gd name="connsiteX3" fmla="*/ 4223634 w 4223634"/>
              <a:gd name="connsiteY3" fmla="*/ 6860205 h 6862153"/>
              <a:gd name="connsiteX4" fmla="*/ 3086923 w 4223634"/>
              <a:gd name="connsiteY4" fmla="*/ 6860205 h 6862153"/>
              <a:gd name="connsiteX5" fmla="*/ 3086919 w 4223634"/>
              <a:gd name="connsiteY5" fmla="*/ 6862153 h 6862153"/>
              <a:gd name="connsiteX6" fmla="*/ 1180108 w 4223634"/>
              <a:gd name="connsiteY6" fmla="*/ 6860204 h 6862153"/>
              <a:gd name="connsiteX7" fmla="*/ 1179073 w 4223634"/>
              <a:gd name="connsiteY7" fmla="*/ 6723895 h 6862153"/>
              <a:gd name="connsiteX8" fmla="*/ 824765 w 4223634"/>
              <a:gd name="connsiteY8" fmla="*/ 2767370 h 6862153"/>
              <a:gd name="connsiteX9" fmla="*/ 270049 w 4223634"/>
              <a:gd name="connsiteY9" fmla="*/ 726378 h 6862153"/>
              <a:gd name="connsiteX10" fmla="*/ 86843 w 4223634"/>
              <a:gd name="connsiteY10" fmla="*/ 228974 h 6862153"/>
              <a:gd name="connsiteX11" fmla="*/ 86843 w 4223634"/>
              <a:gd name="connsiteY11" fmla="*/ 228971 h 6862153"/>
              <a:gd name="connsiteX12" fmla="*/ 25789 w 4223634"/>
              <a:gd name="connsiteY12" fmla="*/ 63208 h 6862153"/>
              <a:gd name="connsiteX13" fmla="*/ 0 w 4223634"/>
              <a:gd name="connsiteY13" fmla="*/ 2205 h 6862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223634" h="6862153">
                <a:moveTo>
                  <a:pt x="3099619" y="0"/>
                </a:moveTo>
                <a:lnTo>
                  <a:pt x="3099615" y="2205"/>
                </a:lnTo>
                <a:lnTo>
                  <a:pt x="4223634" y="2205"/>
                </a:lnTo>
                <a:lnTo>
                  <a:pt x="4223634" y="6860205"/>
                </a:lnTo>
                <a:lnTo>
                  <a:pt x="3086923" y="6860205"/>
                </a:lnTo>
                <a:lnTo>
                  <a:pt x="3086919" y="6862153"/>
                </a:lnTo>
                <a:lnTo>
                  <a:pt x="1180108" y="6860204"/>
                </a:lnTo>
                <a:lnTo>
                  <a:pt x="1179073" y="6723895"/>
                </a:lnTo>
                <a:cubicBezTo>
                  <a:pt x="1163249" y="5445025"/>
                  <a:pt x="1034954" y="3794369"/>
                  <a:pt x="824765" y="2767370"/>
                </a:cubicBezTo>
                <a:cubicBezTo>
                  <a:pt x="684639" y="2082705"/>
                  <a:pt x="499537" y="1395970"/>
                  <a:pt x="270049" y="726378"/>
                </a:cubicBezTo>
                <a:lnTo>
                  <a:pt x="86843" y="228974"/>
                </a:lnTo>
                <a:lnTo>
                  <a:pt x="86843" y="228971"/>
                </a:lnTo>
                <a:lnTo>
                  <a:pt x="25789" y="63208"/>
                </a:lnTo>
                <a:lnTo>
                  <a:pt x="0" y="2205"/>
                </a:lnTo>
                <a:close/>
              </a:path>
            </a:pathLst>
          </a:custGeom>
          <a:solidFill>
            <a:srgbClr val="FFD2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28FE0E86-B9A9-4573-9DE1-E5B174481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6000" y="6357603"/>
            <a:ext cx="10291200" cy="365125"/>
          </a:xfrm>
          <a:prstGeom prst="rect">
            <a:avLst/>
          </a:prstGeom>
        </p:spPr>
        <p:txBody>
          <a:bodyPr/>
          <a:lstStyle>
            <a:lvl1pPr>
              <a:defRPr sz="1200" baseline="0">
                <a:solidFill>
                  <a:srgbClr val="2F2F32"/>
                </a:solidFill>
                <a:latin typeface="+mn-lt"/>
              </a:defRPr>
            </a:lvl1pPr>
          </a:lstStyle>
          <a:p>
            <a:pPr algn="r"/>
            <a:r>
              <a:rPr lang="en-US"/>
              <a:t>EuroHealthNet Presentation Title</a:t>
            </a:r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7743B49C-B28B-405E-AED7-3B409A10E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60800" y="6356354"/>
            <a:ext cx="480000" cy="365125"/>
          </a:xfrm>
          <a:prstGeom prst="rect">
            <a:avLst/>
          </a:prstGeom>
        </p:spPr>
        <p:txBody>
          <a:bodyPr/>
          <a:lstStyle>
            <a:lvl1pPr algn="l">
              <a:defRPr sz="1200" baseline="0">
                <a:solidFill>
                  <a:srgbClr val="2F2F32"/>
                </a:solidFill>
              </a:defRPr>
            </a:lvl1pPr>
          </a:lstStyle>
          <a:p>
            <a:fld id="{9DB4653B-8D44-E645-B52B-971564AB36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BCAA509B-B1E4-44C0-A2D1-C1DC00F05E7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08542" y="2516889"/>
            <a:ext cx="6807516" cy="95408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Content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1EBE6365-BC20-4E00-BA58-F3586CC40661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16001" y="3898618"/>
            <a:ext cx="6800056" cy="99317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D243"/>
              </a:buClr>
              <a:buFont typeface="Arial" panose="020B0604020202020204" pitchFamily="34" charset="0"/>
              <a:buChar char="•"/>
              <a:defRPr sz="2800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Bullet points</a:t>
            </a:r>
          </a:p>
          <a:p>
            <a:pPr lvl="0"/>
            <a:endParaRPr lang="en-US" dirty="0"/>
          </a:p>
        </p:txBody>
      </p:sp>
      <p:sp>
        <p:nvSpPr>
          <p:cNvPr id="18" name="Content Placeholder 20">
            <a:extLst>
              <a:ext uri="{FF2B5EF4-FFF2-40B4-BE49-F238E27FC236}">
                <a16:creationId xmlns:a16="http://schemas.microsoft.com/office/drawing/2014/main" id="{79EA51BC-DA7A-4829-AFA3-592C1A8F623F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963526" y="2516886"/>
            <a:ext cx="3290685" cy="332435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 sz="2800">
                <a:solidFill>
                  <a:srgbClr val="283369"/>
                </a:solidFill>
              </a:defRPr>
            </a:lvl1pPr>
          </a:lstStyle>
          <a:p>
            <a:pPr lvl="0"/>
            <a:r>
              <a:rPr lang="en-US" dirty="0"/>
              <a:t>Bullet points</a:t>
            </a:r>
          </a:p>
          <a:p>
            <a:pPr lvl="0"/>
            <a:r>
              <a:rPr lang="en-US" dirty="0"/>
              <a:t>Bullet points</a:t>
            </a:r>
          </a:p>
        </p:txBody>
      </p:sp>
      <p:sp>
        <p:nvSpPr>
          <p:cNvPr id="19" name="Text Placeholder 22">
            <a:extLst>
              <a:ext uri="{FF2B5EF4-FFF2-40B4-BE49-F238E27FC236}">
                <a16:creationId xmlns:a16="http://schemas.microsoft.com/office/drawing/2014/main" id="{19847E50-66CE-4D3D-BB8B-B1BB4658FBE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02635" y="704500"/>
            <a:ext cx="5657852" cy="55284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2833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GENERAL SLIDE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3FF487D-9641-4F03-B470-52C3DB193E1F}"/>
              </a:ext>
            </a:extLst>
          </p:cNvPr>
          <p:cNvCxnSpPr/>
          <p:nvPr userDrawn="1"/>
        </p:nvCxnSpPr>
        <p:spPr>
          <a:xfrm flipH="1">
            <a:off x="-144105" y="788033"/>
            <a:ext cx="960105" cy="0"/>
          </a:xfrm>
          <a:prstGeom prst="line">
            <a:avLst/>
          </a:prstGeom>
          <a:ln w="19050">
            <a:solidFill>
              <a:srgbClr val="2833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482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04457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000" y="6357603"/>
            <a:ext cx="10291200" cy="365125"/>
          </a:xfrm>
          <a:prstGeom prst="rect">
            <a:avLst/>
          </a:prstGeom>
        </p:spPr>
        <p:txBody>
          <a:bodyPr/>
          <a:lstStyle>
            <a:lvl1pPr>
              <a:defRPr sz="1200" baseline="0">
                <a:latin typeface="+mn-lt"/>
              </a:defRPr>
            </a:lvl1pPr>
          </a:lstStyle>
          <a:p>
            <a:pPr algn="r"/>
            <a:r>
              <a:rPr lang="en-US">
                <a:solidFill>
                  <a:schemeClr val="accent2"/>
                </a:solidFill>
              </a:rPr>
              <a:t>EuroHealthNet Presentation Title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60800" y="6356354"/>
            <a:ext cx="480000" cy="365125"/>
          </a:xfrm>
          <a:prstGeom prst="rect">
            <a:avLst/>
          </a:prstGeom>
        </p:spPr>
        <p:txBody>
          <a:bodyPr/>
          <a:lstStyle>
            <a:lvl1pPr algn="l">
              <a:defRPr sz="1200" baseline="0">
                <a:solidFill>
                  <a:schemeClr val="accent2"/>
                </a:solidFill>
                <a:latin typeface="+mn-lt"/>
              </a:defRPr>
            </a:lvl1pPr>
          </a:lstStyle>
          <a:p>
            <a:fld id="{9DB4653B-8D44-E645-B52B-971564AB36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94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84" r:id="rId3"/>
    <p:sldLayoutId id="2147483683" r:id="rId4"/>
    <p:sldLayoutId id="2147483662" r:id="rId5"/>
    <p:sldLayoutId id="2147483679" r:id="rId6"/>
    <p:sldLayoutId id="2147483686" r:id="rId7"/>
    <p:sldLayoutId id="2147483680" r:id="rId8"/>
    <p:sldLayoutId id="2147483673" r:id="rId9"/>
    <p:sldLayoutId id="2147483681" r:id="rId10"/>
    <p:sldLayoutId id="2147483666" r:id="rId11"/>
    <p:sldLayoutId id="2147483675" r:id="rId12"/>
    <p:sldLayoutId id="2147483676" r:id="rId13"/>
    <p:sldLayoutId id="2147483678" r:id="rId14"/>
    <p:sldLayoutId id="2147483677" r:id="rId15"/>
    <p:sldLayoutId id="2147483667" r:id="rId16"/>
    <p:sldLayoutId id="2147483668" r:id="rId1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 cap="all" baseline="0">
          <a:solidFill>
            <a:schemeClr val="accent2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400" kern="1200" cap="none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b="1" i="0" kern="1200" cap="all" baseline="0">
          <a:solidFill>
            <a:schemeClr val="accent2"/>
          </a:solidFill>
          <a:latin typeface="ubuntu" panose="020B0504030602030204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b="1" i="0" kern="1200" baseline="0">
          <a:solidFill>
            <a:schemeClr val="tx1"/>
          </a:solidFill>
          <a:latin typeface="ubuntu" panose="020B0504030602030204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000" kern="1200" baseline="0">
          <a:solidFill>
            <a:schemeClr val="tx1"/>
          </a:solidFill>
          <a:latin typeface="ubuntu" panose="020B0504030602030204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000" u="sng" kern="1200" baseline="0">
          <a:solidFill>
            <a:schemeClr val="tx1"/>
          </a:solidFill>
          <a:uFill>
            <a:solidFill>
              <a:schemeClr val="tx1"/>
            </a:solidFill>
          </a:uFill>
          <a:latin typeface="ubuntu" panose="020B0504030602030204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health/sites/health/files/non_communicable_diseases/docs/ev_20181106_co02_en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5.png"/><Relationship Id="rId4" Type="http://schemas.openxmlformats.org/officeDocument/2006/relationships/hyperlink" Target="https://stm.fi/documents/1271139/14654750/Factsheet_EconomyOfWellbeing.pdf/049beeca-3fa7-6658-e353-f9d2471980d8/Factsheet_EconomyOfWellbeing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05546-766C-4DEC-9D46-0D49C99201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121" y="1486751"/>
            <a:ext cx="7997379" cy="1544270"/>
          </a:xfrm>
        </p:spPr>
        <p:txBody>
          <a:bodyPr>
            <a:noAutofit/>
          </a:bodyPr>
          <a:lstStyle/>
          <a:p>
            <a:r>
              <a:rPr lang="it-IT" sz="4400" dirty="0"/>
              <a:t>E</a:t>
            </a:r>
            <a:r>
              <a:rPr lang="en-BE" sz="4400" dirty="0"/>
              <a:t>U </a:t>
            </a:r>
            <a:r>
              <a:rPr lang="it-IT" sz="4400" dirty="0"/>
              <a:t>i</a:t>
            </a:r>
            <a:r>
              <a:rPr lang="en-BE" sz="4400" dirty="0"/>
              <a:t>n</a:t>
            </a:r>
            <a:r>
              <a:rPr lang="it-IT" sz="4400" dirty="0"/>
              <a:t>s</a:t>
            </a:r>
            <a:r>
              <a:rPr lang="en-BE" sz="4400" dirty="0"/>
              <a:t>t</a:t>
            </a:r>
            <a:r>
              <a:rPr lang="it-IT" sz="4400" dirty="0"/>
              <a:t>i</a:t>
            </a:r>
            <a:r>
              <a:rPr lang="en-BE" sz="4400" dirty="0"/>
              <a:t>t</a:t>
            </a:r>
            <a:r>
              <a:rPr lang="it-IT" sz="4400" dirty="0"/>
              <a:t>u</a:t>
            </a:r>
            <a:r>
              <a:rPr lang="en-BE" sz="4400" dirty="0"/>
              <a:t>t</a:t>
            </a:r>
            <a:r>
              <a:rPr lang="it-IT" sz="4400" dirty="0"/>
              <a:t>i</a:t>
            </a:r>
            <a:r>
              <a:rPr lang="en-BE" sz="4400" dirty="0"/>
              <a:t>o</a:t>
            </a:r>
            <a:r>
              <a:rPr lang="it-IT" sz="4400" dirty="0"/>
              <a:t>n</a:t>
            </a:r>
            <a:r>
              <a:rPr lang="en-BE" sz="4400" dirty="0"/>
              <a:t>a</a:t>
            </a:r>
            <a:r>
              <a:rPr lang="it-IT" sz="4400" dirty="0"/>
              <a:t>l</a:t>
            </a:r>
            <a:r>
              <a:rPr lang="en-BE" sz="4400" dirty="0"/>
              <a:t> </a:t>
            </a:r>
            <a:r>
              <a:rPr lang="it-IT" sz="4400" dirty="0"/>
              <a:t>c</a:t>
            </a:r>
            <a:r>
              <a:rPr lang="en-BE" sz="4400" dirty="0" err="1"/>
              <a:t>hange</a:t>
            </a:r>
            <a:r>
              <a:rPr lang="en-BE" sz="4400" dirty="0"/>
              <a:t>: </a:t>
            </a:r>
            <a:br>
              <a:rPr lang="en-BE" sz="4400" dirty="0"/>
            </a:br>
            <a:r>
              <a:rPr lang="it-IT" sz="4400" dirty="0"/>
              <a:t>s</a:t>
            </a:r>
            <a:r>
              <a:rPr lang="en-BE" sz="4400" dirty="0"/>
              <a:t>t</a:t>
            </a:r>
            <a:r>
              <a:rPr lang="it-IT" sz="4400" dirty="0"/>
              <a:t>a</a:t>
            </a:r>
            <a:r>
              <a:rPr lang="en-BE" sz="4400" dirty="0"/>
              <a:t>t</a:t>
            </a:r>
            <a:r>
              <a:rPr lang="it-IT" sz="4400" dirty="0"/>
              <a:t>e</a:t>
            </a:r>
            <a:r>
              <a:rPr lang="en-BE" sz="4400" dirty="0"/>
              <a:t> </a:t>
            </a:r>
            <a:r>
              <a:rPr lang="it-IT" sz="4400" dirty="0"/>
              <a:t>o</a:t>
            </a:r>
            <a:r>
              <a:rPr lang="en-BE" sz="4400" dirty="0"/>
              <a:t>f </a:t>
            </a:r>
            <a:r>
              <a:rPr lang="it-IT" sz="4400" dirty="0"/>
              <a:t>p</a:t>
            </a:r>
            <a:r>
              <a:rPr lang="en-BE" sz="4400" dirty="0"/>
              <a:t>l</a:t>
            </a:r>
            <a:r>
              <a:rPr lang="it-IT" sz="4400" dirty="0"/>
              <a:t>a</a:t>
            </a:r>
            <a:r>
              <a:rPr lang="en-BE" sz="4400" dirty="0"/>
              <a:t>y and opportunity for engagement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F00D10-54A1-41EE-B003-021E8C15DE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2827" y="3585655"/>
            <a:ext cx="6920074" cy="1695450"/>
          </a:xfrm>
        </p:spPr>
        <p:txBody>
          <a:bodyPr>
            <a:normAutofit/>
          </a:bodyPr>
          <a:lstStyle/>
          <a:p>
            <a:r>
              <a:rPr lang="it-IT" sz="2800" dirty="0"/>
              <a:t>C</a:t>
            </a:r>
            <a:r>
              <a:rPr lang="en-BE" sz="2800" dirty="0"/>
              <a:t>a</a:t>
            </a:r>
            <a:r>
              <a:rPr lang="it-IT" sz="2800" dirty="0"/>
              <a:t>r</a:t>
            </a:r>
            <a:r>
              <a:rPr lang="en-BE" sz="2800" dirty="0"/>
              <a:t>o</a:t>
            </a:r>
            <a:r>
              <a:rPr lang="it-IT" sz="2800" dirty="0"/>
              <a:t>l</a:t>
            </a:r>
            <a:r>
              <a:rPr lang="en-BE" sz="2800" dirty="0" err="1"/>
              <a:t>i</a:t>
            </a:r>
            <a:r>
              <a:rPr lang="it-IT" sz="2800" dirty="0"/>
              <a:t>n</a:t>
            </a:r>
            <a:r>
              <a:rPr lang="en-BE" sz="2800" dirty="0"/>
              <a:t>e </a:t>
            </a:r>
            <a:r>
              <a:rPr lang="it-IT" sz="2800" dirty="0"/>
              <a:t>C</a:t>
            </a:r>
            <a:r>
              <a:rPr lang="en-BE" sz="2800" dirty="0"/>
              <a:t>o</a:t>
            </a:r>
            <a:r>
              <a:rPr lang="it-IT" sz="2800" dirty="0"/>
              <a:t>s</a:t>
            </a:r>
            <a:r>
              <a:rPr lang="en-BE" sz="2800" dirty="0"/>
              <a:t>t</a:t>
            </a:r>
            <a:r>
              <a:rPr lang="it-IT" sz="2800" dirty="0"/>
              <a:t>o</a:t>
            </a:r>
            <a:r>
              <a:rPr lang="en-BE" sz="2800" dirty="0"/>
              <a:t>n</a:t>
            </a:r>
            <a:r>
              <a:rPr lang="it-IT" sz="2800" dirty="0"/>
              <a:t>g</a:t>
            </a:r>
            <a:r>
              <a:rPr lang="en-BE" sz="2800" dirty="0"/>
              <a:t>s</a:t>
            </a:r>
          </a:p>
          <a:p>
            <a:r>
              <a:rPr lang="it-IT" sz="2800" dirty="0"/>
              <a:t>D</a:t>
            </a:r>
            <a:r>
              <a:rPr lang="en-BE" sz="2800" dirty="0" err="1"/>
              <a:t>i</a:t>
            </a:r>
            <a:r>
              <a:rPr lang="it-IT" sz="2800" dirty="0"/>
              <a:t>r</a:t>
            </a:r>
            <a:r>
              <a:rPr lang="en-BE" sz="2800" dirty="0"/>
              <a:t>e</a:t>
            </a:r>
            <a:r>
              <a:rPr lang="it-IT" sz="2800" dirty="0"/>
              <a:t>c</a:t>
            </a:r>
            <a:r>
              <a:rPr lang="en-BE" sz="2800" dirty="0"/>
              <a:t>t</a:t>
            </a:r>
            <a:r>
              <a:rPr lang="it-IT" sz="2800" dirty="0"/>
              <a:t>o</a:t>
            </a:r>
            <a:r>
              <a:rPr lang="en-BE" sz="2800" dirty="0"/>
              <a:t>r of EuroHealthNet</a:t>
            </a:r>
          </a:p>
          <a:p>
            <a:r>
              <a:rPr lang="en-BE" sz="2800" dirty="0"/>
              <a:t>JAHEE </a:t>
            </a:r>
            <a:r>
              <a:rPr lang="it-IT" sz="2800" dirty="0"/>
              <a:t>p</a:t>
            </a:r>
            <a:r>
              <a:rPr lang="en-BE" sz="2800" dirty="0"/>
              <a:t>l</a:t>
            </a:r>
            <a:r>
              <a:rPr lang="it-IT" sz="2800" dirty="0"/>
              <a:t>ena</a:t>
            </a:r>
            <a:r>
              <a:rPr lang="en-BE" sz="2800" dirty="0"/>
              <a:t>r</a:t>
            </a:r>
            <a:r>
              <a:rPr lang="it-IT" sz="2800" dirty="0"/>
              <a:t>y</a:t>
            </a:r>
            <a:r>
              <a:rPr lang="en-BE" sz="2800" dirty="0"/>
              <a:t>, 4</a:t>
            </a:r>
            <a:r>
              <a:rPr lang="it-IT" sz="2800" dirty="0"/>
              <a:t>t</a:t>
            </a:r>
            <a:r>
              <a:rPr lang="en-BE" sz="2800" dirty="0"/>
              <a:t>h </a:t>
            </a:r>
            <a:r>
              <a:rPr lang="it-IT" sz="2800" dirty="0"/>
              <a:t>o</a:t>
            </a:r>
            <a:r>
              <a:rPr lang="en-BE" sz="2800" dirty="0"/>
              <a:t>f </a:t>
            </a:r>
            <a:r>
              <a:rPr lang="it-IT" sz="2800" dirty="0"/>
              <a:t>O</a:t>
            </a:r>
            <a:r>
              <a:rPr lang="en-BE" sz="2800" dirty="0" err="1"/>
              <a:t>ctob</a:t>
            </a:r>
            <a:r>
              <a:rPr lang="it-IT" sz="2800" dirty="0"/>
              <a:t>e</a:t>
            </a:r>
            <a:r>
              <a:rPr lang="en-BE" sz="2800" dirty="0"/>
              <a:t>r 2019</a:t>
            </a:r>
          </a:p>
        </p:txBody>
      </p:sp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id="{49717C98-1166-46F2-9FB4-06FD8EDD0A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8759" y="2973871"/>
            <a:ext cx="1589428" cy="2307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9409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7">
            <a:extLst>
              <a:ext uri="{FF2B5EF4-FFF2-40B4-BE49-F238E27FC236}">
                <a16:creationId xmlns:a16="http://schemas.microsoft.com/office/drawing/2014/main" id="{BC194ED6-EC5B-466D-AD2C-F822A2773EB2}"/>
              </a:ext>
            </a:extLst>
          </p:cNvPr>
          <p:cNvSpPr txBox="1">
            <a:spLocks/>
          </p:cNvSpPr>
          <p:nvPr/>
        </p:nvSpPr>
        <p:spPr>
          <a:xfrm>
            <a:off x="950115" y="490995"/>
            <a:ext cx="6441285" cy="8152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kern="1200" cap="none" baseline="0">
                <a:solidFill>
                  <a:srgbClr val="283369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800" b="1" i="0" kern="1200" cap="all" baseline="0">
                <a:solidFill>
                  <a:schemeClr val="accent2"/>
                </a:solidFill>
                <a:latin typeface="ubuntu" panose="020B0504030602030204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800" b="1" i="0" kern="1200" baseline="0">
                <a:solidFill>
                  <a:schemeClr val="tx1"/>
                </a:solidFill>
                <a:latin typeface="ubuntu" panose="020B0504030602030204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 baseline="0">
                <a:solidFill>
                  <a:schemeClr val="tx1"/>
                </a:solidFill>
                <a:latin typeface="ubuntu" panose="020B050403060203020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u="sng" kern="1200" baseline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ubuntu" panose="020B050403060203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/>
              <a:t>Conclusions</a:t>
            </a:r>
            <a:r>
              <a:rPr lang="en-BE" sz="3600" dirty="0"/>
              <a:t> </a:t>
            </a:r>
            <a:endParaRPr lang="en-US" sz="3600" dirty="0"/>
          </a:p>
          <a:p>
            <a:r>
              <a:rPr lang="en-BE" sz="3600" dirty="0"/>
              <a:t>– </a:t>
            </a:r>
            <a:r>
              <a:rPr lang="en-US" sz="3600" dirty="0"/>
              <a:t>informal</a:t>
            </a:r>
            <a:r>
              <a:rPr lang="en-BE" sz="3600" dirty="0"/>
              <a:t> </a:t>
            </a:r>
            <a:r>
              <a:rPr lang="it-IT" sz="3600" dirty="0"/>
              <a:t>P</a:t>
            </a:r>
            <a:r>
              <a:rPr lang="en-BE" sz="3600" dirty="0"/>
              <a:t>o</a:t>
            </a:r>
            <a:r>
              <a:rPr lang="it-IT" sz="3600" dirty="0"/>
              <a:t>l</a:t>
            </a:r>
            <a:r>
              <a:rPr lang="en-BE" sz="3600" dirty="0" err="1"/>
              <a:t>i</a:t>
            </a:r>
            <a:r>
              <a:rPr lang="it-IT" sz="3600" dirty="0"/>
              <a:t>c</a:t>
            </a:r>
            <a:r>
              <a:rPr lang="en-BE" sz="3600" dirty="0"/>
              <a:t>y </a:t>
            </a:r>
            <a:r>
              <a:rPr lang="it-IT" sz="3600" dirty="0"/>
              <a:t>D</a:t>
            </a:r>
            <a:r>
              <a:rPr lang="en-BE" sz="3600" dirty="0" err="1"/>
              <a:t>i</a:t>
            </a:r>
            <a:r>
              <a:rPr lang="it-IT" sz="3600" dirty="0"/>
              <a:t>a</a:t>
            </a:r>
            <a:r>
              <a:rPr lang="en-BE" sz="3600" dirty="0"/>
              <a:t>l</a:t>
            </a:r>
            <a:r>
              <a:rPr lang="it-IT" sz="3600" dirty="0"/>
              <a:t>o</a:t>
            </a:r>
            <a:r>
              <a:rPr lang="en-BE" sz="3600" dirty="0"/>
              <a:t>g</a:t>
            </a:r>
            <a:r>
              <a:rPr lang="it-IT" sz="3600" dirty="0"/>
              <a:t>u</a:t>
            </a:r>
            <a:r>
              <a:rPr lang="en-BE" sz="3600" dirty="0"/>
              <a:t>e</a:t>
            </a:r>
            <a:endParaRPr lang="en-GB" sz="3600" dirty="0"/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82A76577-A27C-4A43-A82E-268345A2DE6C}"/>
              </a:ext>
            </a:extLst>
          </p:cNvPr>
          <p:cNvSpPr txBox="1">
            <a:spLocks/>
          </p:cNvSpPr>
          <p:nvPr/>
        </p:nvSpPr>
        <p:spPr>
          <a:xfrm>
            <a:off x="444652" y="1717062"/>
            <a:ext cx="11475205" cy="383465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8B3291"/>
              </a:buClr>
              <a:buFont typeface="Arial" panose="020B0604020202020204" pitchFamily="34" charset="0"/>
              <a:buChar char="•"/>
              <a:defRPr sz="2800" kern="1200" cap="none" baseline="0">
                <a:solidFill>
                  <a:srgbClr val="2F2F3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800" b="1" i="0" kern="1200" cap="all" baseline="0">
                <a:solidFill>
                  <a:schemeClr val="accent2"/>
                </a:solidFill>
                <a:latin typeface="ubuntu" panose="020B0504030602030204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800" b="1" i="0" kern="1200" baseline="0">
                <a:solidFill>
                  <a:schemeClr val="tx1"/>
                </a:solidFill>
                <a:latin typeface="ubuntu" panose="020B0504030602030204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 baseline="0">
                <a:solidFill>
                  <a:schemeClr val="tx1"/>
                </a:solidFill>
                <a:latin typeface="ubuntu" panose="020B050403060203020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u="sng" kern="1200" baseline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ubuntu" panose="020B050403060203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BE" b="1" dirty="0"/>
              <a:t>Conclusions</a:t>
            </a:r>
          </a:p>
          <a:p>
            <a:r>
              <a:rPr lang="it-IT" dirty="0"/>
              <a:t>T</a:t>
            </a:r>
            <a:r>
              <a:rPr lang="en-US" dirty="0"/>
              <a:t>he problem of persisting health inequalities has been largely explored over the past decade </a:t>
            </a:r>
            <a:endParaRPr lang="en-BE" dirty="0"/>
          </a:p>
          <a:p>
            <a:r>
              <a:rPr lang="en-US" dirty="0"/>
              <a:t>Many political frameworks have been developed but implementation lags behind</a:t>
            </a:r>
            <a:endParaRPr lang="en-BE" dirty="0"/>
          </a:p>
          <a:p>
            <a:r>
              <a:rPr lang="en-BE" dirty="0"/>
              <a:t>P</a:t>
            </a:r>
            <a:r>
              <a:rPr lang="en-US" dirty="0" err="1"/>
              <a:t>olicymakers</a:t>
            </a:r>
            <a:r>
              <a:rPr lang="en-US" dirty="0"/>
              <a:t> should step up </a:t>
            </a:r>
            <a:r>
              <a:rPr lang="en-US" b="1" dirty="0"/>
              <a:t>concrete actions in order to achieve tangible results closer to citizens</a:t>
            </a:r>
            <a:endParaRPr lang="en-BE" b="1" dirty="0"/>
          </a:p>
          <a:p>
            <a:r>
              <a:rPr lang="en-BE" dirty="0"/>
              <a:t>N</a:t>
            </a:r>
            <a:r>
              <a:rPr lang="en-US" dirty="0" err="1"/>
              <a:t>eed</a:t>
            </a:r>
            <a:r>
              <a:rPr lang="en-US" dirty="0"/>
              <a:t> to bridge supranational level initiatives with local realities</a:t>
            </a:r>
            <a:endParaRPr lang="en-B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A7B239F-636D-4340-A10A-0C51C0CA37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0806" y="4553512"/>
            <a:ext cx="1591194" cy="2304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619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18904E-3B21-4BC6-A934-67234C5E4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653B-8D44-E645-B52B-971564AB36D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CBB9DB-DAA8-4C1A-940F-CC02C50E0EA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08857" y="1306285"/>
            <a:ext cx="8512985" cy="5421086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AIM: to maintain health equity high on EU &amp; MS political agenda’s and continue cooperation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dirty="0"/>
              <a:t>Working towards Council conclusions including health equity - </a:t>
            </a:r>
            <a:r>
              <a:rPr lang="en-US" i="1" dirty="0"/>
              <a:t>Taking forward support to Presidencies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Policy dialogue linked to senior level working party and/or with health </a:t>
            </a:r>
            <a:r>
              <a:rPr lang="en-US" dirty="0" err="1"/>
              <a:t>attache’s</a:t>
            </a:r>
            <a:r>
              <a:rPr lang="en-US" dirty="0"/>
              <a:t> – </a:t>
            </a:r>
            <a:r>
              <a:rPr lang="en-US" i="1" dirty="0"/>
              <a:t>testing our messages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dirty="0"/>
              <a:t>Meeting new Commissioners (</a:t>
            </a:r>
            <a:r>
              <a:rPr lang="en-US" dirty="0" err="1"/>
              <a:t>Kyriakides</a:t>
            </a:r>
            <a:r>
              <a:rPr lang="en-US" dirty="0"/>
              <a:t>, </a:t>
            </a:r>
            <a:r>
              <a:rPr lang="en-US" dirty="0" err="1"/>
              <a:t>Gentiloni</a:t>
            </a:r>
            <a:r>
              <a:rPr lang="en-US" dirty="0"/>
              <a:t> on Semester-SDGs, </a:t>
            </a:r>
            <a:r>
              <a:rPr lang="en-US" dirty="0" err="1"/>
              <a:t>Suica</a:t>
            </a:r>
            <a:r>
              <a:rPr lang="en-US" dirty="0"/>
              <a:t> on demographic change, </a:t>
            </a:r>
            <a:r>
              <a:rPr lang="en-US" dirty="0" err="1"/>
              <a:t>Schmit</a:t>
            </a:r>
            <a:r>
              <a:rPr lang="en-US" dirty="0"/>
              <a:t> on EPSR </a:t>
            </a:r>
            <a:r>
              <a:rPr lang="en-US" dirty="0" err="1"/>
              <a:t>etc</a:t>
            </a:r>
            <a:r>
              <a:rPr lang="en-US" dirty="0"/>
              <a:t>) – </a:t>
            </a:r>
            <a:r>
              <a:rPr lang="en-US" i="1" dirty="0"/>
              <a:t>welcome letters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dirty="0"/>
              <a:t>Providing input to European Semester cycle in 2020, - </a:t>
            </a:r>
            <a:r>
              <a:rPr lang="en-US" i="1" dirty="0"/>
              <a:t>based on JAHEE country assessments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dirty="0"/>
              <a:t>Input to Action Plan on European Pillar Social Rights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BE" dirty="0"/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1F7E7593-0D1B-4D0B-92C5-5AE42B26EFC7}"/>
              </a:ext>
            </a:extLst>
          </p:cNvPr>
          <p:cNvSpPr txBox="1">
            <a:spLocks/>
          </p:cNvSpPr>
          <p:nvPr/>
        </p:nvSpPr>
        <p:spPr>
          <a:xfrm>
            <a:off x="950116" y="240623"/>
            <a:ext cx="6354198" cy="106566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kern="1200" cap="none" baseline="0">
                <a:solidFill>
                  <a:srgbClr val="283369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800" b="1" i="0" kern="1200" cap="all" baseline="0">
                <a:solidFill>
                  <a:schemeClr val="accent2"/>
                </a:solidFill>
                <a:latin typeface="ubuntu" panose="020B0504030602030204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800" b="1" i="0" kern="1200" baseline="0">
                <a:solidFill>
                  <a:schemeClr val="tx1"/>
                </a:solidFill>
                <a:latin typeface="ubuntu" panose="020B0504030602030204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 baseline="0">
                <a:solidFill>
                  <a:schemeClr val="tx1"/>
                </a:solidFill>
                <a:latin typeface="ubuntu" panose="020B050403060203020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u="sng" kern="1200" baseline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ubuntu" panose="020B050403060203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BE" sz="3200" dirty="0"/>
              <a:t>O</a:t>
            </a:r>
            <a:r>
              <a:rPr lang="it-IT" sz="3200" dirty="0"/>
              <a:t>p</a:t>
            </a:r>
            <a:r>
              <a:rPr lang="en-BE" sz="3200" dirty="0"/>
              <a:t>p</a:t>
            </a:r>
            <a:r>
              <a:rPr lang="it-IT" sz="3200" dirty="0"/>
              <a:t>o</a:t>
            </a:r>
            <a:r>
              <a:rPr lang="en-BE" sz="3200" dirty="0"/>
              <a:t>r</a:t>
            </a:r>
            <a:r>
              <a:rPr lang="it-IT" sz="3200" dirty="0"/>
              <a:t>t</a:t>
            </a:r>
            <a:r>
              <a:rPr lang="en-BE" sz="3200" dirty="0"/>
              <a:t>u</a:t>
            </a:r>
            <a:r>
              <a:rPr lang="it-IT" sz="3200" dirty="0"/>
              <a:t>n</a:t>
            </a:r>
            <a:r>
              <a:rPr lang="en-BE" sz="3200" dirty="0" err="1"/>
              <a:t>i</a:t>
            </a:r>
            <a:r>
              <a:rPr lang="it-IT" sz="3200" dirty="0"/>
              <a:t>t</a:t>
            </a:r>
            <a:r>
              <a:rPr lang="en-BE" sz="3200" dirty="0" err="1"/>
              <a:t>i</a:t>
            </a:r>
            <a:r>
              <a:rPr lang="it-IT" sz="3200" dirty="0"/>
              <a:t>e</a:t>
            </a:r>
            <a:r>
              <a:rPr lang="en-BE" sz="3200" dirty="0"/>
              <a:t>s </a:t>
            </a:r>
            <a:r>
              <a:rPr lang="it-IT" sz="3200" dirty="0"/>
              <a:t>f</a:t>
            </a:r>
            <a:r>
              <a:rPr lang="en-BE" sz="3200" dirty="0"/>
              <a:t>o</a:t>
            </a:r>
            <a:r>
              <a:rPr lang="it-IT" sz="3200" dirty="0"/>
              <a:t>r</a:t>
            </a:r>
            <a:r>
              <a:rPr lang="en-BE" sz="3200" dirty="0"/>
              <a:t> </a:t>
            </a:r>
            <a:r>
              <a:rPr lang="en-US" sz="3200" dirty="0"/>
              <a:t>JAHEE </a:t>
            </a:r>
            <a:r>
              <a:rPr lang="en-BE" sz="3200" dirty="0"/>
              <a:t>engagement</a:t>
            </a:r>
            <a:endParaRPr lang="en-GB" sz="3200" i="1" dirty="0"/>
          </a:p>
        </p:txBody>
      </p:sp>
      <p:pic>
        <p:nvPicPr>
          <p:cNvPr id="6" name="Picture 2" descr="Related image">
            <a:extLst>
              <a:ext uri="{FF2B5EF4-FFF2-40B4-BE49-F238E27FC236}">
                <a16:creationId xmlns:a16="http://schemas.microsoft.com/office/drawing/2014/main" id="{6AF399CB-A825-4D0F-A4AD-FAEA96752D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8201" y="3869144"/>
            <a:ext cx="1964942" cy="285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3416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18904E-3B21-4BC6-A934-67234C5E4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653B-8D44-E645-B52B-971564AB36D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CBB9DB-DAA8-4C1A-940F-CC02C50E0EA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50371" y="1300392"/>
            <a:ext cx="8512985" cy="5421086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AIM: to maintain health equity high on EU &amp; MS political agenda’s and continue cooperation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dirty="0"/>
              <a:t>Presenting JAHEE outputs at Social Protection Committee – </a:t>
            </a:r>
            <a:r>
              <a:rPr lang="en-US" i="1" dirty="0"/>
              <a:t>liaison with indicators sub-committee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dirty="0"/>
              <a:t>Steering Group on Promotion and Prevention –  </a:t>
            </a:r>
            <a:r>
              <a:rPr lang="en-US" i="1" dirty="0"/>
              <a:t>continued funding for JAHEE best actions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dirty="0"/>
              <a:t>Provide recommendations to ESF+ </a:t>
            </a:r>
            <a:r>
              <a:rPr lang="en-US" dirty="0" err="1"/>
              <a:t>programme</a:t>
            </a:r>
            <a:r>
              <a:rPr lang="en-US" dirty="0"/>
              <a:t> committee and health working group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dirty="0"/>
              <a:t>Make use of European Structural Support Services (25 billion) – </a:t>
            </a:r>
            <a:r>
              <a:rPr lang="en-US" i="1" dirty="0"/>
              <a:t>MS applications every October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dirty="0"/>
              <a:t>Respond to Policy Consultations with JAHEE outcomes and deliverables (for example on migration)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BE" dirty="0"/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1F7E7593-0D1B-4D0B-92C5-5AE42B26EFC7}"/>
              </a:ext>
            </a:extLst>
          </p:cNvPr>
          <p:cNvSpPr txBox="1">
            <a:spLocks/>
          </p:cNvSpPr>
          <p:nvPr/>
        </p:nvSpPr>
        <p:spPr>
          <a:xfrm>
            <a:off x="950116" y="240623"/>
            <a:ext cx="6593684" cy="106566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kern="1200" cap="none" baseline="0">
                <a:solidFill>
                  <a:srgbClr val="283369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800" b="1" i="0" kern="1200" cap="all" baseline="0">
                <a:solidFill>
                  <a:schemeClr val="accent2"/>
                </a:solidFill>
                <a:latin typeface="ubuntu" panose="020B0504030602030204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800" b="1" i="0" kern="1200" baseline="0">
                <a:solidFill>
                  <a:schemeClr val="tx1"/>
                </a:solidFill>
                <a:latin typeface="ubuntu" panose="020B0504030602030204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 baseline="0">
                <a:solidFill>
                  <a:schemeClr val="tx1"/>
                </a:solidFill>
                <a:latin typeface="ubuntu" panose="020B050403060203020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u="sng" kern="1200" baseline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ubuntu" panose="020B050403060203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BE" sz="3200" dirty="0"/>
              <a:t>O</a:t>
            </a:r>
            <a:r>
              <a:rPr lang="it-IT" sz="3200" dirty="0"/>
              <a:t>p</a:t>
            </a:r>
            <a:r>
              <a:rPr lang="en-BE" sz="3200" dirty="0"/>
              <a:t>p</a:t>
            </a:r>
            <a:r>
              <a:rPr lang="it-IT" sz="3200" dirty="0"/>
              <a:t>o</a:t>
            </a:r>
            <a:r>
              <a:rPr lang="en-BE" sz="3200" dirty="0"/>
              <a:t>r</a:t>
            </a:r>
            <a:r>
              <a:rPr lang="it-IT" sz="3200" dirty="0"/>
              <a:t>t</a:t>
            </a:r>
            <a:r>
              <a:rPr lang="en-BE" sz="3200" dirty="0"/>
              <a:t>u</a:t>
            </a:r>
            <a:r>
              <a:rPr lang="it-IT" sz="3200" dirty="0"/>
              <a:t>n</a:t>
            </a:r>
            <a:r>
              <a:rPr lang="en-BE" sz="3200" dirty="0" err="1"/>
              <a:t>i</a:t>
            </a:r>
            <a:r>
              <a:rPr lang="it-IT" sz="3200" dirty="0"/>
              <a:t>t</a:t>
            </a:r>
            <a:r>
              <a:rPr lang="en-BE" sz="3200" dirty="0" err="1"/>
              <a:t>i</a:t>
            </a:r>
            <a:r>
              <a:rPr lang="it-IT" sz="3200" dirty="0"/>
              <a:t>e</a:t>
            </a:r>
            <a:r>
              <a:rPr lang="en-BE" sz="3200" dirty="0"/>
              <a:t>s </a:t>
            </a:r>
            <a:r>
              <a:rPr lang="it-IT" sz="3200" dirty="0"/>
              <a:t>f</a:t>
            </a:r>
            <a:r>
              <a:rPr lang="en-BE" sz="3200" dirty="0"/>
              <a:t>o</a:t>
            </a:r>
            <a:r>
              <a:rPr lang="it-IT" sz="3200" dirty="0"/>
              <a:t>r</a:t>
            </a:r>
            <a:r>
              <a:rPr lang="en-BE" sz="3200" dirty="0"/>
              <a:t> </a:t>
            </a:r>
            <a:r>
              <a:rPr lang="en-US" sz="3200" dirty="0"/>
              <a:t>JAHEE </a:t>
            </a:r>
            <a:r>
              <a:rPr lang="en-BE" sz="3200" dirty="0"/>
              <a:t>engagement</a:t>
            </a:r>
            <a:endParaRPr lang="en-GB" sz="3200" i="1" dirty="0"/>
          </a:p>
        </p:txBody>
      </p:sp>
      <p:pic>
        <p:nvPicPr>
          <p:cNvPr id="6" name="Picture 2" descr="Related image">
            <a:extLst>
              <a:ext uri="{FF2B5EF4-FFF2-40B4-BE49-F238E27FC236}">
                <a16:creationId xmlns:a16="http://schemas.microsoft.com/office/drawing/2014/main" id="{6AF399CB-A825-4D0F-A4AD-FAEA96752D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8201" y="3869144"/>
            <a:ext cx="1964942" cy="285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1491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AFE9230-8C22-41DA-8CFA-3EA58EBB92B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59801" y="2630707"/>
            <a:ext cx="10373513" cy="1384035"/>
          </a:xfrm>
        </p:spPr>
        <p:txBody>
          <a:bodyPr>
            <a:normAutofit/>
          </a:bodyPr>
          <a:lstStyle/>
          <a:p>
            <a:r>
              <a:rPr lang="en-US" dirty="0"/>
              <a:t>Caroline Costongs, Director, c.costongs@eurohealthnet.eu</a:t>
            </a:r>
          </a:p>
          <a:p>
            <a:r>
              <a:rPr lang="en-US" dirty="0"/>
              <a:t>Vania Putatti, Policy Officer, v.putatti@eurohealthnet.eu</a:t>
            </a:r>
          </a:p>
          <a:p>
            <a:r>
              <a:rPr lang="en-US" dirty="0"/>
              <a:t>Alexandra Latham, Comms Coordinator, a.latham@eurohealthnet.eu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716BB7-7B2B-4A4E-A0DD-14721F8485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7717" y="2610485"/>
            <a:ext cx="1591194" cy="2304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296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FFC143-3064-41A6-A1DE-4B9C2BE1A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653B-8D44-E645-B52B-971564AB36D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81A044CA-5F32-44BA-B805-A87C6E9CFA8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16000" y="478204"/>
            <a:ext cx="6575400" cy="493346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it-IT" sz="2800" dirty="0"/>
              <a:t>E</a:t>
            </a:r>
            <a:r>
              <a:rPr lang="en-BE" sz="2800" dirty="0"/>
              <a:t>u</a:t>
            </a:r>
            <a:r>
              <a:rPr lang="it-IT" sz="2800" dirty="0"/>
              <a:t>r</a:t>
            </a:r>
            <a:r>
              <a:rPr lang="en-BE" sz="2800" dirty="0"/>
              <a:t>o</a:t>
            </a:r>
            <a:r>
              <a:rPr lang="it-IT" sz="2800" dirty="0"/>
              <a:t>p</a:t>
            </a:r>
            <a:r>
              <a:rPr lang="en-BE" sz="2800" dirty="0"/>
              <a:t>e</a:t>
            </a:r>
            <a:r>
              <a:rPr lang="it-IT" sz="2800" dirty="0"/>
              <a:t>a</a:t>
            </a:r>
            <a:r>
              <a:rPr lang="en-BE" sz="2800" dirty="0"/>
              <a:t>n Institutional </a:t>
            </a:r>
            <a:r>
              <a:rPr lang="it-IT" sz="2800" dirty="0"/>
              <a:t>c</a:t>
            </a:r>
            <a:r>
              <a:rPr lang="en-BE" sz="2800" dirty="0"/>
              <a:t>h</a:t>
            </a:r>
            <a:r>
              <a:rPr lang="it-IT" sz="2800" dirty="0"/>
              <a:t>a</a:t>
            </a:r>
            <a:r>
              <a:rPr lang="en-BE" sz="2800" dirty="0"/>
              <a:t>n</a:t>
            </a:r>
            <a:r>
              <a:rPr lang="it-IT" sz="2800" dirty="0"/>
              <a:t>g</a:t>
            </a:r>
            <a:r>
              <a:rPr lang="en-BE" sz="2800" dirty="0"/>
              <a:t>e: </a:t>
            </a:r>
            <a:r>
              <a:rPr lang="it-IT" sz="2800" dirty="0"/>
              <a:t>s</a:t>
            </a:r>
            <a:r>
              <a:rPr lang="en-BE" sz="2800" dirty="0"/>
              <a:t>t</a:t>
            </a:r>
            <a:r>
              <a:rPr lang="it-IT" sz="2800" dirty="0"/>
              <a:t>a</a:t>
            </a:r>
            <a:r>
              <a:rPr lang="en-BE" sz="2800" dirty="0"/>
              <a:t>t</a:t>
            </a:r>
            <a:r>
              <a:rPr lang="it-IT" sz="2800" dirty="0"/>
              <a:t>e</a:t>
            </a:r>
            <a:r>
              <a:rPr lang="en-BE" sz="2800" dirty="0"/>
              <a:t> </a:t>
            </a:r>
            <a:r>
              <a:rPr lang="it-IT" sz="2800" dirty="0"/>
              <a:t>o</a:t>
            </a:r>
            <a:r>
              <a:rPr lang="en-BE" sz="2800" dirty="0"/>
              <a:t>f pl</a:t>
            </a:r>
            <a:r>
              <a:rPr lang="it-IT" sz="2800" dirty="0"/>
              <a:t>a</a:t>
            </a:r>
            <a:r>
              <a:rPr lang="en-BE" sz="2800" dirty="0"/>
              <a:t>y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339C265-6FFC-47A6-8A97-E691E8B9B0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088571"/>
            <a:ext cx="12557467" cy="4648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818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BD8667F-2E42-4C58-89D7-D334CC4BA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900" dirty="0">
                <a:hlinkClick r:id="rId3"/>
              </a:rPr>
              <a:t>https://ec.europa.eu/health/sites/health/files/non_communicable_diseases/docs/ev_20181106_co02_en.pdf</a:t>
            </a:r>
            <a:r>
              <a:rPr lang="en-BE" sz="900" dirty="0">
                <a:solidFill>
                  <a:schemeClr val="tx1"/>
                </a:solidFill>
              </a:rPr>
              <a:t> ; </a:t>
            </a:r>
          </a:p>
          <a:p>
            <a:r>
              <a:rPr lang="it-IT" sz="900" dirty="0">
                <a:hlinkClick r:id="rId4"/>
              </a:rPr>
              <a:t>https://stm.fi/documents/1271139/14654750/Factsheet_EconomyOfWellbeing.pdf/049beeca-3fa7-6658-e353-f9d2471980d8/Factsheet_EconomyOfWellbeing.pdf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FFC143-3064-41A6-A1DE-4B9C2BE1A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653B-8D44-E645-B52B-971564AB36D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68278E8D-957B-4928-A24B-03AFA3CEEB4E}"/>
              </a:ext>
            </a:extLst>
          </p:cNvPr>
          <p:cNvSpPr txBox="1">
            <a:spLocks/>
          </p:cNvSpPr>
          <p:nvPr/>
        </p:nvSpPr>
        <p:spPr>
          <a:xfrm>
            <a:off x="903483" y="582147"/>
            <a:ext cx="7659749" cy="59174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kern="1200" cap="none" baseline="0">
                <a:solidFill>
                  <a:srgbClr val="283369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800" b="1" i="0" kern="1200" cap="all" baseline="0">
                <a:solidFill>
                  <a:schemeClr val="accent2"/>
                </a:solidFill>
                <a:latin typeface="ubuntu" panose="020B0504030602030204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800" b="1" i="0" kern="1200" baseline="0">
                <a:solidFill>
                  <a:schemeClr val="tx1"/>
                </a:solidFill>
                <a:latin typeface="ubuntu" panose="020B0504030602030204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 baseline="0">
                <a:solidFill>
                  <a:schemeClr val="tx1"/>
                </a:solidFill>
                <a:latin typeface="ubuntu" panose="020B050403060203020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u="sng" kern="1200" baseline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ubuntu" panose="020B050403060203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dirty="0"/>
              <a:t>Finland's presidency 2</a:t>
            </a:r>
            <a:r>
              <a:rPr lang="en-GB" sz="3200" baseline="30000" dirty="0"/>
              <a:t>nd</a:t>
            </a:r>
            <a:r>
              <a:rPr lang="en-GB" sz="3200" dirty="0"/>
              <a:t> half 2019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404F87-4C8B-48C0-883C-0DD9E2C61CE3}"/>
              </a:ext>
            </a:extLst>
          </p:cNvPr>
          <p:cNvSpPr/>
          <p:nvPr/>
        </p:nvSpPr>
        <p:spPr>
          <a:xfrm>
            <a:off x="8741837" y="2679611"/>
            <a:ext cx="333375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BE" sz="2800" b="1" dirty="0">
                <a:solidFill>
                  <a:schemeClr val="bg1"/>
                </a:solidFill>
                <a:latin typeface="Fjalla One"/>
              </a:rPr>
              <a:t>“</a:t>
            </a:r>
            <a:r>
              <a:rPr lang="en-GB" sz="2800" b="1" i="1" dirty="0">
                <a:solidFill>
                  <a:schemeClr val="bg1"/>
                </a:solidFill>
                <a:latin typeface="Fjalla One"/>
              </a:rPr>
              <a:t>Europe needs ‘a paradigm shift’ towards the economy of well-being</a:t>
            </a:r>
            <a:r>
              <a:rPr lang="en-BE" sz="2800" b="1" dirty="0">
                <a:solidFill>
                  <a:schemeClr val="bg1"/>
                </a:solidFill>
                <a:latin typeface="Fjalla One"/>
              </a:rPr>
              <a:t>”</a:t>
            </a:r>
          </a:p>
          <a:p>
            <a:pPr algn="r"/>
            <a:r>
              <a:rPr lang="en-GB" sz="2000" b="1" dirty="0">
                <a:solidFill>
                  <a:schemeClr val="bg1"/>
                </a:solidFill>
                <a:latin typeface="Fjalla One"/>
              </a:rPr>
              <a:t>Aino-</a:t>
            </a:r>
            <a:r>
              <a:rPr lang="en-GB" sz="2000" b="1" dirty="0" err="1">
                <a:solidFill>
                  <a:schemeClr val="bg1"/>
                </a:solidFill>
                <a:latin typeface="Fjalla One"/>
              </a:rPr>
              <a:t>Kaisa</a:t>
            </a:r>
            <a:r>
              <a:rPr lang="en-GB" sz="2000" b="1" dirty="0">
                <a:solidFill>
                  <a:schemeClr val="bg1"/>
                </a:solidFill>
                <a:latin typeface="Fjalla One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Fjalla One"/>
              </a:rPr>
              <a:t>Pekonen</a:t>
            </a:r>
            <a:r>
              <a:rPr lang="en-BE" sz="2000" b="1" dirty="0">
                <a:solidFill>
                  <a:schemeClr val="bg1"/>
                </a:solidFill>
                <a:latin typeface="Fjalla One"/>
              </a:rPr>
              <a:t>, M</a:t>
            </a:r>
            <a:r>
              <a:rPr lang="en-GB" sz="2000" b="1" dirty="0" err="1">
                <a:solidFill>
                  <a:schemeClr val="bg1"/>
                </a:solidFill>
                <a:latin typeface="Fjalla One"/>
              </a:rPr>
              <a:t>inister</a:t>
            </a:r>
            <a:r>
              <a:rPr lang="en-GB" sz="2000" b="1" dirty="0">
                <a:solidFill>
                  <a:schemeClr val="bg1"/>
                </a:solidFill>
                <a:latin typeface="Fjalla One"/>
              </a:rPr>
              <a:t> for </a:t>
            </a:r>
            <a:r>
              <a:rPr lang="en-BE" sz="2000" b="1" dirty="0">
                <a:solidFill>
                  <a:schemeClr val="bg1"/>
                </a:solidFill>
                <a:latin typeface="Fjalla One"/>
              </a:rPr>
              <a:t>S</a:t>
            </a:r>
            <a:r>
              <a:rPr lang="en-GB" sz="2000" b="1" dirty="0" err="1">
                <a:solidFill>
                  <a:schemeClr val="bg1"/>
                </a:solidFill>
                <a:latin typeface="Fjalla One"/>
              </a:rPr>
              <a:t>ocial</a:t>
            </a:r>
            <a:r>
              <a:rPr lang="en-GB" sz="2000" b="1" dirty="0">
                <a:solidFill>
                  <a:schemeClr val="bg1"/>
                </a:solidFill>
                <a:latin typeface="Fjalla One"/>
              </a:rPr>
              <a:t> </a:t>
            </a:r>
            <a:r>
              <a:rPr lang="en-BE" sz="2000" b="1" dirty="0">
                <a:solidFill>
                  <a:schemeClr val="bg1"/>
                </a:solidFill>
                <a:latin typeface="Fjalla One"/>
              </a:rPr>
              <a:t>A</a:t>
            </a:r>
            <a:r>
              <a:rPr lang="en-GB" sz="2000" b="1" dirty="0" err="1">
                <a:solidFill>
                  <a:schemeClr val="bg1"/>
                </a:solidFill>
                <a:latin typeface="Fjalla One"/>
              </a:rPr>
              <a:t>ffairs</a:t>
            </a:r>
            <a:r>
              <a:rPr lang="en-GB" sz="2000" b="1" dirty="0">
                <a:solidFill>
                  <a:schemeClr val="bg1"/>
                </a:solidFill>
                <a:latin typeface="Fjalla One"/>
              </a:rPr>
              <a:t> and </a:t>
            </a:r>
            <a:r>
              <a:rPr lang="en-BE" sz="2000" b="1" dirty="0">
                <a:solidFill>
                  <a:schemeClr val="bg1"/>
                </a:solidFill>
                <a:latin typeface="Fjalla One"/>
              </a:rPr>
              <a:t>H</a:t>
            </a:r>
            <a:r>
              <a:rPr lang="en-GB" sz="2000" b="1" dirty="0" err="1">
                <a:solidFill>
                  <a:schemeClr val="bg1"/>
                </a:solidFill>
                <a:latin typeface="Fjalla One"/>
              </a:rPr>
              <a:t>ealth</a:t>
            </a:r>
            <a:r>
              <a:rPr lang="en-GB" sz="2000" b="1" dirty="0">
                <a:solidFill>
                  <a:schemeClr val="bg1"/>
                </a:solidFill>
                <a:latin typeface="Fjalla One"/>
              </a:rPr>
              <a:t> in Finland</a:t>
            </a:r>
            <a:endParaRPr lang="en-GB" sz="2000" b="1" i="0" dirty="0">
              <a:solidFill>
                <a:schemeClr val="bg1"/>
              </a:solidFill>
              <a:effectLst/>
              <a:latin typeface="Fjalla One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AC11FE0-FBB4-4976-BC8F-11ECC437AEA0}"/>
              </a:ext>
            </a:extLst>
          </p:cNvPr>
          <p:cNvSpPr/>
          <p:nvPr/>
        </p:nvSpPr>
        <p:spPr>
          <a:xfrm>
            <a:off x="816000" y="2053158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BE" dirty="0"/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5EB51682-285A-4F6D-AB98-73F21C4EEB87}"/>
              </a:ext>
            </a:extLst>
          </p:cNvPr>
          <p:cNvSpPr txBox="1">
            <a:spLocks/>
          </p:cNvSpPr>
          <p:nvPr/>
        </p:nvSpPr>
        <p:spPr>
          <a:xfrm>
            <a:off x="414461" y="1315331"/>
            <a:ext cx="7542996" cy="52052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8B3291"/>
              </a:buClr>
              <a:buFont typeface="Arial" panose="020B0604020202020204" pitchFamily="34" charset="0"/>
              <a:buChar char="•"/>
              <a:defRPr sz="2800" kern="1200" cap="none" baseline="0">
                <a:solidFill>
                  <a:srgbClr val="2F2F3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800" b="1" i="0" kern="1200" cap="all" baseline="0">
                <a:solidFill>
                  <a:schemeClr val="accent2"/>
                </a:solidFill>
                <a:latin typeface="ubuntu" panose="020B0504030602030204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800" b="1" i="0" kern="1200" baseline="0">
                <a:solidFill>
                  <a:schemeClr val="tx1"/>
                </a:solidFill>
                <a:latin typeface="ubuntu" panose="020B0504030602030204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 baseline="0">
                <a:solidFill>
                  <a:schemeClr val="tx1"/>
                </a:solidFill>
                <a:latin typeface="ubuntu" panose="020B050403060203020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u="sng" kern="1200" baseline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ubuntu" panose="020B050403060203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None/>
            </a:pPr>
            <a:r>
              <a:rPr lang="en-GB" sz="2400" b="1" dirty="0"/>
              <a:t>Economy of wellbeing </a:t>
            </a:r>
            <a:r>
              <a:rPr lang="en-GB" sz="2400" dirty="0"/>
              <a:t>as an umbrella theme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GB" sz="2400" dirty="0"/>
              <a:t>Wellbeing policies and economic policies – </a:t>
            </a:r>
            <a:r>
              <a:rPr lang="en-GB" sz="2400" i="1" dirty="0"/>
              <a:t>2 sides of the same coin</a:t>
            </a:r>
          </a:p>
          <a:p>
            <a:pPr algn="just">
              <a:lnSpc>
                <a:spcPct val="120000"/>
              </a:lnSpc>
            </a:pPr>
            <a:r>
              <a:rPr lang="en-GB" sz="2400" dirty="0"/>
              <a:t>Assessment of the social, health and employment impacts of</a:t>
            </a:r>
            <a:r>
              <a:rPr lang="en-BE" sz="2400" dirty="0"/>
              <a:t> </a:t>
            </a:r>
            <a:r>
              <a:rPr lang="en-GB" sz="2400" dirty="0"/>
              <a:t>different policy measures (HEIA)</a:t>
            </a:r>
          </a:p>
          <a:p>
            <a:pPr algn="just">
              <a:lnSpc>
                <a:spcPct val="120000"/>
              </a:lnSpc>
            </a:pPr>
            <a:r>
              <a:rPr lang="en-GB" sz="2400" dirty="0"/>
              <a:t>and how investing in social and health c</a:t>
            </a:r>
            <a:r>
              <a:rPr lang="en-US" sz="2400" dirty="0" err="1"/>
              <a:t>ontribute</a:t>
            </a:r>
            <a:r>
              <a:rPr lang="en-US" sz="2400" dirty="0"/>
              <a:t> to</a:t>
            </a:r>
            <a:r>
              <a:rPr lang="en-GB" sz="2400" dirty="0"/>
              <a:t> economic growth (AN INVESTMENT, NOT A COST)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GB" sz="2400" dirty="0"/>
              <a:t>Strong link with SDGs and the implementation of the Agenda2030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GB" sz="2400" dirty="0"/>
              <a:t>Council Conclusions –</a:t>
            </a:r>
            <a:r>
              <a:rPr lang="en-GB" sz="2400" i="1" dirty="0"/>
              <a:t> input on health equity</a:t>
            </a:r>
            <a:endParaRPr lang="en-BE" sz="2400" i="1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59BE47F4-8237-42F6-B0B2-2C9DCBB29E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1837" y="509844"/>
            <a:ext cx="2546680" cy="1556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7281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0DDFFF-989E-416E-B98B-EA2DBD533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653B-8D44-E645-B52B-971564AB36D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2965DEA4-ECC9-43CA-B9E7-2F04B06CCBE3}"/>
              </a:ext>
            </a:extLst>
          </p:cNvPr>
          <p:cNvSpPr txBox="1">
            <a:spLocks/>
          </p:cNvSpPr>
          <p:nvPr/>
        </p:nvSpPr>
        <p:spPr>
          <a:xfrm>
            <a:off x="903483" y="582146"/>
            <a:ext cx="6650999" cy="748587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kern="1200" cap="none" baseline="0">
                <a:solidFill>
                  <a:srgbClr val="283369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800" b="1" i="0" kern="1200" cap="all" baseline="0">
                <a:solidFill>
                  <a:schemeClr val="accent2"/>
                </a:solidFill>
                <a:latin typeface="ubuntu" panose="020B0504030602030204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800" b="1" i="0" kern="1200" baseline="0">
                <a:solidFill>
                  <a:schemeClr val="tx1"/>
                </a:solidFill>
                <a:latin typeface="ubuntu" panose="020B0504030602030204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 baseline="0">
                <a:solidFill>
                  <a:schemeClr val="tx1"/>
                </a:solidFill>
                <a:latin typeface="ubuntu" panose="020B050403060203020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u="sng" kern="1200" baseline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ubuntu" panose="020B050403060203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BE" sz="3200" dirty="0"/>
              <a:t>N</a:t>
            </a:r>
            <a:r>
              <a:rPr lang="it-IT" sz="3200" dirty="0"/>
              <a:t>e</a:t>
            </a:r>
            <a:r>
              <a:rPr lang="en-BE" sz="3200" dirty="0"/>
              <a:t>w </a:t>
            </a:r>
            <a:r>
              <a:rPr lang="it-IT" sz="3200" dirty="0"/>
              <a:t>P</a:t>
            </a:r>
            <a:r>
              <a:rPr lang="en-BE" sz="3200" dirty="0"/>
              <a:t>r</a:t>
            </a:r>
            <a:r>
              <a:rPr lang="it-IT" sz="3200" dirty="0"/>
              <a:t>e</a:t>
            </a:r>
            <a:r>
              <a:rPr lang="en-BE" sz="3200" dirty="0"/>
              <a:t>s</a:t>
            </a:r>
            <a:r>
              <a:rPr lang="it-IT" sz="3200" dirty="0"/>
              <a:t>i</a:t>
            </a:r>
            <a:r>
              <a:rPr lang="en-BE" sz="3200" dirty="0"/>
              <a:t>d</a:t>
            </a:r>
            <a:r>
              <a:rPr lang="it-IT" sz="3200" dirty="0"/>
              <a:t>e</a:t>
            </a:r>
            <a:r>
              <a:rPr lang="en-BE" sz="3200" dirty="0"/>
              <a:t>n</a:t>
            </a:r>
            <a:r>
              <a:rPr lang="it-IT" sz="3200" dirty="0"/>
              <a:t>t</a:t>
            </a:r>
            <a:r>
              <a:rPr lang="en-BE" sz="3200" dirty="0"/>
              <a:t> </a:t>
            </a:r>
            <a:r>
              <a:rPr lang="it-IT" sz="3200" dirty="0"/>
              <a:t>o</a:t>
            </a:r>
            <a:r>
              <a:rPr lang="en-BE" sz="3200" dirty="0"/>
              <a:t>f </a:t>
            </a:r>
            <a:r>
              <a:rPr lang="it-IT" sz="3200" dirty="0"/>
              <a:t>t</a:t>
            </a:r>
            <a:r>
              <a:rPr lang="en-BE" sz="3200" dirty="0"/>
              <a:t>h</a:t>
            </a:r>
            <a:r>
              <a:rPr lang="it-IT" sz="3200" dirty="0"/>
              <a:t>e</a:t>
            </a:r>
            <a:r>
              <a:rPr lang="en-BE" sz="3200" dirty="0"/>
              <a:t> </a:t>
            </a:r>
            <a:r>
              <a:rPr lang="it-IT" sz="3200" dirty="0"/>
              <a:t>C</a:t>
            </a:r>
            <a:r>
              <a:rPr lang="en-BE" sz="3200" dirty="0"/>
              <a:t>o</a:t>
            </a:r>
            <a:r>
              <a:rPr lang="it-IT" sz="3200" dirty="0"/>
              <a:t>m</a:t>
            </a:r>
            <a:r>
              <a:rPr lang="en-BE" sz="3200" dirty="0"/>
              <a:t>m</a:t>
            </a:r>
            <a:r>
              <a:rPr lang="it-IT" sz="3200" dirty="0"/>
              <a:t>i</a:t>
            </a:r>
            <a:r>
              <a:rPr lang="en-BE" sz="3200" dirty="0"/>
              <a:t>s</a:t>
            </a:r>
            <a:r>
              <a:rPr lang="it-IT" sz="3200" dirty="0"/>
              <a:t>s</a:t>
            </a:r>
            <a:r>
              <a:rPr lang="en-BE" sz="3200" dirty="0" err="1"/>
              <a:t>i</a:t>
            </a:r>
            <a:r>
              <a:rPr lang="it-IT" sz="3200" dirty="0"/>
              <a:t>o</a:t>
            </a:r>
            <a:r>
              <a:rPr lang="en-BE" sz="3200" dirty="0"/>
              <a:t>n</a:t>
            </a:r>
            <a:endParaRPr lang="en-GB" sz="3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6FFC58-01F2-4CAB-B245-93FE3E210E25}"/>
              </a:ext>
            </a:extLst>
          </p:cNvPr>
          <p:cNvSpPr/>
          <p:nvPr/>
        </p:nvSpPr>
        <p:spPr>
          <a:xfrm>
            <a:off x="1038742" y="1330733"/>
            <a:ext cx="638048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BE" sz="2000" i="1" dirty="0">
                <a:solidFill>
                  <a:srgbClr val="000000"/>
                </a:solidFill>
                <a:latin typeface="Arial" panose="020B0604020202020204" pitchFamily="34" charset="0"/>
              </a:rPr>
              <a:t>“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</a:rPr>
              <a:t>We need a 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</a:rPr>
              <a:t>Child Guarantee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</a:rPr>
              <a:t> to help ensure that every child in Europe at risk of poverty and social exclusion has access to the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</a:rPr>
              <a:t>most basic of rights like healthcare and education.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It will empower them and it pays tremendously if we back them when they are young. This is part of my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</a:rPr>
              <a:t>Action Plan 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</a:rPr>
              <a:t>to bring our 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</a:rPr>
              <a:t>Pillar of Social Rights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</a:rPr>
              <a:t> to life.</a:t>
            </a:r>
            <a:r>
              <a:rPr lang="en-BE" sz="2000" i="1" dirty="0">
                <a:solidFill>
                  <a:srgbClr val="000000"/>
                </a:solidFill>
                <a:latin typeface="Arial" panose="020B0604020202020204" pitchFamily="34" charset="0"/>
              </a:rPr>
              <a:t>”</a:t>
            </a:r>
            <a:endParaRPr lang="en-BE" sz="2000" i="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51941B3-7B5E-4C58-86B5-C09402A45755}"/>
              </a:ext>
            </a:extLst>
          </p:cNvPr>
          <p:cNvSpPr/>
          <p:nvPr/>
        </p:nvSpPr>
        <p:spPr>
          <a:xfrm>
            <a:off x="1682002" y="3862904"/>
            <a:ext cx="6350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BE" sz="2000" dirty="0">
                <a:solidFill>
                  <a:srgbClr val="000000"/>
                </a:solidFill>
                <a:latin typeface="Arial" panose="020B0604020202020204" pitchFamily="34" charset="0"/>
              </a:rPr>
              <a:t>“</a:t>
            </a:r>
            <a:r>
              <a:rPr lang="en-BE" sz="2000" i="1" dirty="0">
                <a:solidFill>
                  <a:srgbClr val="000000"/>
                </a:solidFill>
                <a:latin typeface="Arial" panose="020B0604020202020204" pitchFamily="34" charset="0"/>
              </a:rPr>
              <a:t>...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</a:rPr>
              <a:t>there is also a clear and simple logic. It's not people that serve the economy.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</a:rPr>
              <a:t>It's the economy that serves our people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</a:rPr>
              <a:t>. In our Social Market Economy we must reconcile the market with the social. Therefore I will 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</a:rPr>
              <a:t>refocus our European Semester 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</a:rPr>
              <a:t>to make sure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</a:rPr>
              <a:t>we stay on track with our Sustainable Development Goals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r>
              <a:rPr lang="en-BE" sz="2000" dirty="0">
                <a:solidFill>
                  <a:srgbClr val="000000"/>
                </a:solidFill>
                <a:latin typeface="Arial" panose="020B0604020202020204" pitchFamily="34" charset="0"/>
              </a:rPr>
              <a:t>”</a:t>
            </a:r>
            <a:endParaRPr lang="en-BE" sz="20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631089C-3291-4F7E-A509-3B049E849B44}"/>
              </a:ext>
            </a:extLst>
          </p:cNvPr>
          <p:cNvSpPr/>
          <p:nvPr/>
        </p:nvSpPr>
        <p:spPr>
          <a:xfrm>
            <a:off x="7789762" y="518272"/>
            <a:ext cx="5139359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it-IT" sz="3200" b="1" dirty="0">
                <a:solidFill>
                  <a:schemeClr val="bg1"/>
                </a:solidFill>
              </a:rPr>
              <a:t>U</a:t>
            </a:r>
            <a:r>
              <a:rPr lang="en-BE" sz="3200" b="1" dirty="0">
                <a:solidFill>
                  <a:schemeClr val="bg1"/>
                </a:solidFill>
              </a:rPr>
              <a:t>R</a:t>
            </a:r>
            <a:r>
              <a:rPr lang="it-IT" sz="3200" b="1" dirty="0">
                <a:solidFill>
                  <a:schemeClr val="bg1"/>
                </a:solidFill>
              </a:rPr>
              <a:t>S</a:t>
            </a:r>
            <a:r>
              <a:rPr lang="en-BE" sz="3200" b="1" dirty="0">
                <a:solidFill>
                  <a:schemeClr val="bg1"/>
                </a:solidFill>
              </a:rPr>
              <a:t>U</a:t>
            </a:r>
            <a:r>
              <a:rPr lang="it-IT" sz="3200" b="1" dirty="0">
                <a:solidFill>
                  <a:schemeClr val="bg1"/>
                </a:solidFill>
              </a:rPr>
              <a:t>L</a:t>
            </a:r>
            <a:r>
              <a:rPr lang="en-BE" sz="3200" b="1" dirty="0">
                <a:solidFill>
                  <a:schemeClr val="bg1"/>
                </a:solidFill>
              </a:rPr>
              <a:t>A </a:t>
            </a:r>
            <a:r>
              <a:rPr lang="it-IT" sz="3200" b="1" dirty="0">
                <a:solidFill>
                  <a:schemeClr val="bg1"/>
                </a:solidFill>
              </a:rPr>
              <a:t>V</a:t>
            </a:r>
            <a:r>
              <a:rPr lang="en-BE" sz="3200" b="1" dirty="0">
                <a:solidFill>
                  <a:schemeClr val="bg1"/>
                </a:solidFill>
              </a:rPr>
              <a:t>O</a:t>
            </a:r>
            <a:r>
              <a:rPr lang="it-IT" sz="3200" b="1" dirty="0">
                <a:solidFill>
                  <a:schemeClr val="bg1"/>
                </a:solidFill>
              </a:rPr>
              <a:t>N</a:t>
            </a:r>
            <a:r>
              <a:rPr lang="en-BE" sz="3200" b="1" dirty="0">
                <a:solidFill>
                  <a:schemeClr val="bg1"/>
                </a:solidFill>
              </a:rPr>
              <a:t> </a:t>
            </a:r>
            <a:r>
              <a:rPr lang="it-IT" sz="3200" b="1" dirty="0">
                <a:solidFill>
                  <a:schemeClr val="bg1"/>
                </a:solidFill>
              </a:rPr>
              <a:t>D</a:t>
            </a:r>
            <a:r>
              <a:rPr lang="en-BE" sz="3200" b="1" dirty="0">
                <a:solidFill>
                  <a:schemeClr val="bg1"/>
                </a:solidFill>
              </a:rPr>
              <a:t>E</a:t>
            </a:r>
            <a:r>
              <a:rPr lang="it-IT" sz="3200" b="1" dirty="0">
                <a:solidFill>
                  <a:schemeClr val="bg1"/>
                </a:solidFill>
              </a:rPr>
              <a:t>R</a:t>
            </a:r>
            <a:r>
              <a:rPr lang="en-BE" sz="3200" b="1" dirty="0">
                <a:solidFill>
                  <a:schemeClr val="bg1"/>
                </a:solidFill>
              </a:rPr>
              <a:t> </a:t>
            </a:r>
            <a:r>
              <a:rPr lang="it-IT" sz="3200" b="1" dirty="0">
                <a:solidFill>
                  <a:schemeClr val="bg1"/>
                </a:solidFill>
              </a:rPr>
              <a:t>L</a:t>
            </a:r>
            <a:r>
              <a:rPr lang="en-BE" sz="3200" b="1" dirty="0">
                <a:solidFill>
                  <a:schemeClr val="bg1"/>
                </a:solidFill>
              </a:rPr>
              <a:t>E</a:t>
            </a:r>
            <a:r>
              <a:rPr lang="it-IT" sz="3200" b="1" dirty="0">
                <a:solidFill>
                  <a:schemeClr val="bg1"/>
                </a:solidFill>
              </a:rPr>
              <a:t>Y</a:t>
            </a:r>
            <a:r>
              <a:rPr lang="en-BE" sz="3200" b="1" dirty="0">
                <a:solidFill>
                  <a:schemeClr val="bg1"/>
                </a:solidFill>
              </a:rPr>
              <a:t>E</a:t>
            </a:r>
            <a:r>
              <a:rPr lang="it-IT" sz="3200" b="1" dirty="0">
                <a:solidFill>
                  <a:schemeClr val="bg1"/>
                </a:solidFill>
              </a:rPr>
              <a:t>N</a:t>
            </a:r>
            <a:r>
              <a:rPr lang="en-BE" sz="3200" b="1" dirty="0">
                <a:solidFill>
                  <a:schemeClr val="bg1"/>
                </a:solidFill>
              </a:rPr>
              <a:t> (</a:t>
            </a:r>
            <a:r>
              <a:rPr lang="it-IT" sz="3200" b="1" dirty="0">
                <a:solidFill>
                  <a:schemeClr val="bg1"/>
                </a:solidFill>
              </a:rPr>
              <a:t>D</a:t>
            </a:r>
            <a:r>
              <a:rPr lang="en-BE" sz="3200" b="1" dirty="0">
                <a:solidFill>
                  <a:schemeClr val="bg1"/>
                </a:solidFill>
              </a:rPr>
              <a:t>E)</a:t>
            </a:r>
          </a:p>
        </p:txBody>
      </p:sp>
      <p:pic>
        <p:nvPicPr>
          <p:cNvPr id="4102" name="Picture 6" descr="Related image">
            <a:extLst>
              <a:ext uri="{FF2B5EF4-FFF2-40B4-BE49-F238E27FC236}">
                <a16:creationId xmlns:a16="http://schemas.microsoft.com/office/drawing/2014/main" id="{51281E09-CBA2-45F3-B829-E6FEE75941C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574"/>
          <a:stretch/>
        </p:blipFill>
        <p:spPr bwMode="auto">
          <a:xfrm>
            <a:off x="8812888" y="1513283"/>
            <a:ext cx="3849374" cy="438359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6214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FFC143-3064-41A6-A1DE-4B9C2BE1A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653B-8D44-E645-B52B-971564AB36D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A8A31463-3F4E-4BA1-AD41-8B1835ACEDE5}"/>
              </a:ext>
            </a:extLst>
          </p:cNvPr>
          <p:cNvSpPr txBox="1">
            <a:spLocks/>
          </p:cNvSpPr>
          <p:nvPr/>
        </p:nvSpPr>
        <p:spPr>
          <a:xfrm>
            <a:off x="903483" y="423267"/>
            <a:ext cx="6650999" cy="776171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kern="1200" cap="none" baseline="0">
                <a:solidFill>
                  <a:srgbClr val="283369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800" b="1" i="0" kern="1200" cap="all" baseline="0">
                <a:solidFill>
                  <a:schemeClr val="accent2"/>
                </a:solidFill>
                <a:latin typeface="ubuntu" panose="020B0504030602030204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800" b="1" i="0" kern="1200" baseline="0">
                <a:solidFill>
                  <a:schemeClr val="tx1"/>
                </a:solidFill>
                <a:latin typeface="ubuntu" panose="020B0504030602030204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 baseline="0">
                <a:solidFill>
                  <a:schemeClr val="tx1"/>
                </a:solidFill>
                <a:latin typeface="ubuntu" panose="020B050403060203020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u="sng" kern="1200" baseline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ubuntu" panose="020B050403060203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BE" sz="3200" dirty="0"/>
              <a:t>N</a:t>
            </a:r>
            <a:r>
              <a:rPr lang="it-IT" sz="3200" dirty="0"/>
              <a:t>e</a:t>
            </a:r>
            <a:r>
              <a:rPr lang="en-BE" sz="3200" dirty="0"/>
              <a:t>w </a:t>
            </a:r>
            <a:r>
              <a:rPr lang="it-IT" sz="3200" dirty="0"/>
              <a:t>E</a:t>
            </a:r>
            <a:r>
              <a:rPr lang="en-BE" sz="3200" dirty="0"/>
              <a:t>u</a:t>
            </a:r>
            <a:r>
              <a:rPr lang="it-IT" sz="3200" dirty="0"/>
              <a:t>r</a:t>
            </a:r>
            <a:r>
              <a:rPr lang="en-BE" sz="3200" dirty="0"/>
              <a:t>o</a:t>
            </a:r>
            <a:r>
              <a:rPr lang="it-IT" sz="3200" dirty="0"/>
              <a:t>p</a:t>
            </a:r>
            <a:r>
              <a:rPr lang="en-BE" sz="3200" dirty="0"/>
              <a:t>e</a:t>
            </a:r>
            <a:r>
              <a:rPr lang="it-IT" sz="3200" dirty="0"/>
              <a:t>a</a:t>
            </a:r>
            <a:r>
              <a:rPr lang="en-BE" sz="3200" dirty="0"/>
              <a:t>n </a:t>
            </a:r>
            <a:r>
              <a:rPr lang="it-IT" sz="3200" dirty="0"/>
              <a:t>C</a:t>
            </a:r>
            <a:r>
              <a:rPr lang="en-BE" sz="3200" dirty="0"/>
              <a:t>o</a:t>
            </a:r>
            <a:r>
              <a:rPr lang="it-IT" sz="3200" dirty="0"/>
              <a:t>m</a:t>
            </a:r>
            <a:r>
              <a:rPr lang="en-BE" sz="3200" dirty="0"/>
              <a:t>m</a:t>
            </a:r>
            <a:r>
              <a:rPr lang="it-IT" sz="3200" dirty="0"/>
              <a:t>i</a:t>
            </a:r>
            <a:r>
              <a:rPr lang="en-BE" sz="3200" dirty="0"/>
              <a:t>s</a:t>
            </a:r>
            <a:r>
              <a:rPr lang="it-IT" sz="3200" dirty="0"/>
              <a:t>s</a:t>
            </a:r>
            <a:r>
              <a:rPr lang="en-BE" sz="3200" dirty="0" err="1"/>
              <a:t>i</a:t>
            </a:r>
            <a:r>
              <a:rPr lang="it-IT" sz="3200" dirty="0"/>
              <a:t>o</a:t>
            </a:r>
            <a:r>
              <a:rPr lang="en-BE" sz="3200" dirty="0"/>
              <a:t>n</a:t>
            </a:r>
            <a:endParaRPr lang="en-GB" sz="3200" dirty="0"/>
          </a:p>
        </p:txBody>
      </p:sp>
      <p:pic>
        <p:nvPicPr>
          <p:cNvPr id="3074" name="Picture 2" descr="image003">
            <a:extLst>
              <a:ext uri="{FF2B5EF4-FFF2-40B4-BE49-F238E27FC236}">
                <a16:creationId xmlns:a16="http://schemas.microsoft.com/office/drawing/2014/main" id="{C72410E4-16B8-4497-8EB4-82F7EBB11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3" y="965703"/>
            <a:ext cx="7945985" cy="5469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3AB602E1-1572-4B5C-8169-F530FA7C4455}"/>
              </a:ext>
            </a:extLst>
          </p:cNvPr>
          <p:cNvSpPr txBox="1">
            <a:spLocks/>
          </p:cNvSpPr>
          <p:nvPr/>
        </p:nvSpPr>
        <p:spPr>
          <a:xfrm>
            <a:off x="308002" y="1199438"/>
            <a:ext cx="4883758" cy="535697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8B3291"/>
              </a:buClr>
              <a:buFont typeface="Arial" panose="020B0604020202020204" pitchFamily="34" charset="0"/>
              <a:buChar char="•"/>
              <a:defRPr sz="2800" kern="1200" cap="none" baseline="0">
                <a:solidFill>
                  <a:srgbClr val="2F2F3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800" b="1" i="0" kern="1200" cap="all" baseline="0">
                <a:solidFill>
                  <a:schemeClr val="accent2"/>
                </a:solidFill>
                <a:latin typeface="ubuntu" panose="020B0504030602030204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800" b="1" i="0" kern="1200" baseline="0">
                <a:solidFill>
                  <a:schemeClr val="tx1"/>
                </a:solidFill>
                <a:latin typeface="ubuntu" panose="020B0504030602030204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 baseline="0">
                <a:solidFill>
                  <a:schemeClr val="tx1"/>
                </a:solidFill>
                <a:latin typeface="ubuntu" panose="020B050403060203020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u="sng" kern="1200" baseline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ubuntu" panose="020B050403060203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BE" b="1" dirty="0">
                <a:solidFill>
                  <a:schemeClr val="tx1"/>
                </a:solidFill>
              </a:rPr>
              <a:t>Three Executive Vice-Presidents</a:t>
            </a:r>
            <a:r>
              <a:rPr lang="en-BE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political oversight with rights to input in designated areas. Work alongside VDL.</a:t>
            </a:r>
            <a:r>
              <a:rPr lang="en-BE" dirty="0">
                <a:solidFill>
                  <a:schemeClr val="tx1"/>
                </a:solidFill>
              </a:rPr>
              <a:t> </a:t>
            </a:r>
          </a:p>
          <a:p>
            <a:r>
              <a:rPr lang="it-IT" b="1" dirty="0">
                <a:solidFill>
                  <a:schemeClr val="tx1"/>
                </a:solidFill>
              </a:rPr>
              <a:t>Five further</a:t>
            </a:r>
            <a:r>
              <a:rPr lang="en-BE" b="1" dirty="0">
                <a:solidFill>
                  <a:schemeClr val="tx1"/>
                </a:solidFill>
              </a:rPr>
              <a:t> Vice-Presidents </a:t>
            </a:r>
            <a:r>
              <a:rPr lang="en-BE" dirty="0">
                <a:solidFill>
                  <a:schemeClr val="tx1"/>
                </a:solidFill>
              </a:rPr>
              <a:t>They will </a:t>
            </a:r>
            <a:r>
              <a:rPr lang="en-US" dirty="0">
                <a:solidFill>
                  <a:schemeClr val="tx1"/>
                </a:solidFill>
              </a:rPr>
              <a:t>coordinate groups of remaining 18 commissioners and </a:t>
            </a:r>
            <a:r>
              <a:rPr lang="en-BE" dirty="0">
                <a:solidFill>
                  <a:schemeClr val="tx1"/>
                </a:solidFill>
              </a:rPr>
              <a:t>work on the most important overarching issues</a:t>
            </a:r>
          </a:p>
          <a:p>
            <a:r>
              <a:rPr lang="en-BE" b="1" dirty="0">
                <a:solidFill>
                  <a:schemeClr val="tx1"/>
                </a:solidFill>
              </a:rPr>
              <a:t>The Commissioners </a:t>
            </a:r>
            <a:r>
              <a:rPr lang="en-BE" dirty="0">
                <a:solidFill>
                  <a:schemeClr val="tx1"/>
                </a:solidFill>
              </a:rPr>
              <a:t>are at the centre of the structure of the new College. They will manage the expertise provided by the Directorates-General</a:t>
            </a:r>
          </a:p>
          <a:p>
            <a:endParaRPr lang="en-BE" dirty="0">
              <a:solidFill>
                <a:schemeClr val="tx1"/>
              </a:solidFill>
            </a:endParaRPr>
          </a:p>
          <a:p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3487412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FFC143-3064-41A6-A1DE-4B9C2BE1A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653B-8D44-E645-B52B-971564AB36D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5EB7224-D011-43B6-9F4A-DF7440385FF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903483" y="528320"/>
            <a:ext cx="6238097" cy="524559"/>
          </a:xfrm>
        </p:spPr>
        <p:txBody>
          <a:bodyPr>
            <a:normAutofit lnSpcReduction="10000"/>
          </a:bodyPr>
          <a:lstStyle/>
          <a:p>
            <a:r>
              <a:rPr lang="en-BE" sz="3200" dirty="0"/>
              <a:t>New DG </a:t>
            </a:r>
            <a:r>
              <a:rPr lang="it-IT" sz="3200" dirty="0"/>
              <a:t>H</a:t>
            </a:r>
            <a:r>
              <a:rPr lang="en-BE" sz="3200" dirty="0"/>
              <a:t>e</a:t>
            </a:r>
            <a:r>
              <a:rPr lang="it-IT" sz="3200" dirty="0"/>
              <a:t>a</a:t>
            </a:r>
            <a:r>
              <a:rPr lang="en-BE" sz="3200" dirty="0"/>
              <a:t>l</a:t>
            </a:r>
            <a:r>
              <a:rPr lang="it-IT" sz="3200" dirty="0"/>
              <a:t>t</a:t>
            </a:r>
            <a:r>
              <a:rPr lang="en-BE" sz="3200" dirty="0"/>
              <a:t>h (</a:t>
            </a:r>
            <a:r>
              <a:rPr lang="it-IT" sz="3200" dirty="0"/>
              <a:t>a</a:t>
            </a:r>
            <a:r>
              <a:rPr lang="en-BE" sz="3200" dirty="0"/>
              <a:t>n</a:t>
            </a:r>
            <a:r>
              <a:rPr lang="it-IT" sz="3200" dirty="0"/>
              <a:t>d</a:t>
            </a:r>
            <a:r>
              <a:rPr lang="en-BE" sz="3200" dirty="0"/>
              <a:t> </a:t>
            </a:r>
            <a:r>
              <a:rPr lang="it-IT" sz="3200" dirty="0"/>
              <a:t>F</a:t>
            </a:r>
            <a:r>
              <a:rPr lang="en-BE" sz="3200" dirty="0"/>
              <a:t>o</a:t>
            </a:r>
            <a:r>
              <a:rPr lang="it-IT" sz="3200" dirty="0"/>
              <a:t>o</a:t>
            </a:r>
            <a:r>
              <a:rPr lang="en-BE" sz="3200" dirty="0"/>
              <a:t>d </a:t>
            </a:r>
            <a:r>
              <a:rPr lang="it-IT" sz="3200" dirty="0"/>
              <a:t>S</a:t>
            </a:r>
            <a:r>
              <a:rPr lang="en-BE" sz="3200" dirty="0"/>
              <a:t>a</a:t>
            </a:r>
            <a:r>
              <a:rPr lang="it-IT" sz="3200" dirty="0"/>
              <a:t>f</a:t>
            </a:r>
            <a:r>
              <a:rPr lang="en-BE" sz="3200" dirty="0"/>
              <a:t>e</a:t>
            </a:r>
            <a:r>
              <a:rPr lang="it-IT" sz="3200" dirty="0"/>
              <a:t>t</a:t>
            </a:r>
            <a:r>
              <a:rPr lang="en-BE" sz="3200" dirty="0"/>
              <a:t>y)</a:t>
            </a:r>
            <a:endParaRPr lang="en-GB" sz="3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4BFD29F-AFA3-4B60-95B5-7383E4000AD5}"/>
              </a:ext>
            </a:extLst>
          </p:cNvPr>
          <p:cNvSpPr/>
          <p:nvPr/>
        </p:nvSpPr>
        <p:spPr>
          <a:xfrm>
            <a:off x="385975" y="1169128"/>
            <a:ext cx="7854511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>
                <a:solidFill>
                  <a:srgbClr val="000000"/>
                </a:solidFill>
                <a:latin typeface="Calibri (Body)"/>
              </a:rPr>
              <a:t>D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G 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S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A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N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T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E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 (</a:t>
            </a:r>
            <a:r>
              <a:rPr lang="en-US" sz="2800" dirty="0">
                <a:solidFill>
                  <a:srgbClr val="000000"/>
                </a:solidFill>
                <a:latin typeface="Calibri (Body)"/>
              </a:rPr>
              <a:t>stronger 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b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u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t 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m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o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r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e 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m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e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d</a:t>
            </a:r>
            <a:r>
              <a:rPr lang="en-BE" sz="2800" dirty="0" err="1">
                <a:solidFill>
                  <a:srgbClr val="000000"/>
                </a:solidFill>
                <a:latin typeface="Calibri (Body)"/>
              </a:rPr>
              <a:t>i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c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a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l</a:t>
            </a:r>
            <a:r>
              <a:rPr lang="en-BE" sz="2800" dirty="0" err="1">
                <a:solidFill>
                  <a:srgbClr val="000000"/>
                </a:solidFill>
                <a:latin typeface="Calibri (Body)"/>
              </a:rPr>
              <a:t>i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s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e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d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)</a:t>
            </a:r>
            <a:r>
              <a:rPr lang="en-US" sz="2800" dirty="0">
                <a:solidFill>
                  <a:srgbClr val="000000"/>
                </a:solidFill>
                <a:latin typeface="Calibri (Body)"/>
              </a:rPr>
              <a:t>.</a:t>
            </a:r>
            <a:endParaRPr lang="en-BE" sz="2800" dirty="0">
              <a:solidFill>
                <a:srgbClr val="000000"/>
              </a:solidFill>
              <a:latin typeface="Calibri (Body)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BE" sz="2800" dirty="0">
                <a:solidFill>
                  <a:srgbClr val="000000"/>
                </a:solidFill>
                <a:latin typeface="Calibri (Body)"/>
              </a:rPr>
              <a:t>P</a:t>
            </a:r>
            <a:r>
              <a:rPr lang="en-GB" sz="2800" dirty="0" err="1">
                <a:solidFill>
                  <a:srgbClr val="000000"/>
                </a:solidFill>
                <a:latin typeface="Calibri (Body)"/>
              </a:rPr>
              <a:t>harmaceuticals</a:t>
            </a:r>
            <a:r>
              <a:rPr lang="en-GB" sz="2800" dirty="0">
                <a:solidFill>
                  <a:srgbClr val="000000"/>
                </a:solidFill>
                <a:latin typeface="Calibri (Body)"/>
              </a:rPr>
              <a:t> &amp; medical devices units move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d</a:t>
            </a:r>
            <a:r>
              <a:rPr lang="en-GB" sz="2800" dirty="0">
                <a:solidFill>
                  <a:srgbClr val="000000"/>
                </a:solidFill>
                <a:latin typeface="Calibri (Body)"/>
              </a:rPr>
              <a:t>       (back) to DG SANTE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 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f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r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o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m 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D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G 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G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ROWTH</a:t>
            </a:r>
            <a:r>
              <a:rPr lang="en-GB" sz="2800" dirty="0">
                <a:solidFill>
                  <a:srgbClr val="000000"/>
                </a:solidFill>
                <a:latin typeface="Calibri (Body)"/>
              </a:rPr>
              <a:t> </a:t>
            </a:r>
            <a:endParaRPr lang="en-BE" sz="2800" dirty="0">
              <a:solidFill>
                <a:srgbClr val="000000"/>
              </a:solidFill>
              <a:latin typeface="Calibri (Body)"/>
            </a:endParaRPr>
          </a:p>
          <a:p>
            <a:endParaRPr lang="en-BE" sz="2800" dirty="0">
              <a:solidFill>
                <a:srgbClr val="000000"/>
              </a:solidFill>
              <a:latin typeface="Calibri (Body)"/>
            </a:endParaRPr>
          </a:p>
          <a:p>
            <a:r>
              <a:rPr lang="en-BE" sz="2800" dirty="0">
                <a:solidFill>
                  <a:srgbClr val="000000"/>
                </a:solidFill>
                <a:latin typeface="Calibri (Body)"/>
              </a:rPr>
              <a:t>M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a</a:t>
            </a:r>
            <a:r>
              <a:rPr lang="en-BE" sz="2800" dirty="0" err="1">
                <a:solidFill>
                  <a:srgbClr val="000000"/>
                </a:solidFill>
                <a:latin typeface="Calibri (Body)"/>
              </a:rPr>
              <a:t>i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n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 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a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reas of focus: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BE" sz="2800" dirty="0">
                <a:solidFill>
                  <a:srgbClr val="000000"/>
                </a:solidFill>
                <a:latin typeface="Calibri (Body)"/>
              </a:rPr>
              <a:t>E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u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r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o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p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e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a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n</a:t>
            </a:r>
            <a:r>
              <a:rPr lang="en-GB" sz="2800" dirty="0">
                <a:solidFill>
                  <a:srgbClr val="000000"/>
                </a:solidFill>
                <a:latin typeface="Calibri (Body)"/>
              </a:rPr>
              <a:t> Cancer Plan</a:t>
            </a:r>
            <a:endParaRPr lang="en-BE" sz="2800" dirty="0">
              <a:solidFill>
                <a:srgbClr val="000000"/>
              </a:solidFill>
              <a:latin typeface="Calibri (Body)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>
                <a:solidFill>
                  <a:srgbClr val="000000"/>
                </a:solidFill>
                <a:latin typeface="Calibri (Body)"/>
              </a:rPr>
              <a:t>B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e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t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t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e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r 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a</a:t>
            </a:r>
            <a:r>
              <a:rPr lang="en-GB" sz="2800" dirty="0" err="1">
                <a:solidFill>
                  <a:srgbClr val="000000"/>
                </a:solidFill>
                <a:latin typeface="Calibri (Body)"/>
              </a:rPr>
              <a:t>ccess</a:t>
            </a:r>
            <a:r>
              <a:rPr lang="en-GB" sz="2800" dirty="0">
                <a:solidFill>
                  <a:srgbClr val="000000"/>
                </a:solidFill>
                <a:latin typeface="Calibri (Body)"/>
              </a:rPr>
              <a:t> to medicines</a:t>
            </a:r>
            <a:endParaRPr lang="en-BE" sz="2800" dirty="0">
              <a:solidFill>
                <a:srgbClr val="000000"/>
              </a:solidFill>
              <a:latin typeface="Calibri (Body)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BE" sz="2800" dirty="0">
                <a:solidFill>
                  <a:srgbClr val="000000"/>
                </a:solidFill>
                <a:latin typeface="Calibri (Body)"/>
              </a:rPr>
              <a:t>E</a:t>
            </a:r>
            <a:r>
              <a:rPr lang="en-GB" sz="2800" dirty="0">
                <a:solidFill>
                  <a:srgbClr val="000000"/>
                </a:solidFill>
                <a:latin typeface="Calibri (Body)"/>
              </a:rPr>
              <a:t>-health 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f</a:t>
            </a:r>
            <a:r>
              <a:rPr lang="it-IT" sz="2800" dirty="0">
                <a:solidFill>
                  <a:srgbClr val="000000"/>
                </a:solidFill>
                <a:latin typeface="Calibri (Body)"/>
              </a:rPr>
              <a:t>o</a:t>
            </a:r>
            <a:r>
              <a:rPr lang="en-BE" sz="2800" dirty="0">
                <a:solidFill>
                  <a:srgbClr val="000000"/>
                </a:solidFill>
                <a:latin typeface="Calibri (Body)"/>
              </a:rPr>
              <a:t>r</a:t>
            </a:r>
            <a:r>
              <a:rPr lang="en-GB" sz="2800" dirty="0">
                <a:solidFill>
                  <a:srgbClr val="000000"/>
                </a:solidFill>
                <a:latin typeface="Calibri (Body)"/>
              </a:rPr>
              <a:t> high-quality healthcare and reduce inequalities. European Health Data Space</a:t>
            </a:r>
            <a:endParaRPr lang="en-BE" sz="2800" dirty="0">
              <a:solidFill>
                <a:srgbClr val="000000"/>
              </a:solidFill>
              <a:latin typeface="Calibri (Body)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00"/>
                </a:solidFill>
                <a:latin typeface="Calibri (Body)"/>
              </a:rPr>
              <a:t>AMR and vaccination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000000"/>
              </a:solidFill>
              <a:latin typeface="Calibri (Body)"/>
            </a:endParaRPr>
          </a:p>
          <a:p>
            <a:r>
              <a:rPr lang="en-GB" sz="2800" dirty="0">
                <a:solidFill>
                  <a:srgbClr val="000000"/>
                </a:solidFill>
                <a:latin typeface="Calibri (Body)"/>
              </a:rPr>
              <a:t>EC </a:t>
            </a:r>
            <a:r>
              <a:rPr lang="en-GB" sz="2800" dirty="0" err="1">
                <a:solidFill>
                  <a:srgbClr val="000000"/>
                </a:solidFill>
                <a:latin typeface="Calibri (Body)"/>
              </a:rPr>
              <a:t>HiAP</a:t>
            </a:r>
            <a:r>
              <a:rPr lang="en-GB" sz="2800" dirty="0">
                <a:solidFill>
                  <a:srgbClr val="000000"/>
                </a:solidFill>
                <a:latin typeface="Calibri (Body)"/>
              </a:rPr>
              <a:t>: health hardly mentioned in any of the other mission letters</a:t>
            </a:r>
            <a:endParaRPr lang="en-US" sz="2800" dirty="0">
              <a:solidFill>
                <a:srgbClr val="000000"/>
              </a:solidFill>
              <a:latin typeface="Calibri (Body)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E32719-7E93-4564-8596-08E0A3BD24B1}"/>
              </a:ext>
            </a:extLst>
          </p:cNvPr>
          <p:cNvSpPr/>
          <p:nvPr/>
        </p:nvSpPr>
        <p:spPr>
          <a:xfrm>
            <a:off x="7789762" y="518272"/>
            <a:ext cx="5139359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it-IT" sz="3200" b="1" dirty="0">
                <a:solidFill>
                  <a:schemeClr val="bg1"/>
                </a:solidFill>
              </a:rPr>
              <a:t>STELLA KYRIAKIDES </a:t>
            </a:r>
            <a:r>
              <a:rPr lang="en-BE" sz="3200" b="1" dirty="0">
                <a:solidFill>
                  <a:schemeClr val="bg1"/>
                </a:solidFill>
              </a:rPr>
              <a:t>(</a:t>
            </a:r>
            <a:r>
              <a:rPr lang="it-IT" sz="3200" b="1" dirty="0">
                <a:solidFill>
                  <a:schemeClr val="bg1"/>
                </a:solidFill>
              </a:rPr>
              <a:t>C</a:t>
            </a:r>
            <a:r>
              <a:rPr lang="en-BE" sz="3200" b="1" dirty="0">
                <a:solidFill>
                  <a:schemeClr val="bg1"/>
                </a:solidFill>
              </a:rPr>
              <a:t>Y)</a:t>
            </a:r>
          </a:p>
        </p:txBody>
      </p:sp>
      <p:pic>
        <p:nvPicPr>
          <p:cNvPr id="6146" name="Picture 2" descr="Related image">
            <a:extLst>
              <a:ext uri="{FF2B5EF4-FFF2-40B4-BE49-F238E27FC236}">
                <a16:creationId xmlns:a16="http://schemas.microsoft.com/office/drawing/2014/main" id="{E4F9F514-7AF7-4876-A495-872351CA3D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60" t="-23" r="21630" b="23"/>
          <a:stretch/>
        </p:blipFill>
        <p:spPr bwMode="auto">
          <a:xfrm>
            <a:off x="8937172" y="1657203"/>
            <a:ext cx="3415403" cy="409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1994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6BA3F13-D247-4610-B94D-AA98E055A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653B-8D44-E645-B52B-971564AB36D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736BEF6-6C21-4673-B879-80969D4D9F9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20453" y="1074006"/>
            <a:ext cx="11571547" cy="5282348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26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600" b="1" dirty="0"/>
              <a:t>Regional Development and Cohesion Policy </a:t>
            </a:r>
            <a:endParaRPr lang="en-BE" sz="2600" b="1" dirty="0"/>
          </a:p>
          <a:p>
            <a:pPr>
              <a:lnSpc>
                <a:spcPct val="134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600" dirty="0"/>
              <a:t>P</a:t>
            </a:r>
            <a:r>
              <a:rPr lang="en-BE" sz="2600" dirty="0"/>
              <a:t>o</a:t>
            </a:r>
            <a:r>
              <a:rPr lang="it-IT" sz="2600" dirty="0"/>
              <a:t>l</a:t>
            </a:r>
            <a:r>
              <a:rPr lang="en-BE" sz="2600" dirty="0" err="1"/>
              <a:t>i</a:t>
            </a:r>
            <a:r>
              <a:rPr lang="it-IT" sz="2600" dirty="0"/>
              <a:t>c</a:t>
            </a:r>
            <a:r>
              <a:rPr lang="en-BE" sz="2600" dirty="0"/>
              <a:t>y Ob</a:t>
            </a:r>
            <a:r>
              <a:rPr lang="it-IT" sz="2600" dirty="0"/>
              <a:t>j</a:t>
            </a:r>
            <a:r>
              <a:rPr lang="en-BE" sz="2600" dirty="0"/>
              <a:t>e</a:t>
            </a:r>
            <a:r>
              <a:rPr lang="it-IT" sz="2600" dirty="0"/>
              <a:t>c</a:t>
            </a:r>
            <a:r>
              <a:rPr lang="en-BE" sz="2600" dirty="0"/>
              <a:t>t</a:t>
            </a:r>
            <a:r>
              <a:rPr lang="it-IT" sz="2600" dirty="0"/>
              <a:t>i</a:t>
            </a:r>
            <a:r>
              <a:rPr lang="en-BE" sz="2600" dirty="0"/>
              <a:t>v</a:t>
            </a:r>
            <a:r>
              <a:rPr lang="it-IT" sz="2600" dirty="0"/>
              <a:t>e</a:t>
            </a:r>
            <a:r>
              <a:rPr lang="en-BE" sz="2600" dirty="0"/>
              <a:t> </a:t>
            </a:r>
            <a:r>
              <a:rPr lang="en-US" sz="2600" dirty="0"/>
              <a:t>4: </a:t>
            </a:r>
            <a:r>
              <a:rPr lang="it-IT" sz="2600" dirty="0"/>
              <a:t>A</a:t>
            </a:r>
            <a:r>
              <a:rPr lang="en-BE" sz="2600" dirty="0"/>
              <a:t> </a:t>
            </a:r>
            <a:r>
              <a:rPr lang="it-IT" sz="2600" dirty="0"/>
              <a:t>M</a:t>
            </a:r>
            <a:r>
              <a:rPr lang="en-BE" sz="2600" dirty="0"/>
              <a:t>o</a:t>
            </a:r>
            <a:r>
              <a:rPr lang="it-IT" sz="2600" dirty="0"/>
              <a:t>r</a:t>
            </a:r>
            <a:r>
              <a:rPr lang="en-BE" sz="2600" dirty="0"/>
              <a:t>e </a:t>
            </a:r>
            <a:r>
              <a:rPr lang="it-IT" sz="2600" dirty="0"/>
              <a:t>S</a:t>
            </a:r>
            <a:r>
              <a:rPr lang="en-GB" sz="2600" dirty="0" err="1"/>
              <a:t>ocial</a:t>
            </a:r>
            <a:r>
              <a:rPr lang="en-GB" sz="2600" dirty="0"/>
              <a:t> </a:t>
            </a:r>
            <a:r>
              <a:rPr lang="en-BE" sz="2600" dirty="0"/>
              <a:t>E</a:t>
            </a:r>
            <a:r>
              <a:rPr lang="en-GB" sz="2600" dirty="0" err="1"/>
              <a:t>urope</a:t>
            </a:r>
            <a:r>
              <a:rPr lang="en-GB" sz="2600" dirty="0"/>
              <a:t> delivering on the European Pillar of Social Rights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2600" b="1" dirty="0"/>
              <a:t>European Social Fund Plus (101.2 billion)</a:t>
            </a:r>
            <a:endParaRPr lang="en-BE" sz="2600" b="1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BE" sz="2600" dirty="0"/>
              <a:t>E</a:t>
            </a:r>
            <a:r>
              <a:rPr lang="it-IT" sz="2600" dirty="0"/>
              <a:t>S</a:t>
            </a:r>
            <a:r>
              <a:rPr lang="en-BE" sz="2600" dirty="0"/>
              <a:t>F +</a:t>
            </a:r>
            <a:r>
              <a:rPr lang="en-US" sz="2600" dirty="0"/>
              <a:t>, including </a:t>
            </a:r>
            <a:r>
              <a:rPr lang="en-GB" sz="2600" dirty="0"/>
              <a:t>EU Health Programme</a:t>
            </a:r>
            <a:r>
              <a:rPr lang="en-BE" sz="2600" dirty="0"/>
              <a:t> and a</a:t>
            </a:r>
            <a:r>
              <a:rPr lang="en-GB" sz="2600" dirty="0"/>
              <a:t>t least 25</a:t>
            </a:r>
            <a:r>
              <a:rPr lang="en-BE" sz="2600" dirty="0"/>
              <a:t>% w</a:t>
            </a:r>
            <a:r>
              <a:rPr lang="it-IT" sz="2600" dirty="0"/>
              <a:t>i</a:t>
            </a:r>
            <a:r>
              <a:rPr lang="en-BE" sz="2600" dirty="0"/>
              <a:t>l</a:t>
            </a:r>
            <a:r>
              <a:rPr lang="it-IT" sz="2600" dirty="0"/>
              <a:t>l</a:t>
            </a:r>
            <a:r>
              <a:rPr lang="en-GB" sz="2600" dirty="0"/>
              <a:t> be allocated to fostering social inclusion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600" b="1" dirty="0" err="1"/>
              <a:t>InvestEU</a:t>
            </a:r>
            <a:r>
              <a:rPr lang="en-GB" sz="2600" b="1" dirty="0"/>
              <a:t> </a:t>
            </a:r>
            <a:r>
              <a:rPr lang="en-GB" sz="2600" dirty="0"/>
              <a:t>– 4</a:t>
            </a:r>
            <a:r>
              <a:rPr lang="en-GB" sz="2600" baseline="30000" dirty="0"/>
              <a:t>th</a:t>
            </a:r>
            <a:r>
              <a:rPr lang="en-GB" sz="2600" dirty="0"/>
              <a:t> policy window on social measures and inequality </a:t>
            </a:r>
            <a:endParaRPr lang="en-BE" sz="26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2600" b="1" dirty="0" err="1"/>
              <a:t>HorizonEurope</a:t>
            </a:r>
            <a:r>
              <a:rPr lang="en-US" sz="2600" b="1" dirty="0"/>
              <a:t> </a:t>
            </a:r>
            <a:r>
              <a:rPr lang="en-US" sz="2600" dirty="0"/>
              <a:t>– taking forward SDGs and 5 mission areas </a:t>
            </a:r>
            <a:r>
              <a:rPr lang="en-US" sz="2600" b="1" dirty="0"/>
              <a:t>(</a:t>
            </a:r>
            <a:r>
              <a:rPr lang="en-US" dirty="0"/>
              <a:t>cancer, food, oceans, climate change, climate neutral cities)</a:t>
            </a:r>
            <a:endParaRPr lang="en-US" sz="2600" b="1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BE" sz="2600" i="1" dirty="0"/>
              <a:t>N</a:t>
            </a:r>
            <a:r>
              <a:rPr lang="it-IT" sz="2600" i="1" dirty="0"/>
              <a:t>e</a:t>
            </a:r>
            <a:r>
              <a:rPr lang="en-BE" sz="2600" i="1" dirty="0"/>
              <a:t>g</a:t>
            </a:r>
            <a:r>
              <a:rPr lang="it-IT" sz="2600" i="1" dirty="0"/>
              <a:t>o</a:t>
            </a:r>
            <a:r>
              <a:rPr lang="en-BE" sz="2600" i="1" dirty="0"/>
              <a:t>t</a:t>
            </a:r>
            <a:r>
              <a:rPr lang="it-IT" sz="2600" i="1" dirty="0"/>
              <a:t>i</a:t>
            </a:r>
            <a:r>
              <a:rPr lang="en-BE" sz="2600" i="1" dirty="0"/>
              <a:t>a</a:t>
            </a:r>
            <a:r>
              <a:rPr lang="it-IT" sz="2600" i="1" dirty="0"/>
              <a:t>t</a:t>
            </a:r>
            <a:r>
              <a:rPr lang="en-BE" sz="2600" i="1" dirty="0" err="1"/>
              <a:t>i</a:t>
            </a:r>
            <a:r>
              <a:rPr lang="it-IT" sz="2600" i="1" dirty="0"/>
              <a:t>o</a:t>
            </a:r>
            <a:r>
              <a:rPr lang="en-BE" sz="2600" i="1" dirty="0"/>
              <a:t>n</a:t>
            </a:r>
            <a:r>
              <a:rPr lang="it-IT" sz="2600" i="1" dirty="0"/>
              <a:t>s - </a:t>
            </a:r>
            <a:r>
              <a:rPr lang="en-BE" sz="2600" i="1" dirty="0"/>
              <a:t>s</a:t>
            </a:r>
            <a:r>
              <a:rPr lang="it-IT" sz="2600" i="1" dirty="0"/>
              <a:t>t</a:t>
            </a:r>
            <a:r>
              <a:rPr lang="en-BE" sz="2600" i="1" dirty="0" err="1"/>
              <a:t>i</a:t>
            </a:r>
            <a:r>
              <a:rPr lang="it-IT" sz="2600" i="1" dirty="0"/>
              <a:t>l</a:t>
            </a:r>
            <a:r>
              <a:rPr lang="en-BE" sz="2600" i="1" dirty="0"/>
              <a:t>l o</a:t>
            </a:r>
            <a:r>
              <a:rPr lang="it-IT" sz="2600" i="1" dirty="0"/>
              <a:t>n</a:t>
            </a:r>
            <a:r>
              <a:rPr lang="en-BE" sz="2600" i="1" dirty="0"/>
              <a:t>g</a:t>
            </a:r>
            <a:r>
              <a:rPr lang="it-IT" sz="2600" i="1" dirty="0"/>
              <a:t>o</a:t>
            </a:r>
            <a:r>
              <a:rPr lang="en-BE" sz="2600" i="1" dirty="0" err="1"/>
              <a:t>i</a:t>
            </a:r>
            <a:r>
              <a:rPr lang="it-IT" sz="2600" i="1" dirty="0"/>
              <a:t>n</a:t>
            </a:r>
            <a:r>
              <a:rPr lang="en-BE" sz="2600" i="1" dirty="0"/>
              <a:t>g</a:t>
            </a:r>
            <a:r>
              <a:rPr lang="en-US" sz="2600" i="1" dirty="0"/>
              <a:t>, delays due to Brexit and MS differences</a:t>
            </a:r>
            <a:endParaRPr lang="hu-HU" sz="2000" i="1" dirty="0"/>
          </a:p>
          <a:p>
            <a:endParaRPr lang="en-BE" sz="1400" dirty="0"/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0CE01731-BB02-4CD3-BB50-02D8B45C797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903482" y="174171"/>
            <a:ext cx="6422603" cy="1197429"/>
          </a:xfrm>
          <a:solidFill>
            <a:schemeClr val="bg1"/>
          </a:solidFill>
        </p:spPr>
        <p:txBody>
          <a:bodyPr anchor="ctr">
            <a:noAutofit/>
          </a:bodyPr>
          <a:lstStyle/>
          <a:p>
            <a:r>
              <a:rPr lang="it-IT" sz="3600" dirty="0"/>
              <a:t>M</a:t>
            </a:r>
            <a:r>
              <a:rPr lang="en-BE" sz="3600" dirty="0"/>
              <a:t>u</a:t>
            </a:r>
            <a:r>
              <a:rPr lang="it-IT" sz="3600" dirty="0"/>
              <a:t>l</a:t>
            </a:r>
            <a:r>
              <a:rPr lang="en-BE" sz="3600" dirty="0"/>
              <a:t>t</a:t>
            </a:r>
            <a:r>
              <a:rPr lang="it-IT" sz="3600" dirty="0"/>
              <a:t>i</a:t>
            </a:r>
            <a:r>
              <a:rPr lang="en-BE" sz="3600" dirty="0"/>
              <a:t>a</a:t>
            </a:r>
            <a:r>
              <a:rPr lang="it-IT" sz="3600" dirty="0"/>
              <a:t>n</a:t>
            </a:r>
            <a:r>
              <a:rPr lang="en-BE" sz="3600" dirty="0"/>
              <a:t>n</a:t>
            </a:r>
            <a:r>
              <a:rPr lang="it-IT" sz="3600" dirty="0"/>
              <a:t>u</a:t>
            </a:r>
            <a:r>
              <a:rPr lang="en-BE" sz="3600" dirty="0"/>
              <a:t>a</a:t>
            </a:r>
            <a:r>
              <a:rPr lang="it-IT" sz="3600" dirty="0"/>
              <a:t>l</a:t>
            </a:r>
            <a:r>
              <a:rPr lang="en-BE" sz="3600" dirty="0"/>
              <a:t> Fina</a:t>
            </a:r>
            <a:r>
              <a:rPr lang="it-IT" sz="3600" dirty="0"/>
              <a:t>n</a:t>
            </a:r>
            <a:r>
              <a:rPr lang="en-BE" sz="3600" dirty="0"/>
              <a:t>c</a:t>
            </a:r>
            <a:r>
              <a:rPr lang="it-IT" sz="3600" dirty="0"/>
              <a:t>i</a:t>
            </a:r>
            <a:r>
              <a:rPr lang="en-BE" sz="3600" dirty="0"/>
              <a:t>a</a:t>
            </a:r>
            <a:r>
              <a:rPr lang="it-IT" sz="3600" dirty="0"/>
              <a:t>l</a:t>
            </a:r>
            <a:r>
              <a:rPr lang="en-BE" sz="3600" dirty="0"/>
              <a:t> </a:t>
            </a:r>
            <a:r>
              <a:rPr lang="it-IT" sz="3600" dirty="0"/>
              <a:t>F</a:t>
            </a:r>
            <a:r>
              <a:rPr lang="en-BE" sz="3600" dirty="0"/>
              <a:t>ram</a:t>
            </a:r>
            <a:r>
              <a:rPr lang="it-IT" sz="3600" dirty="0"/>
              <a:t>e</a:t>
            </a:r>
            <a:r>
              <a:rPr lang="en-BE" sz="3600" dirty="0"/>
              <a:t>w</a:t>
            </a:r>
            <a:r>
              <a:rPr lang="it-IT" sz="3600" dirty="0"/>
              <a:t>o</a:t>
            </a:r>
            <a:r>
              <a:rPr lang="en-BE" sz="3600" dirty="0"/>
              <a:t>r</a:t>
            </a:r>
            <a:r>
              <a:rPr lang="it-IT" sz="3600" dirty="0"/>
              <a:t>k</a:t>
            </a:r>
            <a:r>
              <a:rPr lang="en-BE" sz="3600" dirty="0"/>
              <a:t> 2021-2027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130711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DC0A5B-E489-4D88-8097-71493D2AF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653B-8D44-E645-B52B-971564AB36D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258C9C-54AF-44AF-9D9F-F6CF7C10116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51201" y="1078279"/>
            <a:ext cx="11740799" cy="5307016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dirty="0"/>
              <a:t>E</a:t>
            </a:r>
            <a:r>
              <a:rPr lang="en-BE" b="1" dirty="0"/>
              <a:t>U </a:t>
            </a:r>
            <a:r>
              <a:rPr lang="it-IT" b="1" dirty="0"/>
              <a:t>i</a:t>
            </a:r>
            <a:r>
              <a:rPr lang="en-BE" b="1" dirty="0"/>
              <a:t>n</a:t>
            </a:r>
            <a:r>
              <a:rPr lang="it-IT" b="1" dirty="0"/>
              <a:t>s</a:t>
            </a:r>
            <a:r>
              <a:rPr lang="en-BE" b="1" dirty="0"/>
              <a:t>t</a:t>
            </a:r>
            <a:r>
              <a:rPr lang="it-IT" b="1" dirty="0"/>
              <a:t>i</a:t>
            </a:r>
            <a:r>
              <a:rPr lang="en-BE" b="1" dirty="0"/>
              <a:t>t</a:t>
            </a:r>
            <a:r>
              <a:rPr lang="it-IT" b="1" dirty="0"/>
              <a:t>u</a:t>
            </a:r>
            <a:r>
              <a:rPr lang="en-BE" b="1" dirty="0"/>
              <a:t>t</a:t>
            </a:r>
            <a:r>
              <a:rPr lang="it-IT" b="1" dirty="0"/>
              <a:t>i</a:t>
            </a:r>
            <a:r>
              <a:rPr lang="en-BE" b="1" dirty="0"/>
              <a:t>o</a:t>
            </a:r>
            <a:r>
              <a:rPr lang="it-IT" b="1" dirty="0"/>
              <a:t>n</a:t>
            </a:r>
            <a:r>
              <a:rPr lang="en-BE" b="1" dirty="0"/>
              <a:t>a</a:t>
            </a:r>
            <a:r>
              <a:rPr lang="it-IT" b="1" dirty="0"/>
              <a:t>l</a:t>
            </a:r>
            <a:r>
              <a:rPr lang="en-BE" b="1" dirty="0"/>
              <a:t> </a:t>
            </a:r>
            <a:r>
              <a:rPr lang="it-IT" b="1" dirty="0"/>
              <a:t>c</a:t>
            </a:r>
            <a:r>
              <a:rPr lang="en-BE" b="1" dirty="0"/>
              <a:t>h</a:t>
            </a:r>
            <a:r>
              <a:rPr lang="it-IT" b="1" dirty="0"/>
              <a:t>a</a:t>
            </a:r>
            <a:r>
              <a:rPr lang="en-BE" b="1" dirty="0"/>
              <a:t>n</a:t>
            </a:r>
            <a:r>
              <a:rPr lang="it-IT" b="1" dirty="0"/>
              <a:t>g</a:t>
            </a:r>
            <a:r>
              <a:rPr lang="en-BE" b="1" dirty="0"/>
              <a:t>e:</a:t>
            </a:r>
          </a:p>
          <a:p>
            <a:r>
              <a:rPr lang="en-BE" dirty="0"/>
              <a:t>08/10: </a:t>
            </a:r>
            <a:r>
              <a:rPr lang="it-IT" dirty="0"/>
              <a:t>E</a:t>
            </a:r>
            <a:r>
              <a:rPr lang="en-BE" dirty="0"/>
              <a:t>n</a:t>
            </a:r>
            <a:r>
              <a:rPr lang="it-IT" dirty="0"/>
              <a:t>d</a:t>
            </a:r>
            <a:r>
              <a:rPr lang="en-BE" dirty="0"/>
              <a:t> of the </a:t>
            </a:r>
            <a:r>
              <a:rPr lang="it-IT" dirty="0"/>
              <a:t>p</a:t>
            </a:r>
            <a:r>
              <a:rPr lang="en-BE" dirty="0"/>
              <a:t>a</a:t>
            </a:r>
            <a:r>
              <a:rPr lang="it-IT" dirty="0"/>
              <a:t>r</a:t>
            </a:r>
            <a:r>
              <a:rPr lang="en-BE" dirty="0"/>
              <a:t>l</a:t>
            </a:r>
            <a:r>
              <a:rPr lang="it-IT" dirty="0"/>
              <a:t>i</a:t>
            </a:r>
            <a:r>
              <a:rPr lang="en-BE" dirty="0"/>
              <a:t>a</a:t>
            </a:r>
            <a:r>
              <a:rPr lang="it-IT" dirty="0"/>
              <a:t>m</a:t>
            </a:r>
            <a:r>
              <a:rPr lang="en-BE" dirty="0"/>
              <a:t>e</a:t>
            </a:r>
            <a:r>
              <a:rPr lang="it-IT" dirty="0"/>
              <a:t>n</a:t>
            </a:r>
            <a:r>
              <a:rPr lang="en-BE" dirty="0" err="1"/>
              <a:t>tary</a:t>
            </a:r>
            <a:r>
              <a:rPr lang="en-BE" dirty="0"/>
              <a:t> he</a:t>
            </a:r>
            <a:r>
              <a:rPr lang="it-IT" dirty="0"/>
              <a:t>a</a:t>
            </a:r>
            <a:r>
              <a:rPr lang="en-BE" dirty="0"/>
              <a:t>r</a:t>
            </a:r>
            <a:r>
              <a:rPr lang="it-IT" dirty="0"/>
              <a:t>i</a:t>
            </a:r>
            <a:r>
              <a:rPr lang="en-BE" dirty="0"/>
              <a:t>n</a:t>
            </a:r>
            <a:r>
              <a:rPr lang="it-IT" dirty="0"/>
              <a:t>g</a:t>
            </a:r>
            <a:r>
              <a:rPr lang="en-BE" dirty="0"/>
              <a:t>s</a:t>
            </a:r>
          </a:p>
          <a:p>
            <a:r>
              <a:rPr lang="en-BE" dirty="0"/>
              <a:t>23/10: E</a:t>
            </a:r>
            <a:r>
              <a:rPr lang="it-IT" dirty="0"/>
              <a:t>l</a:t>
            </a:r>
            <a:r>
              <a:rPr lang="en-BE" dirty="0"/>
              <a:t>e</a:t>
            </a:r>
            <a:r>
              <a:rPr lang="it-IT" dirty="0"/>
              <a:t>c</a:t>
            </a:r>
            <a:r>
              <a:rPr lang="en-BE" dirty="0"/>
              <a:t>t</a:t>
            </a:r>
            <a:r>
              <a:rPr lang="it-IT" dirty="0"/>
              <a:t>i</a:t>
            </a:r>
            <a:r>
              <a:rPr lang="en-BE" dirty="0"/>
              <a:t>o</a:t>
            </a:r>
            <a:r>
              <a:rPr lang="it-IT" dirty="0"/>
              <a:t>n</a:t>
            </a:r>
            <a:r>
              <a:rPr lang="en-BE" dirty="0"/>
              <a:t> </a:t>
            </a:r>
            <a:r>
              <a:rPr lang="it-IT" dirty="0"/>
              <a:t>o</a:t>
            </a:r>
            <a:r>
              <a:rPr lang="en-BE" dirty="0"/>
              <a:t>f </a:t>
            </a:r>
            <a:r>
              <a:rPr lang="it-IT" dirty="0"/>
              <a:t>t</a:t>
            </a:r>
            <a:r>
              <a:rPr lang="en-BE" dirty="0"/>
              <a:t>h</a:t>
            </a:r>
            <a:r>
              <a:rPr lang="it-IT" dirty="0"/>
              <a:t>e</a:t>
            </a:r>
            <a:r>
              <a:rPr lang="en-BE" dirty="0"/>
              <a:t> </a:t>
            </a:r>
            <a:r>
              <a:rPr lang="it-IT" dirty="0"/>
              <a:t>n</a:t>
            </a:r>
            <a:r>
              <a:rPr lang="en-BE" dirty="0"/>
              <a:t>e</a:t>
            </a:r>
            <a:r>
              <a:rPr lang="it-IT" dirty="0"/>
              <a:t>w</a:t>
            </a:r>
            <a:r>
              <a:rPr lang="en-BE" dirty="0"/>
              <a:t> </a:t>
            </a:r>
            <a:r>
              <a:rPr lang="it-IT" dirty="0"/>
              <a:t>c</a:t>
            </a:r>
            <a:r>
              <a:rPr lang="en-BE" dirty="0"/>
              <a:t>o</a:t>
            </a:r>
            <a:r>
              <a:rPr lang="it-IT" dirty="0"/>
              <a:t>l</a:t>
            </a:r>
            <a:r>
              <a:rPr lang="en-BE" dirty="0"/>
              <a:t>l</a:t>
            </a:r>
            <a:r>
              <a:rPr lang="it-IT" dirty="0"/>
              <a:t>e</a:t>
            </a:r>
            <a:r>
              <a:rPr lang="en-BE" dirty="0"/>
              <a:t>g</a:t>
            </a:r>
            <a:r>
              <a:rPr lang="it-IT" dirty="0"/>
              <a:t>e</a:t>
            </a:r>
            <a:r>
              <a:rPr lang="en-BE" dirty="0"/>
              <a:t> </a:t>
            </a:r>
            <a:r>
              <a:rPr lang="it-IT" dirty="0"/>
              <a:t>a</a:t>
            </a:r>
            <a:r>
              <a:rPr lang="en-BE" dirty="0"/>
              <a:t>n</a:t>
            </a:r>
            <a:r>
              <a:rPr lang="it-IT" dirty="0"/>
              <a:t>d</a:t>
            </a:r>
            <a:r>
              <a:rPr lang="en-BE" dirty="0"/>
              <a:t> </a:t>
            </a:r>
            <a:r>
              <a:rPr lang="it-IT" dirty="0"/>
              <a:t>p</a:t>
            </a:r>
            <a:r>
              <a:rPr lang="en-BE" dirty="0"/>
              <a:t>r</a:t>
            </a:r>
            <a:r>
              <a:rPr lang="it-IT" dirty="0"/>
              <a:t>e</a:t>
            </a:r>
            <a:r>
              <a:rPr lang="en-BE" dirty="0"/>
              <a:t>s</a:t>
            </a:r>
            <a:r>
              <a:rPr lang="it-IT" dirty="0"/>
              <a:t>e</a:t>
            </a:r>
            <a:r>
              <a:rPr lang="en-BE" dirty="0"/>
              <a:t>n</a:t>
            </a:r>
            <a:r>
              <a:rPr lang="it-IT" dirty="0"/>
              <a:t>t</a:t>
            </a:r>
            <a:r>
              <a:rPr lang="en-BE" dirty="0"/>
              <a:t>a</a:t>
            </a:r>
            <a:r>
              <a:rPr lang="it-IT" dirty="0"/>
              <a:t>t</a:t>
            </a:r>
            <a:r>
              <a:rPr lang="en-BE" dirty="0" err="1"/>
              <a:t>i</a:t>
            </a:r>
            <a:r>
              <a:rPr lang="it-IT" dirty="0"/>
              <a:t>o</a:t>
            </a:r>
            <a:r>
              <a:rPr lang="en-BE" dirty="0"/>
              <a:t>n </a:t>
            </a:r>
            <a:r>
              <a:rPr lang="it-IT" dirty="0"/>
              <a:t>n</a:t>
            </a:r>
            <a:r>
              <a:rPr lang="en-BE" dirty="0"/>
              <a:t>e</a:t>
            </a:r>
            <a:r>
              <a:rPr lang="it-IT" dirty="0"/>
              <a:t>w</a:t>
            </a:r>
            <a:r>
              <a:rPr lang="en-BE" dirty="0"/>
              <a:t> </a:t>
            </a:r>
            <a:r>
              <a:rPr lang="it-IT" dirty="0"/>
              <a:t>w</a:t>
            </a:r>
            <a:r>
              <a:rPr lang="en-BE" dirty="0"/>
              <a:t>o</a:t>
            </a:r>
            <a:r>
              <a:rPr lang="it-IT" dirty="0"/>
              <a:t>r</a:t>
            </a:r>
            <a:r>
              <a:rPr lang="en-BE" dirty="0"/>
              <a:t>k</a:t>
            </a:r>
            <a:r>
              <a:rPr lang="it-IT" dirty="0"/>
              <a:t>i</a:t>
            </a:r>
            <a:r>
              <a:rPr lang="en-BE" dirty="0"/>
              <a:t>n</a:t>
            </a:r>
            <a:r>
              <a:rPr lang="it-IT" dirty="0"/>
              <a:t>g</a:t>
            </a:r>
            <a:r>
              <a:rPr lang="en-BE" dirty="0"/>
              <a:t> </a:t>
            </a:r>
            <a:r>
              <a:rPr lang="it-IT" dirty="0"/>
              <a:t>p</a:t>
            </a:r>
            <a:r>
              <a:rPr lang="en-BE" dirty="0"/>
              <a:t>r</a:t>
            </a:r>
            <a:r>
              <a:rPr lang="it-IT" dirty="0"/>
              <a:t>o</a:t>
            </a:r>
            <a:r>
              <a:rPr lang="en-BE" dirty="0"/>
              <a:t>g</a:t>
            </a:r>
            <a:r>
              <a:rPr lang="it-IT" dirty="0"/>
              <a:t>r</a:t>
            </a:r>
            <a:r>
              <a:rPr lang="en-BE" dirty="0"/>
              <a:t>a</a:t>
            </a:r>
            <a:r>
              <a:rPr lang="it-IT" dirty="0"/>
              <a:t>m</a:t>
            </a:r>
            <a:r>
              <a:rPr lang="en-BE" dirty="0"/>
              <a:t>m</a:t>
            </a:r>
            <a:r>
              <a:rPr lang="it-IT" dirty="0"/>
              <a:t>e</a:t>
            </a:r>
            <a:r>
              <a:rPr lang="en-BE" dirty="0"/>
              <a:t> </a:t>
            </a:r>
            <a:endParaRPr lang="en-US" dirty="0"/>
          </a:p>
          <a:p>
            <a:r>
              <a:rPr lang="en-BE" dirty="0"/>
              <a:t>19/11: </a:t>
            </a:r>
            <a:r>
              <a:rPr lang="it-IT" dirty="0"/>
              <a:t>N</a:t>
            </a:r>
            <a:r>
              <a:rPr lang="en-BE" dirty="0"/>
              <a:t>e</a:t>
            </a:r>
            <a:r>
              <a:rPr lang="it-IT" dirty="0"/>
              <a:t>w</a:t>
            </a:r>
            <a:r>
              <a:rPr lang="en-BE" dirty="0"/>
              <a:t> C</a:t>
            </a:r>
            <a:r>
              <a:rPr lang="it-IT" dirty="0"/>
              <a:t>o</a:t>
            </a:r>
            <a:r>
              <a:rPr lang="en-BE" dirty="0"/>
              <a:t>m</a:t>
            </a:r>
            <a:r>
              <a:rPr lang="it-IT" dirty="0"/>
              <a:t>m</a:t>
            </a:r>
            <a:r>
              <a:rPr lang="en-BE" dirty="0" err="1"/>
              <a:t>i</a:t>
            </a:r>
            <a:r>
              <a:rPr lang="it-IT" dirty="0"/>
              <a:t>s</a:t>
            </a:r>
            <a:r>
              <a:rPr lang="en-BE" dirty="0"/>
              <a:t>s</a:t>
            </a:r>
            <a:r>
              <a:rPr lang="it-IT" dirty="0"/>
              <a:t>i</a:t>
            </a:r>
            <a:r>
              <a:rPr lang="en-BE" dirty="0"/>
              <a:t>o</a:t>
            </a:r>
            <a:r>
              <a:rPr lang="it-IT" dirty="0"/>
              <a:t>n</a:t>
            </a:r>
            <a:r>
              <a:rPr lang="en-BE" dirty="0"/>
              <a:t> </a:t>
            </a:r>
            <a:r>
              <a:rPr lang="it-IT" dirty="0"/>
              <a:t>s</a:t>
            </a:r>
            <a:r>
              <a:rPr lang="en-BE" dirty="0"/>
              <a:t>t</a:t>
            </a:r>
            <a:r>
              <a:rPr lang="it-IT" dirty="0"/>
              <a:t>a</a:t>
            </a:r>
            <a:r>
              <a:rPr lang="en-BE" dirty="0"/>
              <a:t>r</a:t>
            </a:r>
            <a:r>
              <a:rPr lang="it-IT" dirty="0"/>
              <a:t>t</a:t>
            </a:r>
            <a:r>
              <a:rPr lang="en-BE" dirty="0"/>
              <a:t> </a:t>
            </a:r>
            <a:r>
              <a:rPr lang="it-IT" dirty="0"/>
              <a:t>w</a:t>
            </a:r>
            <a:r>
              <a:rPr lang="en-BE" dirty="0"/>
              <a:t>o</a:t>
            </a:r>
            <a:r>
              <a:rPr lang="it-IT" dirty="0"/>
              <a:t>r</a:t>
            </a:r>
            <a:r>
              <a:rPr lang="en-BE" dirty="0"/>
              <a:t>k</a:t>
            </a:r>
            <a:r>
              <a:rPr lang="it-IT" dirty="0"/>
              <a:t>i</a:t>
            </a:r>
            <a:r>
              <a:rPr lang="en-BE" dirty="0"/>
              <a:t>n</a:t>
            </a:r>
            <a:r>
              <a:rPr lang="it-IT" dirty="0"/>
              <a:t>g</a:t>
            </a:r>
          </a:p>
          <a:p>
            <a:r>
              <a:rPr lang="it-IT" i="1" dirty="0"/>
              <a:t>Each Commissioner to visit every MS by 2022</a:t>
            </a:r>
            <a:endParaRPr lang="en-BE" i="1" dirty="0"/>
          </a:p>
          <a:p>
            <a:pPr marL="0" indent="0">
              <a:buNone/>
            </a:pPr>
            <a:endParaRPr lang="en-BE" dirty="0"/>
          </a:p>
          <a:p>
            <a:pPr marL="0" indent="0">
              <a:buNone/>
            </a:pPr>
            <a:r>
              <a:rPr lang="it-IT" b="1" dirty="0"/>
              <a:t>M</a:t>
            </a:r>
            <a:r>
              <a:rPr lang="en-BE" b="1" dirty="0"/>
              <a:t>F</a:t>
            </a:r>
            <a:r>
              <a:rPr lang="it-IT" b="1" dirty="0"/>
              <a:t>F</a:t>
            </a:r>
            <a:r>
              <a:rPr lang="en-BE" b="1" dirty="0"/>
              <a:t>: </a:t>
            </a:r>
          </a:p>
          <a:p>
            <a:r>
              <a:rPr lang="en-GB" dirty="0"/>
              <a:t>Negotiation outcomes are expected at the beginning of 2020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BE" b="1" dirty="0"/>
              <a:t>Additional date</a:t>
            </a:r>
            <a:r>
              <a:rPr lang="it-IT" b="1" dirty="0"/>
              <a:t>s</a:t>
            </a:r>
            <a:r>
              <a:rPr lang="en-BE" b="1" dirty="0"/>
              <a:t>:</a:t>
            </a:r>
            <a:endParaRPr lang="en-US" b="1" dirty="0"/>
          </a:p>
          <a:p>
            <a:r>
              <a:rPr lang="en-US" dirty="0"/>
              <a:t>Council Conclusions on the Economy of Wellbeing at the end of October</a:t>
            </a:r>
            <a:endParaRPr lang="en-BE" dirty="0"/>
          </a:p>
          <a:p>
            <a:r>
              <a:rPr lang="it-IT" dirty="0"/>
              <a:t>E</a:t>
            </a:r>
            <a:r>
              <a:rPr lang="en-BE" dirty="0"/>
              <a:t>u</a:t>
            </a:r>
            <a:r>
              <a:rPr lang="it-IT" dirty="0"/>
              <a:t>r</a:t>
            </a:r>
            <a:r>
              <a:rPr lang="en-BE" dirty="0"/>
              <a:t>o</a:t>
            </a:r>
            <a:r>
              <a:rPr lang="it-IT" dirty="0"/>
              <a:t>p</a:t>
            </a:r>
            <a:r>
              <a:rPr lang="en-BE" dirty="0"/>
              <a:t>e</a:t>
            </a:r>
            <a:r>
              <a:rPr lang="it-IT" dirty="0"/>
              <a:t>a</a:t>
            </a:r>
            <a:r>
              <a:rPr lang="en-BE" dirty="0"/>
              <a:t>n </a:t>
            </a:r>
            <a:r>
              <a:rPr lang="it-IT" dirty="0"/>
              <a:t>S</a:t>
            </a:r>
            <a:r>
              <a:rPr lang="en-BE" dirty="0"/>
              <a:t>e</a:t>
            </a:r>
            <a:r>
              <a:rPr lang="it-IT" dirty="0"/>
              <a:t>m</a:t>
            </a:r>
            <a:r>
              <a:rPr lang="en-BE" dirty="0"/>
              <a:t>e</a:t>
            </a:r>
            <a:r>
              <a:rPr lang="it-IT" dirty="0"/>
              <a:t>s</a:t>
            </a:r>
            <a:r>
              <a:rPr lang="en-BE" dirty="0"/>
              <a:t>t</a:t>
            </a:r>
            <a:r>
              <a:rPr lang="it-IT" dirty="0"/>
              <a:t>e</a:t>
            </a:r>
            <a:r>
              <a:rPr lang="en-BE" dirty="0"/>
              <a:t>r 2020 </a:t>
            </a:r>
            <a:r>
              <a:rPr lang="it-IT" dirty="0"/>
              <a:t>c</a:t>
            </a:r>
            <a:r>
              <a:rPr lang="en-BE" dirty="0" err="1"/>
              <a:t>ycle</a:t>
            </a:r>
            <a:r>
              <a:rPr lang="en-BE" dirty="0"/>
              <a:t> to start in the end </a:t>
            </a:r>
            <a:r>
              <a:rPr lang="it-IT" dirty="0"/>
              <a:t>o</a:t>
            </a:r>
            <a:r>
              <a:rPr lang="en-BE" dirty="0"/>
              <a:t>f N</a:t>
            </a:r>
            <a:r>
              <a:rPr lang="it-IT" dirty="0"/>
              <a:t>o</a:t>
            </a:r>
            <a:r>
              <a:rPr lang="en-BE" dirty="0"/>
              <a:t>v</a:t>
            </a:r>
            <a:r>
              <a:rPr lang="it-IT" dirty="0"/>
              <a:t>e</a:t>
            </a:r>
            <a:r>
              <a:rPr lang="en-BE" dirty="0"/>
              <a:t>m</a:t>
            </a:r>
            <a:r>
              <a:rPr lang="it-IT" dirty="0"/>
              <a:t>b</a:t>
            </a:r>
            <a:r>
              <a:rPr lang="en-BE" dirty="0"/>
              <a:t>e</a:t>
            </a:r>
            <a:r>
              <a:rPr lang="it-IT" dirty="0"/>
              <a:t>r</a:t>
            </a:r>
            <a:endParaRPr lang="en-BE" dirty="0"/>
          </a:p>
          <a:p>
            <a:r>
              <a:rPr lang="it-IT" dirty="0"/>
              <a:t>S</a:t>
            </a:r>
            <a:r>
              <a:rPr lang="en-BE" dirty="0"/>
              <a:t>t</a:t>
            </a:r>
            <a:r>
              <a:rPr lang="it-IT" dirty="0"/>
              <a:t>a</a:t>
            </a:r>
            <a:r>
              <a:rPr lang="en-BE" dirty="0"/>
              <a:t>t</a:t>
            </a:r>
            <a:r>
              <a:rPr lang="it-IT" dirty="0"/>
              <a:t>e</a:t>
            </a:r>
            <a:r>
              <a:rPr lang="en-BE" dirty="0"/>
              <a:t> </a:t>
            </a:r>
            <a:r>
              <a:rPr lang="it-IT" dirty="0"/>
              <a:t>o</a:t>
            </a:r>
            <a:r>
              <a:rPr lang="en-BE" dirty="0"/>
              <a:t>f Health </a:t>
            </a:r>
            <a:r>
              <a:rPr lang="it-IT" dirty="0"/>
              <a:t>i</a:t>
            </a:r>
            <a:r>
              <a:rPr lang="en-BE" dirty="0"/>
              <a:t>n </a:t>
            </a:r>
            <a:r>
              <a:rPr lang="it-IT" dirty="0"/>
              <a:t>t</a:t>
            </a:r>
            <a:r>
              <a:rPr lang="en-BE" dirty="0"/>
              <a:t>h</a:t>
            </a:r>
            <a:r>
              <a:rPr lang="it-IT" dirty="0"/>
              <a:t>e</a:t>
            </a:r>
            <a:r>
              <a:rPr lang="en-BE" dirty="0"/>
              <a:t> </a:t>
            </a:r>
            <a:r>
              <a:rPr lang="it-IT" dirty="0"/>
              <a:t>E</a:t>
            </a:r>
            <a:r>
              <a:rPr lang="en-BE" dirty="0"/>
              <a:t>U 2nd c</a:t>
            </a:r>
            <a:r>
              <a:rPr lang="it-IT" dirty="0"/>
              <a:t>y</a:t>
            </a:r>
            <a:r>
              <a:rPr lang="en-BE" dirty="0"/>
              <a:t>c</a:t>
            </a:r>
            <a:r>
              <a:rPr lang="it-IT" dirty="0"/>
              <a:t>l</a:t>
            </a:r>
            <a:r>
              <a:rPr lang="en-BE" dirty="0"/>
              <a:t>e </a:t>
            </a:r>
            <a:r>
              <a:rPr lang="it-IT" dirty="0"/>
              <a:t>t</a:t>
            </a:r>
            <a:r>
              <a:rPr lang="en-BE" dirty="0"/>
              <a:t>o </a:t>
            </a:r>
            <a:r>
              <a:rPr lang="it-IT" dirty="0"/>
              <a:t>b</a:t>
            </a:r>
            <a:r>
              <a:rPr lang="en-BE" dirty="0"/>
              <a:t>e </a:t>
            </a:r>
            <a:r>
              <a:rPr lang="it-IT" dirty="0"/>
              <a:t>l</a:t>
            </a:r>
            <a:r>
              <a:rPr lang="en-BE" dirty="0"/>
              <a:t>a</a:t>
            </a:r>
            <a:r>
              <a:rPr lang="it-IT" dirty="0"/>
              <a:t>u</a:t>
            </a:r>
            <a:r>
              <a:rPr lang="en-BE" dirty="0"/>
              <a:t>n</a:t>
            </a:r>
            <a:r>
              <a:rPr lang="it-IT" dirty="0"/>
              <a:t>c</a:t>
            </a:r>
            <a:r>
              <a:rPr lang="en-BE" dirty="0"/>
              <a:t>h</a:t>
            </a:r>
            <a:r>
              <a:rPr lang="it-IT" dirty="0"/>
              <a:t>e</a:t>
            </a:r>
            <a:r>
              <a:rPr lang="en-BE" dirty="0"/>
              <a:t>d </a:t>
            </a:r>
            <a:r>
              <a:rPr lang="it-IT" dirty="0"/>
              <a:t>a</a:t>
            </a:r>
            <a:r>
              <a:rPr lang="en-BE" dirty="0"/>
              <a:t>t </a:t>
            </a:r>
            <a:r>
              <a:rPr lang="it-IT" dirty="0"/>
              <a:t>t</a:t>
            </a:r>
            <a:r>
              <a:rPr lang="en-BE" dirty="0"/>
              <a:t>h</a:t>
            </a:r>
            <a:r>
              <a:rPr lang="it-IT" dirty="0"/>
              <a:t>e</a:t>
            </a:r>
            <a:r>
              <a:rPr lang="en-BE" dirty="0"/>
              <a:t> </a:t>
            </a:r>
            <a:r>
              <a:rPr lang="it-IT" dirty="0"/>
              <a:t>b</a:t>
            </a:r>
            <a:r>
              <a:rPr lang="en-BE" dirty="0"/>
              <a:t>e</a:t>
            </a:r>
            <a:r>
              <a:rPr lang="it-IT" dirty="0"/>
              <a:t>gi</a:t>
            </a:r>
            <a:r>
              <a:rPr lang="en-BE" dirty="0"/>
              <a:t>n</a:t>
            </a:r>
            <a:r>
              <a:rPr lang="it-IT" dirty="0"/>
              <a:t>n</a:t>
            </a:r>
            <a:r>
              <a:rPr lang="en-BE" dirty="0" err="1"/>
              <a:t>i</a:t>
            </a:r>
            <a:r>
              <a:rPr lang="it-IT" dirty="0"/>
              <a:t>n</a:t>
            </a:r>
            <a:r>
              <a:rPr lang="en-BE" dirty="0"/>
              <a:t>g </a:t>
            </a:r>
            <a:r>
              <a:rPr lang="it-IT" dirty="0"/>
              <a:t>o</a:t>
            </a:r>
            <a:r>
              <a:rPr lang="en-BE" dirty="0"/>
              <a:t>f December</a:t>
            </a: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E3F9C7BF-C090-421E-AE85-F445589F5E6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903483" y="528320"/>
            <a:ext cx="6238097" cy="524559"/>
          </a:xfrm>
        </p:spPr>
        <p:txBody>
          <a:bodyPr>
            <a:normAutofit lnSpcReduction="10000"/>
          </a:bodyPr>
          <a:lstStyle/>
          <a:p>
            <a:r>
              <a:rPr lang="it-IT" sz="3200" dirty="0"/>
              <a:t>N</a:t>
            </a:r>
            <a:r>
              <a:rPr lang="en-BE" sz="3200" dirty="0"/>
              <a:t>e</a:t>
            </a:r>
            <a:r>
              <a:rPr lang="it-IT" sz="3200" dirty="0"/>
              <a:t>x</a:t>
            </a:r>
            <a:r>
              <a:rPr lang="en-BE" sz="3200" dirty="0"/>
              <a:t>t </a:t>
            </a:r>
            <a:r>
              <a:rPr lang="it-IT" sz="3200" dirty="0"/>
              <a:t>S</a:t>
            </a:r>
            <a:r>
              <a:rPr lang="en-BE" sz="3200" dirty="0"/>
              <a:t>t</a:t>
            </a:r>
            <a:r>
              <a:rPr lang="it-IT" sz="3200" dirty="0"/>
              <a:t>e</a:t>
            </a:r>
            <a:r>
              <a:rPr lang="en-BE" sz="3200" dirty="0"/>
              <a:t>p</a:t>
            </a:r>
            <a:r>
              <a:rPr lang="it-IT" sz="3200" dirty="0"/>
              <a:t>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898020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34DA677-38CC-4F44-97CB-F7D726E63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653B-8D44-E645-B52B-971564AB36D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A8398A6-4C86-40CD-9F28-FCDBC3DAD14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904543" y="1674998"/>
            <a:ext cx="11414100" cy="452893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i="1" dirty="0"/>
              <a:t>Reflecting on 10 </a:t>
            </a:r>
            <a:r>
              <a:rPr lang="en-US" i="1" dirty="0" err="1"/>
              <a:t>yrs</a:t>
            </a:r>
            <a:r>
              <a:rPr lang="en-US" i="1" dirty="0"/>
              <a:t> of Solidarity in Health EC Communication - 2009</a:t>
            </a:r>
            <a:endParaRPr lang="it-IT" i="1" dirty="0"/>
          </a:p>
          <a:p>
            <a:pPr>
              <a:spcAft>
                <a:spcPts val="1200"/>
              </a:spcAft>
            </a:pPr>
            <a:r>
              <a:rPr lang="en-BE" dirty="0"/>
              <a:t>R</a:t>
            </a:r>
            <a:r>
              <a:rPr lang="en-US" dirty="0" err="1"/>
              <a:t>epresentatives</a:t>
            </a:r>
            <a:r>
              <a:rPr lang="en-US" dirty="0"/>
              <a:t> of Ministries of Health of the forthcoming EU presidencies – Finland, Croatia, Germany, Slovenia</a:t>
            </a:r>
            <a:r>
              <a:rPr lang="en-BE" dirty="0"/>
              <a:t> (and </a:t>
            </a:r>
            <a:r>
              <a:rPr lang="en-US" dirty="0"/>
              <a:t>Portugal</a:t>
            </a:r>
            <a:r>
              <a:rPr lang="en-BE" dirty="0"/>
              <a:t>)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it-IT" dirty="0"/>
              <a:t>W</a:t>
            </a:r>
            <a:r>
              <a:rPr lang="en-BE" dirty="0"/>
              <a:t>H</a:t>
            </a:r>
            <a:r>
              <a:rPr lang="it-IT" dirty="0"/>
              <a:t>O</a:t>
            </a:r>
            <a:r>
              <a:rPr lang="en-BE" dirty="0"/>
              <a:t> </a:t>
            </a:r>
            <a:r>
              <a:rPr lang="it-IT" dirty="0"/>
              <a:t>C</a:t>
            </a:r>
            <a:r>
              <a:rPr lang="en-BE" dirty="0"/>
              <a:t>onference </a:t>
            </a:r>
            <a:r>
              <a:rPr lang="en-US" dirty="0"/>
              <a:t>Health Equity,</a:t>
            </a:r>
            <a:r>
              <a:rPr lang="en-BE" dirty="0"/>
              <a:t>  </a:t>
            </a:r>
            <a:r>
              <a:rPr lang="en-US" dirty="0"/>
              <a:t>11-13 June 2019</a:t>
            </a:r>
            <a:r>
              <a:rPr lang="en-BE" dirty="0"/>
              <a:t>,</a:t>
            </a:r>
            <a:r>
              <a:rPr lang="en-US" dirty="0"/>
              <a:t> Ljubljana </a:t>
            </a:r>
            <a:endParaRPr lang="en-BE" dirty="0"/>
          </a:p>
          <a:p>
            <a:pPr>
              <a:spcAft>
                <a:spcPts val="1200"/>
              </a:spcAft>
            </a:pPr>
            <a:r>
              <a:rPr lang="it-IT" dirty="0"/>
              <a:t>A</a:t>
            </a:r>
            <a:r>
              <a:rPr lang="en-BE" dirty="0"/>
              <a:t>c</a:t>
            </a:r>
            <a:r>
              <a:rPr lang="it-IT" dirty="0"/>
              <a:t>t</a:t>
            </a:r>
            <a:r>
              <a:rPr lang="en-BE" dirty="0" err="1"/>
              <a:t>i</a:t>
            </a:r>
            <a:r>
              <a:rPr lang="it-IT" dirty="0"/>
              <a:t>n</a:t>
            </a:r>
            <a:r>
              <a:rPr lang="en-BE" dirty="0"/>
              <a:t>g Director of WHO Europe and delegation o</a:t>
            </a:r>
            <a:r>
              <a:rPr lang="it-IT" dirty="0"/>
              <a:t>n</a:t>
            </a:r>
            <a:r>
              <a:rPr lang="en-BE" dirty="0"/>
              <a:t> </a:t>
            </a:r>
            <a:r>
              <a:rPr lang="it-IT" dirty="0"/>
              <a:t>h</a:t>
            </a:r>
            <a:r>
              <a:rPr lang="en-BE" dirty="0"/>
              <a:t>e</a:t>
            </a:r>
            <a:r>
              <a:rPr lang="it-IT" dirty="0"/>
              <a:t>a</a:t>
            </a:r>
            <a:r>
              <a:rPr lang="en-BE" dirty="0"/>
              <a:t>l</a:t>
            </a:r>
            <a:r>
              <a:rPr lang="it-IT" dirty="0"/>
              <a:t>t</a:t>
            </a:r>
            <a:r>
              <a:rPr lang="en-BE" dirty="0"/>
              <a:t>h </a:t>
            </a:r>
            <a:r>
              <a:rPr lang="it-IT" dirty="0"/>
              <a:t>e</a:t>
            </a:r>
            <a:r>
              <a:rPr lang="en-BE" dirty="0"/>
              <a:t>q</a:t>
            </a:r>
            <a:r>
              <a:rPr lang="it-IT" dirty="0"/>
              <a:t>u</a:t>
            </a:r>
            <a:r>
              <a:rPr lang="en-BE" dirty="0" err="1"/>
              <a:t>i</a:t>
            </a:r>
            <a:r>
              <a:rPr lang="it-IT" dirty="0"/>
              <a:t>t</a:t>
            </a:r>
            <a:r>
              <a:rPr lang="en-BE" dirty="0"/>
              <a:t>y</a:t>
            </a:r>
          </a:p>
          <a:p>
            <a:pPr>
              <a:spcAft>
                <a:spcPts val="1200"/>
              </a:spcAft>
            </a:pPr>
            <a:r>
              <a:rPr lang="en-BE" dirty="0"/>
              <a:t>WP 4 and EuroHealthNet</a:t>
            </a:r>
          </a:p>
          <a:p>
            <a:pPr marL="0" indent="0">
              <a:buNone/>
            </a:pPr>
            <a:r>
              <a:rPr lang="it-IT" b="1" dirty="0"/>
              <a:t>=&gt; Towards health equity in upcoming council Presidencies</a:t>
            </a:r>
          </a:p>
          <a:p>
            <a:endParaRPr lang="en-BE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4EA2D1D-FC7E-4B92-9BF9-66490E93304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lnSpcReduction="10000"/>
          </a:bodyPr>
          <a:lstStyle/>
          <a:p>
            <a:endParaRPr lang="en-BE"/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4AF86C9A-7045-4F0A-9163-8427C6C5E324}"/>
              </a:ext>
            </a:extLst>
          </p:cNvPr>
          <p:cNvSpPr txBox="1">
            <a:spLocks/>
          </p:cNvSpPr>
          <p:nvPr/>
        </p:nvSpPr>
        <p:spPr>
          <a:xfrm>
            <a:off x="11260800" y="6356354"/>
            <a:ext cx="4800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4653B-8D44-E645-B52B-971564AB36D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F4E460E9-91FD-4120-AF81-2067275D3903}"/>
              </a:ext>
            </a:extLst>
          </p:cNvPr>
          <p:cNvSpPr txBox="1">
            <a:spLocks/>
          </p:cNvSpPr>
          <p:nvPr/>
        </p:nvSpPr>
        <p:spPr>
          <a:xfrm>
            <a:off x="950115" y="490994"/>
            <a:ext cx="6680771" cy="86971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kern="1200" cap="none" baseline="0">
                <a:solidFill>
                  <a:srgbClr val="283369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800" b="1" i="0" kern="1200" cap="all" baseline="0">
                <a:solidFill>
                  <a:schemeClr val="accent2"/>
                </a:solidFill>
                <a:latin typeface="ubuntu" panose="020B0504030602030204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800" b="1" i="0" kern="1200" baseline="0">
                <a:solidFill>
                  <a:schemeClr val="tx1"/>
                </a:solidFill>
                <a:latin typeface="ubuntu" panose="020B0504030602030204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 baseline="0">
                <a:solidFill>
                  <a:schemeClr val="tx1"/>
                </a:solidFill>
                <a:latin typeface="ubuntu" panose="020B050403060203020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u="sng" kern="1200" baseline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ubuntu" panose="020B050403060203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BE" sz="3200" dirty="0"/>
              <a:t>O</a:t>
            </a:r>
            <a:r>
              <a:rPr lang="it-IT" sz="3200" dirty="0"/>
              <a:t>p</a:t>
            </a:r>
            <a:r>
              <a:rPr lang="en-BE" sz="3200" dirty="0"/>
              <a:t>p</a:t>
            </a:r>
            <a:r>
              <a:rPr lang="it-IT" sz="3200" dirty="0"/>
              <a:t>o</a:t>
            </a:r>
            <a:r>
              <a:rPr lang="en-BE" sz="3200" dirty="0"/>
              <a:t>r</a:t>
            </a:r>
            <a:r>
              <a:rPr lang="it-IT" sz="3200" dirty="0"/>
              <a:t>t</a:t>
            </a:r>
            <a:r>
              <a:rPr lang="en-BE" sz="3200" dirty="0"/>
              <a:t>u</a:t>
            </a:r>
            <a:r>
              <a:rPr lang="it-IT" sz="3200" dirty="0"/>
              <a:t>n</a:t>
            </a:r>
            <a:r>
              <a:rPr lang="en-BE" sz="3200" dirty="0"/>
              <a:t>i</a:t>
            </a:r>
            <a:r>
              <a:rPr lang="it-IT" sz="3200" dirty="0"/>
              <a:t>t</a:t>
            </a:r>
            <a:r>
              <a:rPr lang="en-BE" sz="3200" dirty="0"/>
              <a:t>i</a:t>
            </a:r>
            <a:r>
              <a:rPr lang="it-IT" sz="3200" dirty="0"/>
              <a:t>e</a:t>
            </a:r>
            <a:r>
              <a:rPr lang="en-BE" sz="3200" dirty="0"/>
              <a:t>s </a:t>
            </a:r>
            <a:r>
              <a:rPr lang="it-IT" sz="3200" dirty="0"/>
              <a:t>f</a:t>
            </a:r>
            <a:r>
              <a:rPr lang="en-BE" sz="3200" dirty="0"/>
              <a:t>o</a:t>
            </a:r>
            <a:r>
              <a:rPr lang="it-IT" sz="3200" dirty="0"/>
              <a:t>r</a:t>
            </a:r>
            <a:r>
              <a:rPr lang="en-BE" sz="3200" dirty="0"/>
              <a:t> </a:t>
            </a:r>
            <a:r>
              <a:rPr lang="en-US" sz="3200" dirty="0"/>
              <a:t>JAHEE </a:t>
            </a:r>
            <a:r>
              <a:rPr lang="en-BE" sz="3200" dirty="0"/>
              <a:t>engagement</a:t>
            </a:r>
            <a:r>
              <a:rPr lang="en-US" sz="3200" dirty="0"/>
              <a:t> </a:t>
            </a:r>
            <a:r>
              <a:rPr lang="en-BE" sz="3200" dirty="0"/>
              <a:t>– </a:t>
            </a:r>
            <a:r>
              <a:rPr lang="en-US" sz="3200" dirty="0"/>
              <a:t>informal</a:t>
            </a:r>
            <a:r>
              <a:rPr lang="en-BE" sz="3200" dirty="0"/>
              <a:t> </a:t>
            </a:r>
            <a:r>
              <a:rPr lang="it-IT" sz="3200" dirty="0"/>
              <a:t>P</a:t>
            </a:r>
            <a:r>
              <a:rPr lang="en-BE" sz="3200" dirty="0"/>
              <a:t>o</a:t>
            </a:r>
            <a:r>
              <a:rPr lang="it-IT" sz="3200" dirty="0"/>
              <a:t>l</a:t>
            </a:r>
            <a:r>
              <a:rPr lang="en-BE" sz="3200" dirty="0"/>
              <a:t>i</a:t>
            </a:r>
            <a:r>
              <a:rPr lang="it-IT" sz="3200" dirty="0"/>
              <a:t>c</a:t>
            </a:r>
            <a:r>
              <a:rPr lang="en-BE" sz="3200" dirty="0"/>
              <a:t>y </a:t>
            </a:r>
            <a:r>
              <a:rPr lang="it-IT" sz="3200" dirty="0"/>
              <a:t>D</a:t>
            </a:r>
            <a:r>
              <a:rPr lang="en-BE" sz="3200" dirty="0"/>
              <a:t>i</a:t>
            </a:r>
            <a:r>
              <a:rPr lang="it-IT" sz="3200" dirty="0"/>
              <a:t>a</a:t>
            </a:r>
            <a:r>
              <a:rPr lang="en-BE" sz="3200" dirty="0"/>
              <a:t>l</a:t>
            </a:r>
            <a:r>
              <a:rPr lang="it-IT" sz="3200" dirty="0"/>
              <a:t>o</a:t>
            </a:r>
            <a:r>
              <a:rPr lang="en-BE" sz="3200" dirty="0"/>
              <a:t>g</a:t>
            </a:r>
            <a:r>
              <a:rPr lang="it-IT" sz="3200" dirty="0"/>
              <a:t>u</a:t>
            </a:r>
            <a:r>
              <a:rPr lang="en-BE" sz="3200" dirty="0"/>
              <a:t>e</a:t>
            </a:r>
            <a:endParaRPr lang="en-GB" sz="32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2C1616-9565-437F-AD9F-00EF2BB8E9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1332" y="4541837"/>
            <a:ext cx="1544468" cy="223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638629"/>
      </p:ext>
    </p:extLst>
  </p:cSld>
  <p:clrMapOvr>
    <a:masterClrMapping/>
  </p:clrMapOvr>
</p:sld>
</file>

<file path=ppt/theme/theme1.xml><?xml version="1.0" encoding="utf-8"?>
<a:theme xmlns:a="http://schemas.openxmlformats.org/drawingml/2006/main" name="EuroHealthNet 2019">
  <a:themeElements>
    <a:clrScheme name="EHN colors">
      <a:dk1>
        <a:srgbClr val="2E2E30"/>
      </a:dk1>
      <a:lt1>
        <a:srgbClr val="FFFFFF"/>
      </a:lt1>
      <a:dk2>
        <a:srgbClr val="44546A"/>
      </a:dk2>
      <a:lt2>
        <a:srgbClr val="FFFFFF"/>
      </a:lt2>
      <a:accent1>
        <a:srgbClr val="FEC10D"/>
      </a:accent1>
      <a:accent2>
        <a:srgbClr val="27387F"/>
      </a:accent2>
      <a:accent3>
        <a:srgbClr val="8A3090"/>
      </a:accent3>
      <a:accent4>
        <a:srgbClr val="DEB934"/>
      </a:accent4>
      <a:accent5>
        <a:srgbClr val="2483AE"/>
      </a:accent5>
      <a:accent6>
        <a:srgbClr val="8C8371"/>
      </a:accent6>
      <a:hlink>
        <a:srgbClr val="27387F"/>
      </a:hlink>
      <a:folHlink>
        <a:srgbClr val="27387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 cap="rnd"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 eaLnBrk="0" fontAlgn="base" hangingPunct="0">
          <a:spcBef>
            <a:spcPct val="0"/>
          </a:spcBef>
          <a:spcAft>
            <a:spcPct val="0"/>
          </a:spcAft>
          <a:defRPr sz="2400" dirty="0" smtClean="0">
            <a:solidFill>
              <a:srgbClr val="2F2F32"/>
            </a:solidFill>
            <a:latin typeface="Ubuntu Medium" charset="0"/>
            <a:ea typeface="Ubuntu Medium" charset="0"/>
            <a:cs typeface="Ubuntu Medium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uroHealthNet 2019" id="{A9C26E1C-6ABF-4DE0-93DE-B1397F096BCA}" vid="{1BA92B59-9365-41CF-A9D0-9E6E60B3562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FB0BC4BDCFF04DA0CF17BF203AB78F" ma:contentTypeVersion="11" ma:contentTypeDescription="Een nieuw document maken." ma:contentTypeScope="" ma:versionID="7d55ebf14b8cee1247280c17c3345401">
  <xsd:schema xmlns:xsd="http://www.w3.org/2001/XMLSchema" xmlns:xs="http://www.w3.org/2001/XMLSchema" xmlns:p="http://schemas.microsoft.com/office/2006/metadata/properties" xmlns:ns3="f577ee55-b6e0-4af4-a459-91e77f0c4c7e" xmlns:ns4="1a7de1b9-297a-41a6-9712-0655d0855042" targetNamespace="http://schemas.microsoft.com/office/2006/metadata/properties" ma:root="true" ma:fieldsID="f4c8e917c4681f73803219a4b20ea019" ns3:_="" ns4:_="">
    <xsd:import namespace="f577ee55-b6e0-4af4-a459-91e77f0c4c7e"/>
    <xsd:import namespace="1a7de1b9-297a-41a6-9712-0655d085504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77ee55-b6e0-4af4-a459-91e77f0c4c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7de1b9-297a-41a6-9712-0655d085504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Hint-hash delen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535224B-5405-4736-9DF9-6505C5B79A8C}">
  <ds:schemaRefs>
    <ds:schemaRef ds:uri="1a7de1b9-297a-41a6-9712-0655d0855042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www.w3.org/XML/1998/namespace"/>
    <ds:schemaRef ds:uri="http://schemas.microsoft.com/office/infopath/2007/PartnerControls"/>
    <ds:schemaRef ds:uri="f577ee55-b6e0-4af4-a459-91e77f0c4c7e"/>
  </ds:schemaRefs>
</ds:datastoreItem>
</file>

<file path=customXml/itemProps2.xml><?xml version="1.0" encoding="utf-8"?>
<ds:datastoreItem xmlns:ds="http://schemas.openxmlformats.org/officeDocument/2006/customXml" ds:itemID="{9BEE523E-348A-47C2-95E6-4CAA80D915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77ee55-b6e0-4af4-a459-91e77f0c4c7e"/>
    <ds:schemaRef ds:uri="1a7de1b9-297a-41a6-9712-0655d08550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28490F8-33A5-461B-8A03-15945D6DF76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EuroHealthNet 2019</Template>
  <TotalTime>2705</TotalTime>
  <Words>1451</Words>
  <Application>Microsoft Office PowerPoint</Application>
  <PresentationFormat>Widescreen</PresentationFormat>
  <Paragraphs>114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(Body)</vt:lpstr>
      <vt:lpstr>Fjalla One</vt:lpstr>
      <vt:lpstr>ubuntu</vt:lpstr>
      <vt:lpstr>Wingdings</vt:lpstr>
      <vt:lpstr>EuroHealthNet 2019</vt:lpstr>
      <vt:lpstr>EU institutional change:  state of play and opportunity for engagement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scene of the European Commission</dc:title>
  <dc:creator>Vania Putatti</dc:creator>
  <cp:lastModifiedBy>Caroline Costongs</cp:lastModifiedBy>
  <cp:revision>52</cp:revision>
  <dcterms:created xsi:type="dcterms:W3CDTF">2019-10-01T12:59:31Z</dcterms:created>
  <dcterms:modified xsi:type="dcterms:W3CDTF">2019-10-04T12:27:44Z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0x01010000FB0BC4BDCFF04DA0CF17BF203AB78F</vt:lpwstr>
  </property>
</Properties>
</file>