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19"/>
  </p:notesMasterIdLst>
  <p:sldIdLst>
    <p:sldId id="268" r:id="rId2"/>
    <p:sldId id="280" r:id="rId3"/>
    <p:sldId id="272" r:id="rId4"/>
    <p:sldId id="284" r:id="rId5"/>
    <p:sldId id="287" r:id="rId6"/>
    <p:sldId id="286" r:id="rId7"/>
    <p:sldId id="276" r:id="rId8"/>
    <p:sldId id="277" r:id="rId9"/>
    <p:sldId id="291" r:id="rId10"/>
    <p:sldId id="292" r:id="rId11"/>
    <p:sldId id="296" r:id="rId12"/>
    <p:sldId id="278" r:id="rId13"/>
    <p:sldId id="288" r:id="rId14"/>
    <p:sldId id="290" r:id="rId15"/>
    <p:sldId id="294" r:id="rId16"/>
    <p:sldId id="289" r:id="rId17"/>
    <p:sldId id="283" r:id="rId1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73D"/>
    <a:srgbClr val="FAC81A"/>
    <a:srgbClr val="00B0F0"/>
    <a:srgbClr val="FF99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67" autoAdjust="0"/>
  </p:normalViewPr>
  <p:slideViewPr>
    <p:cSldViewPr snapToGrid="0" snapToObjects="1">
      <p:cViewPr varScale="1">
        <p:scale>
          <a:sx n="49" d="100"/>
          <a:sy n="49" d="100"/>
        </p:scale>
        <p:origin x="17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37B7BB3-2DAE-2047-B912-3ADFE87EC276}" type="datetimeFigureOut">
              <a:rPr lang="en-US" smtClean="0"/>
              <a:t>10/3/2019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D03175A4-93D1-634C-8EA8-40CF2547F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77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496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56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698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846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84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126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35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126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94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17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832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83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83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832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12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55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02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28" y="140043"/>
            <a:ext cx="717123" cy="6717957"/>
          </a:xfrm>
          <a:prstGeom prst="rect">
            <a:avLst/>
          </a:prstGeom>
        </p:spPr>
      </p:pic>
      <p:sp>
        <p:nvSpPr>
          <p:cNvPr id="4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99A7AB9E-5A61-4154-98E5-79E7B3892B0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99A7AB9E-5A61-4154-98E5-79E7B3892B0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7AB9E-5A61-4154-98E5-79E7B3892B0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1" y="354629"/>
            <a:ext cx="1266371" cy="1835526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68501" b="-15201"/>
          <a:stretch/>
        </p:blipFill>
        <p:spPr>
          <a:xfrm>
            <a:off x="7819339" y="364985"/>
            <a:ext cx="720299" cy="429359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56382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uppo 2"/>
          <p:cNvGrpSpPr/>
          <p:nvPr/>
        </p:nvGrpSpPr>
        <p:grpSpPr>
          <a:xfrm>
            <a:off x="1801398" y="659276"/>
            <a:ext cx="6378091" cy="1152343"/>
            <a:chOff x="1801398" y="659276"/>
            <a:chExt cx="6378091" cy="1152343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563272" y="1042178"/>
              <a:ext cx="56162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400" b="1" dirty="0" smtClean="0">
                  <a:solidFill>
                    <a:srgbClr val="0070C0"/>
                  </a:solidFill>
                </a:rPr>
                <a:t>H</a:t>
              </a:r>
              <a:r>
                <a:rPr lang="it-IT" sz="3200" b="1" dirty="0" smtClean="0">
                  <a:solidFill>
                    <a:srgbClr val="0070C0"/>
                  </a:solidFill>
                </a:rPr>
                <a:t>EALTH </a:t>
              </a:r>
              <a:r>
                <a:rPr lang="it-IT" sz="4400" b="1" dirty="0">
                  <a:solidFill>
                    <a:srgbClr val="0070C0"/>
                  </a:solidFill>
                </a:rPr>
                <a:t>E</a:t>
              </a:r>
              <a:r>
                <a:rPr lang="it-IT" sz="3200" b="1" dirty="0" smtClean="0">
                  <a:solidFill>
                    <a:srgbClr val="0070C0"/>
                  </a:solidFill>
                </a:rPr>
                <a:t>QUITY </a:t>
              </a:r>
              <a:r>
                <a:rPr lang="it-IT" sz="4400" b="1" dirty="0">
                  <a:solidFill>
                    <a:srgbClr val="0070C0"/>
                  </a:solidFill>
                </a:rPr>
                <a:t>E</a:t>
              </a:r>
              <a:r>
                <a:rPr lang="it-IT" sz="3200" b="1" dirty="0" smtClean="0">
                  <a:solidFill>
                    <a:srgbClr val="0070C0"/>
                  </a:solidFill>
                </a:rPr>
                <a:t>UROPE</a:t>
              </a:r>
              <a:endParaRPr lang="es-E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1801398" y="659276"/>
              <a:ext cx="37415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000" b="1" dirty="0">
                  <a:solidFill>
                    <a:srgbClr val="FFC000"/>
                  </a:solidFill>
                </a:rPr>
                <a:t>J</a:t>
              </a:r>
              <a:r>
                <a:rPr lang="it-IT" sz="3200" b="1" dirty="0">
                  <a:solidFill>
                    <a:srgbClr val="FFC000"/>
                  </a:solidFill>
                </a:rPr>
                <a:t>OINT </a:t>
              </a:r>
              <a:r>
                <a:rPr lang="it-IT" sz="4000" b="1" dirty="0">
                  <a:solidFill>
                    <a:srgbClr val="FFC000"/>
                  </a:solidFill>
                </a:rPr>
                <a:t>A</a:t>
              </a:r>
              <a:r>
                <a:rPr lang="it-IT" sz="3200" b="1" dirty="0">
                  <a:solidFill>
                    <a:srgbClr val="FFC000"/>
                  </a:solidFill>
                </a:rPr>
                <a:t>CTION </a:t>
              </a:r>
            </a:p>
          </p:txBody>
        </p:sp>
      </p:grpSp>
      <p:sp>
        <p:nvSpPr>
          <p:cNvPr id="52" name="CasellaDiTesto 51"/>
          <p:cNvSpPr txBox="1"/>
          <p:nvPr/>
        </p:nvSpPr>
        <p:spPr>
          <a:xfrm>
            <a:off x="2353773" y="2307286"/>
            <a:ext cx="5825716" cy="52322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it-IT" sz="2400" b="1" dirty="0" smtClean="0">
                <a:solidFill>
                  <a:schemeClr val="bg1"/>
                </a:solidFill>
              </a:rPr>
              <a:t>    </a:t>
            </a:r>
            <a:r>
              <a:rPr lang="it-IT" sz="2800" b="1" dirty="0" smtClean="0">
                <a:solidFill>
                  <a:schemeClr val="bg1"/>
                </a:solidFill>
              </a:rPr>
              <a:t>Joint Action Management Plan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2385534" y="3114488"/>
            <a:ext cx="514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Work Package N 1 – Management of Action</a:t>
            </a:r>
          </a:p>
          <a:p>
            <a:r>
              <a:rPr lang="it-IT" i="1" dirty="0" smtClean="0">
                <a:solidFill>
                  <a:schemeClr val="bg1">
                    <a:lumMod val="50000"/>
                  </a:schemeClr>
                </a:solidFill>
              </a:rPr>
              <a:t>Istituto Superiore di Sanità,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</a:rPr>
              <a:t>Italy</a:t>
            </a:r>
            <a:endParaRPr lang="es-E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3418881" y="5556153"/>
            <a:ext cx="298340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47675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Rome, 04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October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2019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ttangolo 1"/>
          <p:cNvSpPr/>
          <p:nvPr/>
        </p:nvSpPr>
        <p:spPr>
          <a:xfrm>
            <a:off x="3379283" y="4920735"/>
            <a:ext cx="302300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JAHEE General Assembly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85534" y="4023707"/>
            <a:ext cx="4788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Raffaella Bucciardini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55" y="331678"/>
            <a:ext cx="4879327" cy="638979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5209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95522"/>
            <a:ext cx="5275208" cy="662595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4321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43429"/>
            <a:ext cx="4380442" cy="623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9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56203"/>
            <a:ext cx="5723466" cy="397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21192" y="5283201"/>
            <a:ext cx="6994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C00000"/>
                </a:solidFill>
              </a:rPr>
              <a:t>Milestone</a:t>
            </a:r>
            <a:r>
              <a:rPr lang="it-IT" b="1" dirty="0" smtClean="0">
                <a:solidFill>
                  <a:srgbClr val="C00000"/>
                </a:solidFill>
              </a:rPr>
              <a:t> 1.5: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A first meeting </a:t>
            </a:r>
            <a:r>
              <a:rPr lang="it-IT" b="1" dirty="0" err="1" smtClean="0">
                <a:solidFill>
                  <a:srgbClr val="C00000"/>
                </a:solidFill>
              </a:rPr>
              <a:t>between</a:t>
            </a:r>
            <a:r>
              <a:rPr lang="it-IT" b="1" dirty="0" smtClean="0">
                <a:solidFill>
                  <a:srgbClr val="C00000"/>
                </a:solidFill>
              </a:rPr>
              <a:t> Steering </a:t>
            </a:r>
            <a:r>
              <a:rPr lang="it-IT" b="1" dirty="0" err="1" smtClean="0">
                <a:solidFill>
                  <a:srgbClr val="C00000"/>
                </a:solidFill>
              </a:rPr>
              <a:t>Committee</a:t>
            </a:r>
            <a:r>
              <a:rPr lang="it-IT" b="1" dirty="0" smtClean="0">
                <a:solidFill>
                  <a:srgbClr val="C00000"/>
                </a:solidFill>
              </a:rPr>
              <a:t> and the PAB/SAB</a:t>
            </a:r>
          </a:p>
          <a:p>
            <a:pPr algn="ctr"/>
            <a:r>
              <a:rPr lang="it-IT" b="1" dirty="0" err="1" smtClean="0">
                <a:solidFill>
                  <a:srgbClr val="C00000"/>
                </a:solidFill>
              </a:rPr>
              <a:t>was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held</a:t>
            </a:r>
            <a:r>
              <a:rPr lang="it-IT" b="1" dirty="0" smtClean="0">
                <a:solidFill>
                  <a:srgbClr val="C00000"/>
                </a:solidFill>
              </a:rPr>
              <a:t> on </a:t>
            </a:r>
            <a:r>
              <a:rPr lang="it-IT" b="1" dirty="0" err="1" smtClean="0">
                <a:solidFill>
                  <a:srgbClr val="C00000"/>
                </a:solidFill>
              </a:rPr>
              <a:t>January</a:t>
            </a:r>
            <a:r>
              <a:rPr lang="it-IT" b="1" dirty="0" smtClean="0">
                <a:solidFill>
                  <a:srgbClr val="C00000"/>
                </a:solidFill>
              </a:rPr>
              <a:t> 2019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344592" y="295171"/>
            <a:ext cx="7170758" cy="48347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t-IT" sz="2000" b="1" dirty="0" smtClean="0">
                <a:solidFill>
                  <a:schemeClr val="bg1"/>
                </a:solidFill>
              </a:rPr>
              <a:t>M1.6 </a:t>
            </a:r>
            <a:r>
              <a:rPr lang="it-IT" sz="2000" b="1" dirty="0">
                <a:solidFill>
                  <a:schemeClr val="bg1"/>
                </a:solidFill>
              </a:rPr>
              <a:t>Intermediate </a:t>
            </a:r>
            <a:r>
              <a:rPr lang="it-IT" sz="2000" b="1" dirty="0" err="1" smtClean="0">
                <a:solidFill>
                  <a:schemeClr val="bg1"/>
                </a:solidFill>
              </a:rPr>
              <a:t>technical</a:t>
            </a:r>
            <a:r>
              <a:rPr lang="it-IT" sz="2000" b="1" dirty="0" smtClean="0">
                <a:solidFill>
                  <a:schemeClr val="bg1"/>
                </a:solidFill>
              </a:rPr>
              <a:t> and </a:t>
            </a:r>
            <a:r>
              <a:rPr lang="it-IT" sz="2000" b="1" dirty="0" err="1" smtClean="0">
                <a:solidFill>
                  <a:schemeClr val="bg1"/>
                </a:solidFill>
              </a:rPr>
              <a:t>financial</a:t>
            </a:r>
            <a:r>
              <a:rPr lang="it-IT" sz="2000" b="1" dirty="0" smtClean="0">
                <a:solidFill>
                  <a:schemeClr val="bg1"/>
                </a:solidFill>
              </a:rPr>
              <a:t> report </a:t>
            </a:r>
            <a:endParaRPr lang="en-US" sz="2000" b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344592" y="2684658"/>
            <a:ext cx="7032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The NEXT </a:t>
            </a:r>
            <a:r>
              <a:rPr lang="it-IT" sz="2000" b="1" dirty="0" err="1" smtClean="0">
                <a:solidFill>
                  <a:srgbClr val="C00000"/>
                </a:solidFill>
              </a:rPr>
              <a:t>milestone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is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planned</a:t>
            </a:r>
            <a:r>
              <a:rPr lang="it-IT" sz="2000" b="1" dirty="0" smtClean="0">
                <a:solidFill>
                  <a:srgbClr val="C00000"/>
                </a:solidFill>
              </a:rPr>
              <a:t> by the end of </a:t>
            </a:r>
            <a:r>
              <a:rPr lang="it-IT" sz="2000" b="1" dirty="0" err="1" smtClean="0">
                <a:solidFill>
                  <a:srgbClr val="C00000"/>
                </a:solidFill>
              </a:rPr>
              <a:t>this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year</a:t>
            </a:r>
            <a:r>
              <a:rPr lang="it-IT" sz="2000" b="1" dirty="0" smtClean="0">
                <a:solidFill>
                  <a:srgbClr val="C00000"/>
                </a:solidFill>
              </a:rPr>
              <a:t>!! </a:t>
            </a:r>
            <a:endParaRPr lang="it-I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065" y="172929"/>
            <a:ext cx="5031335" cy="66433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05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344591" y="224582"/>
            <a:ext cx="7257541" cy="83936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improve ?</a:t>
            </a:r>
            <a:endParaRPr lang="en-US" sz="2000" b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60" y="1115332"/>
            <a:ext cx="3924300" cy="56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46591" y="223027"/>
            <a:ext cx="5987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>
                <a:solidFill>
                  <a:schemeClr val="bg1"/>
                </a:solidFill>
              </a:rPr>
              <a:t>BUDGET FREQUENT QUESTIONS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196664" y="2396362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C00000"/>
                </a:solidFill>
              </a:rPr>
              <a:t>Thank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</a:rPr>
              <a:t>you</a:t>
            </a:r>
            <a:r>
              <a:rPr lang="it-IT" sz="3200" b="1" dirty="0" smtClean="0">
                <a:solidFill>
                  <a:srgbClr val="C0000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533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02727" y="94601"/>
            <a:ext cx="7170758" cy="63963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/>
            <a:endParaRPr lang="it-IT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5" name="Immagine 4" descr="C:\Users\Bucciardini_raffaell\Desktop\infografica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27" y="1099691"/>
            <a:ext cx="6884276" cy="48912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1734215" y="136634"/>
            <a:ext cx="6747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 err="1" smtClean="0">
                <a:solidFill>
                  <a:schemeClr val="bg1"/>
                </a:solidFill>
              </a:rPr>
              <a:t>Scheme</a:t>
            </a:r>
            <a:r>
              <a:rPr lang="it-IT" sz="2800" b="1" cap="all" dirty="0" smtClean="0">
                <a:solidFill>
                  <a:schemeClr val="bg1"/>
                </a:solidFill>
              </a:rPr>
              <a:t> of the </a:t>
            </a:r>
            <a:r>
              <a:rPr lang="it-IT" sz="2800" b="1" cap="all" dirty="0" err="1" smtClean="0">
                <a:solidFill>
                  <a:schemeClr val="bg1"/>
                </a:solidFill>
              </a:rPr>
              <a:t>jahee</a:t>
            </a:r>
            <a:r>
              <a:rPr lang="it-IT" sz="2800" b="1" cap="all" dirty="0" smtClean="0">
                <a:solidFill>
                  <a:schemeClr val="bg1"/>
                </a:solidFill>
              </a:rPr>
              <a:t> </a:t>
            </a:r>
            <a:r>
              <a:rPr lang="it-IT" sz="2800" b="1" cap="all" dirty="0" err="1" smtClean="0">
                <a:solidFill>
                  <a:schemeClr val="bg1"/>
                </a:solidFill>
              </a:rPr>
              <a:t>structure</a:t>
            </a:r>
            <a:endParaRPr lang="it-IT" sz="2800" b="1" cap="all" dirty="0">
              <a:solidFill>
                <a:schemeClr val="bg1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3598332" y="1811867"/>
            <a:ext cx="4478867" cy="2142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0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90073" y="294290"/>
            <a:ext cx="7433517" cy="74623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it-IT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082565" y="2666554"/>
            <a:ext cx="7987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A first amendment is going to be submitted.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748008" y="405796"/>
            <a:ext cx="4228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 err="1" smtClean="0">
                <a:solidFill>
                  <a:schemeClr val="bg1"/>
                </a:solidFill>
              </a:rPr>
              <a:t>What</a:t>
            </a:r>
            <a:r>
              <a:rPr lang="it-IT" sz="2800" b="1" cap="all" dirty="0" smtClean="0">
                <a:solidFill>
                  <a:schemeClr val="bg1"/>
                </a:solidFill>
              </a:rPr>
              <a:t> </a:t>
            </a:r>
            <a:r>
              <a:rPr lang="it-IT" sz="2800" b="1" cap="all" dirty="0" err="1" smtClean="0">
                <a:solidFill>
                  <a:schemeClr val="bg1"/>
                </a:solidFill>
              </a:rPr>
              <a:t>Has</a:t>
            </a:r>
            <a:r>
              <a:rPr lang="it-IT" sz="2800" b="1" cap="all" dirty="0" smtClean="0">
                <a:solidFill>
                  <a:schemeClr val="bg1"/>
                </a:solidFill>
              </a:rPr>
              <a:t> </a:t>
            </a:r>
            <a:r>
              <a:rPr lang="it-IT" sz="2800" b="1" cap="all" dirty="0" err="1" smtClean="0">
                <a:solidFill>
                  <a:schemeClr val="bg1"/>
                </a:solidFill>
              </a:rPr>
              <a:t>ChaNged</a:t>
            </a:r>
            <a:r>
              <a:rPr lang="it-IT" sz="2800" b="1" cap="all" dirty="0" smtClean="0">
                <a:solidFill>
                  <a:schemeClr val="bg1"/>
                </a:solidFill>
              </a:rPr>
              <a:t>?</a:t>
            </a:r>
            <a:endParaRPr lang="it-IT" sz="28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90073" y="294290"/>
            <a:ext cx="7433517" cy="74623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it-IT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451419" y="388798"/>
            <a:ext cx="51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 err="1" smtClean="0">
                <a:solidFill>
                  <a:schemeClr val="bg1"/>
                </a:solidFill>
              </a:rPr>
              <a:t>Participating</a:t>
            </a:r>
            <a:r>
              <a:rPr lang="it-IT" sz="2800" b="1" cap="all" dirty="0" smtClean="0">
                <a:solidFill>
                  <a:schemeClr val="bg1"/>
                </a:solidFill>
              </a:rPr>
              <a:t> </a:t>
            </a:r>
            <a:r>
              <a:rPr lang="it-IT" sz="2800" b="1" cap="all" dirty="0" err="1" smtClean="0">
                <a:solidFill>
                  <a:schemeClr val="bg1"/>
                </a:solidFill>
              </a:rPr>
              <a:t>CountrIEs</a:t>
            </a:r>
            <a:endParaRPr lang="it-IT" sz="2800" b="1" cap="all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6" y="1249307"/>
            <a:ext cx="5105400" cy="547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90071" y="165785"/>
            <a:ext cx="7433517" cy="74623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it-IT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451419" y="277291"/>
            <a:ext cx="51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 err="1" smtClean="0">
                <a:solidFill>
                  <a:schemeClr val="bg1"/>
                </a:solidFill>
              </a:rPr>
              <a:t>Participating</a:t>
            </a:r>
            <a:r>
              <a:rPr lang="it-IT" sz="2800" b="1" cap="all" dirty="0" smtClean="0">
                <a:solidFill>
                  <a:schemeClr val="bg1"/>
                </a:solidFill>
              </a:rPr>
              <a:t> </a:t>
            </a:r>
            <a:r>
              <a:rPr lang="it-IT" sz="2800" b="1" cap="all" dirty="0" err="1" smtClean="0">
                <a:solidFill>
                  <a:schemeClr val="bg1"/>
                </a:solidFill>
              </a:rPr>
              <a:t>CountrIEs</a:t>
            </a:r>
            <a:endParaRPr lang="it-IT" sz="2800" b="1" cap="all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19" y="1009187"/>
            <a:ext cx="4822824" cy="565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4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90073" y="294290"/>
            <a:ext cx="7433517" cy="74623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it-IT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208685" y="2185562"/>
            <a:ext cx="7306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In total:</a:t>
            </a:r>
          </a:p>
          <a:p>
            <a:pPr algn="ctr"/>
            <a:r>
              <a:rPr lang="en-US" sz="2400" b="1" dirty="0" smtClean="0">
                <a:solidFill>
                  <a:srgbClr val="19173D"/>
                </a:solidFill>
              </a:rPr>
              <a:t>27 Deliverables </a:t>
            </a:r>
          </a:p>
          <a:p>
            <a:pPr algn="ctr"/>
            <a:r>
              <a:rPr lang="en-US" sz="2400" b="1" dirty="0" smtClean="0">
                <a:solidFill>
                  <a:srgbClr val="19173D"/>
                </a:solidFill>
              </a:rPr>
              <a:t>45 Milestones</a:t>
            </a:r>
          </a:p>
          <a:p>
            <a:pPr algn="ctr"/>
            <a:endParaRPr lang="en-US" sz="2400" dirty="0">
              <a:solidFill>
                <a:srgbClr val="19173D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Some changes were made with respect to deliverables and milestones delivery dates.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en-US" sz="2400" dirty="0" smtClean="0">
              <a:solidFill>
                <a:srgbClr val="19173D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86425" y="405796"/>
            <a:ext cx="624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 err="1" smtClean="0">
                <a:solidFill>
                  <a:schemeClr val="bg1"/>
                </a:solidFill>
              </a:rPr>
              <a:t>DELIVERABLEs</a:t>
            </a:r>
            <a:r>
              <a:rPr lang="it-IT" sz="2800" b="1" cap="all" dirty="0" smtClean="0">
                <a:solidFill>
                  <a:schemeClr val="bg1"/>
                </a:solidFill>
              </a:rPr>
              <a:t> AND MILESTONES</a:t>
            </a:r>
            <a:endParaRPr lang="it-IT" sz="28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426705" y="168171"/>
            <a:ext cx="7170758" cy="48347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20963" y="168172"/>
            <a:ext cx="295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 err="1" smtClean="0">
                <a:solidFill>
                  <a:schemeClr val="bg1"/>
                </a:solidFill>
              </a:rPr>
              <a:t>delivErables</a:t>
            </a:r>
            <a:endParaRPr lang="it-IT" sz="2800" b="1" cap="all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26977"/>
            <a:ext cx="4225853" cy="58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47487" y="127358"/>
            <a:ext cx="7170758" cy="48347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/>
            <a:endParaRPr lang="it-IT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617313" y="128832"/>
            <a:ext cx="2510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 err="1" smtClean="0">
                <a:solidFill>
                  <a:schemeClr val="bg1"/>
                </a:solidFill>
              </a:rPr>
              <a:t>milestones</a:t>
            </a:r>
            <a:endParaRPr lang="it-IT" sz="2800" b="1" cap="all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32" y="748265"/>
            <a:ext cx="4910668" cy="597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47487" y="127358"/>
            <a:ext cx="7170758" cy="48347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/>
            <a:endParaRPr lang="it-IT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51553" y="107486"/>
            <a:ext cx="352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 smtClean="0">
                <a:solidFill>
                  <a:schemeClr val="bg1"/>
                </a:solidFill>
              </a:rPr>
              <a:t>WP1-milestones</a:t>
            </a:r>
            <a:endParaRPr lang="it-IT" sz="2800" b="1" cap="all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32" y="748265"/>
            <a:ext cx="4910668" cy="597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2277532" y="990599"/>
            <a:ext cx="4704928" cy="12039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4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174</Words>
  <Application>Microsoft Office PowerPoint</Application>
  <PresentationFormat>Presentazione su schermo (4:3)</PresentationFormat>
  <Paragraphs>75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Franklin Gothic Book</vt:lpstr>
      <vt:lpstr>Franklin Gothic Medium</vt:lpstr>
      <vt:lpstr>Wingdings</vt:lpstr>
      <vt:lpstr>Angles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Giacomo</dc:creator>
  <cp:lastModifiedBy>Bucciardini Raffaella</cp:lastModifiedBy>
  <cp:revision>305</cp:revision>
  <cp:lastPrinted>2019-10-01T16:28:53Z</cp:lastPrinted>
  <dcterms:created xsi:type="dcterms:W3CDTF">2018-05-30T09:15:47Z</dcterms:created>
  <dcterms:modified xsi:type="dcterms:W3CDTF">2019-10-03T17:34:58Z</dcterms:modified>
</cp:coreProperties>
</file>