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4" r:id="rId2"/>
    <p:sldId id="338" r:id="rId3"/>
    <p:sldId id="303" r:id="rId4"/>
    <p:sldId id="339" r:id="rId5"/>
    <p:sldId id="345" r:id="rId6"/>
    <p:sldId id="352" r:id="rId7"/>
    <p:sldId id="333" r:id="rId8"/>
    <p:sldId id="344" r:id="rId9"/>
    <p:sldId id="319" r:id="rId10"/>
    <p:sldId id="3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00"/>
    <a:srgbClr val="48525F"/>
    <a:srgbClr val="CE3B7A"/>
    <a:srgbClr val="EAE8E8"/>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73333" autoAdjust="0"/>
  </p:normalViewPr>
  <p:slideViewPr>
    <p:cSldViewPr snapToGrid="0" snapToObjects="1">
      <p:cViewPr varScale="1">
        <p:scale>
          <a:sx n="49" d="100"/>
          <a:sy n="49" d="100"/>
        </p:scale>
        <p:origin x="1416" y="44"/>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AEC7F-5CB1-764A-A212-8D25A65F22B6}"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57342-D58B-6A4E-AE08-C86C21944C23}" type="slidenum">
              <a:rPr lang="en-US" smtClean="0"/>
              <a:t>‹#›</a:t>
            </a:fld>
            <a:endParaRPr lang="en-US"/>
          </a:p>
        </p:txBody>
      </p:sp>
    </p:spTree>
    <p:extLst>
      <p:ext uri="{BB962C8B-B14F-4D97-AF65-F5344CB8AC3E}">
        <p14:creationId xmlns:p14="http://schemas.microsoft.com/office/powerpoint/2010/main" val="168180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0C57342-D58B-6A4E-AE08-C86C21944C23}" type="slidenum">
              <a:rPr lang="en-US" smtClean="0"/>
              <a:t>1</a:t>
            </a:fld>
            <a:endParaRPr lang="en-US"/>
          </a:p>
        </p:txBody>
      </p:sp>
    </p:spTree>
    <p:extLst>
      <p:ext uri="{BB962C8B-B14F-4D97-AF65-F5344CB8AC3E}">
        <p14:creationId xmlns:p14="http://schemas.microsoft.com/office/powerpoint/2010/main" val="329993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CHAIN is the first and only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of its kind in the world. It is unique because it brings universities, politicians, practitioners, international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think-thanks, the civil sector and the UN-system together in the same organizational body with a common mission: to reduce the global health through the CHAIN approach.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CHAIN approach consists of 3 main steps. Research, policy, and practice.</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terms of research, CHAIN is measuring and explaining the problem of inequality in the world, to an extend that has not been done before. But it is not enough.</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need to change policies that can reduce inequalities. This is why we are constantly reaching out to policy makers, the European Commission and international governments. This is why organizations such as </a:t>
            </a:r>
            <a:r>
              <a:rPr lang="en-US" sz="1200" kern="1200" dirty="0" err="1">
                <a:solidFill>
                  <a:schemeClr val="tx1"/>
                </a:solidFill>
                <a:effectLst/>
                <a:latin typeface="+mn-lt"/>
                <a:ea typeface="+mn-ea"/>
                <a:cs typeface="+mn-cs"/>
              </a:rPr>
              <a:t>EuroHealthNet</a:t>
            </a:r>
            <a:r>
              <a:rPr lang="en-US" sz="1200" kern="1200" dirty="0">
                <a:solidFill>
                  <a:schemeClr val="tx1"/>
                </a:solidFill>
                <a:effectLst/>
                <a:latin typeface="+mn-lt"/>
                <a:ea typeface="+mn-ea"/>
                <a:cs typeface="+mn-cs"/>
              </a:rPr>
              <a:t> based in Brussels and UNICEF Norway are key partners of CHAIN. UNICEF has offices all over the world, which gives us global reach.</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Still, changing policies is also not enough. There are millions of people who are suffering every day, and they do not have time to wait for changed policies. They need to help now, where they are.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why we are working with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such as UNICEF, who are helping people on the ground at all times. This means that we do not have to design our own interventions, which is expensive, time-consuming and ineffective. Instead, we can evaluate ongoing interventions of our partners and provide immediate input, which can improve people`s conditions long before new policies can.</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now provide you a few examples of the CHAIN approach, related to each of these steps.</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3E1E01B-3A00-4C9C-8CDC-9C1C0A12648A}" type="slidenum">
              <a:rPr lang="en-US" smtClean="0"/>
              <a:t>2</a:t>
            </a:fld>
            <a:endParaRPr lang="en-US"/>
          </a:p>
        </p:txBody>
      </p:sp>
    </p:spTree>
    <p:extLst>
      <p:ext uri="{BB962C8B-B14F-4D97-AF65-F5344CB8AC3E}">
        <p14:creationId xmlns:p14="http://schemas.microsoft.com/office/powerpoint/2010/main" val="376455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aligns</a:t>
            </a:r>
            <a:r>
              <a:rPr lang="en-US" sz="1200" kern="1200" baseline="0" dirty="0">
                <a:solidFill>
                  <a:schemeClr val="tx1"/>
                </a:solidFill>
                <a:effectLst/>
                <a:latin typeface="+mn-lt"/>
                <a:ea typeface="+mn-ea"/>
                <a:cs typeface="+mn-cs"/>
              </a:rPr>
              <a:t> with the 10</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sustainable development goal. And this is also the mission of CHAIN.</a:t>
            </a: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90C57342-D58B-6A4E-AE08-C86C21944C23}" type="slidenum">
              <a:rPr lang="en-US" smtClean="0"/>
              <a:t>3</a:t>
            </a:fld>
            <a:endParaRPr lang="en-US"/>
          </a:p>
        </p:txBody>
      </p:sp>
    </p:spTree>
    <p:extLst>
      <p:ext uri="{BB962C8B-B14F-4D97-AF65-F5344CB8AC3E}">
        <p14:creationId xmlns:p14="http://schemas.microsoft.com/office/powerpoint/2010/main" val="363237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fact that inequality kills at such a large scale made us take a global responsibility to </a:t>
            </a:r>
            <a:r>
              <a:rPr lang="en-US" sz="1200" i="1" kern="1200" dirty="0">
                <a:solidFill>
                  <a:schemeClr val="tx1"/>
                </a:solidFill>
                <a:effectLst/>
                <a:latin typeface="+mn-lt"/>
                <a:ea typeface="+mn-ea"/>
                <a:cs typeface="+mn-cs"/>
              </a:rPr>
              <a:t>monitor</a:t>
            </a:r>
            <a:r>
              <a:rPr lang="en-US" sz="1200" kern="1200" dirty="0">
                <a:solidFill>
                  <a:schemeClr val="tx1"/>
                </a:solidFill>
                <a:effectLst/>
                <a:latin typeface="+mn-lt"/>
                <a:ea typeface="+mn-ea"/>
                <a:cs typeface="+mn-cs"/>
              </a:rPr>
              <a:t> the extent of health inequalities in the world, to </a:t>
            </a:r>
            <a:r>
              <a:rPr lang="en-US" sz="1200"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their causes, and to identify policies, institutional conditions and interventions that can </a:t>
            </a:r>
            <a:r>
              <a:rPr lang="en-US" sz="1200" i="1" kern="1200" dirty="0">
                <a:solidFill>
                  <a:schemeClr val="tx1"/>
                </a:solidFill>
                <a:effectLst/>
                <a:latin typeface="+mn-lt"/>
                <a:ea typeface="+mn-ea"/>
                <a:cs typeface="+mn-cs"/>
              </a:rPr>
              <a:t>reduce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Monitoring, explaining and reducing health inequalities in the world are therefore three main research objectives. We will cover all world regions. We will focus on all age groups, but particularly children because we know that inequalities start to emerge early in life, and we will focus on all dimensions of inequality, such as education, income, gender, and ethnicity.</a:t>
            </a:r>
          </a:p>
          <a:p>
            <a:endParaRPr lang="nb-NO"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90C57342-D58B-6A4E-AE08-C86C21944C23}" type="slidenum">
              <a:rPr lang="en-US" smtClean="0"/>
              <a:t>4</a:t>
            </a:fld>
            <a:endParaRPr lang="en-US"/>
          </a:p>
        </p:txBody>
      </p:sp>
    </p:spTree>
    <p:extLst>
      <p:ext uri="{BB962C8B-B14F-4D97-AF65-F5344CB8AC3E}">
        <p14:creationId xmlns:p14="http://schemas.microsoft.com/office/powerpoint/2010/main" val="24996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fact that inequality kills at such a large scale made us take a global responsibility to </a:t>
            </a:r>
            <a:r>
              <a:rPr lang="en-US" sz="1200" i="1" kern="1200" dirty="0">
                <a:solidFill>
                  <a:schemeClr val="tx1"/>
                </a:solidFill>
                <a:effectLst/>
                <a:latin typeface="+mn-lt"/>
                <a:ea typeface="+mn-ea"/>
                <a:cs typeface="+mn-cs"/>
              </a:rPr>
              <a:t>monitor</a:t>
            </a:r>
            <a:r>
              <a:rPr lang="en-US" sz="1200" kern="1200" dirty="0">
                <a:solidFill>
                  <a:schemeClr val="tx1"/>
                </a:solidFill>
                <a:effectLst/>
                <a:latin typeface="+mn-lt"/>
                <a:ea typeface="+mn-ea"/>
                <a:cs typeface="+mn-cs"/>
              </a:rPr>
              <a:t> the extent of health inequalities in the world, to </a:t>
            </a:r>
            <a:r>
              <a:rPr lang="en-US" sz="1200"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their causes, and to identify policies, institutional conditions and interventions that can </a:t>
            </a:r>
            <a:r>
              <a:rPr lang="en-US" sz="1200" i="1" kern="1200" dirty="0">
                <a:solidFill>
                  <a:schemeClr val="tx1"/>
                </a:solidFill>
                <a:effectLst/>
                <a:latin typeface="+mn-lt"/>
                <a:ea typeface="+mn-ea"/>
                <a:cs typeface="+mn-cs"/>
              </a:rPr>
              <a:t>reduce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Monitoring, explaining and reducing health inequalities in the world are therefore three main research objectives. We will cover all world regions. We will focus on all age groups, but particularly children because we know that inequalities start to emerge early in life, and we will focus on all dimensions of inequality, such as education, income, gender, and ethnicity.</a:t>
            </a:r>
          </a:p>
          <a:p>
            <a:endParaRPr lang="nb-NO"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1E01B-3A00-4C9C-8CDC-9C1C0A12648A}" type="slidenum">
              <a:rPr lang="en-US" smtClean="0"/>
              <a:t>5</a:t>
            </a:fld>
            <a:endParaRPr lang="en-US"/>
          </a:p>
        </p:txBody>
      </p:sp>
    </p:spTree>
    <p:extLst>
      <p:ext uri="{BB962C8B-B14F-4D97-AF65-F5344CB8AC3E}">
        <p14:creationId xmlns:p14="http://schemas.microsoft.com/office/powerpoint/2010/main" val="27000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 mortality review </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known that there is a large gap in life expectancy between people of high and low education, however, the exact extent of this phenomenon on a world-basis is not yet known. Moreover, the collection and harmonization of such data is essential to monitor, explain and reduce inequalities within health, which make up the research objectives of CHAIN. </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Since </a:t>
            </a:r>
            <a:r>
              <a:rPr lang="en-US" sz="1200" b="0" u="none" kern="1200" dirty="0">
                <a:solidFill>
                  <a:schemeClr val="tx1"/>
                </a:solidFill>
                <a:effectLst/>
                <a:latin typeface="+mn-lt"/>
                <a:ea typeface="+mn-ea"/>
                <a:cs typeface="+mn-cs"/>
              </a:rPr>
              <a:t>January</a:t>
            </a:r>
            <a:r>
              <a:rPr lang="en-US" sz="1200" kern="1200" dirty="0">
                <a:solidFill>
                  <a:schemeClr val="tx1"/>
                </a:solidFill>
                <a:effectLst/>
                <a:latin typeface="+mn-lt"/>
                <a:ea typeface="+mn-ea"/>
                <a:cs typeface="+mn-cs"/>
              </a:rPr>
              <a:t>, seven people including myself have been working on the part of the project which explores the link between parents’ education and child mortality.</a:t>
            </a: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Process: The first phase of the study consisted of searching 7 databases, gathering </a:t>
            </a:r>
            <a:r>
              <a:rPr lang="en-US" sz="1200" b="0" u="none" kern="1200" dirty="0">
                <a:solidFill>
                  <a:schemeClr val="tx1"/>
                </a:solidFill>
                <a:effectLst/>
                <a:latin typeface="+mn-lt"/>
                <a:ea typeface="+mn-ea"/>
                <a:cs typeface="+mn-cs"/>
              </a:rPr>
              <a:t>4,558 </a:t>
            </a:r>
            <a:r>
              <a:rPr lang="en-US" sz="1200" kern="1200" dirty="0">
                <a:solidFill>
                  <a:schemeClr val="tx1"/>
                </a:solidFill>
                <a:effectLst/>
                <a:latin typeface="+mn-lt"/>
                <a:ea typeface="+mn-ea"/>
                <a:cs typeface="+mn-cs"/>
              </a:rPr>
              <a:t>articles which would then go through a manual title/abstract screening to identify which articles contained information about both child mortality and parental education. Then, a total of </a:t>
            </a:r>
            <a:r>
              <a:rPr lang="en-US" sz="1200" b="0" u="none" kern="1200" dirty="0">
                <a:solidFill>
                  <a:schemeClr val="tx1"/>
                </a:solidFill>
                <a:effectLst/>
                <a:latin typeface="+mn-lt"/>
                <a:ea typeface="+mn-ea"/>
                <a:cs typeface="+mn-cs"/>
              </a:rPr>
              <a:t>1,101</a:t>
            </a:r>
            <a:r>
              <a:rPr lang="en-US" sz="1200" kern="1200" dirty="0">
                <a:solidFill>
                  <a:schemeClr val="tx1"/>
                </a:solidFill>
                <a:effectLst/>
                <a:latin typeface="+mn-lt"/>
                <a:ea typeface="+mn-ea"/>
                <a:cs typeface="+mn-cs"/>
              </a:rPr>
              <a:t> articles that contained data on these two factors would be part of a full text screening, where the articles were included or excluded based on phenomenon of interest (child mortality according to parental education), study design and evaluation (the article had to include an individual level measure and have the correct effect size measure)</a:t>
            </a:r>
            <a:r>
              <a:rPr lang="nb-NO" sz="1200" kern="1200" dirty="0">
                <a:solidFill>
                  <a:schemeClr val="tx1"/>
                </a:solidFill>
                <a:effectLst/>
                <a:latin typeface="+mn-lt"/>
                <a:ea typeface="+mn-ea"/>
                <a:cs typeface="+mn-cs"/>
              </a:rPr>
              <a:t>. Sample </a:t>
            </a:r>
            <a:r>
              <a:rPr lang="nb-NO" sz="1200" kern="1200" dirty="0" err="1">
                <a:solidFill>
                  <a:schemeClr val="tx1"/>
                </a:solidFill>
                <a:effectLst/>
                <a:latin typeface="+mn-lt"/>
                <a:ea typeface="+mn-ea"/>
                <a:cs typeface="+mn-cs"/>
              </a:rPr>
              <a:t>characteristics</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example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population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was</a:t>
            </a:r>
            <a:r>
              <a:rPr lang="nb-NO" sz="1200" kern="1200" dirty="0">
                <a:solidFill>
                  <a:schemeClr val="tx1"/>
                </a:solidFill>
                <a:effectLst/>
                <a:latin typeface="+mn-lt"/>
                <a:ea typeface="+mn-ea"/>
                <a:cs typeface="+mn-cs"/>
              </a:rPr>
              <a:t> representative or not) </a:t>
            </a:r>
            <a:r>
              <a:rPr lang="nb-NO" sz="1200" kern="1200" dirty="0" err="1">
                <a:solidFill>
                  <a:schemeClr val="tx1"/>
                </a:solidFill>
                <a:effectLst/>
                <a:latin typeface="+mn-lt"/>
                <a:ea typeface="+mn-ea"/>
                <a:cs typeface="+mn-cs"/>
              </a:rPr>
              <a:t>was</a:t>
            </a:r>
            <a:r>
              <a:rPr lang="nb-NO" sz="1200" kern="1200" dirty="0">
                <a:solidFill>
                  <a:schemeClr val="tx1"/>
                </a:solidFill>
                <a:effectLst/>
                <a:latin typeface="+mn-lt"/>
                <a:ea typeface="+mn-ea"/>
                <a:cs typeface="+mn-cs"/>
              </a:rPr>
              <a:t> later </a:t>
            </a:r>
            <a:r>
              <a:rPr lang="nb-NO" sz="1200" kern="1200" dirty="0" err="1">
                <a:solidFill>
                  <a:schemeClr val="tx1"/>
                </a:solidFill>
                <a:effectLst/>
                <a:latin typeface="+mn-lt"/>
                <a:ea typeface="+mn-ea"/>
                <a:cs typeface="+mn-cs"/>
              </a:rPr>
              <a:t>reported</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extraction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After</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this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process</a:t>
            </a:r>
            <a:r>
              <a:rPr lang="nb-N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278 </a:t>
            </a:r>
            <a:r>
              <a:rPr lang="en-US" sz="1200" i="1" kern="1200" dirty="0">
                <a:solidFill>
                  <a:schemeClr val="tx1"/>
                </a:solidFill>
                <a:effectLst/>
                <a:latin typeface="+mn-lt"/>
                <a:ea typeface="+mn-ea"/>
                <a:cs typeface="+mn-cs"/>
              </a:rPr>
              <a:t>[+/- 2 foreign languages ones</a:t>
            </a:r>
            <a:r>
              <a:rPr lang="en-US"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articles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left</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extraction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data, </a:t>
            </a:r>
            <a:r>
              <a:rPr lang="nb-NO" sz="1200" kern="1200" dirty="0" err="1">
                <a:solidFill>
                  <a:schemeClr val="tx1"/>
                </a:solidFill>
                <a:effectLst/>
                <a:latin typeface="+mn-lt"/>
                <a:ea typeface="+mn-ea"/>
                <a:cs typeface="+mn-cs"/>
              </a:rPr>
              <a:t>using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IHME’s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template</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calcultaing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health </a:t>
            </a:r>
            <a:r>
              <a:rPr lang="nb-NO" sz="1200" kern="1200" dirty="0" err="1">
                <a:solidFill>
                  <a:schemeClr val="tx1"/>
                </a:solidFill>
                <a:effectLst/>
                <a:latin typeface="+mn-lt"/>
                <a:ea typeface="+mn-ea"/>
                <a:cs typeface="+mn-cs"/>
              </a:rPr>
              <a:t>effects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individual</a:t>
            </a:r>
            <a:r>
              <a:rPr lang="nb-NO" sz="1200" kern="1200" dirty="0">
                <a:solidFill>
                  <a:schemeClr val="tx1"/>
                </a:solidFill>
                <a:effectLst/>
                <a:latin typeface="+mn-lt"/>
                <a:ea typeface="+mn-ea"/>
                <a:cs typeface="+mn-cs"/>
              </a:rPr>
              <a:t> risk </a:t>
            </a:r>
            <a:r>
              <a:rPr lang="nb-NO" sz="1200" kern="1200" dirty="0" err="1">
                <a:solidFill>
                  <a:schemeClr val="tx1"/>
                </a:solidFill>
                <a:effectLst/>
                <a:latin typeface="+mn-lt"/>
                <a:ea typeface="+mn-ea"/>
                <a:cs typeface="+mn-cs"/>
              </a:rPr>
              <a:t>factors</a:t>
            </a:r>
            <a:r>
              <a:rPr lang="nb-NO"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team is currently finalizing the extraction phase, in which the actual data on child mortality and parental education was obtained. Here we would also note down if the results were adjusted for other factors such as for example age, income or migration status as well as a lot of other factors, characteristics of the study population, how, when and where the data was obtained, and the specifics of how mortality and education were defined.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next step includes a meta-analysis in collaboration with our IHME colleagues and a narrative synthesis of the results. </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Ultimately</a:t>
            </a:r>
            <a:r>
              <a:rPr lang="nb-NO" sz="1200" kern="120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collected data will be utilized by the Global Burden of Disease Study to estimate the protective effects of education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child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mortality</a:t>
            </a:r>
            <a:r>
              <a:rPr lang="nb-NO" sz="1200" kern="1200" dirty="0">
                <a:solidFill>
                  <a:schemeClr val="tx1"/>
                </a:solidFill>
                <a:effectLst/>
                <a:latin typeface="+mn-lt"/>
                <a:ea typeface="+mn-ea"/>
                <a:cs typeface="+mn-cs"/>
              </a:rPr>
              <a:t>. </a:t>
            </a:r>
          </a:p>
          <a:p>
            <a:endParaRPr lang="nb-NO" dirty="0"/>
          </a:p>
        </p:txBody>
      </p:sp>
      <p:sp>
        <p:nvSpPr>
          <p:cNvPr id="4" name="Slide Number Placeholder 3"/>
          <p:cNvSpPr>
            <a:spLocks noGrp="1"/>
          </p:cNvSpPr>
          <p:nvPr>
            <p:ph type="sldNum" sz="quarter" idx="5"/>
          </p:nvPr>
        </p:nvSpPr>
        <p:spPr/>
        <p:txBody>
          <a:bodyPr/>
          <a:lstStyle/>
          <a:p>
            <a:fld id="{0D715469-2353-40CC-8A82-00FE39E3DAE2}" type="slidenum">
              <a:rPr lang="nb-NO" smtClean="0"/>
              <a:t>9</a:t>
            </a:fld>
            <a:endParaRPr lang="nb-NO"/>
          </a:p>
        </p:txBody>
      </p:sp>
    </p:spTree>
    <p:extLst>
      <p:ext uri="{BB962C8B-B14F-4D97-AF65-F5344CB8AC3E}">
        <p14:creationId xmlns:p14="http://schemas.microsoft.com/office/powerpoint/2010/main" val="95835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1E01B-3A00-4C9C-8CDC-9C1C0A12648A}" type="slidenum">
              <a:rPr lang="en-US" smtClean="0"/>
              <a:t>10</a:t>
            </a:fld>
            <a:endParaRPr lang="en-US"/>
          </a:p>
        </p:txBody>
      </p:sp>
    </p:spTree>
    <p:extLst>
      <p:ext uri="{BB962C8B-B14F-4D97-AF65-F5344CB8AC3E}">
        <p14:creationId xmlns:p14="http://schemas.microsoft.com/office/powerpoint/2010/main" val="122160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9D1E-DDF1-4DEA-847D-F1457F6EA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46F2179D-88F0-497A-ACD7-D2A037A89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E5FC6048-8884-43AB-A13E-A2BB178F4AE4}"/>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5" name="Footer Placeholder 4">
            <a:extLst>
              <a:ext uri="{FF2B5EF4-FFF2-40B4-BE49-F238E27FC236}">
                <a16:creationId xmlns:a16="http://schemas.microsoft.com/office/drawing/2014/main" id="{EDD2825D-DB8D-4D95-ADE6-6B8C1526B7AA}"/>
              </a:ext>
            </a:extLst>
          </p:cNvPr>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a:extLst>
              <a:ext uri="{FF2B5EF4-FFF2-40B4-BE49-F238E27FC236}">
                <a16:creationId xmlns:a16="http://schemas.microsoft.com/office/drawing/2014/main" id="{438C49B0-0A79-4054-B3C1-9008FCE7F6CB}"/>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C3B2-8B02-450A-B16B-A33F805C0F72}"/>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86E095E6-5056-456B-8037-D595FED636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8057FC6-095A-4CAF-9825-9A86EE5FFA41}"/>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5" name="Footer Placeholder 4">
            <a:extLst>
              <a:ext uri="{FF2B5EF4-FFF2-40B4-BE49-F238E27FC236}">
                <a16:creationId xmlns:a16="http://schemas.microsoft.com/office/drawing/2014/main" id="{8139501E-E607-4B80-96F8-F3AD43E091E3}"/>
              </a:ext>
            </a:extLst>
          </p:cNvPr>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a:extLst>
              <a:ext uri="{FF2B5EF4-FFF2-40B4-BE49-F238E27FC236}">
                <a16:creationId xmlns:a16="http://schemas.microsoft.com/office/drawing/2014/main" id="{8262EB95-5CD5-4FB1-8FF6-68DF8CBA7CD0}"/>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D757A-559D-4F8C-860D-5E9B2B9DF6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CECB3F3E-100A-4B19-AF4B-E4B2FEDA6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25C510F-DB6C-4E0F-B3B4-3F6870450635}"/>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5" name="Footer Placeholder 4">
            <a:extLst>
              <a:ext uri="{FF2B5EF4-FFF2-40B4-BE49-F238E27FC236}">
                <a16:creationId xmlns:a16="http://schemas.microsoft.com/office/drawing/2014/main" id="{022688BE-3822-4C04-9205-189EF32C583C}"/>
              </a:ext>
            </a:extLst>
          </p:cNvPr>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a:extLst>
              <a:ext uri="{FF2B5EF4-FFF2-40B4-BE49-F238E27FC236}">
                <a16:creationId xmlns:a16="http://schemas.microsoft.com/office/drawing/2014/main" id="{95BBD59D-8F1E-42EE-8F59-BD0A08DC488A}"/>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0A39-F9A5-4B75-8633-8AC2D40B340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F8BE976C-629A-481F-ACE5-D5833A9579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B250F99-C6F8-41E1-AB08-25177B8197D7}"/>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5" name="Footer Placeholder 4">
            <a:extLst>
              <a:ext uri="{FF2B5EF4-FFF2-40B4-BE49-F238E27FC236}">
                <a16:creationId xmlns:a16="http://schemas.microsoft.com/office/drawing/2014/main" id="{97463757-E2D9-41A6-A08C-450FCE7B51AC}"/>
              </a:ext>
            </a:extLst>
          </p:cNvPr>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a:extLst>
              <a:ext uri="{FF2B5EF4-FFF2-40B4-BE49-F238E27FC236}">
                <a16:creationId xmlns:a16="http://schemas.microsoft.com/office/drawing/2014/main" id="{B896A828-2EC2-4238-B753-04B226BF0E87}"/>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5ED9-D951-467F-AE90-D13B860F2B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2B987BA0-B6C4-4F9C-BC7A-21C66A2A2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79A92F-6435-4789-ACDC-5265D8E5F56A}"/>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5" name="Footer Placeholder 4">
            <a:extLst>
              <a:ext uri="{FF2B5EF4-FFF2-40B4-BE49-F238E27FC236}">
                <a16:creationId xmlns:a16="http://schemas.microsoft.com/office/drawing/2014/main" id="{1E900855-F32B-49D6-BD9E-FCD4ABEC8E8B}"/>
              </a:ext>
            </a:extLst>
          </p:cNvPr>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a:extLst>
              <a:ext uri="{FF2B5EF4-FFF2-40B4-BE49-F238E27FC236}">
                <a16:creationId xmlns:a16="http://schemas.microsoft.com/office/drawing/2014/main" id="{CCF3257A-DEC8-4703-A02E-6AE23AE661AE}"/>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9315-C656-450E-85AE-D5B8F907747B}"/>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1A83B90-AAD2-4A25-A01D-B54CE05E76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445AF7EA-0B28-4E74-A6D6-69CCB50854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BE221441-57BE-40AB-90D3-11A4F27E7416}"/>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6" name="Footer Placeholder 5">
            <a:extLst>
              <a:ext uri="{FF2B5EF4-FFF2-40B4-BE49-F238E27FC236}">
                <a16:creationId xmlns:a16="http://schemas.microsoft.com/office/drawing/2014/main" id="{FFF50834-D18F-4CE7-A06F-D9A2A0848958}"/>
              </a:ext>
            </a:extLst>
          </p:cNvPr>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a:extLst>
              <a:ext uri="{FF2B5EF4-FFF2-40B4-BE49-F238E27FC236}">
                <a16:creationId xmlns:a16="http://schemas.microsoft.com/office/drawing/2014/main" id="{B785E309-D33E-47CE-97F0-DE2C6640D4A9}"/>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D58-62F8-4884-881D-8DE6BBC02280}"/>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E6BC78C8-6A9E-4C08-8BCD-28455401B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A28634-A46A-47B6-880F-F43653B93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17EC9DE8-7A07-4C6B-968A-9097CDDE0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229DA9-C0D0-4EBA-B531-C56A8EF59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459B4D63-1072-443F-97F6-D0ECFB284FD7}"/>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8" name="Footer Placeholder 7">
            <a:extLst>
              <a:ext uri="{FF2B5EF4-FFF2-40B4-BE49-F238E27FC236}">
                <a16:creationId xmlns:a16="http://schemas.microsoft.com/office/drawing/2014/main" id="{DB9B676E-7AEB-4790-ADC4-42088D2FA96B}"/>
              </a:ext>
            </a:extLst>
          </p:cNvPr>
          <p:cNvSpPr>
            <a:spLocks noGrp="1"/>
          </p:cNvSpPr>
          <p:nvPr>
            <p:ph type="ftr" sz="quarter" idx="11"/>
          </p:nvPr>
        </p:nvSpPr>
        <p:spPr/>
        <p:txBody>
          <a:bodyPr/>
          <a:lstStyle/>
          <a:p>
            <a:endParaRPr lang="nb-NO">
              <a:solidFill>
                <a:prstClr val="black">
                  <a:tint val="75000"/>
                </a:prstClr>
              </a:solidFill>
            </a:endParaRPr>
          </a:p>
        </p:txBody>
      </p:sp>
      <p:sp>
        <p:nvSpPr>
          <p:cNvPr id="9" name="Slide Number Placeholder 8">
            <a:extLst>
              <a:ext uri="{FF2B5EF4-FFF2-40B4-BE49-F238E27FC236}">
                <a16:creationId xmlns:a16="http://schemas.microsoft.com/office/drawing/2014/main" id="{596C937F-A7A6-483D-83AE-25917CC12C84}"/>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2603-77DE-475F-9DD2-CAE09CD59FD6}"/>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5F6473B-A56E-4536-AD15-5CFDF32B0C0B}"/>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4" name="Footer Placeholder 3">
            <a:extLst>
              <a:ext uri="{FF2B5EF4-FFF2-40B4-BE49-F238E27FC236}">
                <a16:creationId xmlns:a16="http://schemas.microsoft.com/office/drawing/2014/main" id="{B6F1E282-8F64-4B80-B152-43DB2FFD652B}"/>
              </a:ext>
            </a:extLst>
          </p:cNvPr>
          <p:cNvSpPr>
            <a:spLocks noGrp="1"/>
          </p:cNvSpPr>
          <p:nvPr>
            <p:ph type="ftr" sz="quarter" idx="11"/>
          </p:nvPr>
        </p:nvSpPr>
        <p:spPr/>
        <p:txBody>
          <a:bodyPr/>
          <a:lstStyle/>
          <a:p>
            <a:endParaRPr lang="nb-NO">
              <a:solidFill>
                <a:prstClr val="black">
                  <a:tint val="75000"/>
                </a:prstClr>
              </a:solidFill>
            </a:endParaRPr>
          </a:p>
        </p:txBody>
      </p:sp>
      <p:sp>
        <p:nvSpPr>
          <p:cNvPr id="5" name="Slide Number Placeholder 4">
            <a:extLst>
              <a:ext uri="{FF2B5EF4-FFF2-40B4-BE49-F238E27FC236}">
                <a16:creationId xmlns:a16="http://schemas.microsoft.com/office/drawing/2014/main" id="{9D5CA50C-B507-41F2-AE46-12334A0BF64E}"/>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75239-8107-401B-BF08-44928E7A0824}"/>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3" name="Footer Placeholder 2">
            <a:extLst>
              <a:ext uri="{FF2B5EF4-FFF2-40B4-BE49-F238E27FC236}">
                <a16:creationId xmlns:a16="http://schemas.microsoft.com/office/drawing/2014/main" id="{258EDD7A-F8CE-4160-8407-B4AB23F8739E}"/>
              </a:ext>
            </a:extLst>
          </p:cNvPr>
          <p:cNvSpPr>
            <a:spLocks noGrp="1"/>
          </p:cNvSpPr>
          <p:nvPr>
            <p:ph type="ftr" sz="quarter" idx="11"/>
          </p:nvPr>
        </p:nvSpPr>
        <p:spPr/>
        <p:txBody>
          <a:bodyPr/>
          <a:lstStyle/>
          <a:p>
            <a:endParaRPr lang="nb-NO">
              <a:solidFill>
                <a:prstClr val="black">
                  <a:tint val="75000"/>
                </a:prstClr>
              </a:solidFill>
            </a:endParaRPr>
          </a:p>
        </p:txBody>
      </p:sp>
      <p:sp>
        <p:nvSpPr>
          <p:cNvPr id="4" name="Slide Number Placeholder 3">
            <a:extLst>
              <a:ext uri="{FF2B5EF4-FFF2-40B4-BE49-F238E27FC236}">
                <a16:creationId xmlns:a16="http://schemas.microsoft.com/office/drawing/2014/main" id="{5BEEBAE0-BE45-4205-990D-32AE3D9EA858}"/>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45ED-9B7F-46C3-B82C-446CEFEC84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7962B345-81E0-4192-B599-FDC19CF1C8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A1DA957-5054-4FE6-A1D6-FB044F530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956F55-7C34-4D7C-89E6-C3FE6EE9A25C}"/>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6" name="Footer Placeholder 5">
            <a:extLst>
              <a:ext uri="{FF2B5EF4-FFF2-40B4-BE49-F238E27FC236}">
                <a16:creationId xmlns:a16="http://schemas.microsoft.com/office/drawing/2014/main" id="{6D501962-C038-4902-92DF-B01049AC8807}"/>
              </a:ext>
            </a:extLst>
          </p:cNvPr>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a:extLst>
              <a:ext uri="{FF2B5EF4-FFF2-40B4-BE49-F238E27FC236}">
                <a16:creationId xmlns:a16="http://schemas.microsoft.com/office/drawing/2014/main" id="{03883A0B-9A33-4651-8E1F-6F4D3AE95AD2}"/>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302E-B417-4A41-9769-7FB6E601F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0F438EF3-AC69-434F-894D-FAA8DEF222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D976DBA5-5797-4291-A195-5A096F59A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EA9888-C9A2-47D5-ACCF-E7DB146B37E7}"/>
              </a:ext>
            </a:extLst>
          </p:cNvPr>
          <p:cNvSpPr>
            <a:spLocks noGrp="1"/>
          </p:cNvSpPr>
          <p:nvPr>
            <p:ph type="dt" sz="half" idx="10"/>
          </p:nvPr>
        </p:nvSpPr>
        <p:spPr/>
        <p:txBody>
          <a:body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6" name="Footer Placeholder 5">
            <a:extLst>
              <a:ext uri="{FF2B5EF4-FFF2-40B4-BE49-F238E27FC236}">
                <a16:creationId xmlns:a16="http://schemas.microsoft.com/office/drawing/2014/main" id="{1C8373DD-748F-4B3B-81D9-F71F6621463F}"/>
              </a:ext>
            </a:extLst>
          </p:cNvPr>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a:extLst>
              <a:ext uri="{FF2B5EF4-FFF2-40B4-BE49-F238E27FC236}">
                <a16:creationId xmlns:a16="http://schemas.microsoft.com/office/drawing/2014/main" id="{2FE7CDAE-0DB2-46EF-B841-4BC17B253E18}"/>
              </a:ext>
            </a:extLst>
          </p:cNvPr>
          <p:cNvSpPr>
            <a:spLocks noGrp="1"/>
          </p:cNvSpPr>
          <p:nvPr>
            <p:ph type="sldNum" sz="quarter" idx="12"/>
          </p:nvPr>
        </p:nvSpPr>
        <p:spPr/>
        <p:txBody>
          <a:body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F1FAC-18B3-4BE6-8024-E4D6E1FC6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5FDF21D-6724-46B3-B430-FED86EF15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54DF46A-7A69-4C75-A5C9-7A8372434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84BF2-6FA7-4AF9-B1A2-7B20BFAE542D}" type="datetimeFigureOut">
              <a:rPr lang="nb-NO" smtClean="0">
                <a:solidFill>
                  <a:prstClr val="black">
                    <a:tint val="75000"/>
                  </a:prstClr>
                </a:solidFill>
              </a:rPr>
              <a:pPr/>
              <a:t>04.10.2019</a:t>
            </a:fld>
            <a:endParaRPr lang="nb-NO">
              <a:solidFill>
                <a:prstClr val="black">
                  <a:tint val="75000"/>
                </a:prstClr>
              </a:solidFill>
            </a:endParaRPr>
          </a:p>
        </p:txBody>
      </p:sp>
      <p:sp>
        <p:nvSpPr>
          <p:cNvPr id="5" name="Footer Placeholder 4">
            <a:extLst>
              <a:ext uri="{FF2B5EF4-FFF2-40B4-BE49-F238E27FC236}">
                <a16:creationId xmlns:a16="http://schemas.microsoft.com/office/drawing/2014/main" id="{2BA8A576-40A1-4AB5-BAF9-2D203332F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a:extLst>
              <a:ext uri="{FF2B5EF4-FFF2-40B4-BE49-F238E27FC236}">
                <a16:creationId xmlns:a16="http://schemas.microsoft.com/office/drawing/2014/main" id="{CA6A8931-5285-4BFA-86E6-33DA2415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C430F-6F2C-45B7-A79C-F671F4228CB1}"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4104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openxmlformats.org/officeDocument/2006/relationships/hyperlink" Target="https://www.ntnu.edu/chain#/view/abou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hyperlink" Target="http://www.ntnu.edu/chain" TargetMode="External"/><Relationship Id="rId9" Type="http://schemas.openxmlformats.org/officeDocument/2006/relationships/image" Target="../media/image20.png"/><Relationship Id="rId1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ntnu.edu/chain#/view/about" TargetMode="External"/><Relationship Id="rId5" Type="http://schemas.openxmlformats.org/officeDocument/2006/relationships/image" Target="../media/image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CDA1B2-361C-4033-8AFA-9AC379FCC9D8}"/>
              </a:ext>
            </a:extLst>
          </p:cNvPr>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213224" cy="6858000"/>
          </a:xfrm>
          <a:prstGeom prst="rect">
            <a:avLst/>
          </a:prstGeom>
          <a:noFill/>
          <a:ln>
            <a:noFill/>
          </a:ln>
        </p:spPr>
      </p:pic>
      <p:pic>
        <p:nvPicPr>
          <p:cNvPr id="1026" name="Picture 2" descr="RÃ©sultat de recherche d'images pour &quot;NTNU logo&quot;">
            <a:extLst>
              <a:ext uri="{FF2B5EF4-FFF2-40B4-BE49-F238E27FC236}">
                <a16:creationId xmlns:a16="http://schemas.microsoft.com/office/drawing/2014/main" id="{DC5337D7-EBF7-4A87-9003-58EBDFA9B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029" y="5576438"/>
            <a:ext cx="2055940" cy="390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398E72F-A4C4-4DDD-9D1B-FBCC9D9EA42B}"/>
              </a:ext>
            </a:extLst>
          </p:cNvPr>
          <p:cNvSpPr/>
          <p:nvPr/>
        </p:nvSpPr>
        <p:spPr>
          <a:xfrm>
            <a:off x="805321" y="2394697"/>
            <a:ext cx="10942355" cy="1085810"/>
          </a:xfrm>
          <a:prstGeom prst="rect">
            <a:avLst/>
          </a:prstGeom>
        </p:spPr>
        <p:txBody>
          <a:bodyPr wrap="none">
            <a:spAutoFit/>
          </a:bodyPr>
          <a:lstStyle/>
          <a:p>
            <a:pPr algn="ctr">
              <a:lnSpc>
                <a:spcPct val="150000"/>
              </a:lnSpc>
              <a:spcAft>
                <a:spcPts val="1000"/>
              </a:spcAft>
            </a:pPr>
            <a:r>
              <a:rPr lang="en-US" sz="4800" b="1" dirty="0">
                <a:solidFill>
                  <a:schemeClr val="accent1">
                    <a:lumMod val="50000"/>
                  </a:schemeClr>
                </a:solidFill>
                <a:latin typeface="Calibri Light" panose="020F0302020204030204" pitchFamily="34" charset="0"/>
                <a:ea typeface="Calibri" panose="020F0502020204030204" pitchFamily="34" charset="0"/>
                <a:cs typeface="Calibri Light" panose="020F0302020204030204" pitchFamily="34" charset="0"/>
              </a:rPr>
              <a:t>Center for Global Health Inequality Research</a:t>
            </a:r>
            <a:endParaRPr lang="nb-NO" sz="4800" dirty="0">
              <a:solidFill>
                <a:schemeClr val="accent1">
                  <a:lumMod val="50000"/>
                </a:schemeClr>
              </a:solidFill>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E6AD24FE-55A6-4863-96EA-C2B73987B27B}"/>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3100" y="552151"/>
            <a:ext cx="3225800" cy="1360805"/>
          </a:xfrm>
          <a:prstGeom prst="rect">
            <a:avLst/>
          </a:prstGeom>
          <a:noFill/>
          <a:ln>
            <a:noFill/>
          </a:ln>
        </p:spPr>
      </p:pic>
      <p:sp>
        <p:nvSpPr>
          <p:cNvPr id="10" name="Rectangle 9">
            <a:extLst>
              <a:ext uri="{FF2B5EF4-FFF2-40B4-BE49-F238E27FC236}">
                <a16:creationId xmlns:a16="http://schemas.microsoft.com/office/drawing/2014/main" id="{11961003-ECA4-41A3-8BC4-E22D324228B2}"/>
              </a:ext>
            </a:extLst>
          </p:cNvPr>
          <p:cNvSpPr/>
          <p:nvPr/>
        </p:nvSpPr>
        <p:spPr>
          <a:xfrm>
            <a:off x="4053758" y="3859145"/>
            <a:ext cx="4301050" cy="707886"/>
          </a:xfrm>
          <a:prstGeom prst="rect">
            <a:avLst/>
          </a:prstGeom>
          <a:ln>
            <a:noFill/>
          </a:ln>
        </p:spPr>
        <p:txBody>
          <a:bodyPr wrap="none">
            <a:spAutoFit/>
          </a:bodyPr>
          <a:lstStyle/>
          <a:p>
            <a:pPr algn="ctr"/>
            <a:r>
              <a:rPr lang="en-US" sz="4000" b="1" dirty="0">
                <a:solidFill>
                  <a:srgbClr val="EF941C"/>
                </a:solidFill>
                <a:latin typeface="Calibri Light" panose="020F0302020204030204" pitchFamily="34" charset="0"/>
                <a:ea typeface="Calibri" panose="020F0502020204030204" pitchFamily="34" charset="0"/>
                <a:cs typeface="Calibri Light" panose="020F0302020204030204" pitchFamily="34" charset="0"/>
              </a:rPr>
              <a:t>Prof. Terje A. Eikemo</a:t>
            </a:r>
            <a:endParaRPr lang="en-US" sz="3200" b="1" dirty="0">
              <a:solidFill>
                <a:srgbClr val="EF941C"/>
              </a:solidFill>
              <a:latin typeface="Calibri Light" panose="020F0302020204030204" pitchFamily="34" charset="0"/>
              <a:ea typeface="Calibri" panose="020F0502020204030204" pitchFamily="34" charset="0"/>
              <a:cs typeface="Calibri Light" panose="020F0302020204030204" pitchFamily="34" charset="0"/>
            </a:endParaRPr>
          </a:p>
        </p:txBody>
      </p:sp>
      <p:pic>
        <p:nvPicPr>
          <p:cNvPr id="16" name="Picture 10" descr="Image associÃ©e">
            <a:extLst>
              <a:ext uri="{FF2B5EF4-FFF2-40B4-BE49-F238E27FC236}">
                <a16:creationId xmlns:a16="http://schemas.microsoft.com/office/drawing/2014/main" id="{8EADCF7A-E1E9-4641-9D9D-5A6A1C79179C}"/>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651" t="46830" r="2527" b="10549"/>
          <a:stretch/>
        </p:blipFill>
        <p:spPr bwMode="auto">
          <a:xfrm>
            <a:off x="214359" y="6327058"/>
            <a:ext cx="439555" cy="39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associÃ©e">
            <a:extLst>
              <a:ext uri="{FF2B5EF4-FFF2-40B4-BE49-F238E27FC236}">
                <a16:creationId xmlns:a16="http://schemas.microsoft.com/office/drawing/2014/main" id="{B0CD7873-6966-4FC1-93DC-3D81E4E17C52}"/>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115" t="1925" r="50064" b="53128"/>
          <a:stretch/>
        </p:blipFill>
        <p:spPr bwMode="auto">
          <a:xfrm>
            <a:off x="10095928" y="6289955"/>
            <a:ext cx="416810" cy="39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15669F-2EFA-4558-B772-5123FE03529A}"/>
              </a:ext>
            </a:extLst>
          </p:cNvPr>
          <p:cNvSpPr/>
          <p:nvPr/>
        </p:nvSpPr>
        <p:spPr>
          <a:xfrm>
            <a:off x="4327015" y="6327058"/>
            <a:ext cx="4228402" cy="369332"/>
          </a:xfrm>
          <a:prstGeom prst="rect">
            <a:avLst/>
          </a:prstGeom>
        </p:spPr>
        <p:txBody>
          <a:bodyPr wrap="none">
            <a:spAutoFit/>
          </a:bodyPr>
          <a:lstStyle/>
          <a:p>
            <a:r>
              <a:rPr lang="nb-NO" dirty="0">
                <a:solidFill>
                  <a:srgbClr val="2D5078"/>
                </a:solidFill>
                <a:hlinkClick r:id="rId7">
                  <a:extLst>
                    <a:ext uri="{A12FA001-AC4F-418D-AE19-62706E023703}">
                      <ahyp:hlinkClr xmlns:ahyp="http://schemas.microsoft.com/office/drawing/2018/hyperlinkcolor" val="tx"/>
                    </a:ext>
                  </a:extLst>
                </a:hlinkClick>
              </a:rPr>
              <a:t>https://www.ntnu.edu/chain#/view/about</a:t>
            </a:r>
            <a:r>
              <a:rPr lang="nb-NO" dirty="0">
                <a:solidFill>
                  <a:srgbClr val="2D5078"/>
                </a:solidFill>
              </a:rPr>
              <a:t> </a:t>
            </a:r>
          </a:p>
        </p:txBody>
      </p:sp>
      <p:pic>
        <p:nvPicPr>
          <p:cNvPr id="12" name="Graphic 11" descr="Internet">
            <a:extLst>
              <a:ext uri="{FF2B5EF4-FFF2-40B4-BE49-F238E27FC236}">
                <a16:creationId xmlns:a16="http://schemas.microsoft.com/office/drawing/2014/main" id="{341B2122-2CBC-41B1-9F9C-F31D98283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6813" y="6276621"/>
            <a:ext cx="504000" cy="504000"/>
          </a:xfrm>
          <a:prstGeom prst="rect">
            <a:avLst/>
          </a:prstGeom>
        </p:spPr>
      </p:pic>
      <p:sp>
        <p:nvSpPr>
          <p:cNvPr id="13" name="Rectangle 12">
            <a:extLst>
              <a:ext uri="{FF2B5EF4-FFF2-40B4-BE49-F238E27FC236}">
                <a16:creationId xmlns:a16="http://schemas.microsoft.com/office/drawing/2014/main" id="{83BB94BB-F16A-4D09-ADDE-4F72FDF835E3}"/>
              </a:ext>
            </a:extLst>
          </p:cNvPr>
          <p:cNvSpPr/>
          <p:nvPr/>
        </p:nvSpPr>
        <p:spPr>
          <a:xfrm>
            <a:off x="611382" y="6340392"/>
            <a:ext cx="1672253" cy="369332"/>
          </a:xfrm>
          <a:prstGeom prst="rect">
            <a:avLst/>
          </a:prstGeom>
        </p:spPr>
        <p:txBody>
          <a:bodyPr wrap="none">
            <a:spAutoFit/>
          </a:bodyPr>
          <a:lstStyle/>
          <a:p>
            <a:r>
              <a:rPr lang="en-US" dirty="0">
                <a:solidFill>
                  <a:srgbClr val="2D5078"/>
                </a:solidFill>
                <a:ea typeface="Calibri" panose="020F0502020204030204" pitchFamily="34" charset="0"/>
              </a:rPr>
              <a:t>@CHAIN_NTNU</a:t>
            </a:r>
            <a:endParaRPr lang="nb-NO" dirty="0">
              <a:solidFill>
                <a:srgbClr val="2D5078"/>
              </a:solidFill>
            </a:endParaRPr>
          </a:p>
        </p:txBody>
      </p:sp>
      <p:sp>
        <p:nvSpPr>
          <p:cNvPr id="14" name="Rectangle 13">
            <a:extLst>
              <a:ext uri="{FF2B5EF4-FFF2-40B4-BE49-F238E27FC236}">
                <a16:creationId xmlns:a16="http://schemas.microsoft.com/office/drawing/2014/main" id="{6DA2FA68-49C1-46A7-8F0B-FC0B6CE7313C}"/>
              </a:ext>
            </a:extLst>
          </p:cNvPr>
          <p:cNvSpPr/>
          <p:nvPr/>
        </p:nvSpPr>
        <p:spPr>
          <a:xfrm>
            <a:off x="10491472" y="6305990"/>
            <a:ext cx="1402948" cy="369332"/>
          </a:xfrm>
          <a:prstGeom prst="rect">
            <a:avLst/>
          </a:prstGeom>
        </p:spPr>
        <p:txBody>
          <a:bodyPr wrap="none">
            <a:spAutoFit/>
          </a:bodyPr>
          <a:lstStyle/>
          <a:p>
            <a:r>
              <a:rPr lang="en-US" dirty="0">
                <a:solidFill>
                  <a:srgbClr val="2D5078"/>
                </a:solidFill>
              </a:rPr>
              <a:t>CHAINNTNU </a:t>
            </a:r>
          </a:p>
        </p:txBody>
      </p:sp>
      <p:sp>
        <p:nvSpPr>
          <p:cNvPr id="15" name="Rectangle 14">
            <a:extLst>
              <a:ext uri="{FF2B5EF4-FFF2-40B4-BE49-F238E27FC236}">
                <a16:creationId xmlns:a16="http://schemas.microsoft.com/office/drawing/2014/main" id="{40075A76-E813-4A4E-8C53-07D4515C1E08}"/>
              </a:ext>
            </a:extLst>
          </p:cNvPr>
          <p:cNvSpPr/>
          <p:nvPr/>
        </p:nvSpPr>
        <p:spPr>
          <a:xfrm>
            <a:off x="4517555" y="4527764"/>
            <a:ext cx="3178114" cy="707886"/>
          </a:xfrm>
          <a:prstGeom prst="rect">
            <a:avLst/>
          </a:prstGeom>
          <a:ln>
            <a:noFill/>
          </a:ln>
        </p:spPr>
        <p:txBody>
          <a:bodyPr wrap="none">
            <a:spAutoFit/>
          </a:bodyPr>
          <a:lstStyle/>
          <a:p>
            <a:pPr algn="ctr"/>
            <a:r>
              <a:rPr lang="en-US" sz="4000" b="1" dirty="0">
                <a:solidFill>
                  <a:srgbClr val="EF941C"/>
                </a:solidFill>
                <a:latin typeface="Calibri Light" panose="020F0302020204030204" pitchFamily="34" charset="0"/>
                <a:ea typeface="Calibri" panose="020F0502020204030204" pitchFamily="34" charset="0"/>
                <a:cs typeface="Calibri Light" panose="020F0302020204030204" pitchFamily="34" charset="0"/>
              </a:rPr>
              <a:t>Dr. Mirza Balaj </a:t>
            </a:r>
            <a:endParaRPr lang="en-US" sz="3200" b="1" dirty="0">
              <a:solidFill>
                <a:srgbClr val="EF941C"/>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8223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53A6C3E-1E41-4360-916A-AA1BF4FEFBF9}"/>
              </a:ext>
            </a:extLst>
          </p:cNvPr>
          <p:cNvCxnSpPr>
            <a:cxnSpLocks/>
          </p:cNvCxnSpPr>
          <p:nvPr/>
        </p:nvCxnSpPr>
        <p:spPr>
          <a:xfrm>
            <a:off x="0" y="6029911"/>
            <a:ext cx="12192000" cy="0"/>
          </a:xfrm>
          <a:prstGeom prst="line">
            <a:avLst/>
          </a:prstGeom>
          <a:ln w="76200">
            <a:solidFill>
              <a:srgbClr val="71828C"/>
            </a:solidFill>
          </a:ln>
        </p:spPr>
        <p:style>
          <a:lnRef idx="1">
            <a:schemeClr val="accent1"/>
          </a:lnRef>
          <a:fillRef idx="0">
            <a:schemeClr val="accent1"/>
          </a:fillRef>
          <a:effectRef idx="0">
            <a:schemeClr val="accent1"/>
          </a:effectRef>
          <a:fontRef idx="minor">
            <a:schemeClr val="tx1"/>
          </a:fontRef>
        </p:style>
      </p:cxnSp>
      <p:pic>
        <p:nvPicPr>
          <p:cNvPr id="7" name="Picture 10" descr="Image associÃ©e">
            <a:extLst>
              <a:ext uri="{FF2B5EF4-FFF2-40B4-BE49-F238E27FC236}">
                <a16:creationId xmlns:a16="http://schemas.microsoft.com/office/drawing/2014/main" id="{46965CC4-5A38-458A-9748-19EFABB7318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651" t="46830" r="2527" b="10549"/>
          <a:stretch/>
        </p:blipFill>
        <p:spPr bwMode="auto">
          <a:xfrm>
            <a:off x="214359" y="6327058"/>
            <a:ext cx="439555" cy="39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9D07201-3C64-4304-8E27-F676F929A9B6}"/>
              </a:ext>
            </a:extLst>
          </p:cNvPr>
          <p:cNvSpPr/>
          <p:nvPr/>
        </p:nvSpPr>
        <p:spPr>
          <a:xfrm>
            <a:off x="611382" y="6340392"/>
            <a:ext cx="1672253" cy="369332"/>
          </a:xfrm>
          <a:prstGeom prst="rect">
            <a:avLst/>
          </a:prstGeom>
        </p:spPr>
        <p:txBody>
          <a:bodyPr wrap="none">
            <a:spAutoFit/>
          </a:bodyPr>
          <a:lstStyle/>
          <a:p>
            <a:r>
              <a:rPr lang="en-US" dirty="0">
                <a:solidFill>
                  <a:srgbClr val="2D5078"/>
                </a:solidFill>
                <a:latin typeface="Calibri" panose="020F0502020204030204" pitchFamily="34" charset="0"/>
                <a:ea typeface="Calibri" panose="020F0502020204030204" pitchFamily="34" charset="0"/>
              </a:rPr>
              <a:t>@CHAIN_NTNU</a:t>
            </a:r>
            <a:endParaRPr lang="nb-NO" dirty="0">
              <a:solidFill>
                <a:srgbClr val="2D5078"/>
              </a:solidFill>
            </a:endParaRPr>
          </a:p>
        </p:txBody>
      </p:sp>
      <p:pic>
        <p:nvPicPr>
          <p:cNvPr id="11" name="Picture 10" descr="Image associÃ©e">
            <a:extLst>
              <a:ext uri="{FF2B5EF4-FFF2-40B4-BE49-F238E27FC236}">
                <a16:creationId xmlns:a16="http://schemas.microsoft.com/office/drawing/2014/main" id="{90B33643-9AC6-4F98-8180-F863A28F47C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15" t="1925" r="50064" b="53128"/>
          <a:stretch/>
        </p:blipFill>
        <p:spPr bwMode="auto">
          <a:xfrm>
            <a:off x="10095928" y="6289955"/>
            <a:ext cx="416810" cy="396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90F6880-4B53-40BB-A4FC-839587DE24A5}"/>
              </a:ext>
            </a:extLst>
          </p:cNvPr>
          <p:cNvSpPr/>
          <p:nvPr/>
        </p:nvSpPr>
        <p:spPr>
          <a:xfrm>
            <a:off x="10491472" y="6305990"/>
            <a:ext cx="1402948" cy="369332"/>
          </a:xfrm>
          <a:prstGeom prst="rect">
            <a:avLst/>
          </a:prstGeom>
        </p:spPr>
        <p:txBody>
          <a:bodyPr wrap="none">
            <a:spAutoFit/>
          </a:bodyPr>
          <a:lstStyle/>
          <a:p>
            <a:r>
              <a:rPr lang="en-US" dirty="0">
                <a:solidFill>
                  <a:srgbClr val="2D5078"/>
                </a:solidFill>
              </a:rPr>
              <a:t>CHAINNTNU </a:t>
            </a:r>
          </a:p>
        </p:txBody>
      </p:sp>
      <p:sp>
        <p:nvSpPr>
          <p:cNvPr id="14" name="Rectangle 13">
            <a:extLst>
              <a:ext uri="{FF2B5EF4-FFF2-40B4-BE49-F238E27FC236}">
                <a16:creationId xmlns:a16="http://schemas.microsoft.com/office/drawing/2014/main" id="{DD04BB0C-B5D8-4709-BE4F-C667E5FF96A4}"/>
              </a:ext>
            </a:extLst>
          </p:cNvPr>
          <p:cNvSpPr/>
          <p:nvPr/>
        </p:nvSpPr>
        <p:spPr>
          <a:xfrm>
            <a:off x="5070980" y="6327058"/>
            <a:ext cx="2172390" cy="369332"/>
          </a:xfrm>
          <a:prstGeom prst="rect">
            <a:avLst/>
          </a:prstGeom>
        </p:spPr>
        <p:txBody>
          <a:bodyPr wrap="none">
            <a:spAutoFit/>
          </a:bodyPr>
          <a:lstStyle/>
          <a:p>
            <a:r>
              <a:rPr lang="nb-NO" dirty="0">
                <a:hlinkClick r:id="rId4"/>
              </a:rPr>
              <a:t>www.ntnu.edu/chain</a:t>
            </a:r>
            <a:endParaRPr lang="nb-NO" dirty="0"/>
          </a:p>
        </p:txBody>
      </p:sp>
      <p:pic>
        <p:nvPicPr>
          <p:cNvPr id="15" name="Graphic 14" descr="Internet">
            <a:extLst>
              <a:ext uri="{FF2B5EF4-FFF2-40B4-BE49-F238E27FC236}">
                <a16:creationId xmlns:a16="http://schemas.microsoft.com/office/drawing/2014/main" id="{F4702A77-A1E1-4ED9-8CB2-224D33FEF3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6980" y="6273058"/>
            <a:ext cx="504000" cy="504000"/>
          </a:xfrm>
          <a:prstGeom prst="rect">
            <a:avLst/>
          </a:prstGeom>
        </p:spPr>
      </p:pic>
      <p:sp>
        <p:nvSpPr>
          <p:cNvPr id="6" name="Rectangle 5"/>
          <p:cNvSpPr/>
          <p:nvPr/>
        </p:nvSpPr>
        <p:spPr>
          <a:xfrm>
            <a:off x="922325" y="1394453"/>
            <a:ext cx="10838751" cy="523220"/>
          </a:xfrm>
          <a:prstGeom prst="rect">
            <a:avLst/>
          </a:prstGeom>
        </p:spPr>
        <p:txBody>
          <a:bodyPr wrap="square">
            <a:spAutoFit/>
          </a:bodyPr>
          <a:lstStyle/>
          <a:p>
            <a:endParaRPr lang="en-US" sz="2800" dirty="0"/>
          </a:p>
        </p:txBody>
      </p:sp>
      <p:pic>
        <p:nvPicPr>
          <p:cNvPr id="17" name="Picture 16" descr="Skjermbilde 2017-01-13 kl. 20.11.4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388" y="406129"/>
            <a:ext cx="3182558" cy="124993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32768" y="4149109"/>
            <a:ext cx="2143125" cy="153227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8147" y="4175507"/>
            <a:ext cx="4900167" cy="153578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388" y="4342589"/>
            <a:ext cx="2720452" cy="1310134"/>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3336" y="-77446"/>
            <a:ext cx="4225327" cy="2667719"/>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781" y="2463323"/>
            <a:ext cx="2912216" cy="1072006"/>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0988" y="673903"/>
            <a:ext cx="3672033" cy="948502"/>
          </a:xfrm>
          <a:prstGeom prst="rect">
            <a:avLst/>
          </a:prstGeom>
        </p:spPr>
      </p:pic>
      <p:pic>
        <p:nvPicPr>
          <p:cNvPr id="27" name="Picture 26">
            <a:extLst>
              <a:ext uri="{FF2B5EF4-FFF2-40B4-BE49-F238E27FC236}">
                <a16:creationId xmlns:a16="http://schemas.microsoft.com/office/drawing/2014/main" id="{95B62834-8344-47C6-9B27-EB5FE36157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52946" y="2170955"/>
            <a:ext cx="4513157" cy="1924852"/>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10796" y="4803280"/>
            <a:ext cx="2095500" cy="1115367"/>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58835" y="2114508"/>
            <a:ext cx="3874186" cy="1468362"/>
          </a:xfrm>
          <a:prstGeom prst="rect">
            <a:avLst/>
          </a:prstGeom>
        </p:spPr>
      </p:pic>
    </p:spTree>
    <p:extLst>
      <p:ext uri="{BB962C8B-B14F-4D97-AF65-F5344CB8AC3E}">
        <p14:creationId xmlns:p14="http://schemas.microsoft.com/office/powerpoint/2010/main" val="235334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325" y="1394453"/>
            <a:ext cx="10838751" cy="523220"/>
          </a:xfrm>
          <a:prstGeom prst="rect">
            <a:avLst/>
          </a:prstGeom>
        </p:spPr>
        <p:txBody>
          <a:bodyPr wrap="square">
            <a:spAutoFit/>
          </a:bodyPr>
          <a:lstStyle/>
          <a:p>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36" y="2357726"/>
            <a:ext cx="5964516" cy="285063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344" y="-21232"/>
            <a:ext cx="4777655" cy="6879232"/>
          </a:xfrm>
          <a:prstGeom prst="rect">
            <a:avLst/>
          </a:prstGeom>
        </p:spPr>
      </p:pic>
      <p:pic>
        <p:nvPicPr>
          <p:cNvPr id="19" name="Picture 18">
            <a:extLst>
              <a:ext uri="{FF2B5EF4-FFF2-40B4-BE49-F238E27FC236}">
                <a16:creationId xmlns:a16="http://schemas.microsoft.com/office/drawing/2014/main" id="{95B62834-8344-47C6-9B27-EB5FE3615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7736" y="854453"/>
            <a:ext cx="2532254" cy="1080000"/>
          </a:xfrm>
          <a:prstGeom prst="rect">
            <a:avLst/>
          </a:prstGeom>
        </p:spPr>
      </p:pic>
    </p:spTree>
    <p:extLst>
      <p:ext uri="{BB962C8B-B14F-4D97-AF65-F5344CB8AC3E}">
        <p14:creationId xmlns:p14="http://schemas.microsoft.com/office/powerpoint/2010/main" val="284317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 y="226817"/>
            <a:ext cx="11064240" cy="6444920"/>
          </a:xfrm>
          <a:prstGeom prst="rect">
            <a:avLst/>
          </a:prstGeom>
        </p:spPr>
      </p:pic>
      <p:sp>
        <p:nvSpPr>
          <p:cNvPr id="2" name="Rektangel 1">
            <a:extLst>
              <a:ext uri="{FF2B5EF4-FFF2-40B4-BE49-F238E27FC236}">
                <a16:creationId xmlns:a16="http://schemas.microsoft.com/office/drawing/2014/main" id="{66751AE6-9155-8D4B-A738-67FC94E9C951}"/>
              </a:ext>
            </a:extLst>
          </p:cNvPr>
          <p:cNvSpPr/>
          <p:nvPr/>
        </p:nvSpPr>
        <p:spPr>
          <a:xfrm>
            <a:off x="338667" y="4802383"/>
            <a:ext cx="9567334" cy="1828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Rektangel 4">
            <a:extLst>
              <a:ext uri="{FF2B5EF4-FFF2-40B4-BE49-F238E27FC236}">
                <a16:creationId xmlns:a16="http://schemas.microsoft.com/office/drawing/2014/main" id="{FD0ABD69-91F4-7E48-9F28-D4466CD5DE7A}"/>
              </a:ext>
            </a:extLst>
          </p:cNvPr>
          <p:cNvSpPr/>
          <p:nvPr/>
        </p:nvSpPr>
        <p:spPr>
          <a:xfrm>
            <a:off x="338666" y="1144783"/>
            <a:ext cx="11289453" cy="1828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Rektangel 5">
            <a:extLst>
              <a:ext uri="{FF2B5EF4-FFF2-40B4-BE49-F238E27FC236}">
                <a16:creationId xmlns:a16="http://schemas.microsoft.com/office/drawing/2014/main" id="{B75EB27B-C325-6D41-848B-16B3EA38B2E3}"/>
              </a:ext>
            </a:extLst>
          </p:cNvPr>
          <p:cNvSpPr/>
          <p:nvPr/>
        </p:nvSpPr>
        <p:spPr>
          <a:xfrm>
            <a:off x="338667" y="2973583"/>
            <a:ext cx="5757334" cy="1828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3F880FA9-4C01-8D4B-AC16-049304406E1D}"/>
              </a:ext>
            </a:extLst>
          </p:cNvPr>
          <p:cNvSpPr/>
          <p:nvPr/>
        </p:nvSpPr>
        <p:spPr>
          <a:xfrm>
            <a:off x="7992534" y="2973583"/>
            <a:ext cx="3635585" cy="1828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50054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614FFABA-7C84-8C45-B6B9-85C575F1B0F0}"/>
              </a:ext>
            </a:extLst>
          </p:cNvPr>
          <p:cNvSpPr txBox="1"/>
          <p:nvPr/>
        </p:nvSpPr>
        <p:spPr>
          <a:xfrm>
            <a:off x="1406007" y="4927003"/>
            <a:ext cx="2197461" cy="523220"/>
          </a:xfrm>
          <a:prstGeom prst="rect">
            <a:avLst/>
          </a:prstGeom>
          <a:noFill/>
        </p:spPr>
        <p:txBody>
          <a:bodyPr wrap="none" rtlCol="0">
            <a:spAutoFit/>
          </a:bodyPr>
          <a:lstStyle/>
          <a:p>
            <a:r>
              <a:rPr lang="nb-NO" sz="2800" dirty="0"/>
              <a:t>MONITORING</a:t>
            </a:r>
          </a:p>
        </p:txBody>
      </p:sp>
      <p:sp>
        <p:nvSpPr>
          <p:cNvPr id="6" name="TekstSylinder 5">
            <a:extLst>
              <a:ext uri="{FF2B5EF4-FFF2-40B4-BE49-F238E27FC236}">
                <a16:creationId xmlns:a16="http://schemas.microsoft.com/office/drawing/2014/main" id="{F9BF2BE7-8A5A-6446-A273-55FD7D66B9D6}"/>
              </a:ext>
            </a:extLst>
          </p:cNvPr>
          <p:cNvSpPr txBox="1"/>
          <p:nvPr/>
        </p:nvSpPr>
        <p:spPr>
          <a:xfrm>
            <a:off x="5115602" y="4944614"/>
            <a:ext cx="1960793" cy="523220"/>
          </a:xfrm>
          <a:prstGeom prst="rect">
            <a:avLst/>
          </a:prstGeom>
          <a:noFill/>
        </p:spPr>
        <p:txBody>
          <a:bodyPr wrap="none" rtlCol="0">
            <a:spAutoFit/>
          </a:bodyPr>
          <a:lstStyle/>
          <a:p>
            <a:r>
              <a:rPr lang="nb-NO" sz="2800" dirty="0"/>
              <a:t>EXPLAINING</a:t>
            </a:r>
          </a:p>
        </p:txBody>
      </p:sp>
      <p:sp>
        <p:nvSpPr>
          <p:cNvPr id="7" name="TekstSylinder 6">
            <a:extLst>
              <a:ext uri="{FF2B5EF4-FFF2-40B4-BE49-F238E27FC236}">
                <a16:creationId xmlns:a16="http://schemas.microsoft.com/office/drawing/2014/main" id="{0819C326-F840-D744-A3D2-08BC4A7136A4}"/>
              </a:ext>
            </a:extLst>
          </p:cNvPr>
          <p:cNvSpPr txBox="1"/>
          <p:nvPr/>
        </p:nvSpPr>
        <p:spPr>
          <a:xfrm>
            <a:off x="8912031" y="4930576"/>
            <a:ext cx="1745991" cy="523220"/>
          </a:xfrm>
          <a:prstGeom prst="rect">
            <a:avLst/>
          </a:prstGeom>
          <a:noFill/>
        </p:spPr>
        <p:txBody>
          <a:bodyPr wrap="none" rtlCol="0">
            <a:spAutoFit/>
          </a:bodyPr>
          <a:lstStyle/>
          <a:p>
            <a:r>
              <a:rPr lang="nb-NO" sz="2800" dirty="0"/>
              <a:t>REDUCING</a:t>
            </a:r>
          </a:p>
        </p:txBody>
      </p:sp>
      <p:pic>
        <p:nvPicPr>
          <p:cNvPr id="8" name="Picture 3">
            <a:extLst>
              <a:ext uri="{FF2B5EF4-FFF2-40B4-BE49-F238E27FC236}">
                <a16:creationId xmlns:a16="http://schemas.microsoft.com/office/drawing/2014/main" id="{ADD4E3E2-04DC-6645-A074-178A2B59D8F4}"/>
              </a:ext>
            </a:extLst>
          </p:cNvPr>
          <p:cNvPicPr/>
          <p:nvPr/>
        </p:nvPicPr>
        <p:blipFill rotWithShape="1">
          <a:blip r:embed="rId3"/>
          <a:srcRect l="21916" t="24745" r="42802" b="27288"/>
          <a:stretch/>
        </p:blipFill>
        <p:spPr bwMode="auto">
          <a:xfrm>
            <a:off x="866640" y="1529760"/>
            <a:ext cx="3276193" cy="3273605"/>
          </a:xfrm>
          <a:prstGeom prst="ellipse">
            <a:avLst/>
          </a:prstGeom>
          <a:ln>
            <a:solidFill>
              <a:schemeClr val="bg1">
                <a:lumMod val="75000"/>
              </a:schemeClr>
            </a:solidFill>
          </a:ln>
          <a:extLst>
            <a:ext uri="{53640926-AAD7-44D8-BBD7-CCE9431645EC}">
              <a14:shadowObscured xmlns:a14="http://schemas.microsoft.com/office/drawing/2010/main"/>
            </a:ext>
          </a:extLst>
        </p:spPr>
      </p:pic>
      <p:pic>
        <p:nvPicPr>
          <p:cNvPr id="9" name="Picture 4">
            <a:extLst>
              <a:ext uri="{FF2B5EF4-FFF2-40B4-BE49-F238E27FC236}">
                <a16:creationId xmlns:a16="http://schemas.microsoft.com/office/drawing/2014/main" id="{50F72451-94FF-0847-8CD7-9A71750F7391}"/>
              </a:ext>
            </a:extLst>
          </p:cNvPr>
          <p:cNvPicPr>
            <a:picLocks noChangeAspect="1"/>
          </p:cNvPicPr>
          <p:nvPr/>
        </p:nvPicPr>
        <p:blipFill rotWithShape="1">
          <a:blip r:embed="rId4"/>
          <a:srcRect l="32636"/>
          <a:stretch/>
        </p:blipFill>
        <p:spPr>
          <a:xfrm>
            <a:off x="8199975" y="1529760"/>
            <a:ext cx="3170102" cy="3169484"/>
          </a:xfrm>
          <a:prstGeom prst="ellipse">
            <a:avLst/>
          </a:prstGeom>
        </p:spPr>
      </p:pic>
      <p:pic>
        <p:nvPicPr>
          <p:cNvPr id="11" name="Bilde 10">
            <a:extLst>
              <a:ext uri="{FF2B5EF4-FFF2-40B4-BE49-F238E27FC236}">
                <a16:creationId xmlns:a16="http://schemas.microsoft.com/office/drawing/2014/main" id="{FEFA1C4A-6603-9644-9A7F-B73B94E46FDF}"/>
              </a:ext>
            </a:extLst>
          </p:cNvPr>
          <p:cNvPicPr>
            <a:picLocks noChangeAspect="1"/>
          </p:cNvPicPr>
          <p:nvPr/>
        </p:nvPicPr>
        <p:blipFill>
          <a:blip r:embed="rId5"/>
          <a:stretch>
            <a:fillRect/>
          </a:stretch>
        </p:blipFill>
        <p:spPr>
          <a:xfrm>
            <a:off x="4555040" y="1529760"/>
            <a:ext cx="3232727" cy="3232727"/>
          </a:xfrm>
          <a:prstGeom prst="ellipse">
            <a:avLst/>
          </a:prstGeom>
          <a:ln>
            <a:solidFill>
              <a:schemeClr val="bg1">
                <a:lumMod val="75000"/>
              </a:schemeClr>
            </a:solidFill>
          </a:ln>
        </p:spPr>
      </p:pic>
    </p:spTree>
    <p:extLst>
      <p:ext uri="{BB962C8B-B14F-4D97-AF65-F5344CB8AC3E}">
        <p14:creationId xmlns:p14="http://schemas.microsoft.com/office/powerpoint/2010/main" val="227133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9A9625-8882-489F-A9B9-36377C5F8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459" y="161471"/>
            <a:ext cx="6396841" cy="6378860"/>
          </a:xfrm>
          <a:prstGeom prst="rect">
            <a:avLst/>
          </a:prstGeom>
        </p:spPr>
      </p:pic>
    </p:spTree>
    <p:extLst>
      <p:ext uri="{BB962C8B-B14F-4D97-AF65-F5344CB8AC3E}">
        <p14:creationId xmlns:p14="http://schemas.microsoft.com/office/powerpoint/2010/main" val="280126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584" t="10380" r="26299" b="19720"/>
          <a:stretch/>
        </p:blipFill>
        <p:spPr bwMode="auto">
          <a:xfrm>
            <a:off x="2127567" y="83502"/>
            <a:ext cx="8057833" cy="67744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670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5510" t="15954" r="37957" b="6047"/>
          <a:stretch/>
        </p:blipFill>
        <p:spPr bwMode="auto">
          <a:xfrm>
            <a:off x="381000" y="833020"/>
            <a:ext cx="5435600" cy="53721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273800" y="1899820"/>
            <a:ext cx="5778500" cy="4401205"/>
          </a:xfrm>
          <a:prstGeom prst="rect">
            <a:avLst/>
          </a:prstGeom>
        </p:spPr>
        <p:txBody>
          <a:bodyPr wrap="square">
            <a:spAutoFit/>
          </a:bodyPr>
          <a:lstStyle/>
          <a:p>
            <a:r>
              <a:rPr lang="en-US" sz="2800" i="1" dirty="0">
                <a:solidFill>
                  <a:schemeClr val="accent1">
                    <a:lumMod val="50000"/>
                  </a:schemeClr>
                </a:solidFill>
              </a:rPr>
              <a:t>“The GBHI data warehouse will compile and provide access to individual-level data on inequalities in health (mortality and morbidity), by socioeconomic position and (where available) by their determinants (material living conditions, </a:t>
            </a:r>
            <a:r>
              <a:rPr lang="en-US" sz="2800" i="1" dirty="0" err="1">
                <a:solidFill>
                  <a:schemeClr val="accent1">
                    <a:lumMod val="50000"/>
                  </a:schemeClr>
                </a:solidFill>
              </a:rPr>
              <a:t>behavioural</a:t>
            </a:r>
            <a:r>
              <a:rPr lang="en-US" sz="2800" i="1" dirty="0">
                <a:solidFill>
                  <a:schemeClr val="accent1">
                    <a:lumMod val="50000"/>
                  </a:schemeClr>
                </a:solidFill>
              </a:rPr>
              <a:t> risk factors, and access to healthcare) in as many countries as possible, covering all world regions”.</a:t>
            </a:r>
            <a:endParaRPr lang="nb-NO" sz="2800" i="1" dirty="0">
              <a:solidFill>
                <a:schemeClr val="accent1">
                  <a:lumMod val="50000"/>
                </a:schemeClr>
              </a:solidFill>
            </a:endParaRPr>
          </a:p>
        </p:txBody>
      </p:sp>
      <p:sp>
        <p:nvSpPr>
          <p:cNvPr id="4" name="Rectangle 3"/>
          <p:cNvSpPr/>
          <p:nvPr/>
        </p:nvSpPr>
        <p:spPr>
          <a:xfrm>
            <a:off x="381000" y="6301025"/>
            <a:ext cx="6096000" cy="369332"/>
          </a:xfrm>
          <a:prstGeom prst="rect">
            <a:avLst/>
          </a:prstGeom>
        </p:spPr>
        <p:txBody>
          <a:bodyPr>
            <a:spAutoFit/>
          </a:bodyPr>
          <a:lstStyle/>
          <a:p>
            <a:r>
              <a:rPr lang="nb-NO" dirty="0"/>
              <a:t>https://www.europenowjournal.org/2019/06/10/</a:t>
            </a:r>
          </a:p>
        </p:txBody>
      </p:sp>
    </p:spTree>
    <p:extLst>
      <p:ext uri="{BB962C8B-B14F-4D97-AF65-F5344CB8AC3E}">
        <p14:creationId xmlns:p14="http://schemas.microsoft.com/office/powerpoint/2010/main" val="51082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894" y="1612315"/>
            <a:ext cx="10426700" cy="4893647"/>
          </a:xfrm>
          <a:prstGeom prst="rect">
            <a:avLst/>
          </a:prstGeom>
        </p:spPr>
        <p:txBody>
          <a:bodyPr wrap="square">
            <a:spAutoFit/>
          </a:bodyPr>
          <a:lstStyle/>
          <a:p>
            <a:r>
              <a:rPr lang="en-US" sz="2800" b="1" dirty="0">
                <a:solidFill>
                  <a:srgbClr val="2D5078"/>
                </a:solidFill>
              </a:rPr>
              <a:t>Education</a:t>
            </a:r>
            <a:r>
              <a:rPr lang="en-US" sz="3200" dirty="0">
                <a:solidFill>
                  <a:srgbClr val="0070C0"/>
                </a:solidFill>
                <a:latin typeface="Cambria" panose="02040503050406030204" pitchFamily="18" charset="0"/>
                <a:ea typeface="MS Mincho"/>
                <a:cs typeface="Times New Roman" panose="02020603050405020304" pitchFamily="18" charset="0"/>
              </a:rPr>
              <a:t> </a:t>
            </a:r>
          </a:p>
          <a:p>
            <a:pPr marL="342900" indent="-342900">
              <a:buFont typeface="Arial" panose="020B0604020202020204" pitchFamily="34" charset="0"/>
              <a:buChar char="•"/>
            </a:pPr>
            <a:r>
              <a:rPr lang="en-US" sz="2400" dirty="0">
                <a:solidFill>
                  <a:srgbClr val="0070C0"/>
                </a:solidFill>
                <a:latin typeface="Cambria" panose="02040503050406030204" pitchFamily="18" charset="0"/>
                <a:ea typeface="MS Mincho"/>
                <a:cs typeface="Times New Roman" panose="02020603050405020304" pitchFamily="18" charset="0"/>
              </a:rPr>
              <a:t>Parental education as a risk factor for all-cause child mortality</a:t>
            </a:r>
          </a:p>
          <a:p>
            <a:pPr marL="342900" indent="-342900">
              <a:buFont typeface="Arial" panose="020B0604020202020204" pitchFamily="34" charset="0"/>
              <a:buChar char="•"/>
            </a:pPr>
            <a:r>
              <a:rPr lang="en-US" sz="2400" dirty="0">
                <a:solidFill>
                  <a:srgbClr val="0070C0"/>
                </a:solidFill>
                <a:latin typeface="Cambria" panose="02040503050406030204" pitchFamily="18" charset="0"/>
                <a:cs typeface="Times New Roman" panose="02020603050405020304" pitchFamily="18" charset="0"/>
              </a:rPr>
              <a:t>Own education as a risk factor for (own) all-cause mortality</a:t>
            </a:r>
          </a:p>
          <a:p>
            <a:endParaRPr lang="en-US" sz="2400" dirty="0">
              <a:solidFill>
                <a:srgbClr val="0070C0"/>
              </a:solidFill>
              <a:latin typeface="Cambria" panose="02040503050406030204" pitchFamily="18" charset="0"/>
              <a:cs typeface="Times New Roman" panose="02020603050405020304" pitchFamily="18" charset="0"/>
            </a:endParaRPr>
          </a:p>
          <a:p>
            <a:r>
              <a:rPr lang="en-US" sz="2800" b="1" dirty="0">
                <a:solidFill>
                  <a:srgbClr val="2D5078"/>
                </a:solidFill>
              </a:rPr>
              <a:t>How: </a:t>
            </a:r>
          </a:p>
          <a:p>
            <a:endParaRPr lang="en-US" sz="2400" dirty="0">
              <a:solidFill>
                <a:srgbClr val="0070C0"/>
              </a:solidFill>
              <a:latin typeface="Cambria" panose="02040503050406030204" pitchFamily="18" charset="0"/>
              <a:cs typeface="Times New Roman" panose="02020603050405020304" pitchFamily="18" charset="0"/>
            </a:endParaRPr>
          </a:p>
          <a:p>
            <a:r>
              <a:rPr lang="en-US" sz="2400" dirty="0">
                <a:solidFill>
                  <a:srgbClr val="0070C0"/>
                </a:solidFill>
                <a:latin typeface="Cambria" panose="02040503050406030204" pitchFamily="18" charset="0"/>
                <a:cs typeface="Times New Roman" panose="02020603050405020304" pitchFamily="18" charset="0"/>
              </a:rPr>
              <a:t>Literature reviews (5000 articles identified for child mortality, 30 000 for adult mortality)</a:t>
            </a:r>
          </a:p>
          <a:p>
            <a:endParaRPr lang="en-US" sz="2400" dirty="0">
              <a:solidFill>
                <a:srgbClr val="0070C0"/>
              </a:solidFill>
              <a:latin typeface="Cambria" panose="02040503050406030204" pitchFamily="18" charset="0"/>
              <a:cs typeface="Times New Roman" panose="02020603050405020304" pitchFamily="18" charset="0"/>
            </a:endParaRPr>
          </a:p>
          <a:p>
            <a:endParaRPr lang="en-US" sz="2400" dirty="0">
              <a:solidFill>
                <a:srgbClr val="0070C0"/>
              </a:solidFill>
              <a:latin typeface="Cambria" panose="02040503050406030204" pitchFamily="18" charset="0"/>
              <a:cs typeface="Times New Roman" panose="02020603050405020304" pitchFamily="18" charset="0"/>
            </a:endParaRPr>
          </a:p>
          <a:p>
            <a:r>
              <a:rPr lang="en-US" sz="2400" dirty="0">
                <a:solidFill>
                  <a:srgbClr val="0070C0"/>
                </a:solidFill>
                <a:latin typeface="Cambria" panose="02040503050406030204" pitchFamily="18" charset="0"/>
                <a:cs typeface="Times New Roman" panose="02020603050405020304" pitchFamily="18" charset="0"/>
              </a:rPr>
              <a:t>Establishment of a global socioeconomic network</a:t>
            </a:r>
          </a:p>
          <a:p>
            <a:endParaRPr lang="en-US" dirty="0">
              <a:solidFill>
                <a:srgbClr val="0070C0"/>
              </a:solidFill>
              <a:latin typeface="Cambria" panose="02040503050406030204" pitchFamily="18" charset="0"/>
              <a:cs typeface="Times New Roman" panose="02020603050405020304" pitchFamily="18" charset="0"/>
            </a:endParaRPr>
          </a:p>
          <a:p>
            <a:endParaRPr lang="nb-NO" dirty="0"/>
          </a:p>
        </p:txBody>
      </p:sp>
      <p:sp>
        <p:nvSpPr>
          <p:cNvPr id="4" name="Rectangle 3"/>
          <p:cNvSpPr/>
          <p:nvPr/>
        </p:nvSpPr>
        <p:spPr>
          <a:xfrm>
            <a:off x="406401" y="719584"/>
            <a:ext cx="11379198" cy="769441"/>
          </a:xfrm>
          <a:prstGeom prst="rect">
            <a:avLst/>
          </a:prstGeom>
        </p:spPr>
        <p:txBody>
          <a:bodyPr wrap="square">
            <a:spAutoFit/>
          </a:bodyPr>
          <a:lstStyle/>
          <a:p>
            <a:r>
              <a:rPr lang="en-US" sz="4400" b="1" u="sng" dirty="0">
                <a:solidFill>
                  <a:srgbClr val="2D5078"/>
                </a:solidFill>
                <a:uFill>
                  <a:solidFill>
                    <a:srgbClr val="EF941C"/>
                  </a:solidFill>
                </a:uFill>
                <a:latin typeface="+mj-lt"/>
                <a:ea typeface="+mj-ea"/>
                <a:cs typeface="+mj-cs"/>
              </a:rPr>
              <a:t>Socioeconomic positions as a risk factor in the GBD</a:t>
            </a:r>
            <a:endParaRPr lang="nb-NO" sz="4400" b="1" u="sng" dirty="0">
              <a:solidFill>
                <a:srgbClr val="2D5078"/>
              </a:solidFill>
              <a:uFill>
                <a:solidFill>
                  <a:srgbClr val="EF941C"/>
                </a:solidFill>
              </a:uFill>
              <a:latin typeface="+mj-lt"/>
              <a:ea typeface="+mj-ea"/>
              <a:cs typeface="+mj-cs"/>
            </a:endParaRPr>
          </a:p>
        </p:txBody>
      </p:sp>
    </p:spTree>
    <p:extLst>
      <p:ext uri="{BB962C8B-B14F-4D97-AF65-F5344CB8AC3E}">
        <p14:creationId xmlns:p14="http://schemas.microsoft.com/office/powerpoint/2010/main" val="159789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62834-8344-47C6-9B27-EB5FE3615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10" y="80200"/>
            <a:ext cx="2532254" cy="1080000"/>
          </a:xfrm>
          <a:prstGeom prst="rect">
            <a:avLst/>
          </a:prstGeom>
        </p:spPr>
      </p:pic>
      <p:pic>
        <p:nvPicPr>
          <p:cNvPr id="3" name="Picture 2" descr="RÃ©sultat de recherche d'images pour &quot;NTNU logo&quot;">
            <a:extLst>
              <a:ext uri="{FF2B5EF4-FFF2-40B4-BE49-F238E27FC236}">
                <a16:creationId xmlns:a16="http://schemas.microsoft.com/office/drawing/2014/main" id="{C7E78253-4D73-4148-AFDE-43A5AB569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550" y="244938"/>
            <a:ext cx="3459186" cy="6562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53A6C3E-1E41-4360-916A-AA1BF4FEFBF9}"/>
              </a:ext>
            </a:extLst>
          </p:cNvPr>
          <p:cNvCxnSpPr>
            <a:cxnSpLocks/>
          </p:cNvCxnSpPr>
          <p:nvPr/>
        </p:nvCxnSpPr>
        <p:spPr>
          <a:xfrm>
            <a:off x="0" y="6029911"/>
            <a:ext cx="12192000" cy="0"/>
          </a:xfrm>
          <a:prstGeom prst="line">
            <a:avLst/>
          </a:prstGeom>
          <a:ln w="76200">
            <a:solidFill>
              <a:srgbClr val="71828C"/>
            </a:solidFill>
          </a:ln>
        </p:spPr>
        <p:style>
          <a:lnRef idx="1">
            <a:schemeClr val="accent1"/>
          </a:lnRef>
          <a:fillRef idx="0">
            <a:schemeClr val="accent1"/>
          </a:fillRef>
          <a:effectRef idx="0">
            <a:schemeClr val="accent1"/>
          </a:effectRef>
          <a:fontRef idx="minor">
            <a:schemeClr val="tx1"/>
          </a:fontRef>
        </p:style>
      </p:cxnSp>
      <p:pic>
        <p:nvPicPr>
          <p:cNvPr id="7" name="Picture 10" descr="Image associÃ©e">
            <a:extLst>
              <a:ext uri="{FF2B5EF4-FFF2-40B4-BE49-F238E27FC236}">
                <a16:creationId xmlns:a16="http://schemas.microsoft.com/office/drawing/2014/main" id="{46965CC4-5A38-458A-9748-19EFABB7318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651" t="46830" r="2527" b="10549"/>
          <a:stretch/>
        </p:blipFill>
        <p:spPr bwMode="auto">
          <a:xfrm>
            <a:off x="214359" y="6327058"/>
            <a:ext cx="439555" cy="39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9D07201-3C64-4304-8E27-F676F929A9B6}"/>
              </a:ext>
            </a:extLst>
          </p:cNvPr>
          <p:cNvSpPr/>
          <p:nvPr/>
        </p:nvSpPr>
        <p:spPr>
          <a:xfrm>
            <a:off x="611382" y="6340392"/>
            <a:ext cx="1672253" cy="369332"/>
          </a:xfrm>
          <a:prstGeom prst="rect">
            <a:avLst/>
          </a:prstGeom>
        </p:spPr>
        <p:txBody>
          <a:bodyPr wrap="none">
            <a:spAutoFit/>
          </a:bodyPr>
          <a:lstStyle/>
          <a:p>
            <a:r>
              <a:rPr lang="en-US" dirty="0">
                <a:solidFill>
                  <a:srgbClr val="2D5078"/>
                </a:solidFill>
                <a:latin typeface="Calibri" panose="020F0502020204030204" pitchFamily="34" charset="0"/>
                <a:ea typeface="Calibri" panose="020F0502020204030204" pitchFamily="34" charset="0"/>
              </a:rPr>
              <a:t>@CHAIN_NTNU</a:t>
            </a:r>
            <a:endParaRPr lang="nb-NO" dirty="0">
              <a:solidFill>
                <a:srgbClr val="2D5078"/>
              </a:solidFill>
            </a:endParaRPr>
          </a:p>
        </p:txBody>
      </p:sp>
      <p:pic>
        <p:nvPicPr>
          <p:cNvPr id="11" name="Picture 10" descr="Image associÃ©e">
            <a:extLst>
              <a:ext uri="{FF2B5EF4-FFF2-40B4-BE49-F238E27FC236}">
                <a16:creationId xmlns:a16="http://schemas.microsoft.com/office/drawing/2014/main" id="{90B33643-9AC6-4F98-8180-F863A28F47C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15" t="1925" r="50064" b="53128"/>
          <a:stretch/>
        </p:blipFill>
        <p:spPr bwMode="auto">
          <a:xfrm>
            <a:off x="10095928" y="6289955"/>
            <a:ext cx="416810" cy="396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90F6880-4B53-40BB-A4FC-839587DE24A5}"/>
              </a:ext>
            </a:extLst>
          </p:cNvPr>
          <p:cNvSpPr/>
          <p:nvPr/>
        </p:nvSpPr>
        <p:spPr>
          <a:xfrm>
            <a:off x="10491472" y="6305990"/>
            <a:ext cx="1402948" cy="369332"/>
          </a:xfrm>
          <a:prstGeom prst="rect">
            <a:avLst/>
          </a:prstGeom>
        </p:spPr>
        <p:txBody>
          <a:bodyPr wrap="none">
            <a:spAutoFit/>
          </a:bodyPr>
          <a:lstStyle/>
          <a:p>
            <a:r>
              <a:rPr lang="en-US" dirty="0">
                <a:solidFill>
                  <a:srgbClr val="2D5078"/>
                </a:solidFill>
              </a:rPr>
              <a:t>CHAINNTNU </a:t>
            </a:r>
          </a:p>
        </p:txBody>
      </p:sp>
      <p:sp>
        <p:nvSpPr>
          <p:cNvPr id="14" name="Rectangle 13">
            <a:extLst>
              <a:ext uri="{FF2B5EF4-FFF2-40B4-BE49-F238E27FC236}">
                <a16:creationId xmlns:a16="http://schemas.microsoft.com/office/drawing/2014/main" id="{DD04BB0C-B5D8-4709-BE4F-C667E5FF96A4}"/>
              </a:ext>
            </a:extLst>
          </p:cNvPr>
          <p:cNvSpPr/>
          <p:nvPr/>
        </p:nvSpPr>
        <p:spPr>
          <a:xfrm>
            <a:off x="4327015" y="6327058"/>
            <a:ext cx="4228402" cy="369332"/>
          </a:xfrm>
          <a:prstGeom prst="rect">
            <a:avLst/>
          </a:prstGeom>
        </p:spPr>
        <p:txBody>
          <a:bodyPr wrap="none">
            <a:spAutoFit/>
          </a:bodyPr>
          <a:lstStyle/>
          <a:p>
            <a:r>
              <a:rPr lang="nb-NO" dirty="0">
                <a:solidFill>
                  <a:srgbClr val="2D5078"/>
                </a:solidFill>
                <a:hlinkClick r:id="rId6">
                  <a:extLst>
                    <a:ext uri="{A12FA001-AC4F-418D-AE19-62706E023703}">
                      <ahyp:hlinkClr xmlns:ahyp="http://schemas.microsoft.com/office/drawing/2018/hyperlinkcolor" val="tx"/>
                    </a:ext>
                  </a:extLst>
                </a:hlinkClick>
              </a:rPr>
              <a:t>https://www.ntnu.edu/chain#/view/about</a:t>
            </a:r>
            <a:r>
              <a:rPr lang="nb-NO" dirty="0">
                <a:solidFill>
                  <a:srgbClr val="2D5078"/>
                </a:solidFill>
              </a:rPr>
              <a:t> </a:t>
            </a:r>
          </a:p>
        </p:txBody>
      </p:sp>
      <p:pic>
        <p:nvPicPr>
          <p:cNvPr id="15" name="Graphic 14" descr="Internet">
            <a:extLst>
              <a:ext uri="{FF2B5EF4-FFF2-40B4-BE49-F238E27FC236}">
                <a16:creationId xmlns:a16="http://schemas.microsoft.com/office/drawing/2014/main" id="{F4702A77-A1E1-4ED9-8CB2-224D33FEF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86813" y="6276621"/>
            <a:ext cx="504000" cy="504000"/>
          </a:xfrm>
          <a:prstGeom prst="rect">
            <a:avLst/>
          </a:prstGeom>
        </p:spPr>
      </p:pic>
      <p:sp>
        <p:nvSpPr>
          <p:cNvPr id="13" name="Title 1">
            <a:extLst>
              <a:ext uri="{FF2B5EF4-FFF2-40B4-BE49-F238E27FC236}">
                <a16:creationId xmlns:a16="http://schemas.microsoft.com/office/drawing/2014/main" id="{9C25F3DF-5011-4BA4-8059-B092B3F347A8}"/>
              </a:ext>
            </a:extLst>
          </p:cNvPr>
          <p:cNvSpPr txBox="1">
            <a:spLocks/>
          </p:cNvSpPr>
          <p:nvPr/>
        </p:nvSpPr>
        <p:spPr>
          <a:xfrm>
            <a:off x="1009650" y="1258985"/>
            <a:ext cx="10172700" cy="7497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solidFill>
                  <a:srgbClr val="2D5078"/>
                </a:solidFill>
                <a:uFill>
                  <a:solidFill>
                    <a:srgbClr val="EF941C"/>
                  </a:solidFill>
                </a:uFill>
              </a:rPr>
              <a:t>Parental education and child mortality review</a:t>
            </a:r>
          </a:p>
        </p:txBody>
      </p:sp>
      <p:sp>
        <p:nvSpPr>
          <p:cNvPr id="4" name="TextBox 3">
            <a:extLst>
              <a:ext uri="{FF2B5EF4-FFF2-40B4-BE49-F238E27FC236}">
                <a16:creationId xmlns:a16="http://schemas.microsoft.com/office/drawing/2014/main" id="{FC8386C1-F0F4-42D5-92E9-5DC038977314}"/>
              </a:ext>
            </a:extLst>
          </p:cNvPr>
          <p:cNvSpPr txBox="1"/>
          <p:nvPr/>
        </p:nvSpPr>
        <p:spPr>
          <a:xfrm>
            <a:off x="242609" y="2388119"/>
            <a:ext cx="11406465" cy="3323987"/>
          </a:xfrm>
          <a:prstGeom prst="rect">
            <a:avLst/>
          </a:prstGeom>
          <a:noFill/>
        </p:spPr>
        <p:txBody>
          <a:bodyPr wrap="square" rtlCol="0">
            <a:spAutoFit/>
          </a:bodyPr>
          <a:lstStyle/>
          <a:p>
            <a:pPr>
              <a:spcAft>
                <a:spcPts val="600"/>
              </a:spcAft>
            </a:pPr>
            <a:r>
              <a:rPr lang="en-GB" sz="2000" b="1" dirty="0">
                <a:solidFill>
                  <a:srgbClr val="2D5078"/>
                </a:solidFill>
              </a:rPr>
              <a:t>Why a review</a:t>
            </a:r>
            <a:r>
              <a:rPr lang="en-GB" sz="2000" dirty="0">
                <a:solidFill>
                  <a:srgbClr val="2D5078"/>
                </a:solidFill>
              </a:rPr>
              <a:t> </a:t>
            </a:r>
            <a:endParaRPr lang="nb-NO" sz="2000" dirty="0">
              <a:solidFill>
                <a:srgbClr val="2D5078"/>
              </a:solidFill>
            </a:endParaRPr>
          </a:p>
          <a:p>
            <a:r>
              <a:rPr lang="en-US" sz="2000" dirty="0">
                <a:solidFill>
                  <a:srgbClr val="71828C"/>
                </a:solidFill>
              </a:rPr>
              <a:t>Monitoring, explaining and reducing inequalities</a:t>
            </a:r>
          </a:p>
          <a:p>
            <a:r>
              <a:rPr lang="nb-NO" sz="2000" dirty="0">
                <a:solidFill>
                  <a:srgbClr val="71828C"/>
                </a:solidFill>
              </a:rPr>
              <a:t>	</a:t>
            </a:r>
            <a:r>
              <a:rPr lang="nb-NO" dirty="0">
                <a:solidFill>
                  <a:srgbClr val="71828C"/>
                </a:solidFill>
              </a:rPr>
              <a:t> → </a:t>
            </a:r>
            <a:r>
              <a:rPr lang="en-US" sz="2000" dirty="0">
                <a:solidFill>
                  <a:srgbClr val="71828C"/>
                </a:solidFill>
              </a:rPr>
              <a:t>estimating the protective effects of parent’s education</a:t>
            </a:r>
            <a:r>
              <a:rPr lang="nb-NO" sz="2000" dirty="0">
                <a:solidFill>
                  <a:srgbClr val="71828C"/>
                </a:solidFill>
              </a:rPr>
              <a:t> </a:t>
            </a:r>
            <a:r>
              <a:rPr lang="nb-NO" sz="2000" dirty="0" err="1">
                <a:solidFill>
                  <a:srgbClr val="71828C"/>
                </a:solidFill>
              </a:rPr>
              <a:t>on</a:t>
            </a:r>
            <a:r>
              <a:rPr lang="nb-NO" sz="2000" dirty="0">
                <a:solidFill>
                  <a:srgbClr val="71828C"/>
                </a:solidFill>
              </a:rPr>
              <a:t> </a:t>
            </a:r>
            <a:r>
              <a:rPr lang="nb-NO" sz="2000" dirty="0" err="1">
                <a:solidFill>
                  <a:srgbClr val="71828C"/>
                </a:solidFill>
              </a:rPr>
              <a:t>child</a:t>
            </a:r>
            <a:r>
              <a:rPr lang="nb-NO" sz="2000" dirty="0">
                <a:solidFill>
                  <a:srgbClr val="71828C"/>
                </a:solidFill>
              </a:rPr>
              <a:t> </a:t>
            </a:r>
            <a:r>
              <a:rPr lang="nb-NO" sz="2000" dirty="0" err="1">
                <a:solidFill>
                  <a:srgbClr val="71828C"/>
                </a:solidFill>
              </a:rPr>
              <a:t>mortality</a:t>
            </a:r>
            <a:endParaRPr lang="en-GB" sz="2000" dirty="0">
              <a:solidFill>
                <a:srgbClr val="71828C"/>
              </a:solidFill>
            </a:endParaRPr>
          </a:p>
          <a:p>
            <a:endParaRPr lang="en-GB" sz="2000" b="1" dirty="0"/>
          </a:p>
          <a:p>
            <a:pPr>
              <a:spcAft>
                <a:spcPts val="600"/>
              </a:spcAft>
            </a:pPr>
            <a:r>
              <a:rPr lang="nb-NO" sz="2000" b="1" dirty="0">
                <a:solidFill>
                  <a:srgbClr val="2D5078"/>
                </a:solidFill>
              </a:rPr>
              <a:t>The </a:t>
            </a:r>
            <a:r>
              <a:rPr lang="nb-NO" sz="2000" b="1" dirty="0" err="1">
                <a:solidFill>
                  <a:srgbClr val="2D5078"/>
                </a:solidFill>
              </a:rPr>
              <a:t>process</a:t>
            </a:r>
            <a:endParaRPr lang="nb-NO" sz="2000" dirty="0">
              <a:solidFill>
                <a:srgbClr val="2D5078"/>
              </a:solidFill>
            </a:endParaRPr>
          </a:p>
          <a:p>
            <a:r>
              <a:rPr lang="nb-NO" sz="2000" dirty="0">
                <a:solidFill>
                  <a:srgbClr val="71828C"/>
                </a:solidFill>
              </a:rPr>
              <a:t>7 databases </a:t>
            </a:r>
            <a:r>
              <a:rPr lang="nb-NO" sz="2000" dirty="0" err="1">
                <a:solidFill>
                  <a:srgbClr val="71828C"/>
                </a:solidFill>
              </a:rPr>
              <a:t>searched</a:t>
            </a:r>
            <a:r>
              <a:rPr lang="nb-NO" sz="2000" dirty="0">
                <a:solidFill>
                  <a:srgbClr val="71828C"/>
                </a:solidFill>
              </a:rPr>
              <a:t> </a:t>
            </a:r>
          </a:p>
          <a:p>
            <a:r>
              <a:rPr lang="nb-NO" sz="2000" dirty="0">
                <a:solidFill>
                  <a:srgbClr val="71828C"/>
                </a:solidFill>
              </a:rPr>
              <a:t>	→ </a:t>
            </a:r>
            <a:r>
              <a:rPr lang="en-US" sz="2000" dirty="0">
                <a:solidFill>
                  <a:srgbClr val="71828C"/>
                </a:solidFill>
              </a:rPr>
              <a:t>4,558 a</a:t>
            </a:r>
            <a:r>
              <a:rPr lang="nb-NO" sz="2000" dirty="0" err="1">
                <a:solidFill>
                  <a:srgbClr val="71828C"/>
                </a:solidFill>
              </a:rPr>
              <a:t>bstracts</a:t>
            </a:r>
            <a:r>
              <a:rPr lang="nb-NO" sz="2000" dirty="0">
                <a:solidFill>
                  <a:srgbClr val="71828C"/>
                </a:solidFill>
              </a:rPr>
              <a:t> </a:t>
            </a:r>
            <a:r>
              <a:rPr lang="nb-NO" sz="2000" dirty="0" err="1">
                <a:solidFill>
                  <a:srgbClr val="71828C"/>
                </a:solidFill>
              </a:rPr>
              <a:t>screened</a:t>
            </a:r>
            <a:r>
              <a:rPr lang="nb-NO" sz="2000" dirty="0">
                <a:solidFill>
                  <a:srgbClr val="71828C"/>
                </a:solidFill>
              </a:rPr>
              <a:t> </a:t>
            </a:r>
          </a:p>
          <a:p>
            <a:r>
              <a:rPr lang="nb-NO" sz="2000" dirty="0">
                <a:solidFill>
                  <a:srgbClr val="71828C"/>
                </a:solidFill>
              </a:rPr>
              <a:t>		→ 1,101 full </a:t>
            </a:r>
            <a:r>
              <a:rPr lang="nb-NO" sz="2000" dirty="0" err="1">
                <a:solidFill>
                  <a:srgbClr val="71828C"/>
                </a:solidFill>
              </a:rPr>
              <a:t>text</a:t>
            </a:r>
            <a:r>
              <a:rPr lang="nb-NO" sz="2000" dirty="0">
                <a:solidFill>
                  <a:srgbClr val="71828C"/>
                </a:solidFill>
              </a:rPr>
              <a:t> </a:t>
            </a:r>
            <a:r>
              <a:rPr lang="nb-NO" sz="2000" dirty="0" err="1">
                <a:solidFill>
                  <a:srgbClr val="71828C"/>
                </a:solidFill>
              </a:rPr>
              <a:t>screened</a:t>
            </a:r>
            <a:r>
              <a:rPr lang="nb-NO" sz="2000" dirty="0">
                <a:solidFill>
                  <a:srgbClr val="71828C"/>
                </a:solidFill>
              </a:rPr>
              <a:t> </a:t>
            </a:r>
          </a:p>
          <a:p>
            <a:r>
              <a:rPr lang="nb-NO" sz="2000" dirty="0">
                <a:solidFill>
                  <a:srgbClr val="71828C"/>
                </a:solidFill>
              </a:rPr>
              <a:t>			→ Data </a:t>
            </a:r>
            <a:r>
              <a:rPr lang="nb-NO" sz="2000" dirty="0" err="1">
                <a:solidFill>
                  <a:srgbClr val="71828C"/>
                </a:solidFill>
              </a:rPr>
              <a:t>extracted</a:t>
            </a:r>
            <a:r>
              <a:rPr lang="nb-NO" sz="2000" dirty="0">
                <a:solidFill>
                  <a:srgbClr val="71828C"/>
                </a:solidFill>
              </a:rPr>
              <a:t> from </a:t>
            </a:r>
            <a:r>
              <a:rPr lang="en-US" sz="2000" dirty="0">
                <a:solidFill>
                  <a:srgbClr val="71828C"/>
                </a:solidFill>
              </a:rPr>
              <a:t>278 articles</a:t>
            </a:r>
          </a:p>
          <a:p>
            <a:r>
              <a:rPr lang="en-US" sz="2000" dirty="0">
                <a:solidFill>
                  <a:srgbClr val="71828C"/>
                </a:solidFill>
              </a:rPr>
              <a:t>				</a:t>
            </a:r>
            <a:r>
              <a:rPr lang="nb-NO" sz="2000" dirty="0">
                <a:solidFill>
                  <a:srgbClr val="71828C"/>
                </a:solidFill>
              </a:rPr>
              <a:t> → A </a:t>
            </a:r>
            <a:r>
              <a:rPr lang="nb-NO" sz="2000" dirty="0" err="1">
                <a:solidFill>
                  <a:srgbClr val="71828C"/>
                </a:solidFill>
              </a:rPr>
              <a:t>meta-analysis</a:t>
            </a:r>
            <a:r>
              <a:rPr lang="nb-NO" sz="2000" dirty="0">
                <a:solidFill>
                  <a:srgbClr val="71828C"/>
                </a:solidFill>
              </a:rPr>
              <a:t> and a </a:t>
            </a:r>
            <a:r>
              <a:rPr lang="nb-NO" sz="2000" dirty="0" err="1">
                <a:solidFill>
                  <a:srgbClr val="71828C"/>
                </a:solidFill>
              </a:rPr>
              <a:t>systematic</a:t>
            </a:r>
            <a:r>
              <a:rPr lang="nb-NO" sz="2000" dirty="0">
                <a:solidFill>
                  <a:srgbClr val="71828C"/>
                </a:solidFill>
              </a:rPr>
              <a:t> </a:t>
            </a:r>
            <a:r>
              <a:rPr lang="nb-NO" sz="2000" dirty="0" err="1">
                <a:solidFill>
                  <a:srgbClr val="71828C"/>
                </a:solidFill>
              </a:rPr>
              <a:t>review</a:t>
            </a:r>
            <a:r>
              <a:rPr lang="nb-NO" sz="2000" dirty="0">
                <a:solidFill>
                  <a:srgbClr val="71828C"/>
                </a:solidFill>
              </a:rPr>
              <a:t> </a:t>
            </a:r>
            <a:r>
              <a:rPr lang="nb-NO" sz="2000" dirty="0" err="1">
                <a:solidFill>
                  <a:srgbClr val="71828C"/>
                </a:solidFill>
              </a:rPr>
              <a:t>of</a:t>
            </a:r>
            <a:r>
              <a:rPr lang="nb-NO" sz="2000" dirty="0">
                <a:solidFill>
                  <a:srgbClr val="71828C"/>
                </a:solidFill>
              </a:rPr>
              <a:t> </a:t>
            </a:r>
            <a:r>
              <a:rPr lang="nb-NO" sz="2000" dirty="0" err="1">
                <a:solidFill>
                  <a:srgbClr val="71828C"/>
                </a:solidFill>
              </a:rPr>
              <a:t>findings</a:t>
            </a:r>
            <a:endParaRPr lang="nb-NO" sz="2000" dirty="0">
              <a:solidFill>
                <a:srgbClr val="71828C"/>
              </a:solidFill>
            </a:endParaRPr>
          </a:p>
        </p:txBody>
      </p:sp>
    </p:spTree>
    <p:extLst>
      <p:ext uri="{BB962C8B-B14F-4D97-AF65-F5344CB8AC3E}">
        <p14:creationId xmlns:p14="http://schemas.microsoft.com/office/powerpoint/2010/main" val="42888031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Words>
  <Application>Microsoft Office PowerPoint</Application>
  <PresentationFormat>Widescreen</PresentationFormat>
  <Paragraphs>75</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Ole Andreas Alsos</dc:creator>
  <cp:lastModifiedBy>Mirza Balaj</cp:lastModifiedBy>
  <cp:revision>37</cp:revision>
  <dcterms:created xsi:type="dcterms:W3CDTF">2019-06-07T13:44:33Z</dcterms:created>
  <dcterms:modified xsi:type="dcterms:W3CDTF">2019-10-04T06:16:25Z</dcterms:modified>
</cp:coreProperties>
</file>