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3" r:id="rId1"/>
  </p:sldMasterIdLst>
  <p:notesMasterIdLst>
    <p:notesMasterId r:id="rId3"/>
  </p:notesMasterIdLst>
  <p:sldIdLst>
    <p:sldId id="271" r:id="rId2"/>
  </p:sldIdLst>
  <p:sldSz cx="9144000" cy="6858000" type="screen4x3"/>
  <p:notesSz cx="6805613" cy="99441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05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umar, Bernadette Nirmal" initials="KBN" lastIdx="1" clrIdx="0">
    <p:extLst>
      <p:ext uri="{19B8F6BF-5375-455C-9EA6-DF929625EA0E}">
        <p15:presenceInfo xmlns:p15="http://schemas.microsoft.com/office/powerpoint/2012/main" userId="S-1-5-21-1801674531-963894560-682003330-68773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0F0"/>
    <a:srgbClr val="FAC81A"/>
    <a:srgbClr val="FF9933"/>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ittlere Formatvorlage 2 - Akz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ittlere Formatvorlage 2 - Akz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10A1B5D5-9B99-4C35-A422-299274C87663}" styleName="Mittlere Formatvorlage 1 - Akz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12C8C85-51F0-491E-9774-3900AFEF0FD7}" styleName="Helle Formatvorlage 2 - Akz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2A488322-F2BA-4B5B-9748-0D474271808F}" styleName="Mittlere Formatvorlage 3 - Akz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2425" autoAdjust="0"/>
    <p:restoredTop sz="86383" autoAdjust="0"/>
  </p:normalViewPr>
  <p:slideViewPr>
    <p:cSldViewPr snapToGrid="0" snapToObjects="1">
      <p:cViewPr varScale="1">
        <p:scale>
          <a:sx n="113" d="100"/>
          <a:sy n="113" d="100"/>
        </p:scale>
        <p:origin x="2334" y="114"/>
      </p:cViewPr>
      <p:guideLst>
        <p:guide orient="horz" pos="2160"/>
        <p:guide pos="2880"/>
        <p:guide orient="horz" pos="105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7205"/>
          </a:xfrm>
          <a:prstGeom prst="rect">
            <a:avLst/>
          </a:prstGeom>
        </p:spPr>
        <p:txBody>
          <a:bodyPr vert="horz" lIns="91440" tIns="45720" rIns="91440" bIns="45720" rtlCol="0"/>
          <a:lstStyle>
            <a:lvl1pPr algn="l">
              <a:defRPr sz="1200">
                <a:latin typeface="Calibri" panose="020F0502020204030204" pitchFamily="34" charset="0"/>
              </a:defRPr>
            </a:lvl1pPr>
          </a:lstStyle>
          <a:p>
            <a:endParaRPr lang="it-IT" dirty="0"/>
          </a:p>
        </p:txBody>
      </p:sp>
      <p:sp>
        <p:nvSpPr>
          <p:cNvPr id="3" name="Date Placeholder 2"/>
          <p:cNvSpPr>
            <a:spLocks noGrp="1"/>
          </p:cNvSpPr>
          <p:nvPr>
            <p:ph type="dt" idx="1"/>
          </p:nvPr>
        </p:nvSpPr>
        <p:spPr>
          <a:xfrm>
            <a:off x="3854939" y="0"/>
            <a:ext cx="2949099" cy="497205"/>
          </a:xfrm>
          <a:prstGeom prst="rect">
            <a:avLst/>
          </a:prstGeom>
        </p:spPr>
        <p:txBody>
          <a:bodyPr vert="horz" lIns="91440" tIns="45720" rIns="91440" bIns="45720" rtlCol="0"/>
          <a:lstStyle>
            <a:lvl1pPr algn="r">
              <a:defRPr sz="1200">
                <a:latin typeface="Calibri" panose="020F0502020204030204" pitchFamily="34" charset="0"/>
              </a:defRPr>
            </a:lvl1pPr>
          </a:lstStyle>
          <a:p>
            <a:fld id="{537B7BB3-2DAE-2047-B912-3ADFE87EC276}" type="datetimeFigureOut">
              <a:rPr lang="en-US" smtClean="0"/>
              <a:pPr/>
              <a:t>9/23/2019</a:t>
            </a:fld>
            <a:endParaRPr lang="it-IT" dirty="0"/>
          </a:p>
        </p:txBody>
      </p:sp>
      <p:sp>
        <p:nvSpPr>
          <p:cNvPr id="4" name="Slide Image Placeholder 3"/>
          <p:cNvSpPr>
            <a:spLocks noGrp="1" noRot="1" noChangeAspect="1"/>
          </p:cNvSpPr>
          <p:nvPr>
            <p:ph type="sldImg" idx="2"/>
          </p:nvPr>
        </p:nvSpPr>
        <p:spPr>
          <a:xfrm>
            <a:off x="917575" y="746125"/>
            <a:ext cx="4972050" cy="3729038"/>
          </a:xfrm>
          <a:prstGeom prst="rect">
            <a:avLst/>
          </a:prstGeom>
          <a:noFill/>
          <a:ln w="12700">
            <a:solidFill>
              <a:prstClr val="black"/>
            </a:solidFill>
          </a:ln>
        </p:spPr>
        <p:txBody>
          <a:bodyPr vert="horz" lIns="91440" tIns="45720" rIns="91440" bIns="45720" rtlCol="0" anchor="ctr"/>
          <a:lstStyle/>
          <a:p>
            <a:endParaRPr lang="it-IT"/>
          </a:p>
        </p:txBody>
      </p:sp>
      <p:sp>
        <p:nvSpPr>
          <p:cNvPr id="5" name="Notes Placeholder 4"/>
          <p:cNvSpPr>
            <a:spLocks noGrp="1"/>
          </p:cNvSpPr>
          <p:nvPr>
            <p:ph type="body" sz="quarter" idx="3"/>
          </p:nvPr>
        </p:nvSpPr>
        <p:spPr>
          <a:xfrm>
            <a:off x="680562" y="4723448"/>
            <a:ext cx="5444490" cy="4474845"/>
          </a:xfrm>
          <a:prstGeom prst="rect">
            <a:avLst/>
          </a:prstGeom>
        </p:spPr>
        <p:txBody>
          <a:bodyPr vert="horz" lIns="91440" tIns="45720" rIns="91440" bIns="45720" rtlCol="0"/>
          <a:lstStyle/>
          <a:p>
            <a:pPr lvl="0"/>
            <a:r>
              <a:rPr lang="it-IT"/>
              <a:t>Click to edit Master text styles</a:t>
            </a:r>
          </a:p>
          <a:p>
            <a:pPr lvl="1"/>
            <a:r>
              <a:rPr lang="it-IT"/>
              <a:t>Second level</a:t>
            </a:r>
          </a:p>
          <a:p>
            <a:pPr lvl="2"/>
            <a:r>
              <a:rPr lang="it-IT"/>
              <a:t>Third level</a:t>
            </a:r>
          </a:p>
          <a:p>
            <a:pPr lvl="3"/>
            <a:r>
              <a:rPr lang="it-IT"/>
              <a:t>Fourth level</a:t>
            </a:r>
          </a:p>
          <a:p>
            <a:pPr lvl="4"/>
            <a:r>
              <a:rPr lang="it-IT"/>
              <a:t>Fifth level</a:t>
            </a:r>
          </a:p>
        </p:txBody>
      </p:sp>
      <p:sp>
        <p:nvSpPr>
          <p:cNvPr id="6" name="Footer Placeholder 5"/>
          <p:cNvSpPr>
            <a:spLocks noGrp="1"/>
          </p:cNvSpPr>
          <p:nvPr>
            <p:ph type="ftr" sz="quarter" idx="4"/>
          </p:nvPr>
        </p:nvSpPr>
        <p:spPr>
          <a:xfrm>
            <a:off x="0" y="9445169"/>
            <a:ext cx="2949099" cy="497205"/>
          </a:xfrm>
          <a:prstGeom prst="rect">
            <a:avLst/>
          </a:prstGeom>
        </p:spPr>
        <p:txBody>
          <a:bodyPr vert="horz" lIns="91440" tIns="45720" rIns="91440" bIns="45720" rtlCol="0" anchor="b"/>
          <a:lstStyle>
            <a:lvl1pPr algn="l">
              <a:defRPr sz="1200">
                <a:latin typeface="Calibri" panose="020F0502020204030204" pitchFamily="34" charset="0"/>
              </a:defRPr>
            </a:lvl1pPr>
          </a:lstStyle>
          <a:p>
            <a:endParaRPr lang="it-IT" dirty="0"/>
          </a:p>
        </p:txBody>
      </p:sp>
      <p:sp>
        <p:nvSpPr>
          <p:cNvPr id="7" name="Slide Number Placeholder 6"/>
          <p:cNvSpPr>
            <a:spLocks noGrp="1"/>
          </p:cNvSpPr>
          <p:nvPr>
            <p:ph type="sldNum" sz="quarter" idx="5"/>
          </p:nvPr>
        </p:nvSpPr>
        <p:spPr>
          <a:xfrm>
            <a:off x="3854939" y="9445169"/>
            <a:ext cx="2949099" cy="497205"/>
          </a:xfrm>
          <a:prstGeom prst="rect">
            <a:avLst/>
          </a:prstGeom>
        </p:spPr>
        <p:txBody>
          <a:bodyPr vert="horz" lIns="91440" tIns="45720" rIns="91440" bIns="45720" rtlCol="0" anchor="b"/>
          <a:lstStyle>
            <a:lvl1pPr algn="r">
              <a:defRPr sz="1200">
                <a:latin typeface="Calibri" panose="020F0502020204030204" pitchFamily="34" charset="0"/>
              </a:defRPr>
            </a:lvl1pPr>
          </a:lstStyle>
          <a:p>
            <a:fld id="{D03175A4-93D1-634C-8EA8-40CF2547FFBC}" type="slidenum">
              <a:rPr lang="it-IT" smtClean="0"/>
              <a:pPr/>
              <a:t>‹#›</a:t>
            </a:fld>
            <a:endParaRPr lang="it-IT" dirty="0"/>
          </a:p>
        </p:txBody>
      </p:sp>
    </p:spTree>
    <p:extLst>
      <p:ext uri="{BB962C8B-B14F-4D97-AF65-F5344CB8AC3E}">
        <p14:creationId xmlns:p14="http://schemas.microsoft.com/office/powerpoint/2010/main" val="376677758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D03175A4-93D1-634C-8EA8-40CF2547FFBC}" type="slidenum">
              <a:rPr lang="it-IT" smtClean="0"/>
              <a:pPr/>
              <a:t>1</a:t>
            </a:fld>
            <a:endParaRPr lang="it-IT" dirty="0"/>
          </a:p>
        </p:txBody>
      </p:sp>
    </p:spTree>
    <p:extLst>
      <p:ext uri="{BB962C8B-B14F-4D97-AF65-F5344CB8AC3E}">
        <p14:creationId xmlns:p14="http://schemas.microsoft.com/office/powerpoint/2010/main" val="32891493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3" name="Immagine 2"/>
          <p:cNvPicPr>
            <a:picLocks noChangeAspect="1"/>
          </p:cNvPicPr>
          <p:nvPr userDrawn="1"/>
        </p:nvPicPr>
        <p:blipFill>
          <a:blip r:embed="rId2"/>
          <a:stretch>
            <a:fillRect/>
          </a:stretch>
        </p:blipFill>
        <p:spPr>
          <a:xfrm>
            <a:off x="192628" y="140043"/>
            <a:ext cx="717123" cy="6717957"/>
          </a:xfrm>
          <a:prstGeom prst="rect">
            <a:avLst/>
          </a:prstGeom>
        </p:spPr>
      </p:pic>
      <p:sp>
        <p:nvSpPr>
          <p:cNvPr id="4" name="Segnaposto numero diapositiva 2"/>
          <p:cNvSpPr>
            <a:spLocks noGrp="1"/>
          </p:cNvSpPr>
          <p:nvPr>
            <p:ph type="sldNum" sz="quarter" idx="10"/>
          </p:nvPr>
        </p:nvSpPr>
        <p:spPr>
          <a:xfrm>
            <a:off x="6457950" y="6356350"/>
            <a:ext cx="2057400" cy="365125"/>
          </a:xfrm>
        </p:spPr>
        <p:txBody>
          <a:bodyPr/>
          <a:lstStyle>
            <a:lvl1pPr>
              <a:defRPr sz="2000" b="1">
                <a:solidFill>
                  <a:schemeClr val="accent6">
                    <a:lumMod val="75000"/>
                  </a:schemeClr>
                </a:solidFill>
              </a:defRPr>
            </a:lvl1pPr>
          </a:lstStyle>
          <a:p>
            <a:fld id="{99A7AB9E-5A61-4154-98E5-79E7B3892B0B}" type="slidenum">
              <a:rPr lang="it-IT" smtClean="0"/>
              <a:pPr/>
              <a:t>‹#›</a:t>
            </a:fld>
            <a:endParaRPr lang="it-IT"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egnaposto numero diapositiva 2"/>
          <p:cNvSpPr>
            <a:spLocks noGrp="1"/>
          </p:cNvSpPr>
          <p:nvPr>
            <p:ph type="sldNum" sz="quarter" idx="10"/>
          </p:nvPr>
        </p:nvSpPr>
        <p:spPr/>
        <p:txBody>
          <a:bodyPr/>
          <a:lstStyle>
            <a:lvl1pPr>
              <a:defRPr sz="2000" b="1">
                <a:solidFill>
                  <a:schemeClr val="accent6">
                    <a:lumMod val="75000"/>
                  </a:schemeClr>
                </a:solidFill>
              </a:defRPr>
            </a:lvl1pPr>
          </a:lstStyle>
          <a:p>
            <a:fld id="{99A7AB9E-5A61-4154-98E5-79E7B3892B0B}" type="slidenum">
              <a:rPr lang="it-IT" smtClean="0"/>
              <a:pPr/>
              <a:t>‹#›</a:t>
            </a:fld>
            <a:endParaRPr lang="it-IT"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numero diapositiva 1"/>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latin typeface="Calibri" panose="020F0502020204030204" pitchFamily="34" charset="0"/>
              </a:defRPr>
            </a:lvl1pPr>
          </a:lstStyle>
          <a:p>
            <a:fld id="{99A7AB9E-5A61-4154-98E5-79E7B3892B0B}" type="slidenum">
              <a:rPr lang="it-IT" smtClean="0"/>
              <a:pPr/>
              <a:t>‹#›</a:t>
            </a:fld>
            <a:endParaRPr lang="it-IT" dirty="0"/>
          </a:p>
        </p:txBody>
      </p:sp>
    </p:spTree>
  </p:cSld>
  <p:clrMap bg1="lt1" tx1="dk1" bg2="lt2" tx2="dk2" accent1="accent1" accent2="accent2" accent3="accent3" accent4="accent4" accent5="accent5" accent6="accent6" hlink="hlink" folHlink="folHlink"/>
  <p:sldLayoutIdLst>
    <p:sldLayoutId id="2147483745" r:id="rId1"/>
    <p:sldLayoutId id="2147483744" r:id="rId2"/>
  </p:sldLayoutIdLst>
  <p:hf hdr="0" ftr="0" dt="0"/>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ttangolo 3"/>
          <p:cNvSpPr/>
          <p:nvPr/>
        </p:nvSpPr>
        <p:spPr>
          <a:xfrm>
            <a:off x="1418602" y="367551"/>
            <a:ext cx="7486116" cy="830997"/>
          </a:xfrm>
          <a:prstGeom prst="rect">
            <a:avLst/>
          </a:prstGeom>
          <a:solidFill>
            <a:srgbClr val="00B0F0"/>
          </a:solidFill>
        </p:spPr>
        <p:txBody>
          <a:bodyPr wrap="square">
            <a:spAutoFit/>
          </a:bodyPr>
          <a:lstStyle/>
          <a:p>
            <a:pPr algn="ctr"/>
            <a:r>
              <a:rPr lang="en-US" sz="1600" b="1" dirty="0">
                <a:solidFill>
                  <a:schemeClr val="bg1"/>
                </a:solidFill>
              </a:rPr>
              <a:t>General Assembly, 4 Oct 2019, Rome</a:t>
            </a:r>
            <a:endParaRPr lang="de-DE" sz="1600" dirty="0">
              <a:solidFill>
                <a:schemeClr val="bg1"/>
              </a:solidFill>
            </a:endParaRPr>
          </a:p>
          <a:p>
            <a:r>
              <a:rPr lang="en-US" sz="1600" b="1" dirty="0">
                <a:solidFill>
                  <a:schemeClr val="bg1"/>
                </a:solidFill>
              </a:rPr>
              <a:t>Session 1: progress </a:t>
            </a:r>
            <a:r>
              <a:rPr lang="en-US" sz="1600" b="1" dirty="0" smtClean="0">
                <a:solidFill>
                  <a:schemeClr val="bg1"/>
                </a:solidFill>
              </a:rPr>
              <a:t>- Work </a:t>
            </a:r>
            <a:r>
              <a:rPr lang="en-US" sz="1600" b="1" dirty="0">
                <a:solidFill>
                  <a:schemeClr val="bg1"/>
                </a:solidFill>
              </a:rPr>
              <a:t>package </a:t>
            </a:r>
            <a:r>
              <a:rPr lang="en-US" sz="1600" b="1" u="sng" dirty="0" smtClean="0">
                <a:solidFill>
                  <a:schemeClr val="bg1"/>
                </a:solidFill>
              </a:rPr>
              <a:t>7</a:t>
            </a:r>
            <a:r>
              <a:rPr lang="en-US" sz="1600" b="1" dirty="0" smtClean="0">
                <a:solidFill>
                  <a:schemeClr val="bg1"/>
                </a:solidFill>
              </a:rPr>
              <a:t> – Migration and health     </a:t>
            </a:r>
          </a:p>
          <a:p>
            <a:r>
              <a:rPr lang="en-US" sz="1600" b="1" dirty="0" smtClean="0">
                <a:solidFill>
                  <a:schemeClr val="bg1"/>
                </a:solidFill>
              </a:rPr>
              <a:t>  </a:t>
            </a:r>
            <a:endParaRPr lang="de-DE" sz="1600" dirty="0">
              <a:solidFill>
                <a:schemeClr val="bg1"/>
              </a:solidFill>
            </a:endParaRPr>
          </a:p>
        </p:txBody>
      </p:sp>
      <p:graphicFrame>
        <p:nvGraphicFramePr>
          <p:cNvPr id="30" name="Tabelle 29"/>
          <p:cNvGraphicFramePr>
            <a:graphicFrameLocks noGrp="1"/>
          </p:cNvGraphicFramePr>
          <p:nvPr>
            <p:extLst>
              <p:ext uri="{D42A27DB-BD31-4B8C-83A1-F6EECF244321}">
                <p14:modId xmlns:p14="http://schemas.microsoft.com/office/powerpoint/2010/main" val="3058080698"/>
              </p:ext>
            </p:extLst>
          </p:nvPr>
        </p:nvGraphicFramePr>
        <p:xfrm>
          <a:off x="1029824" y="1530337"/>
          <a:ext cx="2494773" cy="5200663"/>
        </p:xfrm>
        <a:graphic>
          <a:graphicData uri="http://schemas.openxmlformats.org/drawingml/2006/table">
            <a:tbl>
              <a:tblPr firstRow="1" firstCol="1" bandRow="1"/>
              <a:tblGrid>
                <a:gridCol w="2494773">
                  <a:extLst>
                    <a:ext uri="{9D8B030D-6E8A-4147-A177-3AD203B41FA5}">
                      <a16:colId xmlns:a16="http://schemas.microsoft.com/office/drawing/2014/main" val="20000"/>
                    </a:ext>
                  </a:extLst>
                </a:gridCol>
              </a:tblGrid>
              <a:tr h="660794">
                <a:tc>
                  <a:txBody>
                    <a:bodyPr/>
                    <a:lstStyle/>
                    <a:p>
                      <a:pPr lvl="0" algn="ctr">
                        <a:lnSpc>
                          <a:spcPct val="100000"/>
                        </a:lnSpc>
                        <a:spcAft>
                          <a:spcPts val="0"/>
                        </a:spcAft>
                      </a:pPr>
                      <a:r>
                        <a:rPr lang="en-US" sz="1600" b="1" dirty="0">
                          <a:solidFill>
                            <a:srgbClr val="FFFFFF"/>
                          </a:solidFill>
                          <a:effectLst/>
                          <a:latin typeface="Arial" panose="020B0604020202020204" pitchFamily="34" charset="0"/>
                          <a:ea typeface="Calibri"/>
                          <a:cs typeface="Arial" panose="020B0604020202020204" pitchFamily="34" charset="0"/>
                        </a:rPr>
                        <a:t>Process and progress in the </a:t>
                      </a:r>
                      <a:r>
                        <a:rPr lang="en-US" sz="1600" b="1" dirty="0" smtClean="0">
                          <a:solidFill>
                            <a:srgbClr val="FFFFFF"/>
                          </a:solidFill>
                          <a:effectLst/>
                          <a:latin typeface="Arial" panose="020B0604020202020204" pitchFamily="34" charset="0"/>
                          <a:ea typeface="Calibri"/>
                          <a:cs typeface="Arial" panose="020B0604020202020204" pitchFamily="34" charset="0"/>
                        </a:rPr>
                        <a:t>first </a:t>
                      </a:r>
                      <a:r>
                        <a:rPr lang="en-US" sz="1600" b="1" dirty="0">
                          <a:solidFill>
                            <a:srgbClr val="FFFFFF"/>
                          </a:solidFill>
                          <a:effectLst/>
                          <a:latin typeface="Arial" panose="020B0604020202020204" pitchFamily="34" charset="0"/>
                          <a:ea typeface="Calibri"/>
                          <a:cs typeface="Arial" panose="020B0604020202020204" pitchFamily="34" charset="0"/>
                        </a:rPr>
                        <a:t>project year</a:t>
                      </a:r>
                      <a:endParaRPr lang="de-DE" sz="1600" dirty="0">
                        <a:solidFill>
                          <a:srgbClr val="244061"/>
                        </a:solidFill>
                        <a:effectLst/>
                        <a:latin typeface="Arial" panose="020B0604020202020204" pitchFamily="34" charset="0"/>
                        <a:ea typeface="Calibri"/>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extLst>
                  <a:ext uri="{0D108BD9-81ED-4DB2-BD59-A6C34878D82A}">
                    <a16:rowId xmlns:a16="http://schemas.microsoft.com/office/drawing/2014/main" val="10000"/>
                  </a:ext>
                </a:extLst>
              </a:tr>
              <a:tr h="4508825">
                <a:tc>
                  <a:txBody>
                    <a:bodyPr/>
                    <a:lstStyle/>
                    <a:p>
                      <a:pPr algn="just">
                        <a:lnSpc>
                          <a:spcPct val="115000"/>
                        </a:lnSpc>
                        <a:spcAft>
                          <a:spcPts val="0"/>
                        </a:spcAft>
                      </a:pPr>
                      <a:endParaRPr lang="en-US" sz="1400" i="1" dirty="0" smtClean="0">
                        <a:solidFill>
                          <a:srgbClr val="244061"/>
                        </a:solidFill>
                        <a:effectLst/>
                        <a:latin typeface="Arial" panose="020B0604020202020204" pitchFamily="34" charset="0"/>
                        <a:ea typeface="Calibri"/>
                        <a:cs typeface="Arial" panose="020B0604020202020204" pitchFamily="34" charset="0"/>
                      </a:endParaRPr>
                    </a:p>
                    <a:p>
                      <a:pPr algn="just">
                        <a:lnSpc>
                          <a:spcPct val="115000"/>
                        </a:lnSpc>
                        <a:spcAft>
                          <a:spcPts val="0"/>
                        </a:spcAft>
                      </a:pPr>
                      <a:r>
                        <a:rPr lang="en-US" sz="1100" i="1" dirty="0" smtClean="0">
                          <a:solidFill>
                            <a:srgbClr val="244061"/>
                          </a:solidFill>
                          <a:effectLst/>
                          <a:latin typeface="Calibri"/>
                          <a:ea typeface="Calibri"/>
                          <a:cs typeface="Times New Roman"/>
                        </a:rPr>
                        <a:t>PFA developed </a:t>
                      </a:r>
                      <a:r>
                        <a:rPr lang="en-US" sz="1100" i="1" baseline="0" dirty="0" smtClean="0">
                          <a:solidFill>
                            <a:srgbClr val="244061"/>
                          </a:solidFill>
                          <a:effectLst/>
                          <a:latin typeface="Calibri"/>
                          <a:ea typeface="Calibri"/>
                          <a:cs typeface="Times New Roman"/>
                        </a:rPr>
                        <a:t>fall 2018. </a:t>
                      </a:r>
                      <a:r>
                        <a:rPr lang="en-US" sz="1100" i="1" baseline="0" dirty="0" smtClean="0">
                          <a:solidFill>
                            <a:srgbClr val="244061"/>
                          </a:solidFill>
                          <a:effectLst/>
                          <a:latin typeface="Calibri"/>
                          <a:ea typeface="Calibri"/>
                          <a:cs typeface="Times New Roman"/>
                        </a:rPr>
                        <a:t>Finalized </a:t>
                      </a:r>
                      <a:r>
                        <a:rPr lang="en-US" sz="1100" i="1" baseline="0" dirty="0" smtClean="0">
                          <a:solidFill>
                            <a:srgbClr val="244061"/>
                          </a:solidFill>
                          <a:effectLst/>
                          <a:latin typeface="Calibri"/>
                          <a:ea typeface="Calibri"/>
                          <a:cs typeface="Times New Roman"/>
                        </a:rPr>
                        <a:t>with participation from partners at First Workshop in </a:t>
                      </a:r>
                      <a:r>
                        <a:rPr lang="en-US" sz="1100" i="1" baseline="0" dirty="0" smtClean="0">
                          <a:solidFill>
                            <a:srgbClr val="244061"/>
                          </a:solidFill>
                          <a:effectLst/>
                          <a:latin typeface="Calibri"/>
                          <a:ea typeface="Calibri"/>
                          <a:cs typeface="Times New Roman"/>
                        </a:rPr>
                        <a:t>Ljubljana. </a:t>
                      </a:r>
                      <a:r>
                        <a:rPr lang="en-US" sz="1100" i="1" baseline="0" dirty="0" smtClean="0">
                          <a:solidFill>
                            <a:srgbClr val="244061"/>
                          </a:solidFill>
                          <a:effectLst/>
                          <a:latin typeface="Calibri"/>
                          <a:ea typeface="Calibri"/>
                          <a:cs typeface="Times New Roman"/>
                        </a:rPr>
                        <a:t>D</a:t>
                      </a:r>
                      <a:r>
                        <a:rPr lang="en-US" sz="1100" i="1" dirty="0" smtClean="0">
                          <a:solidFill>
                            <a:srgbClr val="244061"/>
                          </a:solidFill>
                          <a:effectLst/>
                          <a:latin typeface="Calibri"/>
                          <a:ea typeface="Calibri"/>
                          <a:cs typeface="Times New Roman"/>
                        </a:rPr>
                        <a:t>elivered according</a:t>
                      </a:r>
                      <a:r>
                        <a:rPr lang="en-US" sz="1100" i="1" baseline="0" dirty="0" smtClean="0">
                          <a:solidFill>
                            <a:srgbClr val="244061"/>
                          </a:solidFill>
                          <a:effectLst/>
                          <a:latin typeface="Calibri"/>
                          <a:ea typeface="Calibri"/>
                          <a:cs typeface="Times New Roman"/>
                        </a:rPr>
                        <a:t> to plan. </a:t>
                      </a:r>
                    </a:p>
                    <a:p>
                      <a:pPr algn="just">
                        <a:lnSpc>
                          <a:spcPct val="115000"/>
                        </a:lnSpc>
                        <a:spcAft>
                          <a:spcPts val="0"/>
                        </a:spcAft>
                      </a:pPr>
                      <a:endParaRPr lang="en-US" sz="1100" i="1" baseline="0" dirty="0" smtClean="0">
                        <a:solidFill>
                          <a:srgbClr val="244061"/>
                        </a:solidFill>
                        <a:effectLst/>
                        <a:latin typeface="Calibri"/>
                        <a:ea typeface="Calibri"/>
                        <a:cs typeface="Times New Roman"/>
                      </a:endParaRPr>
                    </a:p>
                    <a:p>
                      <a:pPr algn="just">
                        <a:lnSpc>
                          <a:spcPct val="115000"/>
                        </a:lnSpc>
                        <a:spcAft>
                          <a:spcPts val="0"/>
                        </a:spcAft>
                      </a:pPr>
                      <a:r>
                        <a:rPr lang="en-US" sz="1100" i="1" baseline="0" dirty="0" smtClean="0">
                          <a:solidFill>
                            <a:srgbClr val="244061"/>
                          </a:solidFill>
                          <a:effectLst/>
                          <a:latin typeface="Calibri"/>
                          <a:ea typeface="Calibri"/>
                          <a:cs typeface="Times New Roman"/>
                        </a:rPr>
                        <a:t>Country Assessment Template created during Q1 2019. Template piloted During these months by partners Italy and Norway. </a:t>
                      </a:r>
                      <a:endParaRPr lang="en-US" sz="1100" i="1" dirty="0" smtClean="0">
                        <a:solidFill>
                          <a:srgbClr val="244061"/>
                        </a:solidFill>
                        <a:effectLst/>
                        <a:latin typeface="Calibri"/>
                        <a:ea typeface="Calibri"/>
                        <a:cs typeface="Times New Roman"/>
                      </a:endParaRPr>
                    </a:p>
                    <a:p>
                      <a:pPr algn="just">
                        <a:lnSpc>
                          <a:spcPct val="115000"/>
                        </a:lnSpc>
                        <a:spcAft>
                          <a:spcPts val="0"/>
                        </a:spcAft>
                      </a:pPr>
                      <a:endParaRPr lang="en-US" sz="1100" i="1" dirty="0" smtClean="0">
                        <a:solidFill>
                          <a:srgbClr val="244061"/>
                        </a:solidFill>
                        <a:effectLst/>
                        <a:latin typeface="Calibri"/>
                        <a:ea typeface="Calibri"/>
                        <a:cs typeface="Times New Roman"/>
                      </a:endParaRPr>
                    </a:p>
                    <a:p>
                      <a:pPr algn="just">
                        <a:lnSpc>
                          <a:spcPct val="115000"/>
                        </a:lnSpc>
                        <a:spcAft>
                          <a:spcPts val="0"/>
                        </a:spcAft>
                      </a:pPr>
                      <a:r>
                        <a:rPr lang="en-US" sz="1100" i="1" dirty="0" smtClean="0">
                          <a:solidFill>
                            <a:srgbClr val="244061"/>
                          </a:solidFill>
                          <a:effectLst/>
                          <a:latin typeface="Calibri"/>
                          <a:ea typeface="Calibri"/>
                          <a:cs typeface="Times New Roman"/>
                        </a:rPr>
                        <a:t>Country Assessments completed by all partners summer 2019. The</a:t>
                      </a:r>
                      <a:r>
                        <a:rPr lang="en-US" sz="1100" i="1" baseline="0" dirty="0" smtClean="0">
                          <a:solidFill>
                            <a:srgbClr val="244061"/>
                          </a:solidFill>
                          <a:effectLst/>
                          <a:latin typeface="Calibri"/>
                          <a:ea typeface="Calibri"/>
                          <a:cs typeface="Times New Roman"/>
                        </a:rPr>
                        <a:t> document is completed for the purpose of choosing actions, but some partners want to continue developing it for using in other contexts. </a:t>
                      </a:r>
                      <a:endParaRPr lang="en-US" sz="1100" i="1" dirty="0" smtClean="0">
                        <a:solidFill>
                          <a:srgbClr val="244061"/>
                        </a:solidFill>
                        <a:effectLst/>
                        <a:latin typeface="Calibri"/>
                        <a:ea typeface="Calibri"/>
                        <a:cs typeface="Times New Roman"/>
                      </a:endParaRPr>
                    </a:p>
                    <a:p>
                      <a:pPr algn="just">
                        <a:lnSpc>
                          <a:spcPct val="115000"/>
                        </a:lnSpc>
                        <a:spcAft>
                          <a:spcPts val="0"/>
                        </a:spcAft>
                      </a:pPr>
                      <a:endParaRPr lang="en-US" sz="1100" i="1" dirty="0" smtClean="0">
                        <a:solidFill>
                          <a:srgbClr val="244061"/>
                        </a:solidFill>
                        <a:effectLst/>
                        <a:latin typeface="Calibri"/>
                        <a:ea typeface="Calibri"/>
                        <a:cs typeface="Times New Roman"/>
                      </a:endParaRPr>
                    </a:p>
                    <a:p>
                      <a:pPr algn="just">
                        <a:lnSpc>
                          <a:spcPct val="115000"/>
                        </a:lnSpc>
                        <a:spcAft>
                          <a:spcPts val="0"/>
                        </a:spcAft>
                      </a:pPr>
                      <a:r>
                        <a:rPr lang="en-US" sz="1100" dirty="0" smtClean="0">
                          <a:solidFill>
                            <a:srgbClr val="244061"/>
                          </a:solidFill>
                          <a:effectLst/>
                          <a:latin typeface="Calibri"/>
                          <a:ea typeface="Calibri"/>
                          <a:cs typeface="Times New Roman"/>
                        </a:rPr>
                        <a:t>2</a:t>
                      </a:r>
                      <a:r>
                        <a:rPr lang="en-US" sz="1100" baseline="30000" dirty="0" smtClean="0">
                          <a:solidFill>
                            <a:srgbClr val="244061"/>
                          </a:solidFill>
                          <a:effectLst/>
                          <a:latin typeface="Calibri"/>
                          <a:ea typeface="Calibri"/>
                          <a:cs typeface="Times New Roman"/>
                        </a:rPr>
                        <a:t>nd</a:t>
                      </a:r>
                      <a:r>
                        <a:rPr lang="en-US" sz="1100" dirty="0" smtClean="0">
                          <a:solidFill>
                            <a:srgbClr val="244061"/>
                          </a:solidFill>
                          <a:effectLst/>
                          <a:latin typeface="Calibri"/>
                          <a:ea typeface="Calibri"/>
                          <a:cs typeface="Times New Roman"/>
                        </a:rPr>
                        <a:t> workshop was held</a:t>
                      </a:r>
                      <a:r>
                        <a:rPr lang="en-US" sz="1100" baseline="0" dirty="0" smtClean="0">
                          <a:solidFill>
                            <a:srgbClr val="244061"/>
                          </a:solidFill>
                          <a:effectLst/>
                          <a:latin typeface="Calibri"/>
                          <a:ea typeface="Calibri"/>
                          <a:cs typeface="Times New Roman"/>
                        </a:rPr>
                        <a:t> in Oslo in September. Partners have begun the process of choosing actions. </a:t>
                      </a:r>
                      <a:endParaRPr lang="de-DE" sz="1200" dirty="0">
                        <a:solidFill>
                          <a:srgbClr val="244061"/>
                        </a:solidFill>
                        <a:effectLst/>
                        <a:latin typeface="Calibri"/>
                        <a:ea typeface="Calibri"/>
                        <a:cs typeface="Times New Roman"/>
                      </a:endParaRPr>
                    </a:p>
                    <a:p>
                      <a:pPr algn="just">
                        <a:lnSpc>
                          <a:spcPct val="115000"/>
                        </a:lnSpc>
                        <a:spcAft>
                          <a:spcPts val="0"/>
                        </a:spcAft>
                      </a:pPr>
                      <a:r>
                        <a:rPr lang="en-US" sz="1100" dirty="0">
                          <a:solidFill>
                            <a:srgbClr val="244061"/>
                          </a:solidFill>
                          <a:effectLst/>
                          <a:latin typeface="Calibri"/>
                          <a:ea typeface="Calibri"/>
                          <a:cs typeface="Times New Roman"/>
                        </a:rPr>
                        <a:t>  </a:t>
                      </a:r>
                      <a:endParaRPr lang="de-DE" sz="1200" dirty="0">
                        <a:solidFill>
                          <a:srgbClr val="244061"/>
                        </a:solidFill>
                        <a:effectLst/>
                        <a:latin typeface="Calibri"/>
                        <a:ea typeface="Calibri"/>
                        <a:cs typeface="Times New Roman"/>
                      </a:endParaRPr>
                    </a:p>
                    <a:p>
                      <a:pPr algn="just">
                        <a:lnSpc>
                          <a:spcPct val="150000"/>
                        </a:lnSpc>
                        <a:spcAft>
                          <a:spcPts val="0"/>
                        </a:spcAft>
                      </a:pPr>
                      <a:r>
                        <a:rPr lang="en-US" sz="1200" dirty="0">
                          <a:solidFill>
                            <a:srgbClr val="244061"/>
                          </a:solidFill>
                          <a:effectLst/>
                          <a:latin typeface="Calibri"/>
                          <a:ea typeface="Calibri"/>
                          <a:cs typeface="Times New Roman"/>
                        </a:rPr>
                        <a:t> </a:t>
                      </a:r>
                      <a:endParaRPr lang="de-DE" sz="1200" dirty="0">
                        <a:solidFill>
                          <a:srgbClr val="24406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31" name="Tabelle 30"/>
          <p:cNvGraphicFramePr>
            <a:graphicFrameLocks noGrp="1"/>
          </p:cNvGraphicFramePr>
          <p:nvPr>
            <p:extLst>
              <p:ext uri="{D42A27DB-BD31-4B8C-83A1-F6EECF244321}">
                <p14:modId xmlns:p14="http://schemas.microsoft.com/office/powerpoint/2010/main" val="2999377687"/>
              </p:ext>
            </p:extLst>
          </p:nvPr>
        </p:nvGraphicFramePr>
        <p:xfrm>
          <a:off x="3710652" y="1561381"/>
          <a:ext cx="2507270" cy="5169011"/>
        </p:xfrm>
        <a:graphic>
          <a:graphicData uri="http://schemas.openxmlformats.org/drawingml/2006/table">
            <a:tbl>
              <a:tblPr firstRow="1" firstCol="1" bandRow="1"/>
              <a:tblGrid>
                <a:gridCol w="2507270">
                  <a:extLst>
                    <a:ext uri="{9D8B030D-6E8A-4147-A177-3AD203B41FA5}">
                      <a16:colId xmlns:a16="http://schemas.microsoft.com/office/drawing/2014/main" val="20000"/>
                    </a:ext>
                  </a:extLst>
                </a:gridCol>
              </a:tblGrid>
              <a:tr h="746236">
                <a:tc>
                  <a:txBody>
                    <a:bodyPr/>
                    <a:lstStyle/>
                    <a:p>
                      <a:pPr algn="ctr">
                        <a:lnSpc>
                          <a:spcPct val="100000"/>
                        </a:lnSpc>
                        <a:spcAft>
                          <a:spcPts val="0"/>
                        </a:spcAft>
                      </a:pPr>
                      <a:r>
                        <a:rPr lang="en-US" sz="1600" b="1" kern="1200" dirty="0" smtClean="0">
                          <a:solidFill>
                            <a:srgbClr val="FFFFFF"/>
                          </a:solidFill>
                          <a:effectLst/>
                          <a:latin typeface="Arial" panose="020B0604020202020204" pitchFamily="34" charset="0"/>
                          <a:ea typeface="Calibri"/>
                          <a:cs typeface="Arial" panose="020B0604020202020204" pitchFamily="34" charset="0"/>
                        </a:rPr>
                        <a:t>Core insights </a:t>
                      </a:r>
                      <a:r>
                        <a:rPr lang="en-US" sz="1600" b="1" kern="1200" dirty="0">
                          <a:solidFill>
                            <a:srgbClr val="FFFFFF"/>
                          </a:solidFill>
                          <a:effectLst/>
                          <a:latin typeface="Arial" panose="020B0604020202020204" pitchFamily="34" charset="0"/>
                          <a:ea typeface="Calibri"/>
                          <a:cs typeface="Arial" panose="020B0604020202020204" pitchFamily="34" charset="0"/>
                        </a:rPr>
                        <a:t>and </a:t>
                      </a:r>
                      <a:r>
                        <a:rPr lang="en-US" sz="1600" b="1" kern="1200" dirty="0" smtClean="0">
                          <a:solidFill>
                            <a:srgbClr val="FFFFFF"/>
                          </a:solidFill>
                          <a:effectLst/>
                          <a:latin typeface="Arial" panose="020B0604020202020204" pitchFamily="34" charset="0"/>
                          <a:ea typeface="Calibri"/>
                          <a:cs typeface="Arial" panose="020B0604020202020204" pitchFamily="34" charset="0"/>
                        </a:rPr>
                        <a:t>challenges</a:t>
                      </a:r>
                      <a:r>
                        <a:rPr lang="en-US" sz="1600" b="1" kern="1200" baseline="0" dirty="0" smtClean="0">
                          <a:solidFill>
                            <a:srgbClr val="FFFFFF"/>
                          </a:solidFill>
                          <a:effectLst/>
                          <a:latin typeface="Arial" panose="020B0604020202020204" pitchFamily="34" charset="0"/>
                          <a:ea typeface="Calibri"/>
                          <a:cs typeface="Arial" panose="020B0604020202020204" pitchFamily="34" charset="0"/>
                        </a:rPr>
                        <a:t> </a:t>
                      </a:r>
                      <a:r>
                        <a:rPr lang="en-US" sz="1600" b="1" kern="1200" dirty="0" smtClean="0">
                          <a:solidFill>
                            <a:srgbClr val="FFFFFF"/>
                          </a:solidFill>
                          <a:effectLst/>
                          <a:latin typeface="Arial" panose="020B0604020202020204" pitchFamily="34" charset="0"/>
                          <a:ea typeface="Calibri"/>
                          <a:cs typeface="Arial" panose="020B0604020202020204" pitchFamily="34" charset="0"/>
                        </a:rPr>
                        <a:t>from </a:t>
                      </a:r>
                      <a:r>
                        <a:rPr lang="en-US" sz="1600" b="1" kern="1200" dirty="0">
                          <a:solidFill>
                            <a:srgbClr val="FFFFFF"/>
                          </a:solidFill>
                          <a:effectLst/>
                          <a:latin typeface="Arial" panose="020B0604020202020204" pitchFamily="34" charset="0"/>
                          <a:ea typeface="Calibri"/>
                          <a:cs typeface="Arial" panose="020B0604020202020204" pitchFamily="34" charset="0"/>
                        </a:rPr>
                        <a:t>the </a:t>
                      </a:r>
                      <a:r>
                        <a:rPr lang="en-US" sz="1600" b="1" kern="1200" dirty="0" smtClean="0">
                          <a:solidFill>
                            <a:srgbClr val="FFFFFF"/>
                          </a:solidFill>
                          <a:effectLst/>
                          <a:latin typeface="Arial" panose="020B0604020202020204" pitchFamily="34" charset="0"/>
                          <a:ea typeface="Calibri"/>
                          <a:cs typeface="Arial" panose="020B0604020202020204" pitchFamily="34" charset="0"/>
                        </a:rPr>
                        <a:t>first </a:t>
                      </a:r>
                      <a:r>
                        <a:rPr lang="en-US" sz="1600" b="1" kern="1200" dirty="0">
                          <a:solidFill>
                            <a:srgbClr val="FFFFFF"/>
                          </a:solidFill>
                          <a:effectLst/>
                          <a:latin typeface="Arial" panose="020B0604020202020204" pitchFamily="34" charset="0"/>
                          <a:ea typeface="Calibri"/>
                          <a:cs typeface="Arial" panose="020B0604020202020204" pitchFamily="34" charset="0"/>
                        </a:rPr>
                        <a:t>project year</a:t>
                      </a:r>
                      <a:endParaRPr lang="de-DE" sz="1600" b="1" kern="1200" dirty="0">
                        <a:solidFill>
                          <a:srgbClr val="FFFFFF"/>
                        </a:solidFill>
                        <a:effectLst/>
                        <a:latin typeface="Arial" panose="020B0604020202020204" pitchFamily="34" charset="0"/>
                        <a:ea typeface="Calibri"/>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extLst>
                  <a:ext uri="{0D108BD9-81ED-4DB2-BD59-A6C34878D82A}">
                    <a16:rowId xmlns:a16="http://schemas.microsoft.com/office/drawing/2014/main" val="10000"/>
                  </a:ext>
                </a:extLst>
              </a:tr>
              <a:tr h="4317470">
                <a:tc>
                  <a:txBody>
                    <a:bodyPr/>
                    <a:lstStyle/>
                    <a:p>
                      <a:pPr algn="l">
                        <a:lnSpc>
                          <a:spcPct val="115000"/>
                        </a:lnSpc>
                        <a:spcAft>
                          <a:spcPts val="0"/>
                        </a:spcAft>
                      </a:pPr>
                      <a:endParaRPr lang="en-US" sz="1100" i="1" dirty="0" smtClean="0">
                        <a:solidFill>
                          <a:srgbClr val="244061"/>
                        </a:solidFill>
                        <a:effectLst/>
                        <a:latin typeface="Calibri"/>
                        <a:ea typeface="Calibri"/>
                        <a:cs typeface="Times New Roman"/>
                      </a:endParaRPr>
                    </a:p>
                    <a:p>
                      <a:pPr algn="l">
                        <a:lnSpc>
                          <a:spcPct val="115000"/>
                        </a:lnSpc>
                        <a:spcAft>
                          <a:spcPts val="0"/>
                        </a:spcAft>
                      </a:pPr>
                      <a:r>
                        <a:rPr lang="en-US" sz="1100" i="1" dirty="0" smtClean="0">
                          <a:solidFill>
                            <a:srgbClr val="244061"/>
                          </a:solidFill>
                          <a:effectLst/>
                          <a:latin typeface="Calibri"/>
                          <a:ea typeface="Calibri"/>
                          <a:cs typeface="Times New Roman"/>
                        </a:rPr>
                        <a:t>Insights </a:t>
                      </a:r>
                      <a:endParaRPr lang="de-DE" sz="1100" i="1" kern="1200" baseline="0" dirty="0">
                        <a:solidFill>
                          <a:srgbClr val="244061"/>
                        </a:solidFill>
                        <a:effectLst/>
                        <a:latin typeface="Calibri"/>
                        <a:ea typeface="Calibri"/>
                        <a:cs typeface="Times New Roman"/>
                      </a:endParaRPr>
                    </a:p>
                    <a:p>
                      <a:pPr marL="228600" indent="-228600" algn="l">
                        <a:lnSpc>
                          <a:spcPct val="115000"/>
                        </a:lnSpc>
                        <a:spcAft>
                          <a:spcPts val="0"/>
                        </a:spcAft>
                        <a:buAutoNum type="arabicPeriod"/>
                      </a:pPr>
                      <a:r>
                        <a:rPr lang="en-US" sz="1100" i="1" kern="1200" baseline="0" dirty="0" smtClean="0">
                          <a:solidFill>
                            <a:srgbClr val="244061"/>
                          </a:solidFill>
                          <a:effectLst/>
                          <a:latin typeface="Calibri"/>
                          <a:ea typeface="Calibri"/>
                          <a:cs typeface="Times New Roman"/>
                        </a:rPr>
                        <a:t>Cooperation with partners is going very well. </a:t>
                      </a:r>
                    </a:p>
                    <a:p>
                      <a:pPr marL="228600" indent="-228600" algn="l">
                        <a:lnSpc>
                          <a:spcPct val="115000"/>
                        </a:lnSpc>
                        <a:spcAft>
                          <a:spcPts val="0"/>
                        </a:spcAft>
                        <a:buAutoNum type="arabicPeriod"/>
                      </a:pPr>
                      <a:r>
                        <a:rPr lang="en-US" sz="1100" i="1" kern="1200" baseline="0" dirty="0" smtClean="0">
                          <a:solidFill>
                            <a:srgbClr val="244061"/>
                          </a:solidFill>
                          <a:effectLst/>
                          <a:latin typeface="Calibri"/>
                          <a:ea typeface="Calibri"/>
                          <a:cs typeface="Times New Roman"/>
                        </a:rPr>
                        <a:t>The Country Assessment has for many already become an important tool to use for addressing migrant health issues in the partner countries. </a:t>
                      </a:r>
                    </a:p>
                    <a:p>
                      <a:pPr marL="228600" indent="-228600" algn="l">
                        <a:lnSpc>
                          <a:spcPct val="115000"/>
                        </a:lnSpc>
                        <a:spcAft>
                          <a:spcPts val="0"/>
                        </a:spcAft>
                        <a:buAutoNum type="arabicPeriod"/>
                      </a:pPr>
                      <a:r>
                        <a:rPr lang="de-DE" sz="1100" i="1" kern="1200" baseline="0" dirty="0" err="1" smtClean="0">
                          <a:solidFill>
                            <a:srgbClr val="244061"/>
                          </a:solidFill>
                          <a:effectLst/>
                          <a:latin typeface="Calibri"/>
                          <a:ea typeface="Calibri"/>
                          <a:cs typeface="Times New Roman"/>
                        </a:rPr>
                        <a:t>Several</a:t>
                      </a:r>
                      <a:r>
                        <a:rPr lang="de-DE" sz="1100" i="1" kern="1200" baseline="0" dirty="0" smtClean="0">
                          <a:solidFill>
                            <a:srgbClr val="244061"/>
                          </a:solidFill>
                          <a:effectLst/>
                          <a:latin typeface="Calibri"/>
                          <a:ea typeface="Calibri"/>
                          <a:cs typeface="Times New Roman"/>
                        </a:rPr>
                        <a:t> </a:t>
                      </a:r>
                      <a:r>
                        <a:rPr lang="de-DE" sz="1100" i="1" kern="1200" baseline="0" dirty="0" err="1" smtClean="0">
                          <a:solidFill>
                            <a:srgbClr val="244061"/>
                          </a:solidFill>
                          <a:effectLst/>
                          <a:latin typeface="Calibri"/>
                          <a:ea typeface="Calibri"/>
                          <a:cs typeface="Times New Roman"/>
                        </a:rPr>
                        <a:t>partners</a:t>
                      </a:r>
                      <a:r>
                        <a:rPr lang="de-DE" sz="1100" i="1" kern="1200" baseline="0" dirty="0" smtClean="0">
                          <a:solidFill>
                            <a:srgbClr val="244061"/>
                          </a:solidFill>
                          <a:effectLst/>
                          <a:latin typeface="Calibri"/>
                          <a:ea typeface="Calibri"/>
                          <a:cs typeface="Times New Roman"/>
                        </a:rPr>
                        <a:t> </a:t>
                      </a:r>
                      <a:r>
                        <a:rPr lang="de-DE" sz="1100" i="1" kern="1200" baseline="0" dirty="0" err="1" smtClean="0">
                          <a:solidFill>
                            <a:srgbClr val="244061"/>
                          </a:solidFill>
                          <a:effectLst/>
                          <a:latin typeface="Calibri"/>
                          <a:ea typeface="Calibri"/>
                          <a:cs typeface="Times New Roman"/>
                        </a:rPr>
                        <a:t>experiences</a:t>
                      </a:r>
                      <a:r>
                        <a:rPr lang="de-DE" sz="1100" i="1" kern="1200" baseline="0" dirty="0" smtClean="0">
                          <a:solidFill>
                            <a:srgbClr val="244061"/>
                          </a:solidFill>
                          <a:effectLst/>
                          <a:latin typeface="Calibri"/>
                          <a:ea typeface="Calibri"/>
                          <a:cs typeface="Times New Roman"/>
                        </a:rPr>
                        <a:t> </a:t>
                      </a:r>
                      <a:r>
                        <a:rPr lang="de-DE" sz="1100" i="1" kern="1200" baseline="0" dirty="0" err="1" smtClean="0">
                          <a:solidFill>
                            <a:srgbClr val="244061"/>
                          </a:solidFill>
                          <a:effectLst/>
                          <a:latin typeface="Calibri"/>
                          <a:ea typeface="Calibri"/>
                          <a:cs typeface="Times New Roman"/>
                        </a:rPr>
                        <a:t>good</a:t>
                      </a:r>
                      <a:r>
                        <a:rPr lang="de-DE" sz="1100" i="1" kern="1200" baseline="0" dirty="0" smtClean="0">
                          <a:solidFill>
                            <a:srgbClr val="244061"/>
                          </a:solidFill>
                          <a:effectLst/>
                          <a:latin typeface="Calibri"/>
                          <a:ea typeface="Calibri"/>
                          <a:cs typeface="Times New Roman"/>
                        </a:rPr>
                        <a:t> </a:t>
                      </a:r>
                      <a:r>
                        <a:rPr lang="de-DE" sz="1100" i="1" kern="1200" baseline="0" dirty="0" err="1" smtClean="0">
                          <a:solidFill>
                            <a:srgbClr val="244061"/>
                          </a:solidFill>
                          <a:effectLst/>
                          <a:latin typeface="Calibri"/>
                          <a:ea typeface="Calibri"/>
                          <a:cs typeface="Times New Roman"/>
                        </a:rPr>
                        <a:t>collaboration</a:t>
                      </a:r>
                      <a:r>
                        <a:rPr lang="de-DE" sz="1100" i="1" kern="1200" baseline="0" dirty="0" smtClean="0">
                          <a:solidFill>
                            <a:srgbClr val="244061"/>
                          </a:solidFill>
                          <a:effectLst/>
                          <a:latin typeface="Calibri"/>
                          <a:ea typeface="Calibri"/>
                          <a:cs typeface="Times New Roman"/>
                        </a:rPr>
                        <a:t> </a:t>
                      </a:r>
                      <a:r>
                        <a:rPr lang="de-DE" sz="1100" i="1" kern="1200" baseline="0" dirty="0" err="1" smtClean="0">
                          <a:solidFill>
                            <a:srgbClr val="244061"/>
                          </a:solidFill>
                          <a:effectLst/>
                          <a:latin typeface="Calibri"/>
                          <a:ea typeface="Calibri"/>
                          <a:cs typeface="Times New Roman"/>
                        </a:rPr>
                        <a:t>from</a:t>
                      </a:r>
                      <a:r>
                        <a:rPr lang="de-DE" sz="1100" i="1" kern="1200" baseline="0" dirty="0" smtClean="0">
                          <a:solidFill>
                            <a:srgbClr val="244061"/>
                          </a:solidFill>
                          <a:effectLst/>
                          <a:latin typeface="Calibri"/>
                          <a:ea typeface="Calibri"/>
                          <a:cs typeface="Times New Roman"/>
                        </a:rPr>
                        <a:t> </a:t>
                      </a:r>
                      <a:r>
                        <a:rPr lang="de-DE" sz="1100" i="1" kern="1200" baseline="0" dirty="0" err="1" smtClean="0">
                          <a:solidFill>
                            <a:srgbClr val="244061"/>
                          </a:solidFill>
                          <a:effectLst/>
                          <a:latin typeface="Calibri"/>
                          <a:ea typeface="Calibri"/>
                          <a:cs typeface="Times New Roman"/>
                        </a:rPr>
                        <a:t>colleagues</a:t>
                      </a:r>
                      <a:r>
                        <a:rPr lang="de-DE" sz="1100" i="1" kern="1200" baseline="0" dirty="0" smtClean="0">
                          <a:solidFill>
                            <a:srgbClr val="244061"/>
                          </a:solidFill>
                          <a:effectLst/>
                          <a:latin typeface="Calibri"/>
                          <a:ea typeface="Calibri"/>
                          <a:cs typeface="Times New Roman"/>
                        </a:rPr>
                        <a:t> </a:t>
                      </a:r>
                      <a:r>
                        <a:rPr lang="de-DE" sz="1100" i="1" kern="1200" baseline="0" dirty="0" err="1" smtClean="0">
                          <a:solidFill>
                            <a:srgbClr val="244061"/>
                          </a:solidFill>
                          <a:effectLst/>
                          <a:latin typeface="Calibri"/>
                          <a:ea typeface="Calibri"/>
                          <a:cs typeface="Times New Roman"/>
                        </a:rPr>
                        <a:t>and</a:t>
                      </a:r>
                      <a:r>
                        <a:rPr lang="de-DE" sz="1100" i="1" kern="1200" baseline="0" dirty="0" smtClean="0">
                          <a:solidFill>
                            <a:srgbClr val="244061"/>
                          </a:solidFill>
                          <a:effectLst/>
                          <a:latin typeface="Calibri"/>
                          <a:ea typeface="Calibri"/>
                          <a:cs typeface="Times New Roman"/>
                        </a:rPr>
                        <a:t> national </a:t>
                      </a:r>
                      <a:r>
                        <a:rPr lang="de-DE" sz="1100" i="1" kern="1200" baseline="0" dirty="0" err="1" smtClean="0">
                          <a:solidFill>
                            <a:srgbClr val="244061"/>
                          </a:solidFill>
                          <a:effectLst/>
                          <a:latin typeface="Calibri"/>
                          <a:ea typeface="Calibri"/>
                          <a:cs typeface="Times New Roman"/>
                        </a:rPr>
                        <a:t>stakeholders</a:t>
                      </a:r>
                      <a:r>
                        <a:rPr lang="de-DE" sz="1100" i="1" kern="1200" baseline="0" dirty="0" smtClean="0">
                          <a:solidFill>
                            <a:srgbClr val="244061"/>
                          </a:solidFill>
                          <a:effectLst/>
                          <a:latin typeface="Calibri"/>
                          <a:ea typeface="Calibri"/>
                          <a:cs typeface="Times New Roman"/>
                        </a:rPr>
                        <a:t> in </a:t>
                      </a:r>
                      <a:r>
                        <a:rPr lang="de-DE" sz="1100" i="1" kern="1200" baseline="0" dirty="0" err="1" smtClean="0">
                          <a:solidFill>
                            <a:srgbClr val="244061"/>
                          </a:solidFill>
                          <a:effectLst/>
                          <a:latin typeface="Calibri"/>
                          <a:ea typeface="Calibri"/>
                          <a:cs typeface="Times New Roman"/>
                        </a:rPr>
                        <a:t>completing</a:t>
                      </a:r>
                      <a:r>
                        <a:rPr lang="de-DE" sz="1100" i="1" kern="1200" baseline="0" dirty="0" smtClean="0">
                          <a:solidFill>
                            <a:srgbClr val="244061"/>
                          </a:solidFill>
                          <a:effectLst/>
                          <a:latin typeface="Calibri"/>
                          <a:ea typeface="Calibri"/>
                          <a:cs typeface="Times New Roman"/>
                        </a:rPr>
                        <a:t> </a:t>
                      </a:r>
                      <a:r>
                        <a:rPr lang="de-DE" sz="1100" i="1" kern="1200" baseline="0" dirty="0" err="1" smtClean="0">
                          <a:solidFill>
                            <a:srgbClr val="244061"/>
                          </a:solidFill>
                          <a:effectLst/>
                          <a:latin typeface="Calibri"/>
                          <a:ea typeface="Calibri"/>
                          <a:cs typeface="Times New Roman"/>
                        </a:rPr>
                        <a:t>the</a:t>
                      </a:r>
                      <a:r>
                        <a:rPr lang="de-DE" sz="1100" i="1" kern="1200" baseline="0" dirty="0" smtClean="0">
                          <a:solidFill>
                            <a:srgbClr val="244061"/>
                          </a:solidFill>
                          <a:effectLst/>
                          <a:latin typeface="Calibri"/>
                          <a:ea typeface="Calibri"/>
                          <a:cs typeface="Times New Roman"/>
                        </a:rPr>
                        <a:t> </a:t>
                      </a:r>
                      <a:r>
                        <a:rPr lang="de-DE" sz="1100" i="1" kern="1200" baseline="0" dirty="0" smtClean="0">
                          <a:solidFill>
                            <a:srgbClr val="244061"/>
                          </a:solidFill>
                          <a:effectLst/>
                          <a:latin typeface="Calibri"/>
                          <a:ea typeface="Calibri"/>
                          <a:cs typeface="Times New Roman"/>
                        </a:rPr>
                        <a:t>CA. </a:t>
                      </a:r>
                      <a:endParaRPr lang="de-DE" sz="1100" i="1" kern="1200" baseline="0" dirty="0" smtClean="0">
                        <a:solidFill>
                          <a:srgbClr val="244061"/>
                        </a:solidFill>
                        <a:effectLst/>
                        <a:latin typeface="Calibri"/>
                        <a:ea typeface="Calibri"/>
                        <a:cs typeface="Times New Roman"/>
                      </a:endParaRPr>
                    </a:p>
                    <a:p>
                      <a:pPr marL="0" indent="0" algn="l">
                        <a:lnSpc>
                          <a:spcPct val="115000"/>
                        </a:lnSpc>
                        <a:spcAft>
                          <a:spcPts val="0"/>
                        </a:spcAft>
                        <a:buNone/>
                      </a:pPr>
                      <a:endParaRPr lang="de-DE" sz="1100" i="1" kern="1200" baseline="0" dirty="0" smtClean="0">
                        <a:solidFill>
                          <a:srgbClr val="244061"/>
                        </a:solidFill>
                        <a:effectLst/>
                        <a:latin typeface="Calibri"/>
                        <a:ea typeface="Calibri"/>
                        <a:cs typeface="Times New Roman"/>
                      </a:endParaRPr>
                    </a:p>
                    <a:p>
                      <a:pPr marL="0" indent="0" algn="l">
                        <a:lnSpc>
                          <a:spcPct val="115000"/>
                        </a:lnSpc>
                        <a:spcAft>
                          <a:spcPts val="0"/>
                        </a:spcAft>
                        <a:buNone/>
                      </a:pPr>
                      <a:r>
                        <a:rPr lang="de-DE" sz="1100" i="1" kern="1200" baseline="0" dirty="0" err="1" smtClean="0">
                          <a:solidFill>
                            <a:srgbClr val="244061"/>
                          </a:solidFill>
                          <a:effectLst/>
                          <a:latin typeface="Calibri"/>
                          <a:ea typeface="Calibri"/>
                          <a:cs typeface="Times New Roman"/>
                        </a:rPr>
                        <a:t>Challenges</a:t>
                      </a:r>
                      <a:endParaRPr lang="de-DE" sz="1100" i="1" kern="1200" baseline="0" dirty="0" smtClean="0">
                        <a:solidFill>
                          <a:srgbClr val="244061"/>
                        </a:solidFill>
                        <a:effectLst/>
                        <a:latin typeface="Calibri"/>
                        <a:ea typeface="Calibri"/>
                        <a:cs typeface="Times New Roman"/>
                      </a:endParaRPr>
                    </a:p>
                    <a:p>
                      <a:pPr marL="228600" indent="-228600" algn="l">
                        <a:lnSpc>
                          <a:spcPct val="115000"/>
                        </a:lnSpc>
                        <a:spcAft>
                          <a:spcPts val="0"/>
                        </a:spcAft>
                        <a:buAutoNum type="arabicPeriod"/>
                      </a:pPr>
                      <a:r>
                        <a:rPr lang="de-DE" sz="1100" i="1" kern="1200" baseline="0" dirty="0" err="1" smtClean="0">
                          <a:solidFill>
                            <a:srgbClr val="244061"/>
                          </a:solidFill>
                          <a:effectLst/>
                          <a:latin typeface="Calibri"/>
                          <a:ea typeface="Calibri"/>
                          <a:cs typeface="Times New Roman"/>
                        </a:rPr>
                        <a:t>Challenges</a:t>
                      </a:r>
                      <a:r>
                        <a:rPr lang="de-DE" sz="1100" i="1" kern="1200" baseline="0" dirty="0" smtClean="0">
                          <a:solidFill>
                            <a:srgbClr val="244061"/>
                          </a:solidFill>
                          <a:effectLst/>
                          <a:latin typeface="Calibri"/>
                          <a:ea typeface="Calibri"/>
                          <a:cs typeface="Times New Roman"/>
                        </a:rPr>
                        <a:t> </a:t>
                      </a:r>
                      <a:r>
                        <a:rPr lang="de-DE" sz="1100" i="1" kern="1200" baseline="0" dirty="0" err="1" smtClean="0">
                          <a:solidFill>
                            <a:srgbClr val="244061"/>
                          </a:solidFill>
                          <a:effectLst/>
                          <a:latin typeface="Calibri"/>
                          <a:ea typeface="Calibri"/>
                          <a:cs typeface="Times New Roman"/>
                        </a:rPr>
                        <a:t>concerning</a:t>
                      </a:r>
                      <a:r>
                        <a:rPr lang="de-DE" sz="1100" i="1" kern="1200" baseline="0" dirty="0" smtClean="0">
                          <a:solidFill>
                            <a:srgbClr val="244061"/>
                          </a:solidFill>
                          <a:effectLst/>
                          <a:latin typeface="Calibri"/>
                          <a:ea typeface="Calibri"/>
                          <a:cs typeface="Times New Roman"/>
                        </a:rPr>
                        <a:t> </a:t>
                      </a:r>
                      <a:r>
                        <a:rPr lang="de-DE" sz="1100" i="1" kern="1200" baseline="0" dirty="0" err="1" smtClean="0">
                          <a:solidFill>
                            <a:srgbClr val="244061"/>
                          </a:solidFill>
                          <a:effectLst/>
                          <a:latin typeface="Calibri"/>
                          <a:ea typeface="Calibri"/>
                          <a:cs typeface="Times New Roman"/>
                        </a:rPr>
                        <a:t>availability</a:t>
                      </a:r>
                      <a:r>
                        <a:rPr lang="de-DE" sz="1100" i="1" kern="1200" baseline="0" dirty="0" smtClean="0">
                          <a:solidFill>
                            <a:srgbClr val="244061"/>
                          </a:solidFill>
                          <a:effectLst/>
                          <a:latin typeface="Calibri"/>
                          <a:ea typeface="Calibri"/>
                          <a:cs typeface="Times New Roman"/>
                        </a:rPr>
                        <a:t> </a:t>
                      </a:r>
                      <a:r>
                        <a:rPr lang="de-DE" sz="1100" i="1" kern="1200" baseline="0" dirty="0" err="1" smtClean="0">
                          <a:solidFill>
                            <a:srgbClr val="244061"/>
                          </a:solidFill>
                          <a:effectLst/>
                          <a:latin typeface="Calibri"/>
                          <a:ea typeface="Calibri"/>
                          <a:cs typeface="Times New Roman"/>
                        </a:rPr>
                        <a:t>of</a:t>
                      </a:r>
                      <a:r>
                        <a:rPr lang="de-DE" sz="1100" i="1" kern="1200" baseline="0" dirty="0" smtClean="0">
                          <a:solidFill>
                            <a:srgbClr val="244061"/>
                          </a:solidFill>
                          <a:effectLst/>
                          <a:latin typeface="Calibri"/>
                          <a:ea typeface="Calibri"/>
                          <a:cs typeface="Times New Roman"/>
                        </a:rPr>
                        <a:t> </a:t>
                      </a:r>
                      <a:r>
                        <a:rPr lang="de-DE" sz="1100" i="1" kern="1200" baseline="0" dirty="0" err="1" smtClean="0">
                          <a:solidFill>
                            <a:srgbClr val="244061"/>
                          </a:solidFill>
                          <a:effectLst/>
                          <a:latin typeface="Calibri"/>
                          <a:ea typeface="Calibri"/>
                          <a:cs typeface="Times New Roman"/>
                        </a:rPr>
                        <a:t>data</a:t>
                      </a:r>
                      <a:r>
                        <a:rPr lang="de-DE" sz="1100" i="1" kern="1200" baseline="0" dirty="0" smtClean="0">
                          <a:solidFill>
                            <a:srgbClr val="244061"/>
                          </a:solidFill>
                          <a:effectLst/>
                          <a:latin typeface="Calibri"/>
                          <a:ea typeface="Calibri"/>
                          <a:cs typeface="Times New Roman"/>
                        </a:rPr>
                        <a:t> </a:t>
                      </a:r>
                      <a:r>
                        <a:rPr lang="de-DE" sz="1100" i="1" kern="1200" baseline="0" dirty="0" err="1" smtClean="0">
                          <a:solidFill>
                            <a:srgbClr val="244061"/>
                          </a:solidFill>
                          <a:effectLst/>
                          <a:latin typeface="Calibri"/>
                          <a:ea typeface="Calibri"/>
                          <a:cs typeface="Times New Roman"/>
                        </a:rPr>
                        <a:t>and</a:t>
                      </a:r>
                      <a:r>
                        <a:rPr lang="de-DE" sz="1100" i="1" kern="1200" baseline="0" dirty="0" smtClean="0">
                          <a:solidFill>
                            <a:srgbClr val="244061"/>
                          </a:solidFill>
                          <a:effectLst/>
                          <a:latin typeface="Calibri"/>
                          <a:ea typeface="Calibri"/>
                          <a:cs typeface="Times New Roman"/>
                        </a:rPr>
                        <a:t> </a:t>
                      </a:r>
                      <a:r>
                        <a:rPr lang="de-DE" sz="1100" i="1" kern="1200" baseline="0" dirty="0" err="1" smtClean="0">
                          <a:solidFill>
                            <a:srgbClr val="244061"/>
                          </a:solidFill>
                          <a:effectLst/>
                          <a:latin typeface="Calibri"/>
                          <a:ea typeface="Calibri"/>
                          <a:cs typeface="Times New Roman"/>
                        </a:rPr>
                        <a:t>complex</a:t>
                      </a:r>
                      <a:r>
                        <a:rPr lang="de-DE" sz="1100" i="1" kern="1200" baseline="0" dirty="0" smtClean="0">
                          <a:solidFill>
                            <a:srgbClr val="244061"/>
                          </a:solidFill>
                          <a:effectLst/>
                          <a:latin typeface="Calibri"/>
                          <a:ea typeface="Calibri"/>
                          <a:cs typeface="Times New Roman"/>
                        </a:rPr>
                        <a:t> </a:t>
                      </a:r>
                      <a:r>
                        <a:rPr lang="de-DE" sz="1100" i="1" kern="1200" baseline="0" dirty="0" err="1" smtClean="0">
                          <a:solidFill>
                            <a:srgbClr val="244061"/>
                          </a:solidFill>
                          <a:effectLst/>
                          <a:latin typeface="Calibri"/>
                          <a:ea typeface="Calibri"/>
                          <a:cs typeface="Times New Roman"/>
                        </a:rPr>
                        <a:t>government</a:t>
                      </a:r>
                      <a:r>
                        <a:rPr lang="de-DE" sz="1100" i="1" kern="1200" baseline="0" dirty="0" smtClean="0">
                          <a:solidFill>
                            <a:srgbClr val="244061"/>
                          </a:solidFill>
                          <a:effectLst/>
                          <a:latin typeface="Calibri"/>
                          <a:ea typeface="Calibri"/>
                          <a:cs typeface="Times New Roman"/>
                        </a:rPr>
                        <a:t> </a:t>
                      </a:r>
                      <a:r>
                        <a:rPr lang="de-DE" sz="1100" i="1" kern="1200" baseline="0" dirty="0" err="1" smtClean="0">
                          <a:solidFill>
                            <a:srgbClr val="244061"/>
                          </a:solidFill>
                          <a:effectLst/>
                          <a:latin typeface="Calibri"/>
                          <a:ea typeface="Calibri"/>
                          <a:cs typeface="Times New Roman"/>
                        </a:rPr>
                        <a:t>structures</a:t>
                      </a:r>
                      <a:r>
                        <a:rPr lang="de-DE" sz="1100" i="1" kern="1200" baseline="0" dirty="0" smtClean="0">
                          <a:solidFill>
                            <a:srgbClr val="244061"/>
                          </a:solidFill>
                          <a:effectLst/>
                          <a:latin typeface="Calibri"/>
                          <a:ea typeface="Calibri"/>
                          <a:cs typeface="Times New Roman"/>
                        </a:rPr>
                        <a:t>. </a:t>
                      </a:r>
                    </a:p>
                    <a:p>
                      <a:pPr marL="228600" indent="-228600" algn="l">
                        <a:lnSpc>
                          <a:spcPct val="115000"/>
                        </a:lnSpc>
                        <a:spcAft>
                          <a:spcPts val="0"/>
                        </a:spcAft>
                        <a:buAutoNum type="arabicPeriod"/>
                      </a:pPr>
                      <a:r>
                        <a:rPr lang="de-DE" sz="1100" i="1" kern="1200" baseline="0" dirty="0" err="1" smtClean="0">
                          <a:solidFill>
                            <a:srgbClr val="244061"/>
                          </a:solidFill>
                          <a:effectLst/>
                          <a:latin typeface="Calibri"/>
                          <a:ea typeface="Calibri"/>
                          <a:cs typeface="Times New Roman"/>
                        </a:rPr>
                        <a:t>Particular</a:t>
                      </a:r>
                      <a:r>
                        <a:rPr lang="de-DE" sz="1100" i="1" kern="1200" baseline="0" dirty="0" smtClean="0">
                          <a:solidFill>
                            <a:srgbClr val="244061"/>
                          </a:solidFill>
                          <a:effectLst/>
                          <a:latin typeface="Calibri"/>
                          <a:ea typeface="Calibri"/>
                          <a:cs typeface="Times New Roman"/>
                        </a:rPr>
                        <a:t> </a:t>
                      </a:r>
                      <a:r>
                        <a:rPr lang="de-DE" sz="1100" i="1" kern="1200" baseline="0" dirty="0" err="1" smtClean="0">
                          <a:solidFill>
                            <a:srgbClr val="244061"/>
                          </a:solidFill>
                          <a:effectLst/>
                          <a:latin typeface="Calibri"/>
                          <a:ea typeface="Calibri"/>
                          <a:cs typeface="Times New Roman"/>
                        </a:rPr>
                        <a:t>issue</a:t>
                      </a:r>
                      <a:r>
                        <a:rPr lang="de-DE" sz="1100" i="1" kern="1200" baseline="0" dirty="0" smtClean="0">
                          <a:solidFill>
                            <a:srgbClr val="244061"/>
                          </a:solidFill>
                          <a:effectLst/>
                          <a:latin typeface="Calibri"/>
                          <a:ea typeface="Calibri"/>
                          <a:cs typeface="Times New Roman"/>
                        </a:rPr>
                        <a:t> </a:t>
                      </a:r>
                      <a:r>
                        <a:rPr lang="de-DE" sz="1100" i="1" kern="1200" baseline="0" dirty="0" err="1" smtClean="0">
                          <a:solidFill>
                            <a:srgbClr val="244061"/>
                          </a:solidFill>
                          <a:effectLst/>
                          <a:latin typeface="Calibri"/>
                          <a:ea typeface="Calibri"/>
                          <a:cs typeface="Times New Roman"/>
                        </a:rPr>
                        <a:t>concerning</a:t>
                      </a:r>
                      <a:r>
                        <a:rPr lang="de-DE" sz="1100" i="1" kern="1200" baseline="0" dirty="0" smtClean="0">
                          <a:solidFill>
                            <a:srgbClr val="244061"/>
                          </a:solidFill>
                          <a:effectLst/>
                          <a:latin typeface="Calibri"/>
                          <a:ea typeface="Calibri"/>
                          <a:cs typeface="Times New Roman"/>
                        </a:rPr>
                        <a:t> </a:t>
                      </a:r>
                      <a:r>
                        <a:rPr lang="de-DE" sz="1100" i="1" kern="1200" baseline="0" dirty="0" err="1" smtClean="0">
                          <a:solidFill>
                            <a:srgbClr val="244061"/>
                          </a:solidFill>
                          <a:effectLst/>
                          <a:latin typeface="Calibri"/>
                          <a:ea typeface="Calibri"/>
                          <a:cs typeface="Times New Roman"/>
                        </a:rPr>
                        <a:t>quality</a:t>
                      </a:r>
                      <a:r>
                        <a:rPr lang="de-DE" sz="1100" i="1" kern="1200" baseline="0" dirty="0" smtClean="0">
                          <a:solidFill>
                            <a:srgbClr val="244061"/>
                          </a:solidFill>
                          <a:effectLst/>
                          <a:latin typeface="Calibri"/>
                          <a:ea typeface="Calibri"/>
                          <a:cs typeface="Times New Roman"/>
                        </a:rPr>
                        <a:t> and </a:t>
                      </a:r>
                      <a:r>
                        <a:rPr lang="de-DE" sz="1100" i="1" kern="1200" baseline="0" dirty="0" err="1" smtClean="0">
                          <a:solidFill>
                            <a:srgbClr val="244061"/>
                          </a:solidFill>
                          <a:effectLst/>
                          <a:latin typeface="Calibri"/>
                          <a:ea typeface="Calibri"/>
                          <a:cs typeface="Times New Roman"/>
                        </a:rPr>
                        <a:t>interpretation</a:t>
                      </a:r>
                      <a:r>
                        <a:rPr lang="de-DE" sz="1100" i="1" kern="1200" baseline="0" dirty="0" smtClean="0">
                          <a:solidFill>
                            <a:srgbClr val="244061"/>
                          </a:solidFill>
                          <a:effectLst/>
                          <a:latin typeface="Calibri"/>
                          <a:ea typeface="Calibri"/>
                          <a:cs typeface="Times New Roman"/>
                        </a:rPr>
                        <a:t> </a:t>
                      </a:r>
                      <a:r>
                        <a:rPr lang="de-DE" sz="1100" i="1" kern="1200" baseline="0" dirty="0" err="1" smtClean="0">
                          <a:solidFill>
                            <a:srgbClr val="244061"/>
                          </a:solidFill>
                          <a:effectLst/>
                          <a:latin typeface="Calibri"/>
                          <a:ea typeface="Calibri"/>
                          <a:cs typeface="Times New Roman"/>
                        </a:rPr>
                        <a:t>of</a:t>
                      </a:r>
                      <a:r>
                        <a:rPr lang="de-DE" sz="1100" i="1" kern="1200" baseline="0" dirty="0" smtClean="0">
                          <a:solidFill>
                            <a:srgbClr val="244061"/>
                          </a:solidFill>
                          <a:effectLst/>
                          <a:latin typeface="Calibri"/>
                          <a:ea typeface="Calibri"/>
                          <a:cs typeface="Times New Roman"/>
                        </a:rPr>
                        <a:t> </a:t>
                      </a:r>
                      <a:r>
                        <a:rPr lang="de-DE" sz="1100" i="1" kern="1200" baseline="0" dirty="0" err="1" smtClean="0">
                          <a:solidFill>
                            <a:srgbClr val="244061"/>
                          </a:solidFill>
                          <a:effectLst/>
                          <a:latin typeface="Calibri"/>
                          <a:ea typeface="Calibri"/>
                          <a:cs typeface="Times New Roman"/>
                        </a:rPr>
                        <a:t>data</a:t>
                      </a:r>
                      <a:r>
                        <a:rPr lang="de-DE" sz="1100" i="1" kern="1200" baseline="0" dirty="0" smtClean="0">
                          <a:solidFill>
                            <a:srgbClr val="244061"/>
                          </a:solidFill>
                          <a:effectLst/>
                          <a:latin typeface="Calibri"/>
                          <a:ea typeface="Calibri"/>
                          <a:cs typeface="Times New Roman"/>
                        </a:rPr>
                        <a:t>. </a:t>
                      </a:r>
                    </a:p>
                    <a:p>
                      <a:pPr marL="228600" marR="0" lvl="0" indent="-228600" algn="l" defTabSz="914400" rtl="0" eaLnBrk="1" fontAlgn="auto" latinLnBrk="0" hangingPunct="1">
                        <a:lnSpc>
                          <a:spcPct val="115000"/>
                        </a:lnSpc>
                        <a:spcBef>
                          <a:spcPts val="0"/>
                        </a:spcBef>
                        <a:spcAft>
                          <a:spcPts val="0"/>
                        </a:spcAft>
                        <a:buClrTx/>
                        <a:buSzTx/>
                        <a:buFontTx/>
                        <a:buAutoNum type="arabicPeriod"/>
                        <a:tabLst/>
                        <a:defRPr/>
                      </a:pPr>
                      <a:r>
                        <a:rPr lang="de-DE" sz="1100" i="1" kern="1200" baseline="0" dirty="0" err="1" smtClean="0">
                          <a:solidFill>
                            <a:srgbClr val="244061"/>
                          </a:solidFill>
                          <a:effectLst/>
                          <a:latin typeface="Calibri"/>
                          <a:ea typeface="Calibri"/>
                          <a:cs typeface="Times New Roman"/>
                        </a:rPr>
                        <a:t>Particular</a:t>
                      </a:r>
                      <a:r>
                        <a:rPr lang="de-DE" sz="1100" i="1" kern="1200" baseline="0" dirty="0" smtClean="0">
                          <a:solidFill>
                            <a:srgbClr val="244061"/>
                          </a:solidFill>
                          <a:effectLst/>
                          <a:latin typeface="Calibri"/>
                          <a:ea typeface="Calibri"/>
                          <a:cs typeface="Times New Roman"/>
                        </a:rPr>
                        <a:t> lack </a:t>
                      </a:r>
                      <a:r>
                        <a:rPr lang="de-DE" sz="1100" i="1" kern="1200" baseline="0" dirty="0" err="1" smtClean="0">
                          <a:solidFill>
                            <a:srgbClr val="244061"/>
                          </a:solidFill>
                          <a:effectLst/>
                          <a:latin typeface="Calibri"/>
                          <a:ea typeface="Calibri"/>
                          <a:cs typeface="Times New Roman"/>
                        </a:rPr>
                        <a:t>of</a:t>
                      </a:r>
                      <a:r>
                        <a:rPr lang="de-DE" sz="1100" i="1" kern="1200" baseline="0" dirty="0" smtClean="0">
                          <a:solidFill>
                            <a:srgbClr val="244061"/>
                          </a:solidFill>
                          <a:effectLst/>
                          <a:latin typeface="Calibri"/>
                          <a:ea typeface="Calibri"/>
                          <a:cs typeface="Times New Roman"/>
                        </a:rPr>
                        <a:t> </a:t>
                      </a:r>
                      <a:r>
                        <a:rPr lang="de-DE" sz="1100" i="1" kern="1200" baseline="0" dirty="0" err="1" smtClean="0">
                          <a:solidFill>
                            <a:srgbClr val="244061"/>
                          </a:solidFill>
                          <a:effectLst/>
                          <a:latin typeface="Calibri"/>
                          <a:ea typeface="Calibri"/>
                          <a:cs typeface="Times New Roman"/>
                        </a:rPr>
                        <a:t>evaluation</a:t>
                      </a:r>
                      <a:r>
                        <a:rPr lang="de-DE" sz="1100" i="1" kern="1200" baseline="0" dirty="0" smtClean="0">
                          <a:solidFill>
                            <a:srgbClr val="244061"/>
                          </a:solidFill>
                          <a:effectLst/>
                          <a:latin typeface="Calibri"/>
                          <a:ea typeface="Calibri"/>
                          <a:cs typeface="Times New Roman"/>
                        </a:rPr>
                        <a:t> </a:t>
                      </a:r>
                      <a:r>
                        <a:rPr lang="de-DE" sz="1100" i="1" kern="1200" baseline="0" dirty="0" err="1" smtClean="0">
                          <a:solidFill>
                            <a:srgbClr val="244061"/>
                          </a:solidFill>
                          <a:effectLst/>
                          <a:latin typeface="Calibri"/>
                          <a:ea typeface="Calibri"/>
                          <a:cs typeface="Times New Roman"/>
                        </a:rPr>
                        <a:t>of</a:t>
                      </a:r>
                      <a:r>
                        <a:rPr lang="de-DE" sz="1100" i="1" kern="1200" baseline="0" dirty="0" smtClean="0">
                          <a:solidFill>
                            <a:srgbClr val="244061"/>
                          </a:solidFill>
                          <a:effectLst/>
                          <a:latin typeface="Calibri"/>
                          <a:ea typeface="Calibri"/>
                          <a:cs typeface="Times New Roman"/>
                        </a:rPr>
                        <a:t> </a:t>
                      </a:r>
                      <a:r>
                        <a:rPr lang="de-DE" sz="1100" i="1" kern="1200" baseline="0" dirty="0" err="1" smtClean="0">
                          <a:solidFill>
                            <a:srgbClr val="244061"/>
                          </a:solidFill>
                          <a:effectLst/>
                          <a:latin typeface="Calibri"/>
                          <a:ea typeface="Calibri"/>
                          <a:cs typeface="Times New Roman"/>
                        </a:rPr>
                        <a:t>policies</a:t>
                      </a:r>
                      <a:r>
                        <a:rPr lang="de-DE" sz="1100" i="1" kern="1200" baseline="0" dirty="0" smtClean="0">
                          <a:solidFill>
                            <a:srgbClr val="244061"/>
                          </a:solidFill>
                          <a:effectLst/>
                          <a:latin typeface="Calibri"/>
                          <a:ea typeface="Calibri"/>
                          <a:cs typeface="Times New Roman"/>
                        </a:rPr>
                        <a:t> </a:t>
                      </a:r>
                      <a:r>
                        <a:rPr lang="de-DE" sz="1100" i="1" kern="1200" baseline="0" dirty="0" err="1" smtClean="0">
                          <a:solidFill>
                            <a:srgbClr val="244061"/>
                          </a:solidFill>
                          <a:effectLst/>
                          <a:latin typeface="Calibri"/>
                          <a:ea typeface="Calibri"/>
                          <a:cs typeface="Times New Roman"/>
                        </a:rPr>
                        <a:t>and</a:t>
                      </a:r>
                      <a:r>
                        <a:rPr lang="de-DE" sz="1100" i="1" kern="1200" baseline="0" dirty="0" smtClean="0">
                          <a:solidFill>
                            <a:srgbClr val="244061"/>
                          </a:solidFill>
                          <a:effectLst/>
                          <a:latin typeface="Calibri"/>
                          <a:ea typeface="Calibri"/>
                          <a:cs typeface="Times New Roman"/>
                        </a:rPr>
                        <a:t> </a:t>
                      </a:r>
                      <a:r>
                        <a:rPr lang="de-DE" sz="1100" i="1" kern="1200" baseline="0" dirty="0" err="1" smtClean="0">
                          <a:solidFill>
                            <a:srgbClr val="244061"/>
                          </a:solidFill>
                          <a:effectLst/>
                          <a:latin typeface="Calibri"/>
                          <a:ea typeface="Calibri"/>
                          <a:cs typeface="Times New Roman"/>
                        </a:rPr>
                        <a:t>measures</a:t>
                      </a:r>
                      <a:r>
                        <a:rPr lang="de-DE" sz="1100" i="1" kern="1200" baseline="0" dirty="0" smtClean="0">
                          <a:solidFill>
                            <a:srgbClr val="244061"/>
                          </a:solidFill>
                          <a:effectLst/>
                          <a:latin typeface="Calibri"/>
                          <a:ea typeface="Calibri"/>
                          <a:cs typeface="Times New Roman"/>
                        </a:rPr>
                        <a:t>. </a:t>
                      </a:r>
                    </a:p>
                    <a:p>
                      <a:pPr marL="228600" indent="-228600" algn="l">
                        <a:lnSpc>
                          <a:spcPct val="115000"/>
                        </a:lnSpc>
                        <a:spcAft>
                          <a:spcPts val="0"/>
                        </a:spcAft>
                        <a:buAutoNum type="arabicPeriod"/>
                      </a:pPr>
                      <a:r>
                        <a:rPr lang="de-DE" sz="1100" i="1" kern="1200" baseline="0" dirty="0" err="1" smtClean="0">
                          <a:solidFill>
                            <a:srgbClr val="244061"/>
                          </a:solidFill>
                          <a:effectLst/>
                          <a:latin typeface="Calibri"/>
                          <a:ea typeface="Calibri"/>
                          <a:cs typeface="Times New Roman"/>
                        </a:rPr>
                        <a:t>Selections</a:t>
                      </a:r>
                      <a:r>
                        <a:rPr lang="de-DE" sz="1100" i="1" kern="1200" baseline="0" dirty="0" smtClean="0">
                          <a:solidFill>
                            <a:srgbClr val="244061"/>
                          </a:solidFill>
                          <a:effectLst/>
                          <a:latin typeface="Calibri"/>
                          <a:ea typeface="Calibri"/>
                          <a:cs typeface="Times New Roman"/>
                        </a:rPr>
                        <a:t> </a:t>
                      </a:r>
                      <a:r>
                        <a:rPr lang="de-DE" sz="1100" i="1" kern="1200" baseline="0" dirty="0" err="1" smtClean="0">
                          <a:solidFill>
                            <a:srgbClr val="244061"/>
                          </a:solidFill>
                          <a:effectLst/>
                          <a:latin typeface="Calibri"/>
                          <a:ea typeface="Calibri"/>
                          <a:cs typeface="Times New Roman"/>
                        </a:rPr>
                        <a:t>may</a:t>
                      </a:r>
                      <a:r>
                        <a:rPr lang="de-DE" sz="1100" i="1" kern="1200" baseline="0" dirty="0" smtClean="0">
                          <a:solidFill>
                            <a:srgbClr val="244061"/>
                          </a:solidFill>
                          <a:effectLst/>
                          <a:latin typeface="Calibri"/>
                          <a:ea typeface="Calibri"/>
                          <a:cs typeface="Times New Roman"/>
                        </a:rPr>
                        <a:t> not </a:t>
                      </a:r>
                      <a:r>
                        <a:rPr lang="de-DE" sz="1100" i="1" kern="1200" baseline="0" dirty="0" err="1" smtClean="0">
                          <a:solidFill>
                            <a:srgbClr val="244061"/>
                          </a:solidFill>
                          <a:effectLst/>
                          <a:latin typeface="Calibri"/>
                          <a:ea typeface="Calibri"/>
                          <a:cs typeface="Times New Roman"/>
                        </a:rPr>
                        <a:t>fulfill</a:t>
                      </a:r>
                      <a:r>
                        <a:rPr lang="de-DE" sz="1100" i="1" kern="1200" baseline="0" dirty="0" smtClean="0">
                          <a:solidFill>
                            <a:srgbClr val="244061"/>
                          </a:solidFill>
                          <a:effectLst/>
                          <a:latin typeface="Calibri"/>
                          <a:ea typeface="Calibri"/>
                          <a:cs typeface="Times New Roman"/>
                        </a:rPr>
                        <a:t> </a:t>
                      </a:r>
                      <a:r>
                        <a:rPr lang="de-DE" sz="1100" i="1" kern="1200" baseline="0" dirty="0" err="1" smtClean="0">
                          <a:solidFill>
                            <a:srgbClr val="244061"/>
                          </a:solidFill>
                          <a:effectLst/>
                          <a:latin typeface="Calibri"/>
                          <a:ea typeface="Calibri"/>
                          <a:cs typeface="Times New Roman"/>
                        </a:rPr>
                        <a:t>criteria</a:t>
                      </a:r>
                      <a:r>
                        <a:rPr lang="de-DE" sz="1100" i="1" kern="1200" baseline="0" dirty="0" smtClean="0">
                          <a:solidFill>
                            <a:srgbClr val="244061"/>
                          </a:solidFill>
                          <a:effectLst/>
                          <a:latin typeface="Calibri"/>
                          <a:ea typeface="Calibri"/>
                          <a:cs typeface="Times New Roman"/>
                        </a:rPr>
                        <a:t> </a:t>
                      </a:r>
                      <a:r>
                        <a:rPr lang="de-DE" sz="1100" i="1" kern="1200" baseline="0" dirty="0" err="1" smtClean="0">
                          <a:solidFill>
                            <a:srgbClr val="244061"/>
                          </a:solidFill>
                          <a:effectLst/>
                          <a:latin typeface="Calibri"/>
                          <a:ea typeface="Calibri"/>
                          <a:cs typeface="Times New Roman"/>
                        </a:rPr>
                        <a:t>of</a:t>
                      </a:r>
                      <a:r>
                        <a:rPr lang="de-DE" sz="1100" i="1" kern="1200" baseline="0" dirty="0" smtClean="0">
                          <a:solidFill>
                            <a:srgbClr val="244061"/>
                          </a:solidFill>
                          <a:effectLst/>
                          <a:latin typeface="Calibri"/>
                          <a:ea typeface="Calibri"/>
                          <a:cs typeface="Times New Roman"/>
                        </a:rPr>
                        <a:t> JAHEE </a:t>
                      </a:r>
                      <a:r>
                        <a:rPr lang="de-DE" sz="1100" i="1" kern="1200" baseline="0" dirty="0" err="1" smtClean="0">
                          <a:solidFill>
                            <a:srgbClr val="244061"/>
                          </a:solidFill>
                          <a:effectLst/>
                          <a:latin typeface="Calibri"/>
                          <a:ea typeface="Calibri"/>
                          <a:cs typeface="Times New Roman"/>
                        </a:rPr>
                        <a:t>and</a:t>
                      </a:r>
                      <a:r>
                        <a:rPr lang="de-DE" sz="1100" i="1" kern="1200" baseline="0" dirty="0" smtClean="0">
                          <a:solidFill>
                            <a:srgbClr val="244061"/>
                          </a:solidFill>
                          <a:effectLst/>
                          <a:latin typeface="Calibri"/>
                          <a:ea typeface="Calibri"/>
                          <a:cs typeface="Times New Roman"/>
                        </a:rPr>
                        <a:t> </a:t>
                      </a:r>
                      <a:r>
                        <a:rPr lang="de-DE" sz="1100" i="1" kern="1200" baseline="0" dirty="0" smtClean="0">
                          <a:solidFill>
                            <a:srgbClr val="244061"/>
                          </a:solidFill>
                          <a:effectLst/>
                          <a:latin typeface="Calibri"/>
                          <a:ea typeface="Calibri"/>
                          <a:cs typeface="Times New Roman"/>
                        </a:rPr>
                        <a:t>WP7.</a:t>
                      </a:r>
                      <a:endParaRPr lang="de-DE" sz="1100" i="1" kern="1200" baseline="0" dirty="0">
                        <a:solidFill>
                          <a:srgbClr val="24406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33" name="Tabelle 32"/>
          <p:cNvGraphicFramePr>
            <a:graphicFrameLocks noGrp="1"/>
          </p:cNvGraphicFramePr>
          <p:nvPr>
            <p:extLst>
              <p:ext uri="{D42A27DB-BD31-4B8C-83A1-F6EECF244321}">
                <p14:modId xmlns:p14="http://schemas.microsoft.com/office/powerpoint/2010/main" val="2429994876"/>
              </p:ext>
            </p:extLst>
          </p:nvPr>
        </p:nvGraphicFramePr>
        <p:xfrm>
          <a:off x="6394305" y="1561381"/>
          <a:ext cx="2511951" cy="5180313"/>
        </p:xfrm>
        <a:graphic>
          <a:graphicData uri="http://schemas.openxmlformats.org/drawingml/2006/table">
            <a:tbl>
              <a:tblPr firstRow="1" firstCol="1" bandRow="1"/>
              <a:tblGrid>
                <a:gridCol w="2511951">
                  <a:extLst>
                    <a:ext uri="{9D8B030D-6E8A-4147-A177-3AD203B41FA5}">
                      <a16:colId xmlns:a16="http://schemas.microsoft.com/office/drawing/2014/main" val="20000"/>
                    </a:ext>
                  </a:extLst>
                </a:gridCol>
              </a:tblGrid>
              <a:tr h="820260">
                <a:tc>
                  <a:txBody>
                    <a:bodyPr/>
                    <a:lstStyle/>
                    <a:p>
                      <a:pPr lvl="0" algn="ctr">
                        <a:lnSpc>
                          <a:spcPct val="100000"/>
                        </a:lnSpc>
                        <a:spcAft>
                          <a:spcPts val="0"/>
                        </a:spcAft>
                      </a:pPr>
                      <a:r>
                        <a:rPr lang="en-US" sz="1600" b="1" kern="1200" dirty="0" smtClean="0">
                          <a:solidFill>
                            <a:srgbClr val="FFFFFF"/>
                          </a:solidFill>
                          <a:effectLst/>
                          <a:latin typeface="Arial" panose="020B0604020202020204" pitchFamily="34" charset="0"/>
                          <a:ea typeface="Calibri"/>
                          <a:cs typeface="Arial" panose="020B0604020202020204" pitchFamily="34" charset="0"/>
                        </a:rPr>
                        <a:t>Country actions in </a:t>
                      </a:r>
                    </a:p>
                    <a:p>
                      <a:pPr lvl="0" algn="ctr">
                        <a:lnSpc>
                          <a:spcPct val="100000"/>
                        </a:lnSpc>
                        <a:spcAft>
                          <a:spcPts val="0"/>
                        </a:spcAft>
                      </a:pPr>
                      <a:r>
                        <a:rPr lang="en-US" sz="1600" b="1" kern="1200" dirty="0" smtClean="0">
                          <a:solidFill>
                            <a:srgbClr val="FFFFFF"/>
                          </a:solidFill>
                          <a:effectLst/>
                          <a:latin typeface="Arial" panose="020B0604020202020204" pitchFamily="34" charset="0"/>
                          <a:ea typeface="Calibri"/>
                          <a:cs typeface="Arial" panose="020B0604020202020204" pitchFamily="34" charset="0"/>
                        </a:rPr>
                        <a:t>2019 - 2020</a:t>
                      </a:r>
                      <a:endParaRPr lang="de-DE" sz="1600" b="1" kern="1200" dirty="0">
                        <a:solidFill>
                          <a:srgbClr val="FFFFFF"/>
                        </a:solidFill>
                        <a:effectLst/>
                        <a:latin typeface="Arial" panose="020B0604020202020204" pitchFamily="34" charset="0"/>
                        <a:ea typeface="Calibri"/>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extLst>
                  <a:ext uri="{0D108BD9-81ED-4DB2-BD59-A6C34878D82A}">
                    <a16:rowId xmlns:a16="http://schemas.microsoft.com/office/drawing/2014/main" val="10000"/>
                  </a:ext>
                </a:extLst>
              </a:tr>
              <a:tr h="4360053">
                <a:tc>
                  <a:txBody>
                    <a:bodyPr/>
                    <a:lstStyle/>
                    <a:p>
                      <a:pPr algn="just">
                        <a:lnSpc>
                          <a:spcPct val="115000"/>
                        </a:lnSpc>
                        <a:spcAft>
                          <a:spcPts val="0"/>
                        </a:spcAft>
                      </a:pPr>
                      <a:r>
                        <a:rPr lang="en-US" sz="1100" i="1" kern="1200" baseline="0" dirty="0" smtClean="0">
                          <a:solidFill>
                            <a:srgbClr val="244061"/>
                          </a:solidFill>
                          <a:effectLst/>
                          <a:latin typeface="Calibri"/>
                          <a:ea typeface="Calibri"/>
                          <a:cs typeface="Times New Roman"/>
                        </a:rPr>
                        <a:t>Together </a:t>
                      </a:r>
                      <a:r>
                        <a:rPr lang="en-US" sz="1100" i="1" kern="1200" baseline="0" dirty="0" smtClean="0">
                          <a:solidFill>
                            <a:srgbClr val="244061"/>
                          </a:solidFill>
                          <a:effectLst/>
                          <a:latin typeface="Calibri"/>
                          <a:ea typeface="Calibri"/>
                          <a:cs typeface="Times New Roman"/>
                        </a:rPr>
                        <a:t>actions cover 6 areas identified in the PFA and are of many types </a:t>
                      </a:r>
                      <a:r>
                        <a:rPr lang="en-US" sz="1100" i="1" kern="1200" baseline="0" dirty="0" smtClean="0">
                          <a:solidFill>
                            <a:srgbClr val="244061"/>
                          </a:solidFill>
                          <a:effectLst/>
                          <a:latin typeface="Calibri"/>
                          <a:ea typeface="Calibri"/>
                          <a:cs typeface="Times New Roman"/>
                        </a:rPr>
                        <a:t>and important </a:t>
                      </a:r>
                      <a:r>
                        <a:rPr lang="en-US" sz="1100" i="1" kern="1200" baseline="0" dirty="0" smtClean="0">
                          <a:solidFill>
                            <a:srgbClr val="244061"/>
                          </a:solidFill>
                          <a:effectLst/>
                          <a:latin typeface="Calibri"/>
                          <a:ea typeface="Calibri"/>
                          <a:cs typeface="Times New Roman"/>
                        </a:rPr>
                        <a:t>topics; 1) advocacy 2) education 3) training 4) reporting 5) monitoring 6) evaluation 7) networking 8) health promotion 9) information 10) dissemination. </a:t>
                      </a:r>
                    </a:p>
                    <a:p>
                      <a:pPr algn="just">
                        <a:lnSpc>
                          <a:spcPct val="115000"/>
                        </a:lnSpc>
                        <a:spcAft>
                          <a:spcPts val="0"/>
                        </a:spcAft>
                      </a:pPr>
                      <a:endParaRPr lang="en-US" sz="1100" i="1" kern="1200" baseline="0" dirty="0" smtClean="0">
                        <a:solidFill>
                          <a:srgbClr val="244061"/>
                        </a:solidFill>
                        <a:effectLst/>
                        <a:latin typeface="Calibri"/>
                        <a:ea typeface="Calibri"/>
                        <a:cs typeface="Times New Roman"/>
                      </a:endParaRPr>
                    </a:p>
                    <a:p>
                      <a:pPr algn="just">
                        <a:lnSpc>
                          <a:spcPct val="115000"/>
                        </a:lnSpc>
                        <a:spcAft>
                          <a:spcPts val="0"/>
                        </a:spcAft>
                      </a:pPr>
                      <a:r>
                        <a:rPr lang="en-US" sz="1100" i="1" kern="1200" baseline="0" dirty="0" smtClean="0">
                          <a:solidFill>
                            <a:srgbClr val="244061"/>
                          </a:solidFill>
                          <a:effectLst/>
                          <a:latin typeface="Calibri"/>
                          <a:ea typeface="Calibri"/>
                          <a:cs typeface="Times New Roman"/>
                        </a:rPr>
                        <a:t>Important to be critical about how the chosen action will contribute to the overarching goal of the work package “contributing to reduce inequity in migrants’ health on the national level”, and about the financial and time constraints. </a:t>
                      </a:r>
                    </a:p>
                    <a:p>
                      <a:pPr algn="just">
                        <a:lnSpc>
                          <a:spcPct val="115000"/>
                        </a:lnSpc>
                        <a:spcAft>
                          <a:spcPts val="0"/>
                        </a:spcAft>
                      </a:pPr>
                      <a:endParaRPr lang="en-US" sz="1100" i="1" kern="1200" baseline="0" dirty="0" smtClean="0">
                        <a:solidFill>
                          <a:srgbClr val="244061"/>
                        </a:solidFill>
                        <a:effectLst/>
                        <a:latin typeface="Calibri"/>
                        <a:ea typeface="Calibri"/>
                        <a:cs typeface="Times New Roman"/>
                      </a:endParaRPr>
                    </a:p>
                    <a:p>
                      <a:pPr algn="just">
                        <a:lnSpc>
                          <a:spcPct val="115000"/>
                        </a:lnSpc>
                        <a:spcAft>
                          <a:spcPts val="0"/>
                        </a:spcAft>
                      </a:pPr>
                      <a:r>
                        <a:rPr lang="en-US" sz="1100" i="1" kern="1200" baseline="0" dirty="0" smtClean="0">
                          <a:solidFill>
                            <a:srgbClr val="244061"/>
                          </a:solidFill>
                          <a:effectLst/>
                          <a:latin typeface="Calibri"/>
                          <a:ea typeface="Calibri"/>
                          <a:cs typeface="Times New Roman"/>
                        </a:rPr>
                        <a:t>Examples </a:t>
                      </a:r>
                      <a:r>
                        <a:rPr lang="en-US" sz="1100" i="1" kern="1200" baseline="0" dirty="0" smtClean="0">
                          <a:solidFill>
                            <a:srgbClr val="244061"/>
                          </a:solidFill>
                          <a:effectLst/>
                          <a:latin typeface="Calibri"/>
                          <a:ea typeface="Calibri"/>
                          <a:cs typeface="Times New Roman"/>
                        </a:rPr>
                        <a:t>of actions:</a:t>
                      </a:r>
                      <a:r>
                        <a:rPr lang="en-US" sz="1400" dirty="0">
                          <a:solidFill>
                            <a:srgbClr val="244061"/>
                          </a:solidFill>
                          <a:effectLst/>
                          <a:latin typeface="Arial" panose="020B0604020202020204" pitchFamily="34" charset="0"/>
                          <a:ea typeface="Calibri"/>
                          <a:cs typeface="Arial" panose="020B0604020202020204" pitchFamily="34" charset="0"/>
                        </a:rPr>
                        <a:t> </a:t>
                      </a:r>
                      <a:endParaRPr lang="de-DE" sz="1400" dirty="0" smtClean="0">
                        <a:solidFill>
                          <a:srgbClr val="244061"/>
                        </a:solidFill>
                        <a:effectLst/>
                        <a:latin typeface="Arial" panose="020B0604020202020204" pitchFamily="34" charset="0"/>
                        <a:ea typeface="Calibri"/>
                        <a:cs typeface="Arial" panose="020B0604020202020204" pitchFamily="34" charset="0"/>
                      </a:endParaRPr>
                    </a:p>
                    <a:p>
                      <a:pPr algn="just">
                        <a:lnSpc>
                          <a:spcPct val="115000"/>
                        </a:lnSpc>
                        <a:spcAft>
                          <a:spcPts val="0"/>
                        </a:spcAft>
                      </a:pPr>
                      <a:r>
                        <a:rPr lang="de-DE" sz="1100" i="1" kern="1200" baseline="0" dirty="0" smtClean="0">
                          <a:solidFill>
                            <a:srgbClr val="244061"/>
                          </a:solidFill>
                          <a:effectLst/>
                          <a:latin typeface="Calibri"/>
                          <a:ea typeface="Calibri"/>
                          <a:cs typeface="Times New Roman"/>
                        </a:rPr>
                        <a:t>Networks/</a:t>
                      </a:r>
                      <a:r>
                        <a:rPr lang="de-DE" sz="1100" i="1" kern="1200" baseline="0" dirty="0" err="1" smtClean="0">
                          <a:solidFill>
                            <a:srgbClr val="244061"/>
                          </a:solidFill>
                          <a:effectLst/>
                          <a:latin typeface="Calibri"/>
                          <a:ea typeface="Calibri"/>
                          <a:cs typeface="Times New Roman"/>
                        </a:rPr>
                        <a:t>hubs</a:t>
                      </a:r>
                      <a:r>
                        <a:rPr lang="de-DE" sz="1100" i="1" kern="1200" baseline="0" dirty="0" smtClean="0">
                          <a:solidFill>
                            <a:srgbClr val="244061"/>
                          </a:solidFill>
                          <a:effectLst/>
                          <a:latin typeface="Calibri"/>
                          <a:ea typeface="Calibri"/>
                          <a:cs typeface="Times New Roman"/>
                        </a:rPr>
                        <a:t>/</a:t>
                      </a:r>
                      <a:r>
                        <a:rPr lang="de-DE" sz="1100" i="1" kern="1200" baseline="0" dirty="0" err="1" smtClean="0">
                          <a:solidFill>
                            <a:srgbClr val="244061"/>
                          </a:solidFill>
                          <a:effectLst/>
                          <a:latin typeface="Calibri"/>
                          <a:ea typeface="Calibri"/>
                          <a:cs typeface="Times New Roman"/>
                        </a:rPr>
                        <a:t>information</a:t>
                      </a:r>
                      <a:r>
                        <a:rPr lang="de-DE" sz="1100" i="1" kern="1200" baseline="0" dirty="0" smtClean="0">
                          <a:solidFill>
                            <a:srgbClr val="244061"/>
                          </a:solidFill>
                          <a:effectLst/>
                          <a:latin typeface="Calibri"/>
                          <a:ea typeface="Calibri"/>
                          <a:cs typeface="Times New Roman"/>
                        </a:rPr>
                        <a:t> </a:t>
                      </a:r>
                      <a:r>
                        <a:rPr lang="de-DE" sz="1100" i="1" kern="1200" baseline="0" dirty="0" err="1" smtClean="0">
                          <a:solidFill>
                            <a:srgbClr val="244061"/>
                          </a:solidFill>
                          <a:effectLst/>
                          <a:latin typeface="Calibri"/>
                          <a:ea typeface="Calibri"/>
                          <a:cs typeface="Times New Roman"/>
                        </a:rPr>
                        <a:t>platforms</a:t>
                      </a:r>
                      <a:r>
                        <a:rPr lang="de-DE" sz="1100" i="1" kern="1200" baseline="0" dirty="0" smtClean="0">
                          <a:solidFill>
                            <a:srgbClr val="244061"/>
                          </a:solidFill>
                          <a:effectLst/>
                          <a:latin typeface="Calibri"/>
                          <a:ea typeface="Calibri"/>
                          <a:cs typeface="Times New Roman"/>
                        </a:rPr>
                        <a:t> </a:t>
                      </a:r>
                      <a:r>
                        <a:rPr lang="de-DE" sz="1100" i="1" kern="1200" baseline="0" dirty="0" err="1" smtClean="0">
                          <a:solidFill>
                            <a:srgbClr val="244061"/>
                          </a:solidFill>
                          <a:effectLst/>
                          <a:latin typeface="Calibri"/>
                          <a:ea typeface="Calibri"/>
                          <a:cs typeface="Times New Roman"/>
                        </a:rPr>
                        <a:t>for</a:t>
                      </a:r>
                      <a:r>
                        <a:rPr lang="de-DE" sz="1100" i="1" kern="1200" baseline="0" dirty="0" smtClean="0">
                          <a:solidFill>
                            <a:srgbClr val="244061"/>
                          </a:solidFill>
                          <a:effectLst/>
                          <a:latin typeface="Calibri"/>
                          <a:ea typeface="Calibri"/>
                          <a:cs typeface="Times New Roman"/>
                        </a:rPr>
                        <a:t> </a:t>
                      </a:r>
                      <a:r>
                        <a:rPr lang="de-DE" sz="1100" i="1" kern="1200" baseline="0" smtClean="0">
                          <a:solidFill>
                            <a:srgbClr val="244061"/>
                          </a:solidFill>
                          <a:effectLst/>
                          <a:latin typeface="Calibri"/>
                          <a:ea typeface="Calibri"/>
                          <a:cs typeface="Times New Roman"/>
                        </a:rPr>
                        <a:t>stakeholders, </a:t>
                      </a:r>
                      <a:r>
                        <a:rPr lang="de-DE" sz="1100" i="1" kern="1200" baseline="0" dirty="0" err="1" smtClean="0">
                          <a:solidFill>
                            <a:srgbClr val="244061"/>
                          </a:solidFill>
                          <a:effectLst/>
                          <a:latin typeface="Calibri"/>
                          <a:ea typeface="Calibri"/>
                          <a:cs typeface="Times New Roman"/>
                        </a:rPr>
                        <a:t>improving</a:t>
                      </a:r>
                      <a:r>
                        <a:rPr lang="de-DE" sz="1100" i="1" kern="1200" baseline="0" dirty="0" smtClean="0">
                          <a:solidFill>
                            <a:srgbClr val="244061"/>
                          </a:solidFill>
                          <a:effectLst/>
                          <a:latin typeface="Calibri"/>
                          <a:ea typeface="Calibri"/>
                          <a:cs typeface="Times New Roman"/>
                        </a:rPr>
                        <a:t> </a:t>
                      </a:r>
                      <a:r>
                        <a:rPr lang="de-DE" sz="1100" i="1" kern="1200" baseline="0" dirty="0" err="1" smtClean="0">
                          <a:solidFill>
                            <a:srgbClr val="244061"/>
                          </a:solidFill>
                          <a:effectLst/>
                          <a:latin typeface="Calibri"/>
                          <a:ea typeface="Calibri"/>
                          <a:cs typeface="Times New Roman"/>
                        </a:rPr>
                        <a:t>systematic</a:t>
                      </a:r>
                      <a:r>
                        <a:rPr lang="de-DE" sz="1100" i="1" kern="1200" baseline="0" dirty="0" smtClean="0">
                          <a:solidFill>
                            <a:srgbClr val="244061"/>
                          </a:solidFill>
                          <a:effectLst/>
                          <a:latin typeface="Calibri"/>
                          <a:ea typeface="Calibri"/>
                          <a:cs typeface="Times New Roman"/>
                        </a:rPr>
                        <a:t> </a:t>
                      </a:r>
                      <a:r>
                        <a:rPr lang="de-DE" sz="1100" i="1" kern="1200" baseline="0" dirty="0" err="1" smtClean="0">
                          <a:solidFill>
                            <a:srgbClr val="244061"/>
                          </a:solidFill>
                          <a:effectLst/>
                          <a:latin typeface="Calibri"/>
                          <a:ea typeface="Calibri"/>
                          <a:cs typeface="Times New Roman"/>
                        </a:rPr>
                        <a:t>data</a:t>
                      </a:r>
                      <a:r>
                        <a:rPr lang="de-DE" sz="1100" i="1" kern="1200" baseline="0" dirty="0" smtClean="0">
                          <a:solidFill>
                            <a:srgbClr val="244061"/>
                          </a:solidFill>
                          <a:effectLst/>
                          <a:latin typeface="Calibri"/>
                          <a:ea typeface="Calibri"/>
                          <a:cs typeface="Times New Roman"/>
                        </a:rPr>
                        <a:t> </a:t>
                      </a:r>
                      <a:r>
                        <a:rPr lang="de-DE" sz="1100" i="1" kern="1200" baseline="0" dirty="0" err="1" smtClean="0">
                          <a:solidFill>
                            <a:srgbClr val="244061"/>
                          </a:solidFill>
                          <a:effectLst/>
                          <a:latin typeface="Calibri"/>
                          <a:ea typeface="Calibri"/>
                          <a:cs typeface="Times New Roman"/>
                        </a:rPr>
                        <a:t>collection</a:t>
                      </a:r>
                      <a:r>
                        <a:rPr lang="de-DE" sz="1100" i="1" kern="1200" baseline="0" dirty="0" smtClean="0">
                          <a:solidFill>
                            <a:srgbClr val="244061"/>
                          </a:solidFill>
                          <a:effectLst/>
                          <a:latin typeface="Calibri"/>
                          <a:ea typeface="Calibri"/>
                          <a:cs typeface="Times New Roman"/>
                        </a:rPr>
                        <a:t>, </a:t>
                      </a:r>
                      <a:r>
                        <a:rPr lang="de-DE" sz="1100" i="1" kern="1200" baseline="0" dirty="0" err="1" smtClean="0">
                          <a:solidFill>
                            <a:srgbClr val="244061"/>
                          </a:solidFill>
                          <a:effectLst/>
                          <a:latin typeface="Calibri"/>
                          <a:ea typeface="Calibri"/>
                          <a:cs typeface="Times New Roman"/>
                        </a:rPr>
                        <a:t>improving</a:t>
                      </a:r>
                      <a:r>
                        <a:rPr lang="de-DE" sz="1100" i="1" kern="1200" baseline="0" dirty="0" smtClean="0">
                          <a:solidFill>
                            <a:srgbClr val="244061"/>
                          </a:solidFill>
                          <a:effectLst/>
                          <a:latin typeface="Calibri"/>
                          <a:ea typeface="Calibri"/>
                          <a:cs typeface="Times New Roman"/>
                        </a:rPr>
                        <a:t> </a:t>
                      </a:r>
                      <a:r>
                        <a:rPr lang="de-DE" sz="1100" i="1" kern="1200" baseline="0" dirty="0" err="1" smtClean="0">
                          <a:solidFill>
                            <a:srgbClr val="244061"/>
                          </a:solidFill>
                          <a:effectLst/>
                          <a:latin typeface="Calibri"/>
                          <a:ea typeface="Calibri"/>
                          <a:cs typeface="Times New Roman"/>
                        </a:rPr>
                        <a:t>health</a:t>
                      </a:r>
                      <a:r>
                        <a:rPr lang="de-DE" sz="1100" i="1" kern="1200" baseline="0" dirty="0" smtClean="0">
                          <a:solidFill>
                            <a:srgbClr val="244061"/>
                          </a:solidFill>
                          <a:effectLst/>
                          <a:latin typeface="Calibri"/>
                          <a:ea typeface="Calibri"/>
                          <a:cs typeface="Times New Roman"/>
                        </a:rPr>
                        <a:t> </a:t>
                      </a:r>
                      <a:r>
                        <a:rPr lang="de-DE" sz="1100" i="1" kern="1200" baseline="0" dirty="0" err="1" smtClean="0">
                          <a:solidFill>
                            <a:srgbClr val="244061"/>
                          </a:solidFill>
                          <a:effectLst/>
                          <a:latin typeface="Calibri"/>
                          <a:ea typeface="Calibri"/>
                          <a:cs typeface="Times New Roman"/>
                        </a:rPr>
                        <a:t>literacy</a:t>
                      </a:r>
                      <a:r>
                        <a:rPr lang="de-DE" sz="1100" i="1" kern="1200" baseline="0" dirty="0" smtClean="0">
                          <a:solidFill>
                            <a:srgbClr val="244061"/>
                          </a:solidFill>
                          <a:effectLst/>
                          <a:latin typeface="Calibri"/>
                          <a:ea typeface="Calibri"/>
                          <a:cs typeface="Times New Roman"/>
                        </a:rPr>
                        <a:t> </a:t>
                      </a:r>
                      <a:r>
                        <a:rPr lang="de-DE" sz="1100" i="1" kern="1200" baseline="0" dirty="0" err="1" smtClean="0">
                          <a:solidFill>
                            <a:srgbClr val="244061"/>
                          </a:solidFill>
                          <a:effectLst/>
                          <a:latin typeface="Calibri"/>
                          <a:ea typeface="Calibri"/>
                          <a:cs typeface="Times New Roman"/>
                        </a:rPr>
                        <a:t>of</a:t>
                      </a:r>
                      <a:r>
                        <a:rPr lang="de-DE" sz="1100" i="1" kern="1200" baseline="0" dirty="0" smtClean="0">
                          <a:solidFill>
                            <a:srgbClr val="244061"/>
                          </a:solidFill>
                          <a:effectLst/>
                          <a:latin typeface="Calibri"/>
                          <a:ea typeface="Calibri"/>
                          <a:cs typeface="Times New Roman"/>
                        </a:rPr>
                        <a:t> </a:t>
                      </a:r>
                      <a:r>
                        <a:rPr lang="de-DE" sz="1100" i="1" kern="1200" baseline="0" dirty="0" err="1" smtClean="0">
                          <a:solidFill>
                            <a:srgbClr val="244061"/>
                          </a:solidFill>
                          <a:effectLst/>
                          <a:latin typeface="Calibri"/>
                          <a:ea typeface="Calibri"/>
                          <a:cs typeface="Times New Roman"/>
                        </a:rPr>
                        <a:t>migrants</a:t>
                      </a:r>
                      <a:r>
                        <a:rPr lang="de-DE" sz="1100" i="1" kern="1200" baseline="0" dirty="0" smtClean="0">
                          <a:solidFill>
                            <a:srgbClr val="244061"/>
                          </a:solidFill>
                          <a:effectLst/>
                          <a:latin typeface="Calibri"/>
                          <a:ea typeface="Calibri"/>
                          <a:cs typeface="Times New Roman"/>
                        </a:rPr>
                        <a:t>, intersectoral </a:t>
                      </a:r>
                      <a:r>
                        <a:rPr lang="de-DE" sz="1100" i="1" kern="1200" baseline="0" dirty="0" err="1" smtClean="0">
                          <a:solidFill>
                            <a:srgbClr val="244061"/>
                          </a:solidFill>
                          <a:effectLst/>
                          <a:latin typeface="Calibri"/>
                          <a:ea typeface="Calibri"/>
                          <a:cs typeface="Times New Roman"/>
                        </a:rPr>
                        <a:t>policy</a:t>
                      </a:r>
                      <a:r>
                        <a:rPr lang="de-DE" sz="1100" i="1" kern="1200" baseline="0" dirty="0" smtClean="0">
                          <a:solidFill>
                            <a:srgbClr val="244061"/>
                          </a:solidFill>
                          <a:effectLst/>
                          <a:latin typeface="Calibri"/>
                          <a:ea typeface="Calibri"/>
                          <a:cs typeface="Times New Roman"/>
                        </a:rPr>
                        <a:t> </a:t>
                      </a:r>
                      <a:r>
                        <a:rPr lang="de-DE" sz="1100" i="1" kern="1200" baseline="0" dirty="0" err="1" smtClean="0">
                          <a:solidFill>
                            <a:srgbClr val="244061"/>
                          </a:solidFill>
                          <a:effectLst/>
                          <a:latin typeface="Calibri"/>
                          <a:ea typeface="Calibri"/>
                          <a:cs typeface="Times New Roman"/>
                        </a:rPr>
                        <a:t>programs</a:t>
                      </a:r>
                      <a:r>
                        <a:rPr lang="de-DE" sz="1100" i="1" kern="1200" baseline="0" dirty="0" smtClean="0">
                          <a:solidFill>
                            <a:srgbClr val="244061"/>
                          </a:solidFill>
                          <a:effectLst/>
                          <a:latin typeface="Calibri"/>
                          <a:ea typeface="Calibri"/>
                          <a:cs typeface="Times New Roman"/>
                        </a:rPr>
                        <a:t>, </a:t>
                      </a:r>
                      <a:r>
                        <a:rPr lang="de-DE" sz="1100" i="1" kern="1200" baseline="0" dirty="0" err="1" smtClean="0">
                          <a:solidFill>
                            <a:srgbClr val="244061"/>
                          </a:solidFill>
                          <a:effectLst/>
                          <a:latin typeface="Calibri"/>
                          <a:ea typeface="Calibri"/>
                          <a:cs typeface="Times New Roman"/>
                        </a:rPr>
                        <a:t>Health</a:t>
                      </a:r>
                      <a:r>
                        <a:rPr lang="de-DE" sz="1100" i="1" kern="1200" baseline="0" dirty="0" smtClean="0">
                          <a:solidFill>
                            <a:srgbClr val="244061"/>
                          </a:solidFill>
                          <a:effectLst/>
                          <a:latin typeface="Calibri"/>
                          <a:ea typeface="Calibri"/>
                          <a:cs typeface="Times New Roman"/>
                        </a:rPr>
                        <a:t> </a:t>
                      </a:r>
                      <a:r>
                        <a:rPr lang="de-DE" sz="1100" i="1" kern="1200" baseline="0" dirty="0" err="1" smtClean="0">
                          <a:solidFill>
                            <a:srgbClr val="244061"/>
                          </a:solidFill>
                          <a:effectLst/>
                          <a:latin typeface="Calibri"/>
                          <a:ea typeface="Calibri"/>
                          <a:cs typeface="Times New Roman"/>
                        </a:rPr>
                        <a:t>Interventions</a:t>
                      </a:r>
                      <a:r>
                        <a:rPr lang="de-DE" sz="1100" i="1" kern="1200" baseline="0" dirty="0" smtClean="0">
                          <a:solidFill>
                            <a:srgbClr val="244061"/>
                          </a:solidFill>
                          <a:effectLst/>
                          <a:latin typeface="Calibri"/>
                          <a:ea typeface="Calibri"/>
                          <a:cs typeface="Times New Roman"/>
                        </a:rPr>
                        <a:t>.</a:t>
                      </a:r>
                      <a:endParaRPr lang="en-US" sz="1100" i="1" kern="1200" baseline="0" dirty="0" smtClean="0">
                        <a:solidFill>
                          <a:srgbClr val="244061"/>
                        </a:solidFill>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74344663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Verde giallo">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5964</TotalTime>
  <Words>318</Words>
  <Application>Microsoft Office PowerPoint</Application>
  <PresentationFormat>Skjermfremvisning (4:3)</PresentationFormat>
  <Paragraphs>35</Paragraphs>
  <Slides>1</Slides>
  <Notes>1</Notes>
  <HiddenSlides>0</HiddenSlides>
  <MMClips>0</MMClips>
  <ScaleCrop>false</ScaleCrop>
  <HeadingPairs>
    <vt:vector size="6" baseType="variant">
      <vt:variant>
        <vt:lpstr>Brukte skrifter</vt:lpstr>
      </vt:variant>
      <vt:variant>
        <vt:i4>5</vt:i4>
      </vt:variant>
      <vt:variant>
        <vt:lpstr>Tema</vt:lpstr>
      </vt:variant>
      <vt:variant>
        <vt:i4>1</vt:i4>
      </vt:variant>
      <vt:variant>
        <vt:lpstr>Lysbildetitler</vt:lpstr>
      </vt:variant>
      <vt:variant>
        <vt:i4>1</vt:i4>
      </vt:variant>
    </vt:vector>
  </HeadingPairs>
  <TitlesOfParts>
    <vt:vector size="7" baseType="lpstr">
      <vt:lpstr>ＭＳ Ｐゴシック</vt:lpstr>
      <vt:lpstr>Arial</vt:lpstr>
      <vt:lpstr>Calibri</vt:lpstr>
      <vt:lpstr>Times New Roman</vt:lpstr>
      <vt:lpstr>Wingdings</vt:lpstr>
      <vt:lpstr>Angles</vt:lpstr>
      <vt:lpstr>PowerPoint-presentasjon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Giacomo</dc:creator>
  <cp:lastModifiedBy>Nordstrøm, Charlott Elise Gyllenhammar</cp:lastModifiedBy>
  <cp:revision>220</cp:revision>
  <cp:lastPrinted>2018-06-04T09:56:37Z</cp:lastPrinted>
  <dcterms:created xsi:type="dcterms:W3CDTF">2018-05-30T09:15:47Z</dcterms:created>
  <dcterms:modified xsi:type="dcterms:W3CDTF">2019-09-27T10:44:14Z</dcterms:modified>
</cp:coreProperties>
</file>