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1"/>
  </p:sldMasterIdLst>
  <p:notesMasterIdLst>
    <p:notesMasterId r:id="rId10"/>
  </p:notesMasterIdLst>
  <p:sldIdLst>
    <p:sldId id="390" r:id="rId2"/>
    <p:sldId id="383" r:id="rId3"/>
    <p:sldId id="387" r:id="rId4"/>
    <p:sldId id="388" r:id="rId5"/>
    <p:sldId id="384" r:id="rId6"/>
    <p:sldId id="382" r:id="rId7"/>
    <p:sldId id="386" r:id="rId8"/>
    <p:sldId id="389" r:id="rId9"/>
  </p:sldIdLst>
  <p:sldSz cx="9144000" cy="6858000" type="screen4x3"/>
  <p:notesSz cx="6805613" cy="9944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AC81A"/>
    <a:srgbClr val="FF99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94346" autoAdjust="0"/>
  </p:normalViewPr>
  <p:slideViewPr>
    <p:cSldViewPr snapToGrid="0" snapToObjects="1">
      <p:cViewPr varScale="1">
        <p:scale>
          <a:sx n="86" d="100"/>
          <a:sy n="86" d="100"/>
        </p:scale>
        <p:origin x="12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B7BB3-2DAE-2047-B912-3ADFE87EC276}" type="datetimeFigureOut">
              <a:rPr lang="en-US" smtClean="0"/>
              <a:pPr/>
              <a:t>10/3/2019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175A4-93D1-634C-8EA8-40CF2547FFB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677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A13290-2839-4FAC-961B-F707D6F127F2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40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0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defTabSz="457200"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410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F6586D9-BF80-4CF5-839A-299036423AC3}" type="slidenum">
              <a:rPr lang="it-IT" altLang="it-IT" sz="1200">
                <a:ea typeface="MS PGothic" panose="020B0600070205080204" pitchFamily="34" charset="-128"/>
              </a:rPr>
              <a:pPr algn="r" eaLnBrk="1" hangingPunct="1"/>
              <a:t>1</a:t>
            </a:fld>
            <a:endParaRPr lang="it-IT" altLang="it-IT" sz="120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6998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384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208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874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3193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3468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0470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3175A4-93D1-634C-8EA8-40CF2547FFBC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99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628" y="140043"/>
            <a:ext cx="717123" cy="6717957"/>
          </a:xfrm>
          <a:prstGeom prst="rect">
            <a:avLst/>
          </a:prstGeom>
        </p:spPr>
      </p:pic>
      <p:sp>
        <p:nvSpPr>
          <p:cNvPr id="4" name="Segnaposto numero diapositiva 2"/>
          <p:cNvSpPr>
            <a:spLocks noGrp="1"/>
          </p:cNvSpPr>
          <p:nvPr>
            <p:ph type="sldNum" sz="quarter" idx="10"/>
          </p:nvPr>
        </p:nvSpPr>
        <p:spPr>
          <a:xfrm>
            <a:off x="6457950" y="6356350"/>
            <a:ext cx="2057400" cy="365125"/>
          </a:xfrm>
        </p:spPr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0D5BE-3A36-4CDF-80B4-6BC7A577F24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34051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4" r:id="rId2"/>
    <p:sldLayoutId id="2147483746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26523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CasellaDiTesto 10"/>
          <p:cNvSpPr txBox="1">
            <a:spLocks noChangeArrowheads="1"/>
          </p:cNvSpPr>
          <p:nvPr/>
        </p:nvSpPr>
        <p:spPr bwMode="auto">
          <a:xfrm>
            <a:off x="2636838" y="6302375"/>
            <a:ext cx="226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>
                <a:ea typeface="MS PGothic" panose="020B0600070205080204" pitchFamily="34" charset="-128"/>
              </a:rPr>
              <a:t>Co-</a:t>
            </a:r>
            <a:r>
              <a:rPr lang="it-IT" altLang="it-IT" sz="1000" dirty="0" err="1">
                <a:ea typeface="MS PGothic" panose="020B0600070205080204" pitchFamily="34" charset="-128"/>
              </a:rPr>
              <a:t>funded</a:t>
            </a:r>
            <a:r>
              <a:rPr lang="it-IT" altLang="it-IT" sz="1000" dirty="0">
                <a:ea typeface="MS PGothic" panose="020B0600070205080204" pitchFamily="34" charset="-128"/>
              </a:rPr>
              <a:t> by the </a:t>
            </a:r>
            <a:r>
              <a:rPr lang="it-IT" altLang="it-IT" sz="1000" dirty="0" err="1">
                <a:ea typeface="MS PGothic" panose="020B0600070205080204" pitchFamily="34" charset="-128"/>
              </a:rPr>
              <a:t>Health</a:t>
            </a:r>
            <a:r>
              <a:rPr lang="it-IT" altLang="it-IT" sz="1000" dirty="0">
                <a:ea typeface="MS PGothic" panose="020B0600070205080204" pitchFamily="34" charset="-128"/>
              </a:rPr>
              <a:t> Program  </a:t>
            </a:r>
            <a:br>
              <a:rPr lang="it-IT" altLang="it-IT" sz="1000" dirty="0">
                <a:ea typeface="MS PGothic" panose="020B0600070205080204" pitchFamily="34" charset="-128"/>
              </a:rPr>
            </a:br>
            <a:r>
              <a:rPr lang="it-IT" altLang="it-IT" sz="1000" dirty="0">
                <a:ea typeface="MS PGothic" panose="020B0600070205080204" pitchFamily="34" charset="-128"/>
              </a:rPr>
              <a:t>of the </a:t>
            </a:r>
            <a:r>
              <a:rPr lang="it-IT" altLang="it-IT" sz="1000" dirty="0" err="1">
                <a:ea typeface="MS PGothic" panose="020B0600070205080204" pitchFamily="34" charset="-128"/>
              </a:rPr>
              <a:t>European</a:t>
            </a:r>
            <a:r>
              <a:rPr lang="it-IT" altLang="it-IT" sz="1000" dirty="0">
                <a:ea typeface="MS PGothic" panose="020B0600070205080204" pitchFamily="34" charset="-128"/>
              </a:rPr>
              <a:t> Union - CHAFEA</a:t>
            </a:r>
            <a:endParaRPr lang="es-ES" altLang="it-IT" sz="1000" dirty="0">
              <a:ea typeface="MS PGothic" panose="020B0600070205080204" pitchFamily="34" charset="-128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1152525" y="5105400"/>
            <a:ext cx="395288" cy="16843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hangingPunct="1">
              <a:defRPr/>
            </a:pPr>
            <a:endParaRPr lang="es-ES"/>
          </a:p>
        </p:txBody>
      </p:sp>
      <p:pic>
        <p:nvPicPr>
          <p:cNvPr id="3077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501" b="-15201"/>
          <a:stretch>
            <a:fillRect/>
          </a:stretch>
        </p:blipFill>
        <p:spPr bwMode="auto">
          <a:xfrm>
            <a:off x="1973263" y="6302375"/>
            <a:ext cx="56673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ttangolo 18"/>
          <p:cNvSpPr/>
          <p:nvPr/>
        </p:nvSpPr>
        <p:spPr>
          <a:xfrm>
            <a:off x="755650" y="4076700"/>
            <a:ext cx="349250" cy="27447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hangingPunct="1">
              <a:defRPr/>
            </a:pPr>
            <a:endParaRPr lang="es-ES"/>
          </a:p>
        </p:txBody>
      </p:sp>
      <p:grpSp>
        <p:nvGrpSpPr>
          <p:cNvPr id="3079" name="Gruppo 2"/>
          <p:cNvGrpSpPr>
            <a:grpSpLocks/>
          </p:cNvGrpSpPr>
          <p:nvPr/>
        </p:nvGrpSpPr>
        <p:grpSpPr bwMode="auto">
          <a:xfrm>
            <a:off x="1801813" y="1204293"/>
            <a:ext cx="6497637" cy="1144587"/>
            <a:chOff x="1801398" y="659276"/>
            <a:chExt cx="6498762" cy="1144407"/>
          </a:xfrm>
        </p:grpSpPr>
        <p:sp>
          <p:nvSpPr>
            <p:cNvPr id="3084" name="CasellaDiTesto 12"/>
            <p:cNvSpPr txBox="1">
              <a:spLocks noChangeArrowheads="1"/>
            </p:cNvSpPr>
            <p:nvPr/>
          </p:nvSpPr>
          <p:spPr bwMode="auto">
            <a:xfrm>
              <a:off x="2563530" y="1041803"/>
              <a:ext cx="5736630" cy="761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4400" b="1">
                  <a:solidFill>
                    <a:srgbClr val="0070C0"/>
                  </a:solidFill>
                  <a:ea typeface="MS PGothic" panose="020B0600070205080204" pitchFamily="34" charset="-128"/>
                </a:rPr>
                <a:t>H</a:t>
              </a:r>
              <a:r>
                <a:rPr lang="it-IT" altLang="it-IT" b="1">
                  <a:solidFill>
                    <a:srgbClr val="0070C0"/>
                  </a:solidFill>
                  <a:ea typeface="MS PGothic" panose="020B0600070205080204" pitchFamily="34" charset="-128"/>
                </a:rPr>
                <a:t>EALTH </a:t>
              </a:r>
              <a:r>
                <a:rPr lang="it-IT" altLang="it-IT" sz="4400" b="1">
                  <a:solidFill>
                    <a:srgbClr val="0070C0"/>
                  </a:solidFill>
                  <a:ea typeface="MS PGothic" panose="020B0600070205080204" pitchFamily="34" charset="-128"/>
                </a:rPr>
                <a:t>E</a:t>
              </a:r>
              <a:r>
                <a:rPr lang="it-IT" altLang="it-IT" b="1">
                  <a:solidFill>
                    <a:srgbClr val="0070C0"/>
                  </a:solidFill>
                  <a:ea typeface="MS PGothic" panose="020B0600070205080204" pitchFamily="34" charset="-128"/>
                </a:rPr>
                <a:t>QUITY </a:t>
              </a:r>
              <a:r>
                <a:rPr lang="it-IT" altLang="it-IT" sz="4400" b="1">
                  <a:solidFill>
                    <a:srgbClr val="0070C0"/>
                  </a:solidFill>
                  <a:ea typeface="MS PGothic" panose="020B0600070205080204" pitchFamily="34" charset="-128"/>
                </a:rPr>
                <a:t>E</a:t>
              </a:r>
              <a:r>
                <a:rPr lang="it-IT" altLang="it-IT" b="1">
                  <a:solidFill>
                    <a:srgbClr val="0070C0"/>
                  </a:solidFill>
                  <a:ea typeface="MS PGothic" panose="020B0600070205080204" pitchFamily="34" charset="-128"/>
                </a:rPr>
                <a:t>UROPE!</a:t>
              </a:r>
              <a:endParaRPr lang="es-ES" altLang="it-IT" b="1">
                <a:solidFill>
                  <a:srgbClr val="0070C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5" name="Rettangolo 50"/>
            <p:cNvSpPr>
              <a:spLocks noChangeArrowheads="1"/>
            </p:cNvSpPr>
            <p:nvPr/>
          </p:nvSpPr>
          <p:spPr bwMode="auto">
            <a:xfrm>
              <a:off x="1801398" y="659276"/>
              <a:ext cx="3741533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4000" b="1" dirty="0">
                  <a:solidFill>
                    <a:srgbClr val="FFC000"/>
                  </a:solidFill>
                  <a:ea typeface="MS PGothic" panose="020B0600070205080204" pitchFamily="34" charset="-128"/>
                </a:rPr>
                <a:t>J</a:t>
              </a:r>
              <a:r>
                <a:rPr lang="it-IT" altLang="it-IT" b="1" dirty="0">
                  <a:solidFill>
                    <a:srgbClr val="FFC000"/>
                  </a:solidFill>
                  <a:ea typeface="MS PGothic" panose="020B0600070205080204" pitchFamily="34" charset="-128"/>
                </a:rPr>
                <a:t>OINT </a:t>
              </a:r>
              <a:r>
                <a:rPr lang="it-IT" altLang="it-IT" sz="4000" b="1" dirty="0">
                  <a:solidFill>
                    <a:srgbClr val="FFC000"/>
                  </a:solidFill>
                  <a:ea typeface="MS PGothic" panose="020B0600070205080204" pitchFamily="34" charset="-128"/>
                </a:rPr>
                <a:t>A</a:t>
              </a:r>
              <a:r>
                <a:rPr lang="it-IT" altLang="it-IT" b="1" dirty="0">
                  <a:solidFill>
                    <a:srgbClr val="FFC000"/>
                  </a:solidFill>
                  <a:ea typeface="MS PGothic" panose="020B0600070205080204" pitchFamily="34" charset="-128"/>
                </a:rPr>
                <a:t>CTION </a:t>
              </a:r>
            </a:p>
          </p:txBody>
        </p:sp>
      </p:grpSp>
      <p:sp>
        <p:nvSpPr>
          <p:cNvPr id="70" name="Rettangolo 69"/>
          <p:cNvSpPr/>
          <p:nvPr/>
        </p:nvSpPr>
        <p:spPr>
          <a:xfrm>
            <a:off x="323850" y="2392792"/>
            <a:ext cx="379413" cy="44148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hangingPunct="1">
              <a:defRPr/>
            </a:pPr>
            <a:endParaRPr lang="es-ES"/>
          </a:p>
        </p:txBody>
      </p:sp>
      <p:sp>
        <p:nvSpPr>
          <p:cNvPr id="3081" name="Rettangolo 3"/>
          <p:cNvSpPr>
            <a:spLocks noChangeArrowheads="1"/>
          </p:cNvSpPr>
          <p:nvPr/>
        </p:nvSpPr>
        <p:spPr bwMode="auto">
          <a:xfrm>
            <a:off x="1557338" y="5140325"/>
            <a:ext cx="73358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200" b="1" dirty="0">
                <a:solidFill>
                  <a:srgbClr val="7F7F7F"/>
                </a:solidFill>
                <a:ea typeface="MS PGothic" panose="020B0600070205080204" pitchFamily="34" charset="-128"/>
              </a:rPr>
              <a:t>Giuseppe </a:t>
            </a: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Ruocco</a:t>
            </a:r>
            <a:endParaRPr lang="it-IT" altLang="it-IT" sz="1200" b="1" dirty="0">
              <a:solidFill>
                <a:srgbClr val="7F7F7F"/>
              </a:solidFill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Chief</a:t>
            </a:r>
            <a:r>
              <a:rPr lang="it-IT" altLang="it-IT" sz="1200" b="1" dirty="0">
                <a:solidFill>
                  <a:srgbClr val="7F7F7F"/>
                </a:solidFill>
                <a:ea typeface="MS PGothic" panose="020B0600070205080204" pitchFamily="34" charset="-128"/>
              </a:rPr>
              <a:t> </a:t>
            </a: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Medical</a:t>
            </a:r>
            <a:r>
              <a:rPr lang="it-IT" altLang="it-IT" sz="1200" b="1" dirty="0">
                <a:solidFill>
                  <a:srgbClr val="7F7F7F"/>
                </a:solidFill>
                <a:ea typeface="MS PGothic" panose="020B0600070205080204" pitchFamily="34" charset="-128"/>
              </a:rPr>
              <a:t> </a:t>
            </a: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Officer</a:t>
            </a:r>
            <a:endParaRPr lang="it-IT" altLang="it-IT" sz="1200" b="1" dirty="0">
              <a:solidFill>
                <a:srgbClr val="7F7F7F"/>
              </a:solidFill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Italian</a:t>
            </a:r>
            <a:r>
              <a:rPr lang="it-IT" altLang="it-IT" sz="1200" b="1" dirty="0">
                <a:solidFill>
                  <a:srgbClr val="7F7F7F"/>
                </a:solidFill>
                <a:ea typeface="MS PGothic" panose="020B0600070205080204" pitchFamily="34" charset="-128"/>
              </a:rPr>
              <a:t> </a:t>
            </a: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Ministry</a:t>
            </a:r>
            <a:r>
              <a:rPr lang="it-IT" altLang="it-IT" sz="1200" b="1" dirty="0">
                <a:solidFill>
                  <a:srgbClr val="7F7F7F"/>
                </a:solidFill>
                <a:ea typeface="MS PGothic" panose="020B0600070205080204" pitchFamily="34" charset="-128"/>
              </a:rPr>
              <a:t> of </a:t>
            </a:r>
            <a:r>
              <a:rPr lang="it-IT" altLang="it-IT" sz="1200" b="1" dirty="0" err="1">
                <a:solidFill>
                  <a:srgbClr val="7F7F7F"/>
                </a:solidFill>
                <a:ea typeface="MS PGothic" panose="020B0600070205080204" pitchFamily="34" charset="-128"/>
              </a:rPr>
              <a:t>Health</a:t>
            </a:r>
            <a:endParaRPr lang="es-ES" altLang="it-IT" sz="1200" dirty="0">
              <a:solidFill>
                <a:srgbClr val="7F7F7F"/>
              </a:solidFill>
              <a:ea typeface="MS PGothic" panose="020B0600070205080204" pitchFamily="34" charset="-128"/>
            </a:endParaRPr>
          </a:p>
        </p:txBody>
      </p:sp>
      <p:sp>
        <p:nvSpPr>
          <p:cNvPr id="3082" name="Segnaposto numero diapositiva 4"/>
          <p:cNvSpPr txBox="1">
            <a:spLocks noGrp="1"/>
          </p:cNvSpPr>
          <p:nvPr/>
        </p:nvSpPr>
        <p:spPr bwMode="auto"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AF587C5-B74B-496E-ABA7-8D559DD21E46}" type="slidenum">
              <a:rPr lang="it-IT" altLang="it-IT" sz="2000" b="1">
                <a:solidFill>
                  <a:srgbClr val="08A5EF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2000" b="1">
              <a:solidFill>
                <a:srgbClr val="08A5EF"/>
              </a:solidFill>
              <a:ea typeface="MS PGothic" panose="020B0600070205080204" pitchFamily="34" charset="-128"/>
            </a:endParaRPr>
          </a:p>
        </p:txBody>
      </p:sp>
      <p:sp>
        <p:nvSpPr>
          <p:cNvPr id="3083" name="CasellaDiTesto 51"/>
          <p:cNvSpPr txBox="1">
            <a:spLocks noChangeArrowheads="1"/>
          </p:cNvSpPr>
          <p:nvPr/>
        </p:nvSpPr>
        <p:spPr bwMode="auto">
          <a:xfrm>
            <a:off x="755650" y="2492896"/>
            <a:ext cx="8388350" cy="1502976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00"/>
              </a:spcBef>
              <a:buFontTx/>
              <a:buNone/>
            </a:pPr>
            <a:r>
              <a:rPr lang="es-ES" altLang="it-IT" sz="3000" b="1" dirty="0">
                <a:solidFill>
                  <a:schemeClr val="bg1"/>
                </a:solidFill>
                <a:ea typeface="MS PGothic" panose="020B0600070205080204" pitchFamily="34" charset="-128"/>
              </a:rPr>
              <a:t>The Governmental Advisory Board </a:t>
            </a:r>
          </a:p>
          <a:p>
            <a:pPr eaLnBrk="1" hangingPunct="1">
              <a:spcBef>
                <a:spcPts val="100"/>
              </a:spcBef>
              <a:buFontTx/>
              <a:buNone/>
            </a:pPr>
            <a:r>
              <a:rPr lang="es-ES" altLang="it-IT" sz="3000" b="1" dirty="0">
                <a:solidFill>
                  <a:schemeClr val="bg1"/>
                </a:solidFill>
                <a:ea typeface="MS PGothic" panose="020B0600070205080204" pitchFamily="34" charset="-128"/>
              </a:rPr>
              <a:t>What is expected from the GAB</a:t>
            </a:r>
          </a:p>
          <a:p>
            <a:pPr eaLnBrk="1" hangingPunct="1">
              <a:spcBef>
                <a:spcPts val="100"/>
              </a:spcBef>
              <a:buFontTx/>
              <a:buNone/>
            </a:pPr>
            <a:r>
              <a:rPr lang="es-ES" altLang="it-IT" sz="3000" b="1" dirty="0">
                <a:solidFill>
                  <a:schemeClr val="bg1"/>
                </a:solidFill>
                <a:ea typeface="MS PGothic" panose="020B0600070205080204" pitchFamily="34" charset="-128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91971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68388" y="261257"/>
            <a:ext cx="7827763" cy="8857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role of the GAB</a:t>
            </a:r>
            <a:endParaRPr lang="it-IT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068387" y="1659865"/>
            <a:ext cx="7827763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Provide policy guidance on the progress and results of the Joint Action</a:t>
            </a:r>
          </a:p>
        </p:txBody>
      </p:sp>
      <p:sp>
        <p:nvSpPr>
          <p:cNvPr id="7" name="Rettangolo 6"/>
          <p:cNvSpPr/>
          <p:nvPr/>
        </p:nvSpPr>
        <p:spPr>
          <a:xfrm>
            <a:off x="1068388" y="2797732"/>
            <a:ext cx="7827763" cy="46166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Engage stakeholders and policy makers</a:t>
            </a:r>
          </a:p>
        </p:txBody>
      </p:sp>
    </p:spTree>
    <p:extLst>
      <p:ext uri="{BB962C8B-B14F-4D97-AF65-F5344CB8AC3E}">
        <p14:creationId xmlns:p14="http://schemas.microsoft.com/office/powerpoint/2010/main" val="2827892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68388" y="261257"/>
            <a:ext cx="7827763" cy="8857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objectives of GAB/1</a:t>
            </a:r>
            <a:endParaRPr lang="it-IT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68387" y="1434554"/>
            <a:ext cx="7827763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>
              <a:spcAft>
                <a:spcPts val="1200"/>
              </a:spcAft>
              <a:buSzPct val="150000"/>
              <a:tabLst>
                <a:tab pos="266700" algn="l"/>
              </a:tabLst>
            </a:pP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Provide feedback and policy guidance on the progress and results of the Joint Action by contributing to WP4 key deliverables and milestones as:</a:t>
            </a:r>
            <a:endParaRPr lang="it-IT" altLang="it-IT" sz="2200" dirty="0">
              <a:cs typeface="Arial" panose="020B0604020202020204" pitchFamily="34" charset="0"/>
            </a:endParaRPr>
          </a:p>
          <a:p>
            <a:pPr marL="812800" lvl="0" indent="-368300" defTabSz="914400">
              <a:spcAft>
                <a:spcPts val="1200"/>
              </a:spcAft>
              <a:buSzPct val="150000"/>
              <a:tabLst>
                <a:tab pos="266700" algn="l"/>
              </a:tabLst>
            </a:pP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1.	the </a:t>
            </a:r>
            <a:r>
              <a:rPr lang="en-GB" altLang="it-IT" sz="2200" b="1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integration and sustainability plan</a:t>
            </a: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, including </a:t>
            </a:r>
            <a:r>
              <a:rPr lang="en-US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country specific recommendations on how to integrate JAHEE results in the policy agenda and how to advance in governance;</a:t>
            </a: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 </a:t>
            </a:r>
          </a:p>
          <a:p>
            <a:pPr marL="812800" lvl="0" indent="-368300" defTabSz="914400">
              <a:buSzPct val="150000"/>
              <a:tabLst>
                <a:tab pos="266700" algn="l"/>
              </a:tabLst>
            </a:pP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2.	the final </a:t>
            </a:r>
            <a:r>
              <a:rPr lang="en-GB" altLang="it-IT" sz="2200" b="1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JAHEE consensus policy document</a:t>
            </a: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, which includes key recommendations issued through the Joint Action on what works and what does not in tackling health inequalities, with a clear focus on governance and on the political, institutional and practical success factors and barriers that influence the building of policies aimed at health equity;</a:t>
            </a:r>
          </a:p>
        </p:txBody>
      </p:sp>
    </p:spTree>
    <p:extLst>
      <p:ext uri="{BB962C8B-B14F-4D97-AF65-F5344CB8AC3E}">
        <p14:creationId xmlns:p14="http://schemas.microsoft.com/office/powerpoint/2010/main" val="224802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68388" y="261257"/>
            <a:ext cx="7827763" cy="8857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objectives of GAB/2</a:t>
            </a:r>
            <a:endParaRPr lang="it-IT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68387" y="1492659"/>
            <a:ext cx="7827763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44500" lvl="0" indent="-444500" defTabSz="914400">
              <a:buSzPct val="150000"/>
              <a:buFont typeface="Arial" panose="020B0604020202020204" pitchFamily="34" charset="0"/>
              <a:buChar char="•"/>
              <a:tabLst>
                <a:tab pos="266700" algn="l"/>
              </a:tabLst>
            </a:pPr>
            <a:endParaRPr lang="en-GB" sz="2200" dirty="0"/>
          </a:p>
          <a:p>
            <a:r>
              <a:rPr lang="en-GB" sz="2200" dirty="0"/>
              <a:t>To engage stakeholders and policy makers (especially in the MSs which are participating to the JA with institutions not belonging to the </a:t>
            </a:r>
            <a:r>
              <a:rPr lang="en-GB" sz="2200" dirty="0" err="1"/>
              <a:t>MoH</a:t>
            </a:r>
            <a:r>
              <a:rPr lang="en-GB" sz="2200" dirty="0"/>
              <a:t>)</a:t>
            </a:r>
          </a:p>
          <a:p>
            <a:pPr marL="444500" lvl="0" indent="-444500" defTabSz="914400">
              <a:buSzPct val="150000"/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en-GB" altLang="it-IT" sz="2200" dirty="0">
                <a:solidFill>
                  <a:srgbClr val="000000"/>
                </a:solidFill>
                <a:ea typeface="Arial Unicode MS"/>
                <a:cs typeface="Arial" panose="020B0604020202020204" pitchFamily="34" charset="0"/>
              </a:rPr>
              <a:t>t</a:t>
            </a:r>
            <a:r>
              <a:rPr kumimoji="0" lang="en-GB" altLang="it-IT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 Unicode MS"/>
                <a:cs typeface="Arial" panose="020B0604020202020204" pitchFamily="34" charset="0"/>
              </a:rPr>
              <a:t>o</a:t>
            </a:r>
            <a:r>
              <a:rPr kumimoji="0" lang="en-GB" altLang="it-IT" sz="2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ea typeface="Arial Unicode MS"/>
                <a:cs typeface="Arial" panose="020B0604020202020204" pitchFamily="34" charset="0"/>
              </a:rPr>
              <a:t> </a:t>
            </a:r>
            <a:r>
              <a:rPr kumimoji="0" lang="en-US" altLang="it-IT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 Unicode MS"/>
                <a:cs typeface="Arial" panose="020B0604020202020204" pitchFamily="34" charset="0"/>
              </a:rPr>
              <a:t>facilitate a dialogue to support the implementation and encourage the scaling up of the practices,</a:t>
            </a:r>
            <a:r>
              <a:rPr kumimoji="0" lang="en-US" altLang="it-IT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altLang="it-IT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Arial Unicode MS"/>
                <a:cs typeface="Arial" panose="020B0604020202020204" pitchFamily="34" charset="0"/>
              </a:rPr>
              <a:t>aimed at tackling health inequalities at European, national, regional and local level;</a:t>
            </a:r>
          </a:p>
          <a:p>
            <a:pPr marL="444500" indent="-444500" defTabSz="914400">
              <a:buSzPct val="150000"/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en-GB" sz="2200" dirty="0"/>
              <a:t>to generate synergies, collaboration and mutual learning amongst MS’ experiences and promising practices;</a:t>
            </a:r>
            <a:endParaRPr lang="it-IT" sz="2200" dirty="0"/>
          </a:p>
          <a:p>
            <a:pPr marL="444500" lvl="0" indent="-444500" defTabSz="914400">
              <a:buSzPct val="150000"/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en-GB" sz="2200" dirty="0"/>
              <a:t>to support the alignment of the activities and results of the JA-JAHEE with European health policies.</a:t>
            </a:r>
          </a:p>
        </p:txBody>
      </p:sp>
    </p:spTree>
    <p:extLst>
      <p:ext uri="{BB962C8B-B14F-4D97-AF65-F5344CB8AC3E}">
        <p14:creationId xmlns:p14="http://schemas.microsoft.com/office/powerpoint/2010/main" val="2108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985421" y="3422442"/>
            <a:ext cx="79107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4775">
              <a:spcAft>
                <a:spcPts val="0"/>
              </a:spcAft>
            </a:pPr>
            <a:r>
              <a:rPr lang="en-GB" sz="2000" b="1" kern="0" dirty="0">
                <a:solidFill>
                  <a:srgbClr val="00386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National representatives (one for each Country  plus optional alternate) should: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2000" dirty="0"/>
              <a:t>come from the ministry of health </a:t>
            </a:r>
            <a:r>
              <a:rPr lang="en-US" sz="2000" dirty="0"/>
              <a:t>(or from health authorities operating at regional level, if needed</a:t>
            </a:r>
            <a:r>
              <a:rPr lang="en-US" sz="2000"/>
              <a:t>) or  </a:t>
            </a:r>
            <a:r>
              <a:rPr lang="en-US" sz="2000" dirty="0"/>
              <a:t>from other ministries which decision can affect the distribution of the social determinants of health</a:t>
            </a:r>
            <a:endParaRPr lang="en-GB" sz="2000" dirty="0"/>
          </a:p>
          <a:p>
            <a:pPr marL="268288" indent="-268288">
              <a:buFont typeface="Arial" pitchFamily="34" charset="0"/>
              <a:buChar char="•"/>
            </a:pPr>
            <a:r>
              <a:rPr lang="en-GB" sz="2000" dirty="0"/>
              <a:t>be </a:t>
            </a:r>
            <a:r>
              <a:rPr lang="en-US" sz="2000" dirty="0"/>
              <a:t>policy makers or high officers with decision making responsibilities on the planning, development or implementation of policies (or in condition to effectively communicate with them)</a:t>
            </a:r>
            <a:endParaRPr lang="it-IT" sz="2000" dirty="0"/>
          </a:p>
        </p:txBody>
      </p:sp>
      <p:sp>
        <p:nvSpPr>
          <p:cNvPr id="2" name="Rettangolo 1"/>
          <p:cNvSpPr/>
          <p:nvPr/>
        </p:nvSpPr>
        <p:spPr>
          <a:xfrm>
            <a:off x="1068387" y="1097295"/>
            <a:ext cx="77564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4775">
              <a:spcAft>
                <a:spcPts val="0"/>
              </a:spcAft>
            </a:pPr>
            <a:r>
              <a:rPr lang="en-GB" sz="2000" b="1" kern="0" dirty="0">
                <a:solidFill>
                  <a:srgbClr val="003865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Governmental advisory board will be composed by:</a:t>
            </a:r>
            <a:endParaRPr lang="it-IT" sz="2000" b="1" kern="0" dirty="0">
              <a:solidFill>
                <a:srgbClr val="003865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one designated member per each JAHEE participating country;</a:t>
            </a:r>
            <a:endParaRPr lang="it-IT" sz="20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coordinators and staff of the WP4 of JAHEE;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WP leaders of JAHEE</a:t>
            </a:r>
            <a:endParaRPr lang="it-IT" sz="20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representative from the DG </a:t>
            </a:r>
            <a:r>
              <a:rPr lang="en-GB" sz="2000" dirty="0" err="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Sante</a:t>
            </a: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;</a:t>
            </a:r>
            <a:endParaRPr lang="it-IT" sz="20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0215" algn="l"/>
              </a:tabLst>
            </a:pPr>
            <a:r>
              <a:rPr lang="en-GB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representatives from </a:t>
            </a:r>
            <a:r>
              <a:rPr lang="en-US" sz="20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the European Region of the World Health Organization (WHO)</a:t>
            </a:r>
            <a:endParaRPr lang="it-IT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8388" y="-8800"/>
            <a:ext cx="7827763" cy="8857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GAB </a:t>
            </a:r>
            <a:r>
              <a:rPr lang="it-IT" b="1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composition</a:t>
            </a:r>
            <a:endParaRPr lang="it-IT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66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068387" y="423293"/>
            <a:ext cx="7827763" cy="46166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of the art of GAB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103913" y="887599"/>
            <a:ext cx="77922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en-GB" sz="2200" dirty="0"/>
              <a:t>the JAHEE proposal says “a governmental officer board will be set up by month 3”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2200" dirty="0"/>
              <a:t>Each JAHEE partner has been requested (formal letter by the WP1 coordinator, with </a:t>
            </a:r>
            <a:r>
              <a:rPr lang="en-GB" sz="2200" dirty="0" err="1"/>
              <a:t>ToR</a:t>
            </a:r>
            <a:r>
              <a:rPr lang="en-GB" sz="2200" dirty="0"/>
              <a:t> enclosed) to probe the </a:t>
            </a:r>
            <a:r>
              <a:rPr lang="en-GB" sz="2200" dirty="0" err="1"/>
              <a:t>MoH</a:t>
            </a:r>
            <a:r>
              <a:rPr lang="en-GB" sz="2200" dirty="0"/>
              <a:t> for the designation of an appropriate representative  of the country in the GAB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2200" dirty="0"/>
              <a:t>at the moment we have suggestions for designation</a:t>
            </a:r>
            <a:r>
              <a:rPr lang="en-GB" sz="2200" b="1" dirty="0"/>
              <a:t> only from 12 countries: Belgium, Bosnia, Bulgaria, Croatia, Finland, Germany, Greece, Italy, Netherlands, Poland, Slovenia, Spain (mostly ministerial directors or senior officers or ministerial advisor)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sz="2200" b="1" dirty="0"/>
              <a:t>We still miss 12 countries: Cyprus, Czech Republic, Estonia, France, Lithuania, Norway, Portugal, Romania, Serbia, Slovakia, Sweden, United Kingdom (Wales)</a:t>
            </a:r>
          </a:p>
        </p:txBody>
      </p:sp>
    </p:spTree>
    <p:extLst>
      <p:ext uri="{BB962C8B-B14F-4D97-AF65-F5344CB8AC3E}">
        <p14:creationId xmlns:p14="http://schemas.microsoft.com/office/powerpoint/2010/main" val="2147505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241625" y="876027"/>
            <a:ext cx="7827763" cy="461665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it-IT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consultations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GAB </a:t>
            </a:r>
            <a:r>
              <a:rPr lang="it-IT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it-IT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JAHEE</a:t>
            </a:r>
          </a:p>
        </p:txBody>
      </p:sp>
      <p:sp>
        <p:nvSpPr>
          <p:cNvPr id="7" name="Rettangolo 6"/>
          <p:cNvSpPr/>
          <p:nvPr/>
        </p:nvSpPr>
        <p:spPr>
          <a:xfrm>
            <a:off x="1158940" y="1467292"/>
            <a:ext cx="782776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en-GB" dirty="0"/>
              <a:t>3 consultations (M12, M24, M33 according to the proposal)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en-GB" dirty="0"/>
              <a:t>Possible harmonization and economy of scale in engaging ministerial officers in several GAB in different Joint Actions: meeting of WP4s with the DG </a:t>
            </a:r>
            <a:r>
              <a:rPr lang="en-GB" dirty="0" err="1"/>
              <a:t>Sante</a:t>
            </a:r>
            <a:r>
              <a:rPr lang="en-GB" dirty="0"/>
              <a:t> in Luxembourg 7 November</a:t>
            </a:r>
          </a:p>
          <a:p>
            <a:pPr marL="268288" indent="-268288">
              <a:buFont typeface="Arial" pitchFamily="34" charset="0"/>
              <a:buChar char="•"/>
            </a:pPr>
            <a:endParaRPr lang="en-GB" dirty="0"/>
          </a:p>
          <a:p>
            <a:pPr marL="268288" indent="-268288">
              <a:buFont typeface="Arial" pitchFamily="34" charset="0"/>
              <a:buChar char="•"/>
            </a:pPr>
            <a:endParaRPr lang="en-GB" dirty="0"/>
          </a:p>
          <a:p>
            <a:pPr marL="268288" indent="-268288">
              <a:buFont typeface="Arial" pitchFamily="34" charset="0"/>
              <a:buChar char="•"/>
            </a:pPr>
            <a:r>
              <a:rPr lang="en-GB" dirty="0"/>
              <a:t>Provisional roadmap of  the three consultations (time and objectives)</a:t>
            </a:r>
          </a:p>
          <a:p>
            <a:pPr marL="725488" lvl="1" indent="-268288">
              <a:buFont typeface="Arial" pitchFamily="34" charset="0"/>
              <a:buChar char="•"/>
            </a:pPr>
            <a:r>
              <a:rPr lang="en-GB" dirty="0"/>
              <a:t>First consultation mid November  2019 (teleconference) for validating the Terms of Reference of the GAB and the future agenda</a:t>
            </a:r>
          </a:p>
          <a:p>
            <a:pPr marL="725488" lvl="1" indent="-268288">
              <a:buFont typeface="Arial" pitchFamily="34" charset="0"/>
              <a:buChar char="•"/>
            </a:pPr>
            <a:r>
              <a:rPr lang="en-GB" dirty="0"/>
              <a:t>Second consultation in December 2019 (teleconference) for discussing and validating a plan of dissemination and engagement of the main products and messages of JAHEE</a:t>
            </a:r>
          </a:p>
          <a:p>
            <a:pPr marL="725488" lvl="1" indent="-268288">
              <a:buFont typeface="Arial" pitchFamily="34" charset="0"/>
              <a:buChar char="•"/>
            </a:pPr>
            <a:r>
              <a:rPr lang="en-GB" dirty="0"/>
              <a:t>Third consultation in April or June  2020 (face to face before or during the final conference) for discussing and validating the final recommendations and messages of JAHEE</a:t>
            </a:r>
          </a:p>
          <a:p>
            <a:pPr lvl="1"/>
            <a:endParaRPr lang="en-GB" dirty="0"/>
          </a:p>
          <a:p>
            <a:pPr marL="268288" indent="-268288">
              <a:buFont typeface="Arial" pitchFamily="34" charset="0"/>
              <a:buChar char="•"/>
            </a:pPr>
            <a:endParaRPr lang="en-GB" sz="2200" dirty="0"/>
          </a:p>
          <a:p>
            <a:pPr marL="268288" indent="-268288">
              <a:buFont typeface="Arial" pitchFamily="34" charset="0"/>
              <a:buChar char="•"/>
            </a:pP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714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68388" y="261257"/>
            <a:ext cx="7827763" cy="885772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impact from GAB</a:t>
            </a:r>
            <a:endParaRPr lang="it-IT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068388" y="1430315"/>
            <a:ext cx="782776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WP4 and WP5 to 9 </a:t>
            </a:r>
            <a:r>
              <a:rPr lang="it-IT" dirty="0" err="1"/>
              <a:t>expect</a:t>
            </a:r>
            <a:r>
              <a:rPr lang="it-IT" dirty="0"/>
              <a:t> from the GAB </a:t>
            </a:r>
            <a:r>
              <a:rPr lang="it-IT" dirty="0" err="1"/>
              <a:t>representatives</a:t>
            </a:r>
            <a:r>
              <a:rPr lang="it-IT" dirty="0"/>
              <a:t> to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three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levels</a:t>
            </a:r>
            <a:r>
              <a:rPr lang="it-IT" dirty="0"/>
              <a:t> of impact: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, </a:t>
            </a:r>
            <a:r>
              <a:rPr lang="it-IT" dirty="0" err="1"/>
              <a:t>multilateral</a:t>
            </a:r>
            <a:r>
              <a:rPr lang="it-IT" dirty="0"/>
              <a:t> and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. For </a:t>
            </a:r>
            <a:r>
              <a:rPr lang="it-IT" dirty="0" err="1"/>
              <a:t>instance</a:t>
            </a:r>
            <a:r>
              <a:rPr lang="it-IT" dirty="0"/>
              <a:t> in the case of the </a:t>
            </a:r>
            <a:r>
              <a:rPr lang="it-IT" dirty="0" err="1"/>
              <a:t>Italy</a:t>
            </a:r>
            <a:r>
              <a:rPr lang="it-IT" dirty="0"/>
              <a:t> the  </a:t>
            </a:r>
            <a:r>
              <a:rPr lang="it-IT" dirty="0" err="1"/>
              <a:t>representative</a:t>
            </a:r>
            <a:r>
              <a:rPr lang="it-IT" dirty="0"/>
              <a:t> in the GAB (the </a:t>
            </a:r>
            <a:r>
              <a:rPr lang="it-IT" dirty="0" err="1"/>
              <a:t>Chief</a:t>
            </a:r>
            <a:r>
              <a:rPr lang="it-IT" dirty="0"/>
              <a:t> </a:t>
            </a:r>
            <a:r>
              <a:rPr lang="it-IT" dirty="0" err="1"/>
              <a:t>Medical</a:t>
            </a:r>
            <a:r>
              <a:rPr lang="it-IT" dirty="0"/>
              <a:t> </a:t>
            </a:r>
            <a:r>
              <a:rPr lang="it-IT" dirty="0" err="1"/>
              <a:t>Officer</a:t>
            </a:r>
            <a:r>
              <a:rPr lang="it-IT" dirty="0"/>
              <a:t>)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playing</a:t>
            </a:r>
            <a:r>
              <a:rPr lang="it-IT" dirty="0"/>
              <a:t>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roles</a:t>
            </a:r>
            <a:r>
              <a:rPr lang="it-IT" dirty="0"/>
              <a:t>: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it-IT" b="1" dirty="0"/>
              <a:t>At </a:t>
            </a:r>
            <a:r>
              <a:rPr lang="it-IT" b="1" dirty="0" err="1"/>
              <a:t>national</a:t>
            </a:r>
            <a:r>
              <a:rPr lang="it-IT" b="1" dirty="0"/>
              <a:t> </a:t>
            </a:r>
            <a:r>
              <a:rPr lang="it-IT" b="1" dirty="0" err="1"/>
              <a:t>level</a:t>
            </a:r>
            <a:r>
              <a:rPr lang="it-IT" b="1" dirty="0"/>
              <a:t> </a:t>
            </a:r>
            <a:r>
              <a:rPr lang="it-IT" dirty="0"/>
              <a:t>(</a:t>
            </a:r>
            <a:r>
              <a:rPr lang="it-IT" dirty="0" err="1"/>
              <a:t>depending</a:t>
            </a:r>
            <a:r>
              <a:rPr lang="it-IT" dirty="0"/>
              <a:t> on the state of the art of the </a:t>
            </a:r>
            <a:r>
              <a:rPr lang="it-IT" dirty="0" err="1"/>
              <a:t>health</a:t>
            </a:r>
            <a:r>
              <a:rPr lang="it-IT" dirty="0"/>
              <a:t> </a:t>
            </a:r>
            <a:r>
              <a:rPr lang="it-IT" dirty="0" err="1"/>
              <a:t>equity</a:t>
            </a:r>
            <a:r>
              <a:rPr lang="it-IT" dirty="0"/>
              <a:t> agenda) </a:t>
            </a:r>
          </a:p>
          <a:p>
            <a:pPr marL="725488" lvl="1" indent="-268288">
              <a:buFont typeface="Arial" pitchFamily="34" charset="0"/>
              <a:buChar char="•"/>
            </a:pPr>
            <a:r>
              <a:rPr lang="it-IT" dirty="0" err="1"/>
              <a:t>harmonization</a:t>
            </a:r>
            <a:r>
              <a:rPr lang="it-IT" dirty="0"/>
              <a:t> of the </a:t>
            </a:r>
            <a:r>
              <a:rPr lang="it-IT" dirty="0" err="1"/>
              <a:t>main</a:t>
            </a:r>
            <a:r>
              <a:rPr lang="it-IT" dirty="0"/>
              <a:t> policy </a:t>
            </a:r>
            <a:r>
              <a:rPr lang="it-IT" dirty="0" err="1"/>
              <a:t>messages</a:t>
            </a:r>
            <a:r>
              <a:rPr lang="it-IT" dirty="0"/>
              <a:t> </a:t>
            </a:r>
            <a:r>
              <a:rPr lang="it-IT" dirty="0" err="1"/>
              <a:t>coming</a:t>
            </a:r>
            <a:r>
              <a:rPr lang="it-IT" dirty="0"/>
              <a:t> from the </a:t>
            </a:r>
            <a:r>
              <a:rPr lang="it-IT" dirty="0" err="1"/>
              <a:t>Italian</a:t>
            </a:r>
            <a:r>
              <a:rPr lang="it-IT" dirty="0"/>
              <a:t> </a:t>
            </a:r>
            <a:r>
              <a:rPr lang="it-IT" dirty="0" err="1"/>
              <a:t>partners</a:t>
            </a:r>
            <a:r>
              <a:rPr lang="it-IT" dirty="0"/>
              <a:t> (National </a:t>
            </a:r>
            <a:r>
              <a:rPr lang="it-IT" dirty="0" err="1"/>
              <a:t>institutes</a:t>
            </a:r>
            <a:r>
              <a:rPr lang="it-IT" dirty="0"/>
              <a:t> and </a:t>
            </a:r>
            <a:r>
              <a:rPr lang="it-IT" dirty="0" err="1"/>
              <a:t>regions</a:t>
            </a:r>
            <a:r>
              <a:rPr lang="it-IT" dirty="0"/>
              <a:t> </a:t>
            </a:r>
            <a:r>
              <a:rPr lang="it-IT" dirty="0" err="1"/>
              <a:t>engaged</a:t>
            </a:r>
            <a:r>
              <a:rPr lang="it-IT" dirty="0"/>
              <a:t> in the </a:t>
            </a:r>
            <a:r>
              <a:rPr lang="it-IT" dirty="0" err="1"/>
              <a:t>six</a:t>
            </a:r>
            <a:r>
              <a:rPr lang="it-IT" dirty="0"/>
              <a:t> </a:t>
            </a:r>
            <a:r>
              <a:rPr lang="it-IT" dirty="0" err="1"/>
              <a:t>operational</a:t>
            </a:r>
            <a:r>
              <a:rPr lang="it-IT" dirty="0"/>
              <a:t> </a:t>
            </a:r>
            <a:r>
              <a:rPr lang="it-IT" dirty="0" err="1"/>
              <a:t>WPs</a:t>
            </a:r>
            <a:r>
              <a:rPr lang="it-IT" dirty="0"/>
              <a:t> 4, and 5 to 9) </a:t>
            </a:r>
          </a:p>
          <a:p>
            <a:pPr marL="725488" lvl="1" indent="-268288">
              <a:buFont typeface="Arial" pitchFamily="34" charset="0"/>
              <a:buChar char="•"/>
            </a:pPr>
            <a:r>
              <a:rPr lang="it-IT" dirty="0"/>
              <a:t>and </a:t>
            </a:r>
            <a:r>
              <a:rPr lang="it-IT" dirty="0" err="1"/>
              <a:t>integration</a:t>
            </a:r>
            <a:r>
              <a:rPr lang="it-IT" dirty="0"/>
              <a:t> in the policy agenda of the </a:t>
            </a:r>
            <a:r>
              <a:rPr lang="it-IT" dirty="0" err="1"/>
              <a:t>MoH</a:t>
            </a:r>
            <a:r>
              <a:rPr lang="it-IT" dirty="0"/>
              <a:t> (the </a:t>
            </a:r>
            <a:r>
              <a:rPr lang="it-IT" dirty="0" err="1"/>
              <a:t>Ministry</a:t>
            </a:r>
            <a:r>
              <a:rPr lang="it-IT" dirty="0"/>
              <a:t> </a:t>
            </a:r>
            <a:r>
              <a:rPr lang="it-IT" dirty="0" err="1"/>
              <a:t>himself</a:t>
            </a:r>
            <a:r>
              <a:rPr lang="it-IT" dirty="0"/>
              <a:t> and the general </a:t>
            </a:r>
            <a:r>
              <a:rPr lang="it-IT" dirty="0" err="1"/>
              <a:t>deputies</a:t>
            </a:r>
            <a:r>
              <a:rPr lang="it-IT" dirty="0"/>
              <a:t> of the </a:t>
            </a:r>
            <a:r>
              <a:rPr lang="it-IT" dirty="0" err="1"/>
              <a:t>MoF</a:t>
            </a:r>
            <a:r>
              <a:rPr lang="it-IT" dirty="0"/>
              <a:t>) and of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ministries</a:t>
            </a:r>
            <a:r>
              <a:rPr lang="it-IT" dirty="0"/>
              <a:t> </a:t>
            </a:r>
            <a:r>
              <a:rPr lang="it-IT" dirty="0" err="1"/>
              <a:t>eventually</a:t>
            </a:r>
            <a:r>
              <a:rPr lang="it-IT" dirty="0"/>
              <a:t> </a:t>
            </a:r>
            <a:r>
              <a:rPr lang="it-IT" dirty="0" err="1"/>
              <a:t>involved</a:t>
            </a:r>
            <a:endParaRPr lang="it-IT" dirty="0"/>
          </a:p>
          <a:p>
            <a:pPr marL="268288" indent="-268288">
              <a:buFont typeface="Arial" pitchFamily="34" charset="0"/>
              <a:buChar char="•"/>
            </a:pPr>
            <a:r>
              <a:rPr lang="it-IT" b="1" dirty="0"/>
              <a:t>At sub </a:t>
            </a:r>
            <a:r>
              <a:rPr lang="it-IT" b="1" dirty="0" err="1"/>
              <a:t>European</a:t>
            </a:r>
            <a:r>
              <a:rPr lang="it-IT" b="1" dirty="0"/>
              <a:t> </a:t>
            </a:r>
            <a:r>
              <a:rPr lang="it-IT" b="1" dirty="0" err="1"/>
              <a:t>level</a:t>
            </a:r>
            <a:r>
              <a:rPr lang="it-IT" b="1" dirty="0"/>
              <a:t> </a:t>
            </a:r>
            <a:r>
              <a:rPr lang="it-IT" dirty="0" err="1"/>
              <a:t>supporting</a:t>
            </a:r>
            <a:r>
              <a:rPr lang="it-IT" dirty="0"/>
              <a:t> the </a:t>
            </a:r>
            <a:r>
              <a:rPr lang="it-IT" dirty="0" err="1"/>
              <a:t>potential</a:t>
            </a:r>
            <a:r>
              <a:rPr lang="it-IT" dirty="0"/>
              <a:t> for </a:t>
            </a:r>
            <a:r>
              <a:rPr lang="it-IT" dirty="0" err="1"/>
              <a:t>multilateral</a:t>
            </a:r>
            <a:r>
              <a:rPr lang="it-IT" dirty="0"/>
              <a:t> </a:t>
            </a:r>
            <a:r>
              <a:rPr lang="it-IT" dirty="0" err="1"/>
              <a:t>cooperation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countries</a:t>
            </a:r>
            <a:r>
              <a:rPr lang="it-IT" dirty="0"/>
              <a:t> and </a:t>
            </a:r>
            <a:r>
              <a:rPr lang="it-IT" dirty="0" err="1"/>
              <a:t>partners</a:t>
            </a:r>
            <a:endParaRPr lang="it-IT" dirty="0"/>
          </a:p>
          <a:p>
            <a:pPr marL="268288" indent="-268288">
              <a:buFont typeface="Arial" pitchFamily="34" charset="0"/>
              <a:buChar char="•"/>
            </a:pPr>
            <a:r>
              <a:rPr lang="it-IT" b="1" dirty="0"/>
              <a:t>At </a:t>
            </a:r>
            <a:r>
              <a:rPr lang="it-IT" b="1" dirty="0" err="1"/>
              <a:t>European</a:t>
            </a:r>
            <a:r>
              <a:rPr lang="it-IT" b="1" dirty="0"/>
              <a:t> </a:t>
            </a:r>
            <a:r>
              <a:rPr lang="it-IT" b="1" dirty="0" err="1"/>
              <a:t>level</a:t>
            </a:r>
            <a:r>
              <a:rPr lang="it-IT"/>
              <a:t>  supporting</a:t>
            </a:r>
            <a:r>
              <a:rPr lang="it-IT" dirty="0"/>
              <a:t> the </a:t>
            </a:r>
            <a:r>
              <a:rPr lang="it-IT" dirty="0" err="1"/>
              <a:t>inclusion</a:t>
            </a:r>
            <a:r>
              <a:rPr lang="it-IT" dirty="0"/>
              <a:t> on the JAHEE </a:t>
            </a:r>
            <a:r>
              <a:rPr lang="it-IT" dirty="0" err="1"/>
              <a:t>results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</a:t>
            </a:r>
            <a:r>
              <a:rPr lang="it-IT" dirty="0" err="1"/>
              <a:t>European</a:t>
            </a:r>
            <a:r>
              <a:rPr lang="it-IT" dirty="0"/>
              <a:t> agenda (</a:t>
            </a:r>
            <a:r>
              <a:rPr lang="it-IT" dirty="0" err="1"/>
              <a:t>Health</a:t>
            </a:r>
            <a:r>
              <a:rPr lang="it-IT" dirty="0"/>
              <a:t> </a:t>
            </a:r>
            <a:r>
              <a:rPr lang="it-IT" dirty="0" err="1"/>
              <a:t>program</a:t>
            </a:r>
            <a:r>
              <a:rPr lang="it-IT" dirty="0"/>
              <a:t>,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Semester</a:t>
            </a:r>
            <a:r>
              <a:rPr lang="it-IT" dirty="0"/>
              <a:t>, </a:t>
            </a:r>
            <a:r>
              <a:rPr lang="it-IT" dirty="0" err="1"/>
              <a:t>European</a:t>
            </a:r>
            <a:r>
              <a:rPr lang="it-IT" dirty="0"/>
              <a:t> Social Pillar, </a:t>
            </a:r>
            <a:r>
              <a:rPr lang="it-IT" dirty="0" err="1"/>
              <a:t>Structural</a:t>
            </a:r>
            <a:r>
              <a:rPr lang="it-IT" dirty="0"/>
              <a:t> Funds, </a:t>
            </a:r>
            <a:r>
              <a:rPr lang="it-IT" dirty="0" err="1"/>
              <a:t>Research</a:t>
            </a:r>
            <a:r>
              <a:rPr lang="it-IT" dirty="0"/>
              <a:t> </a:t>
            </a:r>
            <a:r>
              <a:rPr lang="it-IT" dirty="0" err="1"/>
              <a:t>program</a:t>
            </a:r>
            <a:r>
              <a:rPr lang="it-IT" dirty="0"/>
              <a:t>…)</a:t>
            </a:r>
          </a:p>
          <a:p>
            <a:pPr marL="268288" indent="-268288">
              <a:buFont typeface="Arial" pitchFamily="34" charset="0"/>
              <a:buChar char="•"/>
            </a:pPr>
            <a:endParaRPr lang="en-GB" sz="2200" b="1" dirty="0">
              <a:solidFill>
                <a:srgbClr val="FF0000"/>
              </a:solidFill>
            </a:endParaRPr>
          </a:p>
          <a:p>
            <a:pPr marL="268288" indent="-268288">
              <a:buFont typeface="Arial" pitchFamily="34" charset="0"/>
              <a:buChar char="•"/>
            </a:pP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998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Verde gia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Verde giallo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7458</TotalTime>
  <Words>767</Words>
  <Application>Microsoft Office PowerPoint</Application>
  <PresentationFormat>Presentazione su schermo (4:3)</PresentationFormat>
  <Paragraphs>64</Paragraphs>
  <Slides>8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8" baseType="lpstr">
      <vt:lpstr>Arial Unicode MS</vt:lpstr>
      <vt:lpstr>ＭＳ Ｐゴシック</vt:lpstr>
      <vt:lpstr>ＭＳ Ｐゴシック</vt:lpstr>
      <vt:lpstr>Arial</vt:lpstr>
      <vt:lpstr>Calibri</vt:lpstr>
      <vt:lpstr>Franklin Gothic Book</vt:lpstr>
      <vt:lpstr>Symbol</vt:lpstr>
      <vt:lpstr>Times New Roman</vt:lpstr>
      <vt:lpstr>Wingdings</vt:lpstr>
      <vt:lpstr>Angles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Giacomo</dc:creator>
  <cp:lastModifiedBy>Nicoletti Giovanni</cp:lastModifiedBy>
  <cp:revision>378</cp:revision>
  <cp:lastPrinted>2018-06-04T09:56:37Z</cp:lastPrinted>
  <dcterms:created xsi:type="dcterms:W3CDTF">2018-05-30T09:15:47Z</dcterms:created>
  <dcterms:modified xsi:type="dcterms:W3CDTF">2019-10-03T12:17:08Z</dcterms:modified>
</cp:coreProperties>
</file>