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6" r:id="rId2"/>
    <p:sldId id="491" r:id="rId3"/>
    <p:sldId id="493" r:id="rId4"/>
    <p:sldId id="512" r:id="rId5"/>
    <p:sldId id="509" r:id="rId6"/>
    <p:sldId id="405" r:id="rId7"/>
    <p:sldId id="413" r:id="rId8"/>
    <p:sldId id="485" r:id="rId9"/>
    <p:sldId id="419" r:id="rId10"/>
    <p:sldId id="381" r:id="rId11"/>
    <p:sldId id="383" r:id="rId12"/>
    <p:sldId id="514" r:id="rId13"/>
    <p:sldId id="404" r:id="rId14"/>
    <p:sldId id="470" r:id="rId15"/>
    <p:sldId id="471" r:id="rId16"/>
    <p:sldId id="327" r:id="rId17"/>
    <p:sldId id="328" r:id="rId18"/>
    <p:sldId id="473" r:id="rId19"/>
    <p:sldId id="496" r:id="rId20"/>
    <p:sldId id="513" r:id="rId21"/>
    <p:sldId id="385" r:id="rId22"/>
    <p:sldId id="388" r:id="rId23"/>
    <p:sldId id="389" r:id="rId24"/>
    <p:sldId id="390" r:id="rId25"/>
    <p:sldId id="391" r:id="rId26"/>
    <p:sldId id="392" r:id="rId27"/>
    <p:sldId id="393" r:id="rId28"/>
    <p:sldId id="394" r:id="rId29"/>
    <p:sldId id="395" r:id="rId30"/>
    <p:sldId id="396" r:id="rId31"/>
    <p:sldId id="457" r:id="rId32"/>
    <p:sldId id="474" r:id="rId33"/>
    <p:sldId id="475" r:id="rId34"/>
    <p:sldId id="484" r:id="rId35"/>
    <p:sldId id="339" r:id="rId36"/>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6BCBC3F8-74C5-E247-AC4F-F7DE2ADFB752}">
          <p14:sldIdLst>
            <p14:sldId id="286"/>
            <p14:sldId id="491"/>
            <p14:sldId id="493"/>
            <p14:sldId id="512"/>
            <p14:sldId id="509"/>
            <p14:sldId id="405"/>
            <p14:sldId id="413"/>
            <p14:sldId id="485"/>
            <p14:sldId id="419"/>
            <p14:sldId id="381"/>
            <p14:sldId id="383"/>
            <p14:sldId id="514"/>
            <p14:sldId id="404"/>
            <p14:sldId id="470"/>
            <p14:sldId id="471"/>
            <p14:sldId id="327"/>
            <p14:sldId id="328"/>
            <p14:sldId id="473"/>
            <p14:sldId id="496"/>
            <p14:sldId id="513"/>
            <p14:sldId id="385"/>
            <p14:sldId id="388"/>
            <p14:sldId id="389"/>
            <p14:sldId id="390"/>
            <p14:sldId id="391"/>
            <p14:sldId id="392"/>
            <p14:sldId id="393"/>
            <p14:sldId id="394"/>
            <p14:sldId id="395"/>
            <p14:sldId id="396"/>
            <p14:sldId id="457"/>
            <p14:sldId id="474"/>
            <p14:sldId id="475"/>
            <p14:sldId id="484"/>
            <p14:sldId id="339"/>
          </p14:sldIdLst>
        </p14:section>
        <p14:section name="Untitled Section" id="{EC9E041B-5AD2-864F-BBD8-4E4A11DF65F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01">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CC"/>
    <a:srgbClr val="FF9900"/>
    <a:srgbClr val="FFFFCC"/>
    <a:srgbClr val="CCCCFF"/>
    <a:srgbClr val="CCCC00"/>
    <a:srgbClr val="FFCC00"/>
    <a:srgbClr val="FF9933"/>
    <a:srgbClr val="66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3" autoAdjust="0"/>
    <p:restoredTop sz="86397" autoAdjust="0"/>
  </p:normalViewPr>
  <p:slideViewPr>
    <p:cSldViewPr>
      <p:cViewPr varScale="1">
        <p:scale>
          <a:sx n="79" d="100"/>
          <a:sy n="79" d="100"/>
        </p:scale>
        <p:origin x="2280" y="200"/>
      </p:cViewPr>
      <p:guideLst>
        <p:guide orient="horz" pos="2160"/>
        <p:guide pos="2880"/>
      </p:guideLst>
    </p:cSldViewPr>
  </p:slideViewPr>
  <p:outlineViewPr>
    <p:cViewPr>
      <p:scale>
        <a:sx n="33" d="100"/>
        <a:sy n="33" d="100"/>
      </p:scale>
      <p:origin x="0" y="-1195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3972" y="-102"/>
      </p:cViewPr>
      <p:guideLst>
        <p:guide orient="horz" pos="3109"/>
        <p:guide pos="2101"/>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4"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1" y="9444750"/>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4" y="9444750"/>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b" anchorCtr="0" compatLnSpc="1">
            <a:prstTxWarp prst="textNoShape">
              <a:avLst/>
            </a:prstTxWarp>
          </a:bodyPr>
          <a:lstStyle>
            <a:lvl1pPr algn="r">
              <a:defRPr>
                <a:solidFill>
                  <a:schemeClr val="tx1"/>
                </a:solidFill>
                <a:latin typeface="Arial" charset="0"/>
              </a:defRPr>
            </a:lvl1pPr>
          </a:lstStyle>
          <a:p>
            <a:fld id="{0745CE6B-AAAD-4838-BED7-56A0E75380F9}" type="slidenum">
              <a:rPr lang="en-GB" altLang="en-US"/>
              <a:pPr/>
              <a:t>‹#›</a:t>
            </a:fld>
            <a:endParaRPr lang="en-GB" altLang="en-US"/>
          </a:p>
        </p:txBody>
      </p:sp>
    </p:spTree>
    <p:extLst>
      <p:ext uri="{BB962C8B-B14F-4D97-AF65-F5344CB8AC3E}">
        <p14:creationId xmlns:p14="http://schemas.microsoft.com/office/powerpoint/2010/main" val="227422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4"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5" y="4723171"/>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1" y="9444750"/>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4" y="9444750"/>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2" tIns="45782" rIns="91562" bIns="45782" numCol="1" anchor="b" anchorCtr="0" compatLnSpc="1">
            <a:prstTxWarp prst="textNoShape">
              <a:avLst/>
            </a:prstTxWarp>
          </a:bodyPr>
          <a:lstStyle>
            <a:lvl1pPr algn="r">
              <a:defRPr>
                <a:solidFill>
                  <a:schemeClr val="tx1"/>
                </a:solidFill>
                <a:latin typeface="Arial" charset="0"/>
              </a:defRPr>
            </a:lvl1pPr>
          </a:lstStyle>
          <a:p>
            <a:fld id="{7E9BD875-DFBE-45E1-AA27-77B87452EA8A}" type="slidenum">
              <a:rPr lang="en-GB" altLang="en-US"/>
              <a:pPr/>
              <a:t>‹#›</a:t>
            </a:fld>
            <a:endParaRPr lang="en-GB" altLang="en-US"/>
          </a:p>
        </p:txBody>
      </p:sp>
    </p:spTree>
    <p:extLst>
      <p:ext uri="{BB962C8B-B14F-4D97-AF65-F5344CB8AC3E}">
        <p14:creationId xmlns:p14="http://schemas.microsoft.com/office/powerpoint/2010/main" val="3303904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1</a:t>
            </a:fld>
            <a:endParaRPr lang="en-GB" altLang="en-US"/>
          </a:p>
        </p:txBody>
      </p:sp>
    </p:spTree>
    <p:extLst>
      <p:ext uri="{BB962C8B-B14F-4D97-AF65-F5344CB8AC3E}">
        <p14:creationId xmlns:p14="http://schemas.microsoft.com/office/powerpoint/2010/main" val="1845215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BD875-DFBE-45E1-AA27-77B87452EA8A}" type="slidenum">
              <a:rPr lang="en-GB" altLang="en-US" smtClean="0"/>
              <a:pPr/>
              <a:t>10</a:t>
            </a:fld>
            <a:endParaRPr lang="en-GB" altLang="en-US"/>
          </a:p>
        </p:txBody>
      </p:sp>
    </p:spTree>
    <p:extLst>
      <p:ext uri="{BB962C8B-B14F-4D97-AF65-F5344CB8AC3E}">
        <p14:creationId xmlns:p14="http://schemas.microsoft.com/office/powerpoint/2010/main" val="362823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BD875-DFBE-45E1-AA27-77B87452EA8A}" type="slidenum">
              <a:rPr lang="en-GB" altLang="en-US" smtClean="0"/>
              <a:pPr/>
              <a:t>11</a:t>
            </a:fld>
            <a:endParaRPr lang="en-GB" altLang="en-US"/>
          </a:p>
        </p:txBody>
      </p:sp>
    </p:spTree>
    <p:extLst>
      <p:ext uri="{BB962C8B-B14F-4D97-AF65-F5344CB8AC3E}">
        <p14:creationId xmlns:p14="http://schemas.microsoft.com/office/powerpoint/2010/main" val="383948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12</a:t>
            </a:fld>
            <a:endParaRPr lang="en-GB" altLang="en-US"/>
          </a:p>
        </p:txBody>
      </p:sp>
    </p:spTree>
    <p:extLst>
      <p:ext uri="{BB962C8B-B14F-4D97-AF65-F5344CB8AC3E}">
        <p14:creationId xmlns:p14="http://schemas.microsoft.com/office/powerpoint/2010/main" val="418501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a:t>
            </a:r>
          </a:p>
          <a:p>
            <a:r>
              <a:rPr lang="en-US" dirty="0"/>
              <a:t>The numbering of the MGA you signed are not necessarily the same that you can find on the H2020 on-line Guide  </a:t>
            </a:r>
          </a:p>
        </p:txBody>
      </p:sp>
      <p:sp>
        <p:nvSpPr>
          <p:cNvPr id="4" name="Slide Number Placeholder 3"/>
          <p:cNvSpPr>
            <a:spLocks noGrp="1"/>
          </p:cNvSpPr>
          <p:nvPr>
            <p:ph type="sldNum" sz="quarter" idx="5"/>
          </p:nvPr>
        </p:nvSpPr>
        <p:spPr/>
        <p:txBody>
          <a:bodyPr/>
          <a:lstStyle/>
          <a:p>
            <a:fld id="{7E9BD875-DFBE-45E1-AA27-77B87452EA8A}" type="slidenum">
              <a:rPr lang="en-GB" altLang="en-US" smtClean="0"/>
              <a:pPr/>
              <a:t>13</a:t>
            </a:fld>
            <a:endParaRPr lang="en-GB" altLang="en-US"/>
          </a:p>
        </p:txBody>
      </p:sp>
    </p:spTree>
    <p:extLst>
      <p:ext uri="{BB962C8B-B14F-4D97-AF65-F5344CB8AC3E}">
        <p14:creationId xmlns:p14="http://schemas.microsoft.com/office/powerpoint/2010/main" val="3041268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14</a:t>
            </a:fld>
            <a:endParaRPr lang="en-GB" altLang="en-US"/>
          </a:p>
        </p:txBody>
      </p:sp>
    </p:spTree>
    <p:extLst>
      <p:ext uri="{BB962C8B-B14F-4D97-AF65-F5344CB8AC3E}">
        <p14:creationId xmlns:p14="http://schemas.microsoft.com/office/powerpoint/2010/main" val="114982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15</a:t>
            </a:fld>
            <a:endParaRPr lang="en-GB" altLang="en-US"/>
          </a:p>
        </p:txBody>
      </p:sp>
    </p:spTree>
    <p:extLst>
      <p:ext uri="{BB962C8B-B14F-4D97-AF65-F5344CB8AC3E}">
        <p14:creationId xmlns:p14="http://schemas.microsoft.com/office/powerpoint/2010/main" val="416258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18</a:t>
            </a:fld>
            <a:endParaRPr lang="en-GB" altLang="en-US"/>
          </a:p>
        </p:txBody>
      </p:sp>
    </p:spTree>
    <p:extLst>
      <p:ext uri="{BB962C8B-B14F-4D97-AF65-F5344CB8AC3E}">
        <p14:creationId xmlns:p14="http://schemas.microsoft.com/office/powerpoint/2010/main" val="2761870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review vs financial audit</a:t>
            </a:r>
          </a:p>
        </p:txBody>
      </p:sp>
      <p:sp>
        <p:nvSpPr>
          <p:cNvPr id="4" name="Slide Number Placeholder 3"/>
          <p:cNvSpPr>
            <a:spLocks noGrp="1"/>
          </p:cNvSpPr>
          <p:nvPr>
            <p:ph type="sldNum" sz="quarter" idx="5"/>
          </p:nvPr>
        </p:nvSpPr>
        <p:spPr/>
        <p:txBody>
          <a:bodyPr/>
          <a:lstStyle/>
          <a:p>
            <a:fld id="{7E9BD875-DFBE-45E1-AA27-77B87452EA8A}" type="slidenum">
              <a:rPr lang="en-GB" altLang="en-US" smtClean="0"/>
              <a:pPr/>
              <a:t>19</a:t>
            </a:fld>
            <a:endParaRPr lang="en-GB" altLang="en-US"/>
          </a:p>
        </p:txBody>
      </p:sp>
    </p:spTree>
    <p:extLst>
      <p:ext uri="{BB962C8B-B14F-4D97-AF65-F5344CB8AC3E}">
        <p14:creationId xmlns:p14="http://schemas.microsoft.com/office/powerpoint/2010/main" val="3597580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3A0A35F-4F92-49E4-9F04-766A330FD38B}" type="slidenum">
              <a:rPr lang="en-GB" smtClean="0"/>
              <a:pPr>
                <a:defRPr/>
              </a:pPr>
              <a:t>20</a:t>
            </a:fld>
            <a:endParaRPr lang="en-GB"/>
          </a:p>
        </p:txBody>
      </p:sp>
    </p:spTree>
    <p:extLst>
      <p:ext uri="{BB962C8B-B14F-4D97-AF65-F5344CB8AC3E}">
        <p14:creationId xmlns:p14="http://schemas.microsoft.com/office/powerpoint/2010/main" val="45647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D875-DFBE-45E1-AA27-77B87452EA8A}" type="slidenum">
              <a:rPr lang="en-GB" altLang="en-US" smtClean="0"/>
              <a:pPr/>
              <a:t>23</a:t>
            </a:fld>
            <a:endParaRPr lang="en-GB" altLang="en-US"/>
          </a:p>
        </p:txBody>
      </p:sp>
    </p:spTree>
    <p:extLst>
      <p:ext uri="{BB962C8B-B14F-4D97-AF65-F5344CB8AC3E}">
        <p14:creationId xmlns:p14="http://schemas.microsoft.com/office/powerpoint/2010/main" val="54284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A0A35F-4F92-49E4-9F04-766A330FD38B}" type="slidenum">
              <a:rPr lang="en-GB" smtClean="0"/>
              <a:pPr>
                <a:defRPr/>
              </a:pPr>
              <a:t>2</a:t>
            </a:fld>
            <a:endParaRPr lang="en-GB"/>
          </a:p>
        </p:txBody>
      </p:sp>
    </p:spTree>
    <p:extLst>
      <p:ext uri="{BB962C8B-B14F-4D97-AF65-F5344CB8AC3E}">
        <p14:creationId xmlns:p14="http://schemas.microsoft.com/office/powerpoint/2010/main" val="447309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BD875-DFBE-45E1-AA27-77B87452EA8A}" type="slidenum">
              <a:rPr lang="en-GB" altLang="en-US" smtClean="0"/>
              <a:pPr/>
              <a:t>26</a:t>
            </a:fld>
            <a:endParaRPr lang="en-GB" altLang="en-US"/>
          </a:p>
        </p:txBody>
      </p:sp>
    </p:spTree>
    <p:extLst>
      <p:ext uri="{BB962C8B-B14F-4D97-AF65-F5344CB8AC3E}">
        <p14:creationId xmlns:p14="http://schemas.microsoft.com/office/powerpoint/2010/main" val="3325232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BD875-DFBE-45E1-AA27-77B87452EA8A}" type="slidenum">
              <a:rPr lang="en-GB" altLang="en-US" smtClean="0"/>
              <a:pPr/>
              <a:t>29</a:t>
            </a:fld>
            <a:endParaRPr lang="en-GB" altLang="en-US"/>
          </a:p>
        </p:txBody>
      </p:sp>
    </p:spTree>
    <p:extLst>
      <p:ext uri="{BB962C8B-B14F-4D97-AF65-F5344CB8AC3E}">
        <p14:creationId xmlns:p14="http://schemas.microsoft.com/office/powerpoint/2010/main" val="578245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BD875-DFBE-45E1-AA27-77B87452EA8A}" type="slidenum">
              <a:rPr lang="en-GB" altLang="en-US" smtClean="0"/>
              <a:pPr/>
              <a:t>30</a:t>
            </a:fld>
            <a:endParaRPr lang="en-GB" altLang="en-US"/>
          </a:p>
        </p:txBody>
      </p:sp>
    </p:spTree>
    <p:extLst>
      <p:ext uri="{BB962C8B-B14F-4D97-AF65-F5344CB8AC3E}">
        <p14:creationId xmlns:p14="http://schemas.microsoft.com/office/powerpoint/2010/main" val="215920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31</a:t>
            </a:fld>
            <a:endParaRPr lang="en-GB" altLang="en-US"/>
          </a:p>
        </p:txBody>
      </p:sp>
    </p:spTree>
    <p:extLst>
      <p:ext uri="{BB962C8B-B14F-4D97-AF65-F5344CB8AC3E}">
        <p14:creationId xmlns:p14="http://schemas.microsoft.com/office/powerpoint/2010/main" val="267026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32</a:t>
            </a:fld>
            <a:endParaRPr lang="en-GB" altLang="en-US"/>
          </a:p>
        </p:txBody>
      </p:sp>
    </p:spTree>
    <p:extLst>
      <p:ext uri="{BB962C8B-B14F-4D97-AF65-F5344CB8AC3E}">
        <p14:creationId xmlns:p14="http://schemas.microsoft.com/office/powerpoint/2010/main" val="334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a:t>
            </a:r>
            <a:r>
              <a:rPr lang="en-GB" baseline="0" dirty="0"/>
              <a:t> to react to a suspension letter?</a:t>
            </a:r>
          </a:p>
          <a:p>
            <a:pPr marL="173593" indent="-173593">
              <a:buFontTx/>
              <a:buChar char="-"/>
            </a:pPr>
            <a:r>
              <a:rPr lang="en-GB" baseline="0" dirty="0"/>
              <a:t>Read carefully the requests. If any doubt approach the PO in CHAFEA</a:t>
            </a:r>
          </a:p>
          <a:p>
            <a:pPr marL="173593" indent="-173593">
              <a:buFontTx/>
              <a:buChar char="-"/>
            </a:pPr>
            <a:r>
              <a:rPr lang="en-GB" baseline="0" dirty="0"/>
              <a:t>Either provide (re-upload) the requested revised or missing documentation or </a:t>
            </a:r>
          </a:p>
          <a:p>
            <a:pPr marL="173593" indent="-173593">
              <a:buFontTx/>
              <a:buChar char="-"/>
            </a:pPr>
            <a:r>
              <a:rPr lang="en-GB" baseline="0" dirty="0"/>
              <a:t>Send the requested clarifications. How? Best way is a formal notification via the system: it is transparent, immediately registered and archive in the records of the file.</a:t>
            </a:r>
          </a:p>
          <a:p>
            <a:pPr marL="173593" indent="-173593">
              <a:buFontTx/>
              <a:buChar char="-"/>
            </a:pPr>
            <a:r>
              <a:rPr lang="en-GB" baseline="0" dirty="0"/>
              <a:t>The formal notification could be anticipate</a:t>
            </a:r>
          </a:p>
          <a:p>
            <a:pPr marL="173593" indent="-173593">
              <a:buFontTx/>
              <a:buChar char="-"/>
            </a:pPr>
            <a:endParaRPr lang="en-GB" baseline="0" dirty="0"/>
          </a:p>
          <a:p>
            <a:pPr marL="173593" indent="-173593">
              <a:buFontTx/>
              <a:buChar char="-"/>
            </a:pPr>
            <a:endParaRPr lang="en-GB"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33</a:t>
            </a:fld>
            <a:endParaRPr lang="en-GB" altLang="en-US"/>
          </a:p>
        </p:txBody>
      </p:sp>
    </p:spTree>
    <p:extLst>
      <p:ext uri="{BB962C8B-B14F-4D97-AF65-F5344CB8AC3E}">
        <p14:creationId xmlns:p14="http://schemas.microsoft.com/office/powerpoint/2010/main" val="1261961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34</a:t>
            </a:fld>
            <a:endParaRPr lang="en-GB" altLang="en-US"/>
          </a:p>
        </p:txBody>
      </p:sp>
    </p:spTree>
    <p:extLst>
      <p:ext uri="{BB962C8B-B14F-4D97-AF65-F5344CB8AC3E}">
        <p14:creationId xmlns:p14="http://schemas.microsoft.com/office/powerpoint/2010/main" val="947612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35</a:t>
            </a:fld>
            <a:endParaRPr lang="en-GB" altLang="en-US"/>
          </a:p>
        </p:txBody>
      </p:sp>
    </p:spTree>
    <p:extLst>
      <p:ext uri="{BB962C8B-B14F-4D97-AF65-F5344CB8AC3E}">
        <p14:creationId xmlns:p14="http://schemas.microsoft.com/office/powerpoint/2010/main" val="56624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3A0A35F-4F92-49E4-9F04-766A330FD38B}" type="slidenum">
              <a:rPr lang="en-GB" smtClean="0"/>
              <a:pPr>
                <a:defRPr/>
              </a:pPr>
              <a:t>3</a:t>
            </a:fld>
            <a:endParaRPr lang="en-GB"/>
          </a:p>
        </p:txBody>
      </p:sp>
    </p:spTree>
    <p:extLst>
      <p:ext uri="{BB962C8B-B14F-4D97-AF65-F5344CB8AC3E}">
        <p14:creationId xmlns:p14="http://schemas.microsoft.com/office/powerpoint/2010/main" val="361013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4</a:t>
            </a:fld>
            <a:endParaRPr lang="en-GB" altLang="en-US"/>
          </a:p>
        </p:txBody>
      </p:sp>
    </p:spTree>
    <p:extLst>
      <p:ext uri="{BB962C8B-B14F-4D97-AF65-F5344CB8AC3E}">
        <p14:creationId xmlns:p14="http://schemas.microsoft.com/office/powerpoint/2010/main" val="21418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5</a:t>
            </a:fld>
            <a:endParaRPr lang="en-GB" altLang="en-US"/>
          </a:p>
        </p:txBody>
      </p:sp>
    </p:spTree>
    <p:extLst>
      <p:ext uri="{BB962C8B-B14F-4D97-AF65-F5344CB8AC3E}">
        <p14:creationId xmlns:p14="http://schemas.microsoft.com/office/powerpoint/2010/main" val="20343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6</a:t>
            </a:fld>
            <a:endParaRPr lang="en-GB" altLang="en-US"/>
          </a:p>
        </p:txBody>
      </p:sp>
    </p:spTree>
    <p:extLst>
      <p:ext uri="{BB962C8B-B14F-4D97-AF65-F5344CB8AC3E}">
        <p14:creationId xmlns:p14="http://schemas.microsoft.com/office/powerpoint/2010/main" val="209880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7</a:t>
            </a:fld>
            <a:endParaRPr lang="en-GB" altLang="en-US"/>
          </a:p>
        </p:txBody>
      </p:sp>
    </p:spTree>
    <p:extLst>
      <p:ext uri="{BB962C8B-B14F-4D97-AF65-F5344CB8AC3E}">
        <p14:creationId xmlns:p14="http://schemas.microsoft.com/office/powerpoint/2010/main" val="419588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8</a:t>
            </a:fld>
            <a:endParaRPr lang="en-GB" altLang="en-US"/>
          </a:p>
        </p:txBody>
      </p:sp>
    </p:spTree>
    <p:extLst>
      <p:ext uri="{BB962C8B-B14F-4D97-AF65-F5344CB8AC3E}">
        <p14:creationId xmlns:p14="http://schemas.microsoft.com/office/powerpoint/2010/main" val="41829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9</a:t>
            </a:fld>
            <a:endParaRPr lang="en-GB" altLang="en-US"/>
          </a:p>
        </p:txBody>
      </p:sp>
    </p:spTree>
    <p:extLst>
      <p:ext uri="{BB962C8B-B14F-4D97-AF65-F5344CB8AC3E}">
        <p14:creationId xmlns:p14="http://schemas.microsoft.com/office/powerpoint/2010/main" val="3362934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BEC728FB-97C1-448D-B485-2FFCF82D9E80}"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D76DEB8-403B-40C1-BA74-DC45B1B3775F}" type="slidenum">
              <a:rPr lang="en-GB" altLang="en-US"/>
              <a:pPr/>
              <a:t>‹#›</a:t>
            </a:fld>
            <a:endParaRPr lang="en-GB" altLang="en-US"/>
          </a:p>
        </p:txBody>
      </p:sp>
    </p:spTree>
    <p:extLst>
      <p:ext uri="{BB962C8B-B14F-4D97-AF65-F5344CB8AC3E}">
        <p14:creationId xmlns:p14="http://schemas.microsoft.com/office/powerpoint/2010/main" val="411294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EF65BB2-0D0A-4AFA-9C9C-30071851344C}" type="slidenum">
              <a:rPr lang="en-GB" altLang="en-US"/>
              <a:pPr/>
              <a:t>‹#›</a:t>
            </a:fld>
            <a:endParaRPr lang="en-GB" altLang="en-US"/>
          </a:p>
        </p:txBody>
      </p:sp>
    </p:spTree>
    <p:extLst>
      <p:ext uri="{BB962C8B-B14F-4D97-AF65-F5344CB8AC3E}">
        <p14:creationId xmlns:p14="http://schemas.microsoft.com/office/powerpoint/2010/main" val="27365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6"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p:txBody>
          <a:bodyPr/>
          <a:lstStyle>
            <a:lvl1pPr>
              <a:defRPr dirty="0"/>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86133261-F426-4E3C-B2AF-F6E5B7E61F25}" type="slidenum">
              <a:rPr lang="en-GB">
                <a:solidFill>
                  <a:srgbClr val="000000"/>
                </a:solidFill>
              </a:rPr>
              <a:pPr>
                <a:defRPr/>
              </a:pPr>
              <a:t>‹#›</a:t>
            </a:fld>
            <a:endParaRPr lang="en-GB">
              <a:solidFill>
                <a:srgbClr val="000000"/>
              </a:solidFill>
            </a:endParaRPr>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50" i="1" dirty="0" err="1">
                <a:solidFill>
                  <a:srgbClr val="FFFFFF"/>
                </a:solidFill>
                <a:latin typeface="Verdana"/>
              </a:rPr>
              <a:t>Consumers</a:t>
            </a:r>
            <a:r>
              <a:rPr lang="fr-BE" sz="450" i="1" dirty="0">
                <a:solidFill>
                  <a:srgbClr val="FFFFFF"/>
                </a:solidFill>
                <a:latin typeface="Verdana"/>
              </a:rPr>
              <a:t>, </a:t>
            </a:r>
          </a:p>
          <a:p>
            <a:pPr defTabSz="457200">
              <a:defRPr/>
            </a:pPr>
            <a:r>
              <a:rPr lang="fr-BE" sz="450" i="1" dirty="0" err="1">
                <a:solidFill>
                  <a:srgbClr val="FFFFFF"/>
                </a:solidFill>
                <a:latin typeface="Verdana"/>
              </a:rPr>
              <a:t>Health</a:t>
            </a:r>
            <a:r>
              <a:rPr lang="fr-BE" sz="450" i="1" dirty="0">
                <a:solidFill>
                  <a:srgbClr val="FFFFFF"/>
                </a:solidFill>
                <a:latin typeface="Verdana"/>
              </a:rPr>
              <a:t> And Food </a:t>
            </a:r>
          </a:p>
          <a:p>
            <a:pPr defTabSz="457200">
              <a:defRPr/>
            </a:pPr>
            <a:r>
              <a:rPr lang="fr-BE" sz="450" i="1" dirty="0" err="1">
                <a:solidFill>
                  <a:srgbClr val="FFFFFF"/>
                </a:solidFill>
                <a:latin typeface="Verdana"/>
              </a:rPr>
              <a:t>Executive</a:t>
            </a:r>
            <a:r>
              <a:rPr lang="fr-BE" sz="450" i="1" dirty="0">
                <a:solidFill>
                  <a:srgbClr val="FFFFFF"/>
                </a:solidFill>
                <a:latin typeface="Verdana"/>
              </a:rPr>
              <a:t>  Agency</a:t>
            </a:r>
          </a:p>
        </p:txBody>
      </p:sp>
    </p:spTree>
    <p:extLst>
      <p:ext uri="{BB962C8B-B14F-4D97-AF65-F5344CB8AC3E}">
        <p14:creationId xmlns:p14="http://schemas.microsoft.com/office/powerpoint/2010/main" val="192216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395536" y="1351527"/>
            <a:ext cx="8229600" cy="936625"/>
          </a:xfrm>
        </p:spPr>
        <p:txBody>
          <a:bodyPr/>
          <a:lstStyle>
            <a:lvl1pPr>
              <a:defRPr sz="2400" baseline="0"/>
            </a:lvl1pPr>
          </a:lstStyle>
          <a:p>
            <a:r>
              <a:rPr lang="en-US" dirty="0" err="1"/>
              <a:t>Click to edit Master title style</a:t>
            </a:r>
            <a:endParaRPr lang="en-GB" dirty="0"/>
          </a:p>
        </p:txBody>
      </p:sp>
      <p:sp>
        <p:nvSpPr>
          <p:cNvPr id="10" name="Content Placeholder 2"/>
          <p:cNvSpPr>
            <a:spLocks noGrp="1"/>
          </p:cNvSpPr>
          <p:nvPr>
            <p:ph idx="1"/>
          </p:nvPr>
        </p:nvSpPr>
        <p:spPr>
          <a:xfrm>
            <a:off x="457200" y="2348880"/>
            <a:ext cx="8229600" cy="3849812"/>
          </a:xfrm>
        </p:spPr>
        <p:txBody>
          <a:bodyPr/>
          <a:lstStyle>
            <a:lvl1pPr marL="0" indent="0">
              <a:buClr>
                <a:srgbClr val="0F5494"/>
              </a:buClr>
              <a:buFont typeface="Arial" pitchFamily="34" charset="0"/>
              <a:buNone/>
              <a:defRPr sz="2400" b="0" i="0" baseline="0"/>
            </a:lvl1pPr>
            <a:lvl2pPr>
              <a:buClr>
                <a:srgbClr val="0F5494"/>
              </a:buClr>
              <a:defRPr sz="2400" b="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vl1pPr>
          </a:lstStyle>
          <a:p>
            <a:pPr>
              <a:defRPr/>
            </a:pPr>
            <a:r>
              <a:rPr lang="fr-BE"/>
              <a:t>29 </a:t>
            </a:r>
            <a:r>
              <a:rPr lang="fr-BE" err="1"/>
              <a:t>January</a:t>
            </a:r>
            <a:r>
              <a:rPr lang="fr-BE"/>
              <a:t> 2014</a:t>
            </a:r>
            <a:endParaRPr lang="en-GB"/>
          </a:p>
        </p:txBody>
      </p:sp>
      <p:sp>
        <p:nvSpPr>
          <p:cNvPr id="8" name="Rectangle 6"/>
          <p:cNvSpPr>
            <a:spLocks noGrp="1" noChangeArrowheads="1"/>
          </p:cNvSpPr>
          <p:nvPr>
            <p:ph type="sldNum" sz="quarter" idx="11"/>
          </p:nvPr>
        </p:nvSpPr>
        <p:spPr/>
        <p:txBody>
          <a:bodyPr/>
          <a:lstStyle>
            <a:lvl1pPr>
              <a:defRPr/>
            </a:lvl1pPr>
          </a:lstStyle>
          <a:p>
            <a:pPr>
              <a:defRPr/>
            </a:pPr>
            <a:r>
              <a:rPr lang="fr-BE"/>
              <a:t>2</a:t>
            </a:r>
            <a:endParaRPr lang="en-GB"/>
          </a:p>
        </p:txBody>
      </p:sp>
      <p:sp>
        <p:nvSpPr>
          <p:cNvPr id="9" name="Rectangle 6"/>
          <p:cNvSpPr>
            <a:spLocks noChangeArrowheads="1"/>
          </p:cNvSpPr>
          <p:nvPr userDrawn="1"/>
        </p:nvSpPr>
        <p:spPr bwMode="auto">
          <a:xfrm>
            <a:off x="4230000" y="6404400"/>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extLst>
      <p:ext uri="{BB962C8B-B14F-4D97-AF65-F5344CB8AC3E}">
        <p14:creationId xmlns:p14="http://schemas.microsoft.com/office/powerpoint/2010/main" val="108648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FB4D22B-A243-4C97-9A74-5006FF331531}" type="slidenum">
              <a:rPr lang="en-GB" altLang="en-US"/>
              <a:pPr/>
              <a:t>‹#›</a:t>
            </a:fld>
            <a:endParaRPr lang="en-GB" altLang="en-US"/>
          </a:p>
        </p:txBody>
      </p:sp>
    </p:spTree>
    <p:extLst>
      <p:ext uri="{BB962C8B-B14F-4D97-AF65-F5344CB8AC3E}">
        <p14:creationId xmlns:p14="http://schemas.microsoft.com/office/powerpoint/2010/main" val="365809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A615D8B-8F14-485C-A422-220239E46F5E}" type="slidenum">
              <a:rPr lang="en-GB" altLang="en-US"/>
              <a:pPr/>
              <a:t>‹#›</a:t>
            </a:fld>
            <a:endParaRPr lang="en-GB" altLang="en-US"/>
          </a:p>
        </p:txBody>
      </p:sp>
    </p:spTree>
    <p:extLst>
      <p:ext uri="{BB962C8B-B14F-4D97-AF65-F5344CB8AC3E}">
        <p14:creationId xmlns:p14="http://schemas.microsoft.com/office/powerpoint/2010/main" val="180831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EB96AA9-12E9-4A06-883B-E078F0A3F8EE}" type="slidenum">
              <a:rPr lang="en-GB" altLang="en-US"/>
              <a:pPr/>
              <a:t>‹#›</a:t>
            </a:fld>
            <a:endParaRPr lang="en-GB" altLang="en-US"/>
          </a:p>
        </p:txBody>
      </p:sp>
    </p:spTree>
    <p:extLst>
      <p:ext uri="{BB962C8B-B14F-4D97-AF65-F5344CB8AC3E}">
        <p14:creationId xmlns:p14="http://schemas.microsoft.com/office/powerpoint/2010/main" val="172535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75BB140-761A-4049-8533-96F4867F2606}" type="slidenum">
              <a:rPr lang="en-GB" altLang="en-US"/>
              <a:pPr/>
              <a:t>‹#›</a:t>
            </a:fld>
            <a:endParaRPr lang="en-GB" altLang="en-US"/>
          </a:p>
        </p:txBody>
      </p:sp>
    </p:spTree>
    <p:extLst>
      <p:ext uri="{BB962C8B-B14F-4D97-AF65-F5344CB8AC3E}">
        <p14:creationId xmlns:p14="http://schemas.microsoft.com/office/powerpoint/2010/main" val="109400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528E90AB-C431-4F32-81E9-C245F31222E3}" type="slidenum">
              <a:rPr lang="en-GB" altLang="en-US"/>
              <a:pPr/>
              <a:t>‹#›</a:t>
            </a:fld>
            <a:endParaRPr lang="en-GB" altLang="en-US"/>
          </a:p>
        </p:txBody>
      </p:sp>
    </p:spTree>
    <p:extLst>
      <p:ext uri="{BB962C8B-B14F-4D97-AF65-F5344CB8AC3E}">
        <p14:creationId xmlns:p14="http://schemas.microsoft.com/office/powerpoint/2010/main" val="178409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54F6B93F-74D2-47F1-BD2D-621F7E6E3929}" type="slidenum">
              <a:rPr lang="en-GB" altLang="en-US"/>
              <a:pPr/>
              <a:t>‹#›</a:t>
            </a:fld>
            <a:endParaRPr lang="en-GB" altLang="en-US"/>
          </a:p>
        </p:txBody>
      </p:sp>
    </p:spTree>
    <p:extLst>
      <p:ext uri="{BB962C8B-B14F-4D97-AF65-F5344CB8AC3E}">
        <p14:creationId xmlns:p14="http://schemas.microsoft.com/office/powerpoint/2010/main" val="1147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17A1EE5-4E9D-4F94-A586-F35415F576CD}" type="slidenum">
              <a:rPr lang="en-GB" altLang="en-US"/>
              <a:pPr/>
              <a:t>‹#›</a:t>
            </a:fld>
            <a:endParaRPr lang="en-GB" altLang="en-US"/>
          </a:p>
        </p:txBody>
      </p:sp>
    </p:spTree>
    <p:extLst>
      <p:ext uri="{BB962C8B-B14F-4D97-AF65-F5344CB8AC3E}">
        <p14:creationId xmlns:p14="http://schemas.microsoft.com/office/powerpoint/2010/main" val="117895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7E10757-7EA7-47FD-8674-B79C23059B30}" type="slidenum">
              <a:rPr lang="en-GB" altLang="en-US"/>
              <a:pPr/>
              <a:t>‹#›</a:t>
            </a:fld>
            <a:endParaRPr lang="en-GB" altLang="en-US"/>
          </a:p>
        </p:txBody>
      </p:sp>
    </p:spTree>
    <p:extLst>
      <p:ext uri="{BB962C8B-B14F-4D97-AF65-F5344CB8AC3E}">
        <p14:creationId xmlns:p14="http://schemas.microsoft.com/office/powerpoint/2010/main" val="72150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08860FCB-23EF-4E9A-A332-80A61B1CE399}"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4281" y="2162101"/>
            <a:ext cx="8964488"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0" algn="l" rtl="0" eaLnBrk="0" fontAlgn="base" hangingPunct="0">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228600" indent="-228600" algn="l" rtl="0" eaLnBrk="0" fontAlgn="base" hangingPunct="0">
              <a:spcBef>
                <a:spcPct val="20000"/>
              </a:spcBef>
              <a:spcAft>
                <a:spcPct val="0"/>
              </a:spcAft>
              <a:defRPr sz="3000" b="1">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32000" lvl="0" algn="ctr">
              <a:lnSpc>
                <a:spcPct val="150000"/>
              </a:lnSpc>
              <a:buClr>
                <a:srgbClr val="FFFFFF"/>
              </a:buClr>
            </a:pPr>
            <a:r>
              <a:rPr lang="en-GB" sz="4400" kern="0" dirty="0">
                <a:solidFill>
                  <a:srgbClr val="FFFFCC"/>
                </a:solidFill>
                <a:latin typeface="+mj-lt"/>
                <a:cs typeface="Calibri" panose="020F0502020204030204" pitchFamily="34" charset="0"/>
              </a:rPr>
              <a:t>Technical and Financial Periodic Reporting</a:t>
            </a:r>
            <a:endParaRPr lang="en-GB" sz="4400" i="1" kern="0" dirty="0">
              <a:solidFill>
                <a:srgbClr val="FFFFCC"/>
              </a:solidFill>
              <a:latin typeface="+mj-lt"/>
              <a:cs typeface="Calibri" panose="020F0502020204030204" pitchFamily="34" charset="0"/>
            </a:endParaRPr>
          </a:p>
        </p:txBody>
      </p:sp>
      <p:sp>
        <p:nvSpPr>
          <p:cNvPr id="7" name="TextBox 6"/>
          <p:cNvSpPr txBox="1"/>
          <p:nvPr/>
        </p:nvSpPr>
        <p:spPr>
          <a:xfrm>
            <a:off x="264763" y="5015598"/>
            <a:ext cx="8386400" cy="1477328"/>
          </a:xfrm>
          <a:prstGeom prst="rect">
            <a:avLst/>
          </a:prstGeom>
          <a:noFill/>
        </p:spPr>
        <p:txBody>
          <a:bodyPr wrap="square" rtlCol="0">
            <a:spAutoFit/>
          </a:bodyPr>
          <a:lstStyle/>
          <a:p>
            <a:r>
              <a:rPr lang="en-GB" sz="1800" dirty="0">
                <a:solidFill>
                  <a:schemeClr val="bg1"/>
                </a:solidFill>
                <a:latin typeface="+mj-lt"/>
              </a:rPr>
              <a:t>Paola </a:t>
            </a:r>
            <a:r>
              <a:rPr lang="en-GB" sz="1800" dirty="0" err="1">
                <a:solidFill>
                  <a:schemeClr val="bg1"/>
                </a:solidFill>
                <a:latin typeface="+mj-lt"/>
              </a:rPr>
              <a:t>D’Acapito</a:t>
            </a:r>
            <a:endParaRPr lang="en-GB" sz="1800" dirty="0">
              <a:solidFill>
                <a:schemeClr val="bg1"/>
              </a:solidFill>
              <a:latin typeface="+mj-lt"/>
            </a:endParaRPr>
          </a:p>
          <a:p>
            <a:pPr>
              <a:lnSpc>
                <a:spcPct val="150000"/>
              </a:lnSpc>
            </a:pPr>
            <a:r>
              <a:rPr lang="en-GB" sz="1800" i="1" dirty="0">
                <a:solidFill>
                  <a:schemeClr val="bg1"/>
                </a:solidFill>
                <a:latin typeface="+mj-lt"/>
              </a:rPr>
              <a:t>Scientific Project officer, Health and Food Safety Unit</a:t>
            </a:r>
            <a:br>
              <a:rPr lang="en-GB" sz="1800" dirty="0">
                <a:solidFill>
                  <a:schemeClr val="bg1"/>
                </a:solidFill>
                <a:latin typeface="+mj-lt"/>
              </a:rPr>
            </a:br>
            <a:r>
              <a:rPr lang="fr-BE" sz="1800" dirty="0" err="1">
                <a:solidFill>
                  <a:schemeClr val="bg1"/>
                </a:solidFill>
                <a:latin typeface="+mj-lt"/>
              </a:rPr>
              <a:t>European</a:t>
            </a:r>
            <a:r>
              <a:rPr lang="fr-BE" sz="1800" dirty="0">
                <a:solidFill>
                  <a:schemeClr val="bg1"/>
                </a:solidFill>
                <a:latin typeface="+mj-lt"/>
              </a:rPr>
              <a:t> Commission</a:t>
            </a:r>
          </a:p>
          <a:p>
            <a:r>
              <a:rPr lang="fr-BE" sz="1800" dirty="0" err="1">
                <a:solidFill>
                  <a:schemeClr val="bg1"/>
                </a:solidFill>
                <a:latin typeface="+mj-lt"/>
              </a:rPr>
              <a:t>Consumers</a:t>
            </a:r>
            <a:r>
              <a:rPr lang="fr-BE" sz="1800" dirty="0">
                <a:solidFill>
                  <a:schemeClr val="bg1"/>
                </a:solidFill>
                <a:latin typeface="+mj-lt"/>
              </a:rPr>
              <a:t>, </a:t>
            </a:r>
            <a:r>
              <a:rPr lang="fr-BE" sz="1800" dirty="0" err="1">
                <a:solidFill>
                  <a:schemeClr val="bg1"/>
                </a:solidFill>
                <a:latin typeface="+mj-lt"/>
              </a:rPr>
              <a:t>Health</a:t>
            </a:r>
            <a:r>
              <a:rPr lang="fr-BE" sz="1800" dirty="0">
                <a:solidFill>
                  <a:schemeClr val="bg1"/>
                </a:solidFill>
                <a:latin typeface="+mj-lt"/>
              </a:rPr>
              <a:t>, </a:t>
            </a:r>
            <a:r>
              <a:rPr lang="fr-BE" sz="1800" dirty="0" err="1">
                <a:solidFill>
                  <a:schemeClr val="bg1"/>
                </a:solidFill>
                <a:latin typeface="+mj-lt"/>
              </a:rPr>
              <a:t>Agricuture</a:t>
            </a:r>
            <a:r>
              <a:rPr lang="fr-BE" sz="1800" dirty="0">
                <a:solidFill>
                  <a:schemeClr val="bg1"/>
                </a:solidFill>
                <a:latin typeface="+mj-lt"/>
              </a:rPr>
              <a:t> and Food </a:t>
            </a:r>
            <a:r>
              <a:rPr lang="fr-BE" sz="1800" dirty="0" err="1">
                <a:solidFill>
                  <a:schemeClr val="bg1"/>
                </a:solidFill>
                <a:latin typeface="+mj-lt"/>
              </a:rPr>
              <a:t>Executive</a:t>
            </a:r>
            <a:r>
              <a:rPr lang="fr-BE" sz="1800" dirty="0">
                <a:solidFill>
                  <a:schemeClr val="bg1"/>
                </a:solidFill>
                <a:latin typeface="+mj-lt"/>
              </a:rPr>
              <a:t> Agency (</a:t>
            </a:r>
            <a:r>
              <a:rPr lang="fr-BE" sz="1800" dirty="0" err="1">
                <a:solidFill>
                  <a:schemeClr val="bg1"/>
                </a:solidFill>
                <a:latin typeface="+mj-lt"/>
              </a:rPr>
              <a:t>Chafea</a:t>
            </a:r>
            <a:r>
              <a:rPr lang="fr-BE" sz="1800" dirty="0">
                <a:solidFill>
                  <a:schemeClr val="bg1"/>
                </a:solidFill>
                <a:latin typeface="+mj-lt"/>
              </a:rPr>
              <a:t>)</a:t>
            </a:r>
            <a:endParaRPr lang="en-GB" sz="1800" dirty="0">
              <a:solidFill>
                <a:schemeClr val="bg1"/>
              </a:solidFill>
              <a:latin typeface="+mj-lt"/>
            </a:endParaRPr>
          </a:p>
        </p:txBody>
      </p:sp>
    </p:spTree>
    <p:extLst>
      <p:ext uri="{BB962C8B-B14F-4D97-AF65-F5344CB8AC3E}">
        <p14:creationId xmlns:p14="http://schemas.microsoft.com/office/powerpoint/2010/main" val="293936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63" y="2633313"/>
            <a:ext cx="8454770" cy="2653379"/>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67544" y="323991"/>
            <a:ext cx="2483768" cy="461665"/>
          </a:xfrm>
          <a:prstGeom prst="rect">
            <a:avLst/>
          </a:prstGeom>
          <a:noFill/>
        </p:spPr>
        <p:txBody>
          <a:bodyPr wrap="square" rtlCol="0">
            <a:spAutoFit/>
          </a:bodyPr>
          <a:lstStyle/>
          <a:p>
            <a:r>
              <a:rPr lang="fr-BE" sz="2400" b="1" i="1" kern="0" dirty="0">
                <a:solidFill>
                  <a:schemeClr val="bg1"/>
                </a:solidFill>
                <a:latin typeface="Candara" panose="020E0502030303020204" pitchFamily="34" charset="0"/>
              </a:rPr>
              <a:t>Publications</a:t>
            </a:r>
            <a:endParaRPr lang="en-GB" sz="2400" b="1" i="1" kern="0" dirty="0">
              <a:solidFill>
                <a:schemeClr val="bg1"/>
              </a:solidFill>
              <a:latin typeface="Candara" panose="020E0502030303020204" pitchFamily="34" charset="0"/>
            </a:endParaRPr>
          </a:p>
        </p:txBody>
      </p:sp>
      <p:sp>
        <p:nvSpPr>
          <p:cNvPr id="3" name="Title 2"/>
          <p:cNvSpPr>
            <a:spLocks noGrp="1"/>
          </p:cNvSpPr>
          <p:nvPr>
            <p:ph type="title"/>
          </p:nvPr>
        </p:nvSpPr>
        <p:spPr/>
        <p:txBody>
          <a:bodyPr/>
          <a:lstStyle/>
          <a:p>
            <a:endParaRPr lang="en-GB" dirty="0"/>
          </a:p>
        </p:txBody>
      </p:sp>
      <p:sp>
        <p:nvSpPr>
          <p:cNvPr id="6" name="Content Placeholder 5"/>
          <p:cNvSpPr>
            <a:spLocks noGrp="1"/>
          </p:cNvSpPr>
          <p:nvPr>
            <p:ph idx="1"/>
          </p:nvPr>
        </p:nvSpPr>
        <p:spPr/>
        <p:txBody>
          <a:bodyPr/>
          <a:lstStyle/>
          <a:p>
            <a:endParaRPr lang="en-GB" dirty="0"/>
          </a:p>
        </p:txBody>
      </p:sp>
      <p:sp>
        <p:nvSpPr>
          <p:cNvPr id="13" name="Rounded Rectangle 12"/>
          <p:cNvSpPr/>
          <p:nvPr/>
        </p:nvSpPr>
        <p:spPr bwMode="auto">
          <a:xfrm>
            <a:off x="5184000" y="1440000"/>
            <a:ext cx="684000" cy="952330"/>
          </a:xfrm>
          <a:prstGeom prst="roundRect">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0" name="TextBox 9"/>
          <p:cNvSpPr txBox="1"/>
          <p:nvPr/>
        </p:nvSpPr>
        <p:spPr>
          <a:xfrm>
            <a:off x="365202" y="5631051"/>
            <a:ext cx="6583062" cy="1046440"/>
          </a:xfrm>
          <a:prstGeom prst="rect">
            <a:avLst/>
          </a:prstGeom>
          <a:solidFill>
            <a:schemeClr val="bg2">
              <a:lumMod val="20000"/>
              <a:lumOff val="80000"/>
            </a:schemeClr>
          </a:solidFill>
          <a:ln>
            <a:solidFill>
              <a:schemeClr val="accent6">
                <a:lumMod val="75000"/>
              </a:schemeClr>
            </a:solidFill>
          </a:ln>
          <a:effectLst>
            <a:glow rad="63500">
              <a:schemeClr val="accent1">
                <a:satMod val="175000"/>
                <a:alpha val="40000"/>
              </a:schemeClr>
            </a:glow>
          </a:effectLst>
        </p:spPr>
        <p:txBody>
          <a:bodyPr wrap="square" rtlCol="0">
            <a:spAutoFit/>
          </a:bodyPr>
          <a:lstStyle/>
          <a:p>
            <a:r>
              <a:rPr lang="fr-BE" b="1" dirty="0"/>
              <a:t>Note</a:t>
            </a:r>
            <a:r>
              <a:rPr lang="fr-BE" dirty="0"/>
              <a:t>: </a:t>
            </a:r>
          </a:p>
          <a:p>
            <a:r>
              <a:rPr lang="fr-BE" sz="1000" b="1" dirty="0"/>
              <a:t>S</a:t>
            </a:r>
            <a:r>
              <a:rPr lang="en-GB" sz="1000" b="1" dirty="0" err="1"/>
              <a:t>uggested</a:t>
            </a:r>
            <a:r>
              <a:rPr lang="en-GB" sz="1000" b="1" dirty="0"/>
              <a:t> publications</a:t>
            </a:r>
            <a:r>
              <a:rPr lang="en-GB" sz="1000" dirty="0"/>
              <a:t>: a list of publications that could be linked to the project and available in Open Access repositories</a:t>
            </a:r>
          </a:p>
          <a:p>
            <a:endParaRPr lang="en-GB" sz="1000" dirty="0"/>
          </a:p>
          <a:p>
            <a:r>
              <a:rPr lang="en-GB" sz="1000" b="1" dirty="0"/>
              <a:t>Project publications: </a:t>
            </a:r>
            <a:r>
              <a:rPr lang="en-GB" sz="1000" dirty="0"/>
              <a:t>shows the publications which the Consortium has confirmed as linked to the project (by clicking on a suggested publication and clicking on </a:t>
            </a:r>
            <a:r>
              <a:rPr lang="en-GB" sz="1000" b="1" dirty="0">
                <a:effectLst>
                  <a:outerShdw blurRad="38100" dist="38100" dir="2700000" algn="tl">
                    <a:srgbClr val="000000">
                      <a:alpha val="43137"/>
                    </a:srgbClr>
                  </a:outerShdw>
                </a:effectLst>
              </a:rPr>
              <a:t>Import Publication</a:t>
            </a:r>
            <a:r>
              <a:rPr lang="en-GB" sz="1000" dirty="0"/>
              <a:t>)</a:t>
            </a:r>
            <a:endParaRPr lang="en-GB" sz="1000" dirty="0">
              <a:effectLst/>
            </a:endParaRPr>
          </a:p>
        </p:txBody>
      </p:sp>
      <p:sp>
        <p:nvSpPr>
          <p:cNvPr id="2" name="Rounded Rectangle 1"/>
          <p:cNvSpPr/>
          <p:nvPr/>
        </p:nvSpPr>
        <p:spPr bwMode="auto">
          <a:xfrm>
            <a:off x="388813" y="3068960"/>
            <a:ext cx="2766637" cy="144016"/>
          </a:xfrm>
          <a:prstGeom prst="roundRect">
            <a:avLst/>
          </a:pr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4" name="Rounded Rectangle 13"/>
          <p:cNvSpPr/>
          <p:nvPr/>
        </p:nvSpPr>
        <p:spPr bwMode="auto">
          <a:xfrm>
            <a:off x="388813" y="4754347"/>
            <a:ext cx="2766637" cy="144016"/>
          </a:xfrm>
          <a:prstGeom prst="roundRect">
            <a:avLst/>
          </a:pr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63" y="1340770"/>
            <a:ext cx="8463344" cy="1292543"/>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Rounded Rectangle 15"/>
          <p:cNvSpPr/>
          <p:nvPr/>
        </p:nvSpPr>
        <p:spPr bwMode="auto">
          <a:xfrm>
            <a:off x="4644000" y="1620000"/>
            <a:ext cx="612000" cy="828092"/>
          </a:xfrm>
          <a:prstGeom prst="roundRect">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173985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23991"/>
            <a:ext cx="2483768" cy="461665"/>
          </a:xfrm>
          <a:prstGeom prst="rect">
            <a:avLst/>
          </a:prstGeom>
          <a:noFill/>
        </p:spPr>
        <p:txBody>
          <a:bodyPr wrap="square" rtlCol="0">
            <a:spAutoFit/>
          </a:bodyPr>
          <a:lstStyle/>
          <a:p>
            <a:r>
              <a:rPr lang="fr-BE" sz="2400" b="1" i="1" kern="0" dirty="0" err="1">
                <a:solidFill>
                  <a:schemeClr val="bg1"/>
                </a:solidFill>
                <a:latin typeface="Candara" panose="020E0502030303020204" pitchFamily="34" charset="0"/>
              </a:rPr>
              <a:t>Dissemination</a:t>
            </a:r>
            <a:r>
              <a:rPr lang="fr-BE" sz="2400" b="1" i="1" kern="0" dirty="0">
                <a:solidFill>
                  <a:schemeClr val="bg1"/>
                </a:solidFill>
                <a:latin typeface="Candara" panose="020E0502030303020204" pitchFamily="34" charset="0"/>
              </a:rPr>
              <a:t> </a:t>
            </a:r>
            <a:endParaRPr lang="en-GB" sz="2400" b="1" i="1" kern="0" dirty="0">
              <a:solidFill>
                <a:schemeClr val="bg1"/>
              </a:solidFill>
              <a:latin typeface="Candara" panose="020E0502030303020204" pitchFamily="34" charset="0"/>
            </a:endParaRPr>
          </a:p>
        </p:txBody>
      </p:sp>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11" name="Slide Number Placeholder 10"/>
          <p:cNvSpPr>
            <a:spLocks noGrp="1"/>
          </p:cNvSpPr>
          <p:nvPr>
            <p:ph type="sldNum" sz="quarter" idx="11"/>
          </p:nvPr>
        </p:nvSpPr>
        <p:spPr/>
        <p:txBody>
          <a:bodyPr/>
          <a:lstStyle/>
          <a:p>
            <a:fld id="{D386BA6F-DC32-4A5A-A730-1EB8010A83E0}" type="slidenum">
              <a:rPr lang="en-GB" altLang="en-US" smtClean="0"/>
              <a:pPr/>
              <a:t>11</a:t>
            </a:fld>
            <a:endParaRPr lang="en-GB"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17032"/>
            <a:ext cx="2876550" cy="171450"/>
          </a:xfrm>
          <a:prstGeom prst="rect">
            <a:avLst/>
          </a:prstGeom>
          <a:noFill/>
          <a:ln w="9525">
            <a:solidFill>
              <a:schemeClr val="accent6">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Rounded Rectangle 8"/>
          <p:cNvSpPr/>
          <p:nvPr/>
        </p:nvSpPr>
        <p:spPr bwMode="auto">
          <a:xfrm>
            <a:off x="5004048" y="1619300"/>
            <a:ext cx="576064" cy="792088"/>
          </a:xfrm>
          <a:prstGeom prst="roundRect">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377930"/>
            <a:ext cx="8599646" cy="5021104"/>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ounded Rectangle 12"/>
          <p:cNvSpPr/>
          <p:nvPr/>
        </p:nvSpPr>
        <p:spPr bwMode="auto">
          <a:xfrm>
            <a:off x="5508104" y="1356397"/>
            <a:ext cx="684000" cy="828092"/>
          </a:xfrm>
          <a:prstGeom prst="roundRect">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12327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975"/>
            <a:ext cx="4733925" cy="667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568"/>
            <a:ext cx="4572000" cy="663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9">
            <a:extLst>
              <a:ext uri="{FF2B5EF4-FFF2-40B4-BE49-F238E27FC236}">
                <a16:creationId xmlns:a16="http://schemas.microsoft.com/office/drawing/2014/main" id="{1800EB7C-1AE5-834A-80FD-3365AFD10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6" y="175568"/>
            <a:ext cx="8286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66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268760"/>
            <a:ext cx="8424936" cy="936104"/>
          </a:xfrm>
        </p:spPr>
        <p:txBody>
          <a:bodyPr/>
          <a:lstStyle/>
          <a:p>
            <a:r>
              <a:rPr lang="fr-BE" sz="3200" dirty="0">
                <a:latin typeface="Calibri" panose="020F0502020204030204" pitchFamily="34" charset="0"/>
                <a:cs typeface="Calibri" panose="020F0502020204030204" pitchFamily="34" charset="0"/>
              </a:rPr>
              <a:t>Grant agreement provisions –</a:t>
            </a:r>
            <a:br>
              <a:rPr lang="fr-BE" sz="3200" dirty="0">
                <a:latin typeface="Calibri" panose="020F0502020204030204" pitchFamily="34" charset="0"/>
                <a:cs typeface="Calibri" panose="020F0502020204030204" pitchFamily="34" charset="0"/>
              </a:rPr>
            </a:br>
            <a:r>
              <a:rPr lang="fr-BE" sz="3200" dirty="0" err="1">
                <a:latin typeface="Calibri" panose="020F0502020204030204" pitchFamily="34" charset="0"/>
                <a:cs typeface="Calibri" panose="020F0502020204030204" pitchFamily="34" charset="0"/>
              </a:rPr>
              <a:t>Periodic</a:t>
            </a:r>
            <a:r>
              <a:rPr lang="fr-BE" sz="3200" dirty="0">
                <a:latin typeface="Calibri" panose="020F0502020204030204" pitchFamily="34" charset="0"/>
                <a:cs typeface="Calibri" panose="020F0502020204030204" pitchFamily="34" charset="0"/>
              </a:rPr>
              <a:t>/Final Reports </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9512" y="2420888"/>
            <a:ext cx="8856984" cy="4017033"/>
          </a:xfrm>
          <a:ln/>
        </p:spPr>
        <p:style>
          <a:lnRef idx="2">
            <a:schemeClr val="accent3"/>
          </a:lnRef>
          <a:fillRef idx="1">
            <a:schemeClr val="lt1"/>
          </a:fillRef>
          <a:effectRef idx="0">
            <a:schemeClr val="accent3"/>
          </a:effectRef>
          <a:fontRef idx="minor">
            <a:schemeClr val="dk1"/>
          </a:fontRef>
        </p:style>
        <p:txBody>
          <a:bodyPr/>
          <a:lstStyle/>
          <a:p>
            <a:pPr marL="0" indent="0">
              <a:buNone/>
            </a:pPr>
            <a:r>
              <a:rPr lang="en-US" sz="2000" b="1" dirty="0">
                <a:solidFill>
                  <a:srgbClr val="002060"/>
                </a:solidFill>
              </a:rPr>
              <a:t>ARTICLE 15 — REPORTING — PAYMENT REQUESTS </a:t>
            </a:r>
          </a:p>
          <a:p>
            <a:pPr marL="0" indent="0">
              <a:buNone/>
            </a:pPr>
            <a:endParaRPr lang="en-US" sz="1800" b="1" dirty="0">
              <a:solidFill>
                <a:srgbClr val="002060"/>
              </a:solidFill>
              <a:latin typeface="Calibri" panose="020F0502020204030204" pitchFamily="34" charset="0"/>
              <a:cs typeface="Calibri" panose="020F0502020204030204" pitchFamily="34" charset="0"/>
            </a:endParaRPr>
          </a:p>
          <a:p>
            <a:pPr marL="0" indent="0">
              <a:buNone/>
            </a:pPr>
            <a:r>
              <a:rPr lang="en-US" sz="2000" b="1" dirty="0">
                <a:solidFill>
                  <a:srgbClr val="C00000"/>
                </a:solidFill>
                <a:latin typeface="Calibri" panose="020F0502020204030204" pitchFamily="34" charset="0"/>
                <a:cs typeface="Calibri" panose="020F0502020204030204" pitchFamily="34" charset="0"/>
              </a:rPr>
              <a:t>15.1 Obligation to submit reports, </a:t>
            </a:r>
          </a:p>
          <a:p>
            <a:pPr marL="0" indent="0">
              <a:buNone/>
            </a:pPr>
            <a:r>
              <a:rPr lang="en-US" sz="2000" i="1" dirty="0">
                <a:solidFill>
                  <a:srgbClr val="C00000"/>
                </a:solidFill>
                <a:latin typeface="Calibri" panose="020F0502020204030204" pitchFamily="34" charset="0"/>
                <a:cs typeface="Calibri" panose="020F0502020204030204" pitchFamily="34" charset="0"/>
              </a:rPr>
              <a:t>The coordinator must submit to the Agency the technical and financial reports </a:t>
            </a:r>
            <a:r>
              <a:rPr lang="en-US" sz="2000" i="1" dirty="0">
                <a:latin typeface="Calibri" panose="020F0502020204030204" pitchFamily="34" charset="0"/>
                <a:cs typeface="Calibri" panose="020F0502020204030204" pitchFamily="34" charset="0"/>
              </a:rPr>
              <a:t>set out in this Article. These reports include the </a:t>
            </a:r>
            <a:r>
              <a:rPr lang="en-US" sz="2000" i="1" dirty="0">
                <a:solidFill>
                  <a:srgbClr val="C00000"/>
                </a:solidFill>
                <a:latin typeface="Calibri" panose="020F0502020204030204" pitchFamily="34" charset="0"/>
                <a:cs typeface="Calibri" panose="020F0502020204030204" pitchFamily="34" charset="0"/>
              </a:rPr>
              <a:t>requests for payment </a:t>
            </a:r>
            <a:r>
              <a:rPr lang="en-US" sz="2000" i="1" dirty="0">
                <a:latin typeface="Calibri" panose="020F0502020204030204" pitchFamily="34" charset="0"/>
                <a:cs typeface="Calibri" panose="020F0502020204030204" pitchFamily="34" charset="0"/>
              </a:rPr>
              <a:t>and must be drawn up using the </a:t>
            </a:r>
            <a:r>
              <a:rPr lang="en-US" sz="2000" i="1" dirty="0">
                <a:solidFill>
                  <a:srgbClr val="C00000"/>
                </a:solidFill>
                <a:latin typeface="Calibri" panose="020F0502020204030204" pitchFamily="34" charset="0"/>
                <a:cs typeface="Calibri" panose="020F0502020204030204" pitchFamily="34" charset="0"/>
              </a:rPr>
              <a:t>forms and templates provided in the electronic exchange system. </a:t>
            </a:r>
          </a:p>
          <a:p>
            <a:pPr marL="0" indent="0">
              <a:buNone/>
            </a:pPr>
            <a:endParaRPr lang="en-US" sz="2000" i="1" dirty="0">
              <a:latin typeface="Calibri" panose="020F0502020204030204" pitchFamily="34" charset="0"/>
              <a:cs typeface="Calibri" panose="020F0502020204030204" pitchFamily="34" charset="0"/>
            </a:endParaRPr>
          </a:p>
          <a:p>
            <a:pPr marL="0" indent="0">
              <a:buNone/>
            </a:pPr>
            <a:r>
              <a:rPr lang="en-US" sz="2000" b="1" dirty="0">
                <a:solidFill>
                  <a:srgbClr val="C00000"/>
                </a:solidFill>
                <a:latin typeface="Calibri" panose="020F0502020204030204" pitchFamily="34" charset="0"/>
                <a:cs typeface="Calibri" panose="020F0502020204030204" pitchFamily="34" charset="0"/>
              </a:rPr>
              <a:t>15.2 Reporting periods</a:t>
            </a:r>
            <a:r>
              <a:rPr lang="en-US" sz="2000" b="1"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the action is divided into the following ‘</a:t>
            </a:r>
            <a:r>
              <a:rPr lang="en-US" sz="2000" b="1" i="1" dirty="0">
                <a:latin typeface="Calibri" panose="020F0502020204030204" pitchFamily="34" charset="0"/>
                <a:cs typeface="Calibri" panose="020F0502020204030204" pitchFamily="34" charset="0"/>
              </a:rPr>
              <a:t>reporting periods</a:t>
            </a:r>
            <a:r>
              <a:rPr lang="en-US" sz="2000" i="1" dirty="0">
                <a:latin typeface="Calibri" panose="020F0502020204030204" pitchFamily="34" charset="0"/>
                <a:cs typeface="Calibri" panose="020F0502020204030204" pitchFamily="34" charset="0"/>
              </a:rPr>
              <a:t>’: </a:t>
            </a:r>
          </a:p>
          <a:p>
            <a:pPr marL="0" indent="0">
              <a:buNone/>
            </a:pPr>
            <a:r>
              <a:rPr lang="en-US" sz="2000" i="1" dirty="0">
                <a:latin typeface="Calibri" panose="020F0502020204030204" pitchFamily="34" charset="0"/>
                <a:cs typeface="Calibri" panose="020F0502020204030204" pitchFamily="34" charset="0"/>
              </a:rPr>
              <a:t>	- </a:t>
            </a:r>
            <a:r>
              <a:rPr lang="en-US" sz="2000" i="1" dirty="0">
                <a:solidFill>
                  <a:srgbClr val="C00000"/>
                </a:solidFill>
                <a:latin typeface="Calibri" panose="020F0502020204030204" pitchFamily="34" charset="0"/>
                <a:cs typeface="Calibri" panose="020F0502020204030204" pitchFamily="34" charset="0"/>
              </a:rPr>
              <a:t>RP1:</a:t>
            </a:r>
            <a:r>
              <a:rPr lang="en-US" sz="2000" i="1" dirty="0">
                <a:latin typeface="Calibri" panose="020F0502020204030204" pitchFamily="34" charset="0"/>
                <a:cs typeface="Calibri" panose="020F0502020204030204" pitchFamily="34" charset="0"/>
              </a:rPr>
              <a:t> from month 1 to month 12 (or 18) </a:t>
            </a:r>
          </a:p>
          <a:p>
            <a:pPr marL="0" indent="0">
              <a:buNone/>
            </a:pPr>
            <a:r>
              <a:rPr lang="en-US" sz="2000" i="1" dirty="0">
                <a:latin typeface="Calibri" panose="020F0502020204030204" pitchFamily="34" charset="0"/>
                <a:cs typeface="Calibri" panose="020F0502020204030204" pitchFamily="34" charset="0"/>
              </a:rPr>
              <a:t>	- </a:t>
            </a:r>
            <a:r>
              <a:rPr lang="en-US" sz="2000" i="1" dirty="0">
                <a:solidFill>
                  <a:srgbClr val="C00000"/>
                </a:solidFill>
                <a:latin typeface="Calibri" panose="020F0502020204030204" pitchFamily="34" charset="0"/>
                <a:cs typeface="Calibri" panose="020F0502020204030204" pitchFamily="34" charset="0"/>
              </a:rPr>
              <a:t>RP2: </a:t>
            </a:r>
            <a:r>
              <a:rPr lang="en-US" sz="2000" i="1" dirty="0">
                <a:latin typeface="Calibri" panose="020F0502020204030204" pitchFamily="34" charset="0"/>
                <a:cs typeface="Calibri" panose="020F0502020204030204" pitchFamily="34" charset="0"/>
              </a:rPr>
              <a:t>from month 13 to month 24 (or 36)</a:t>
            </a:r>
          </a:p>
          <a:p>
            <a:pPr marL="0" indent="0">
              <a:buNone/>
            </a:pPr>
            <a:endParaRPr lang="en-US" sz="1800" dirty="0">
              <a:latin typeface="Calibri" panose="020F0502020204030204" pitchFamily="34" charset="0"/>
              <a:cs typeface="Calibri" panose="020F0502020204030204" pitchFamily="34" charset="0"/>
            </a:endParaRPr>
          </a:p>
        </p:txBody>
      </p:sp>
      <p:pic>
        <p:nvPicPr>
          <p:cNvPr id="5" name="Picture 9">
            <a:extLst>
              <a:ext uri="{FF2B5EF4-FFF2-40B4-BE49-F238E27FC236}">
                <a16:creationId xmlns:a16="http://schemas.microsoft.com/office/drawing/2014/main" id="{590A18CB-28E7-F849-A691-31E241730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070" y="243181"/>
            <a:ext cx="8286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19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EF3C32-8BAD-C247-BC94-BE2451E76F42}"/>
              </a:ext>
            </a:extLst>
          </p:cNvPr>
          <p:cNvSpPr txBox="1"/>
          <p:nvPr/>
        </p:nvSpPr>
        <p:spPr>
          <a:xfrm>
            <a:off x="395536" y="1268760"/>
            <a:ext cx="8424936" cy="6678751"/>
          </a:xfrm>
          <a:prstGeom prst="rect">
            <a:avLst/>
          </a:prstGeom>
          <a:noFill/>
        </p:spPr>
        <p:txBody>
          <a:bodyPr wrap="square" rtlCol="0">
            <a:spAutoFit/>
          </a:bodyPr>
          <a:lstStyle/>
          <a:p>
            <a:r>
              <a:rPr lang="en-US" sz="2100" b="1" dirty="0">
                <a:solidFill>
                  <a:srgbClr val="C00000"/>
                </a:solidFill>
                <a:latin typeface="Calibri" panose="020F0502020204030204" pitchFamily="34" charset="0"/>
                <a:cs typeface="Calibri" panose="020F0502020204030204" pitchFamily="34" charset="0"/>
              </a:rPr>
              <a:t>15.3 Periodic reports — Requests for interim payments </a:t>
            </a:r>
            <a:endParaRPr lang="en-US" sz="2100" dirty="0">
              <a:solidFill>
                <a:srgbClr val="C00000"/>
              </a:solidFill>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The coordinator must submit a periodic report </a:t>
            </a:r>
            <a:r>
              <a:rPr lang="en-US" sz="2100" dirty="0">
                <a:solidFill>
                  <a:srgbClr val="C00000"/>
                </a:solidFill>
                <a:latin typeface="Calibri" panose="020F0502020204030204" pitchFamily="34" charset="0"/>
                <a:cs typeface="Calibri" panose="020F0502020204030204" pitchFamily="34" charset="0"/>
              </a:rPr>
              <a:t>within 60 days following the end of each reporting period. </a:t>
            </a:r>
          </a:p>
          <a:p>
            <a:endParaRPr lang="en-US" sz="2100" dirty="0">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The </a:t>
            </a:r>
            <a:r>
              <a:rPr lang="en-US" sz="2100" b="1" dirty="0">
                <a:solidFill>
                  <a:srgbClr val="C00000"/>
                </a:solidFill>
                <a:latin typeface="Calibri" panose="020F0502020204030204" pitchFamily="34" charset="0"/>
                <a:cs typeface="Calibri" panose="020F0502020204030204" pitchFamily="34" charset="0"/>
              </a:rPr>
              <a:t>periodic report </a:t>
            </a:r>
            <a:r>
              <a:rPr lang="en-US" sz="2100" dirty="0">
                <a:latin typeface="Calibri" panose="020F0502020204030204" pitchFamily="34" charset="0"/>
                <a:cs typeface="Calibri" panose="020F0502020204030204" pitchFamily="34" charset="0"/>
              </a:rPr>
              <a:t>must include the following: </a:t>
            </a:r>
          </a:p>
          <a:p>
            <a:endParaRPr lang="en-US" sz="2100" dirty="0">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(a) a ‘</a:t>
            </a:r>
            <a:r>
              <a:rPr lang="en-US" sz="2100" b="1" dirty="0">
                <a:solidFill>
                  <a:srgbClr val="C00000"/>
                </a:solidFill>
                <a:latin typeface="Calibri" panose="020F0502020204030204" pitchFamily="34" charset="0"/>
                <a:cs typeface="Calibri" panose="020F0502020204030204" pitchFamily="34" charset="0"/>
              </a:rPr>
              <a:t>periodic technical report</a:t>
            </a:r>
            <a:r>
              <a:rPr lang="en-US" sz="2100" dirty="0">
                <a:latin typeface="Calibri" panose="020F0502020204030204" pitchFamily="34" charset="0"/>
                <a:cs typeface="Calibri" panose="020F0502020204030204" pitchFamily="34" charset="0"/>
              </a:rPr>
              <a:t>’ containing: </a:t>
            </a:r>
          </a:p>
          <a:p>
            <a:pPr lvl="1"/>
            <a:r>
              <a:rPr lang="en-US" sz="2100" dirty="0">
                <a:latin typeface="Calibri" panose="020F0502020204030204" pitchFamily="34" charset="0"/>
                <a:cs typeface="Calibri" panose="020F0502020204030204" pitchFamily="34" charset="0"/>
              </a:rPr>
              <a:t>(</a:t>
            </a:r>
            <a:r>
              <a:rPr lang="en-US" sz="2100" dirty="0" err="1">
                <a:latin typeface="Calibri" panose="020F0502020204030204" pitchFamily="34" charset="0"/>
                <a:cs typeface="Calibri" panose="020F0502020204030204" pitchFamily="34" charset="0"/>
              </a:rPr>
              <a:t>i</a:t>
            </a:r>
            <a:r>
              <a:rPr lang="en-US" sz="2100" dirty="0">
                <a:latin typeface="Calibri" panose="020F0502020204030204" pitchFamily="34" charset="0"/>
                <a:cs typeface="Calibri" panose="020F0502020204030204" pitchFamily="34" charset="0"/>
              </a:rPr>
              <a:t>)  an </a:t>
            </a:r>
            <a:r>
              <a:rPr lang="en-US" sz="2100" b="1" dirty="0">
                <a:solidFill>
                  <a:srgbClr val="C00000"/>
                </a:solidFill>
                <a:latin typeface="Calibri" panose="020F0502020204030204" pitchFamily="34" charset="0"/>
                <a:cs typeface="Calibri" panose="020F0502020204030204" pitchFamily="34" charset="0"/>
              </a:rPr>
              <a:t>explanation of the work carried out </a:t>
            </a:r>
            <a:r>
              <a:rPr lang="en-US" sz="2100" dirty="0">
                <a:latin typeface="Calibri" panose="020F0502020204030204" pitchFamily="34" charset="0"/>
                <a:cs typeface="Calibri" panose="020F0502020204030204" pitchFamily="34" charset="0"/>
              </a:rPr>
              <a:t>by the beneficiaries; </a:t>
            </a:r>
          </a:p>
          <a:p>
            <a:pPr lvl="1"/>
            <a:r>
              <a:rPr lang="en-US" sz="2100" dirty="0">
                <a:latin typeface="Calibri" panose="020F0502020204030204" pitchFamily="34" charset="0"/>
                <a:cs typeface="Calibri" panose="020F0502020204030204" pitchFamily="34" charset="0"/>
              </a:rPr>
              <a:t>(ii)  an </a:t>
            </a:r>
            <a:r>
              <a:rPr lang="en-US" sz="2100" b="1" dirty="0">
                <a:solidFill>
                  <a:srgbClr val="C00000"/>
                </a:solidFill>
                <a:latin typeface="Calibri" panose="020F0502020204030204" pitchFamily="34" charset="0"/>
                <a:cs typeface="Calibri" panose="020F0502020204030204" pitchFamily="34" charset="0"/>
              </a:rPr>
              <a:t>overview of the progress </a:t>
            </a:r>
            <a:r>
              <a:rPr lang="en-US" sz="2100" dirty="0">
                <a:solidFill>
                  <a:srgbClr val="C00000"/>
                </a:solidFill>
                <a:latin typeface="Calibri" panose="020F0502020204030204" pitchFamily="34" charset="0"/>
                <a:cs typeface="Calibri" panose="020F0502020204030204" pitchFamily="34" charset="0"/>
              </a:rPr>
              <a:t>towards the objectives of the action, including milestones and deliverables </a:t>
            </a:r>
            <a:r>
              <a:rPr lang="en-US" sz="2100" dirty="0">
                <a:latin typeface="Calibri" panose="020F0502020204030204" pitchFamily="34" charset="0"/>
                <a:cs typeface="Calibri" panose="020F0502020204030204" pitchFamily="34" charset="0"/>
              </a:rPr>
              <a:t>identified in Annex 1. </a:t>
            </a:r>
          </a:p>
          <a:p>
            <a:pPr lvl="1"/>
            <a:r>
              <a:rPr lang="en-US" sz="2100" dirty="0">
                <a:latin typeface="Calibri" panose="020F0502020204030204" pitchFamily="34" charset="0"/>
                <a:cs typeface="Calibri" panose="020F0502020204030204" pitchFamily="34" charset="0"/>
              </a:rPr>
              <a:t>This report must include </a:t>
            </a:r>
            <a:r>
              <a:rPr lang="en-US" sz="2100" dirty="0">
                <a:solidFill>
                  <a:srgbClr val="C00000"/>
                </a:solidFill>
                <a:latin typeface="Calibri" panose="020F0502020204030204" pitchFamily="34" charset="0"/>
                <a:cs typeface="Calibri" panose="020F0502020204030204" pitchFamily="34" charset="0"/>
              </a:rPr>
              <a:t>explanations justifying the differences between work expected to be carried out </a:t>
            </a:r>
            <a:r>
              <a:rPr lang="en-US" sz="2100" dirty="0">
                <a:latin typeface="Calibri" panose="020F0502020204030204" pitchFamily="34" charset="0"/>
                <a:cs typeface="Calibri" panose="020F0502020204030204" pitchFamily="34" charset="0"/>
              </a:rPr>
              <a:t>in accordance with Annex 1 </a:t>
            </a:r>
            <a:r>
              <a:rPr lang="en-US" sz="2100" dirty="0">
                <a:solidFill>
                  <a:srgbClr val="C00000"/>
                </a:solidFill>
                <a:latin typeface="Calibri" panose="020F0502020204030204" pitchFamily="34" charset="0"/>
                <a:cs typeface="Calibri" panose="020F0502020204030204" pitchFamily="34" charset="0"/>
              </a:rPr>
              <a:t>and that actually carried out; </a:t>
            </a:r>
          </a:p>
          <a:p>
            <a:pPr lvl="1"/>
            <a:r>
              <a:rPr lang="en-US" sz="2100" dirty="0">
                <a:latin typeface="Calibri" panose="020F0502020204030204" pitchFamily="34" charset="0"/>
                <a:cs typeface="Calibri" panose="020F0502020204030204" pitchFamily="34" charset="0"/>
              </a:rPr>
              <a:t>(iii)  </a:t>
            </a:r>
            <a:r>
              <a:rPr lang="en-US" sz="2100" dirty="0">
                <a:solidFill>
                  <a:srgbClr val="C00000"/>
                </a:solidFill>
                <a:latin typeface="Calibri" panose="020F0502020204030204" pitchFamily="34" charset="0"/>
                <a:cs typeface="Calibri" panose="020F0502020204030204" pitchFamily="34" charset="0"/>
              </a:rPr>
              <a:t>a </a:t>
            </a:r>
            <a:r>
              <a:rPr lang="en-US" sz="2100" b="1" dirty="0">
                <a:solidFill>
                  <a:srgbClr val="C00000"/>
                </a:solidFill>
                <a:latin typeface="Calibri" panose="020F0502020204030204" pitchFamily="34" charset="0"/>
                <a:cs typeface="Calibri" panose="020F0502020204030204" pitchFamily="34" charset="0"/>
              </a:rPr>
              <a:t>summary </a:t>
            </a:r>
            <a:r>
              <a:rPr lang="en-US" sz="2100" dirty="0">
                <a:solidFill>
                  <a:srgbClr val="C00000"/>
                </a:solidFill>
                <a:latin typeface="Calibri" panose="020F0502020204030204" pitchFamily="34" charset="0"/>
                <a:cs typeface="Calibri" panose="020F0502020204030204" pitchFamily="34" charset="0"/>
              </a:rPr>
              <a:t>for publication by the Agency</a:t>
            </a:r>
            <a:r>
              <a:rPr lang="en-US" sz="2100" dirty="0">
                <a:latin typeface="Calibri" panose="020F0502020204030204" pitchFamily="34" charset="0"/>
                <a:cs typeface="Calibri" panose="020F0502020204030204" pitchFamily="34" charset="0"/>
              </a:rPr>
              <a:t>; </a:t>
            </a:r>
          </a:p>
          <a:p>
            <a:pPr lvl="1"/>
            <a:r>
              <a:rPr lang="en-US" sz="2100" dirty="0">
                <a:latin typeface="Calibri" panose="020F0502020204030204" pitchFamily="34" charset="0"/>
                <a:cs typeface="Calibri" panose="020F0502020204030204" pitchFamily="34" charset="0"/>
              </a:rPr>
              <a:t>(iv)  </a:t>
            </a:r>
            <a:r>
              <a:rPr lang="en-US" sz="2100" i="1" dirty="0">
                <a:solidFill>
                  <a:srgbClr val="C00000"/>
                </a:solidFill>
                <a:latin typeface="Calibri" panose="020F0502020204030204" pitchFamily="34" charset="0"/>
                <a:cs typeface="Calibri" panose="020F0502020204030204" pitchFamily="34" charset="0"/>
              </a:rPr>
              <a:t>the answers to the ‘</a:t>
            </a:r>
            <a:r>
              <a:rPr lang="en-US" sz="2100" b="1" i="1" dirty="0">
                <a:solidFill>
                  <a:srgbClr val="C00000"/>
                </a:solidFill>
                <a:latin typeface="Calibri" panose="020F0502020204030204" pitchFamily="34" charset="0"/>
                <a:cs typeface="Calibri" panose="020F0502020204030204" pitchFamily="34" charset="0"/>
              </a:rPr>
              <a:t>questionnaire</a:t>
            </a:r>
            <a:r>
              <a:rPr lang="en-US" sz="2100" i="1" dirty="0">
                <a:latin typeface="Calibri" panose="020F0502020204030204" pitchFamily="34" charset="0"/>
                <a:cs typeface="Calibri" panose="020F0502020204030204" pitchFamily="34" charset="0"/>
              </a:rPr>
              <a:t>’, covering issues related to the action implementation and its impact, if required in Annex 1;</a:t>
            </a:r>
          </a:p>
          <a:p>
            <a:pPr lvl="1"/>
            <a:endParaRPr lang="en-US" sz="2000" dirty="0">
              <a:latin typeface="Calibri" panose="020F0502020204030204" pitchFamily="34" charset="0"/>
              <a:cs typeface="Calibri" panose="020F0502020204030204" pitchFamily="34" charset="0"/>
            </a:endParaRPr>
          </a:p>
          <a:p>
            <a:endParaRPr lang="en-US" sz="1800" dirty="0"/>
          </a:p>
          <a:p>
            <a:endParaRPr lang="en-US" sz="18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3" name="Picture 9">
            <a:extLst>
              <a:ext uri="{FF2B5EF4-FFF2-40B4-BE49-F238E27FC236}">
                <a16:creationId xmlns:a16="http://schemas.microsoft.com/office/drawing/2014/main" id="{A2A617C0-11EB-B94E-8EA2-6C64AA8F5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59110"/>
            <a:ext cx="8286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65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8380FA-34C8-E448-9A4A-7063598D1EBC}"/>
              </a:ext>
            </a:extLst>
          </p:cNvPr>
          <p:cNvSpPr txBox="1"/>
          <p:nvPr/>
        </p:nvSpPr>
        <p:spPr>
          <a:xfrm>
            <a:off x="467544" y="1484784"/>
            <a:ext cx="8424936" cy="4493538"/>
          </a:xfrm>
          <a:prstGeom prst="rect">
            <a:avLst/>
          </a:prstGeom>
          <a:noFill/>
        </p:spPr>
        <p:txBody>
          <a:bodyPr wrap="square" rtlCol="0">
            <a:spAutoFit/>
          </a:bodyPr>
          <a:lstStyle/>
          <a:p>
            <a:r>
              <a:rPr lang="en-US" sz="2200" b="1" dirty="0">
                <a:solidFill>
                  <a:srgbClr val="C00000"/>
                </a:solidFill>
                <a:latin typeface="Calibri" panose="020F0502020204030204" pitchFamily="34" charset="0"/>
                <a:cs typeface="Calibri" panose="020F0502020204030204" pitchFamily="34" charset="0"/>
              </a:rPr>
              <a:t>15.3 Periodic reports — Requests for interim payments </a:t>
            </a:r>
            <a:endParaRPr lang="en-US" sz="2200" dirty="0">
              <a:solidFill>
                <a:srgbClr val="C00000"/>
              </a:solidFill>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(b) a ‘</a:t>
            </a:r>
            <a:r>
              <a:rPr lang="en-US" sz="2200" b="1" dirty="0">
                <a:solidFill>
                  <a:srgbClr val="C00000"/>
                </a:solidFill>
                <a:latin typeface="Calibri" panose="020F0502020204030204" pitchFamily="34" charset="0"/>
                <a:cs typeface="Calibri" panose="020F0502020204030204" pitchFamily="34" charset="0"/>
              </a:rPr>
              <a:t>periodic financial report</a:t>
            </a:r>
            <a:r>
              <a:rPr lang="en-US" sz="2200" dirty="0">
                <a:latin typeface="Calibri" panose="020F0502020204030204" pitchFamily="34" charset="0"/>
                <a:cs typeface="Calibri" panose="020F0502020204030204" pitchFamily="34" charset="0"/>
              </a:rPr>
              <a:t>’ containing: </a:t>
            </a:r>
          </a:p>
          <a:p>
            <a:endParaRPr lang="en-US" sz="2200" dirty="0">
              <a:latin typeface="Calibri" panose="020F0502020204030204" pitchFamily="34" charset="0"/>
              <a:cs typeface="Calibri" panose="020F0502020204030204" pitchFamily="34" charset="0"/>
            </a:endParaRPr>
          </a:p>
          <a:p>
            <a:pPr lvl="1"/>
            <a:r>
              <a:rPr lang="en-US" sz="2200" dirty="0">
                <a:latin typeface="Calibri" panose="020F0502020204030204" pitchFamily="34" charset="0"/>
                <a:cs typeface="Calibri" panose="020F0502020204030204" pitchFamily="34" charset="0"/>
              </a:rPr>
              <a:t>(ii)  an </a:t>
            </a:r>
            <a:r>
              <a:rPr lang="en-US" sz="2200" b="1" dirty="0">
                <a:latin typeface="Calibri" panose="020F0502020204030204" pitchFamily="34" charset="0"/>
                <a:cs typeface="Calibri" panose="020F0502020204030204" pitchFamily="34" charset="0"/>
              </a:rPr>
              <a:t>explanation of the use of resources </a:t>
            </a:r>
            <a:r>
              <a:rPr lang="en-US" sz="2200" dirty="0">
                <a:latin typeface="Calibri" panose="020F0502020204030204" pitchFamily="34" charset="0"/>
                <a:cs typeface="Calibri" panose="020F0502020204030204" pitchFamily="34" charset="0"/>
              </a:rPr>
              <a:t>and the information on subcontracting (see Article 10) from each beneficiary, for the reporting period concerned; </a:t>
            </a:r>
          </a:p>
          <a:p>
            <a:pPr lvl="1"/>
            <a:r>
              <a:rPr lang="en-US" sz="2200" dirty="0">
                <a:latin typeface="Calibri" panose="020F0502020204030204" pitchFamily="34" charset="0"/>
                <a:cs typeface="Calibri" panose="020F0502020204030204" pitchFamily="34" charset="0"/>
              </a:rPr>
              <a:t>(iii)  </a:t>
            </a:r>
            <a:r>
              <a:rPr lang="en-US" sz="2200" i="1" dirty="0">
                <a:latin typeface="Calibri" panose="020F0502020204030204" pitchFamily="34" charset="0"/>
                <a:cs typeface="Calibri" panose="020F0502020204030204" pitchFamily="34" charset="0"/>
              </a:rPr>
              <a:t>not applicable; </a:t>
            </a:r>
            <a:endParaRPr lang="en-US" sz="2200" dirty="0">
              <a:latin typeface="Calibri" panose="020F0502020204030204" pitchFamily="34" charset="0"/>
              <a:cs typeface="Calibri" panose="020F0502020204030204" pitchFamily="34" charset="0"/>
            </a:endParaRPr>
          </a:p>
          <a:p>
            <a:pPr lvl="1"/>
            <a:r>
              <a:rPr lang="en-US" sz="2200" dirty="0">
                <a:latin typeface="Calibri" panose="020F0502020204030204" pitchFamily="34" charset="0"/>
                <a:cs typeface="Calibri" panose="020F0502020204030204" pitchFamily="34" charset="0"/>
              </a:rPr>
              <a:t>(iv)  a ‘</a:t>
            </a:r>
            <a:r>
              <a:rPr lang="en-US" sz="2200" b="1" dirty="0">
                <a:latin typeface="Calibri" panose="020F0502020204030204" pitchFamily="34" charset="0"/>
                <a:cs typeface="Calibri" panose="020F0502020204030204" pitchFamily="34" charset="0"/>
              </a:rPr>
              <a:t>periodic summary financial statement</a:t>
            </a:r>
            <a:r>
              <a:rPr lang="en-US" sz="2200" dirty="0">
                <a:latin typeface="Calibri" panose="020F0502020204030204" pitchFamily="34" charset="0"/>
                <a:cs typeface="Calibri" panose="020F0502020204030204" pitchFamily="34" charset="0"/>
              </a:rPr>
              <a:t>’ (see Annex 4), created automatically by the electronic exchange system, consolidating the individual financial statements for the reporting period concerned and including — except for the last reporting period — </a:t>
            </a:r>
            <a:r>
              <a:rPr lang="en-US" sz="2200" b="1" dirty="0">
                <a:solidFill>
                  <a:srgbClr val="C00000"/>
                </a:solidFill>
                <a:latin typeface="Calibri" panose="020F0502020204030204" pitchFamily="34" charset="0"/>
                <a:cs typeface="Calibri" panose="020F0502020204030204" pitchFamily="34" charset="0"/>
              </a:rPr>
              <a:t>the request for interim payment</a:t>
            </a:r>
            <a:r>
              <a:rPr lang="en-US" sz="2200" dirty="0">
                <a:solidFill>
                  <a:srgbClr val="C00000"/>
                </a:solidFill>
                <a:latin typeface="Calibri" panose="020F0502020204030204" pitchFamily="34" charset="0"/>
                <a:cs typeface="Calibri" panose="020F0502020204030204" pitchFamily="34" charset="0"/>
              </a:rPr>
              <a:t>. </a:t>
            </a:r>
            <a:endParaRPr lang="en-US" sz="2200" dirty="0">
              <a:solidFill>
                <a:srgbClr val="C00000"/>
              </a:solidFill>
              <a:effectLst/>
              <a:latin typeface="Calibri" panose="020F0502020204030204" pitchFamily="34" charset="0"/>
              <a:cs typeface="Calibri" panose="020F0502020204030204" pitchFamily="34" charset="0"/>
            </a:endParaRPr>
          </a:p>
        </p:txBody>
      </p:sp>
      <p:pic>
        <p:nvPicPr>
          <p:cNvPr id="3" name="Picture 9">
            <a:extLst>
              <a:ext uri="{FF2B5EF4-FFF2-40B4-BE49-F238E27FC236}">
                <a16:creationId xmlns:a16="http://schemas.microsoft.com/office/drawing/2014/main" id="{1A3EEE53-2ED3-F54C-8A11-5606099AC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070" y="243181"/>
            <a:ext cx="8286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81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endParaRPr lang="en-GB"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5" y="1196752"/>
            <a:ext cx="8880306" cy="487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35892" y="204314"/>
            <a:ext cx="3455988" cy="60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358775"/>
            <a:r>
              <a:rPr lang="en-US" sz="2000" dirty="0">
                <a:solidFill>
                  <a:srgbClr val="0F5494"/>
                </a:solidFill>
              </a:rPr>
              <a:t>Submission of the financial report</a:t>
            </a:r>
            <a:endParaRPr lang="en-GB" sz="2000" dirty="0">
              <a:solidFill>
                <a:srgbClr val="0F5494"/>
              </a:solidFill>
            </a:endParaRPr>
          </a:p>
        </p:txBody>
      </p:sp>
    </p:spTree>
    <p:extLst>
      <p:ext uri="{BB962C8B-B14F-4D97-AF65-F5344CB8AC3E}">
        <p14:creationId xmlns:p14="http://schemas.microsoft.com/office/powerpoint/2010/main" val="141650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852936"/>
            <a:ext cx="728662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txBox="1">
            <a:spLocks noChangeArrowheads="1"/>
          </p:cNvSpPr>
          <p:nvPr/>
        </p:nvSpPr>
        <p:spPr bwMode="auto">
          <a:xfrm>
            <a:off x="251520" y="836712"/>
            <a:ext cx="864096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2D5EC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2D5EC1"/>
              </a:buClr>
              <a:buChar char="•"/>
              <a:defRPr sz="2000" b="1">
                <a:solidFill>
                  <a:srgbClr val="0F5494"/>
                </a:solidFill>
                <a:latin typeface="+mn-lt"/>
              </a:defRPr>
            </a:lvl2pPr>
            <a:lvl3pPr marL="1143000" indent="-228600" algn="l" rtl="0" fontAlgn="base">
              <a:spcBef>
                <a:spcPct val="20000"/>
              </a:spcBef>
              <a:spcAft>
                <a:spcPct val="0"/>
              </a:spcAft>
              <a:buClr>
                <a:srgbClr val="2D5EC1"/>
              </a:buClr>
              <a:buChar char="•"/>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just">
              <a:buNone/>
            </a:pPr>
            <a:endParaRPr lang="en-US" sz="1800" i="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US" sz="1800" i="0" dirty="0">
                <a:latin typeface="Verdana" panose="020B0604030504040204" pitchFamily="34" charset="0"/>
                <a:ea typeface="Verdana" panose="020B0604030504040204" pitchFamily="34" charset="0"/>
                <a:cs typeface="Verdana" panose="020B0604030504040204" pitchFamily="34" charset="0"/>
              </a:rPr>
              <a:t>Upload</a:t>
            </a:r>
          </a:p>
          <a:p>
            <a:pPr algn="just"/>
            <a:r>
              <a:rPr lang="en-US" sz="1800" b="0" i="0" dirty="0">
                <a:latin typeface="Verdana" panose="020B0604030504040204" pitchFamily="34" charset="0"/>
                <a:ea typeface="Verdana" panose="020B0604030504040204" pitchFamily="34" charset="0"/>
                <a:cs typeface="Verdana" panose="020B0604030504040204" pitchFamily="34" charset="0"/>
              </a:rPr>
              <a:t>Detailed financial statement under "breakdown of direct costs" – template can be downloaded</a:t>
            </a:r>
          </a:p>
          <a:p>
            <a:pPr algn="just"/>
            <a:r>
              <a:rPr lang="en-US" sz="1800" b="0" i="0" dirty="0">
                <a:latin typeface="Verdana" panose="020B0604030504040204" pitchFamily="34" charset="0"/>
                <a:ea typeface="Verdana" panose="020B0604030504040204" pitchFamily="34" charset="0"/>
                <a:cs typeface="Verdana" panose="020B0604030504040204" pitchFamily="34" charset="0"/>
              </a:rPr>
              <a:t>Upload supporting documents under "invoice related…" for equipment, subcontracting and contributions received from 3</a:t>
            </a:r>
            <a:r>
              <a:rPr lang="en-US" sz="1800" b="0" i="0" baseline="30000" dirty="0">
                <a:latin typeface="Verdana" panose="020B0604030504040204" pitchFamily="34" charset="0"/>
                <a:ea typeface="Verdana" panose="020B0604030504040204" pitchFamily="34" charset="0"/>
                <a:cs typeface="Verdana" panose="020B0604030504040204" pitchFamily="34" charset="0"/>
              </a:rPr>
              <a:t>rd</a:t>
            </a:r>
            <a:r>
              <a:rPr lang="en-US" sz="1800" b="0" i="0" dirty="0">
                <a:latin typeface="Verdana" panose="020B0604030504040204" pitchFamily="34" charset="0"/>
                <a:ea typeface="Verdana" panose="020B0604030504040204" pitchFamily="34" charset="0"/>
                <a:cs typeface="Verdana" panose="020B0604030504040204" pitchFamily="34" charset="0"/>
              </a:rPr>
              <a:t> parties</a:t>
            </a:r>
            <a:endParaRPr lang="en-US" sz="1800" b="0" dirty="0">
              <a:latin typeface="Verdana" pitchFamily="34" charset="0"/>
              <a:ea typeface="Verdana" panose="020B0604030504040204" pitchFamily="34" charset="0"/>
              <a:cs typeface="Verdana" panose="020B0604030504040204" pitchFamily="34" charset="0"/>
            </a:endParaRPr>
          </a:p>
          <a:p>
            <a:pPr marL="0" indent="0" algn="just">
              <a:buNone/>
            </a:pPr>
            <a:endParaRPr lang="en-US" sz="1800" b="0" i="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457200" lvl="1" indent="0" algn="just">
              <a:buNone/>
            </a:pPr>
            <a:endParaRPr lang="en-US" sz="1800" i="0" dirty="0">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4355976" y="5157192"/>
            <a:ext cx="1656184" cy="504056"/>
          </a:xfrm>
          <a:prstGeom prst="ellipse">
            <a:avLst/>
          </a:prstGeom>
          <a:noFill/>
          <a:ln w="25400" cap="flat">
            <a:solidFill>
              <a:srgbClr val="0070C0"/>
            </a:solid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7600" b="1" i="0" u="none" strike="noStrike" cap="none" spc="0" normalizeH="0" baseline="0">
              <a:ln>
                <a:noFill/>
              </a:ln>
              <a:solidFill>
                <a:srgbClr val="000000"/>
              </a:solidFill>
              <a:effectLst/>
              <a:uFillTx/>
              <a:latin typeface="Verdana"/>
              <a:ea typeface="Verdana"/>
              <a:cs typeface="Verdana"/>
              <a:sym typeface="Verdana"/>
            </a:endParaRPr>
          </a:p>
        </p:txBody>
      </p:sp>
      <p:sp>
        <p:nvSpPr>
          <p:cNvPr id="9" name="Rectangle 4"/>
          <p:cNvSpPr>
            <a:spLocks noChangeArrowheads="1"/>
          </p:cNvSpPr>
          <p:nvPr/>
        </p:nvSpPr>
        <p:spPr bwMode="auto">
          <a:xfrm>
            <a:off x="35892" y="204314"/>
            <a:ext cx="3455988" cy="60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358775"/>
            <a:r>
              <a:rPr lang="en-US" sz="2000" dirty="0">
                <a:solidFill>
                  <a:srgbClr val="0F5494"/>
                </a:solidFill>
              </a:rPr>
              <a:t>Submission of the financial report</a:t>
            </a:r>
            <a:endParaRPr lang="en-GB" sz="2000" dirty="0">
              <a:solidFill>
                <a:srgbClr val="0F5494"/>
              </a:solidFill>
            </a:endParaRPr>
          </a:p>
        </p:txBody>
      </p:sp>
    </p:spTree>
    <p:extLst>
      <p:ext uri="{BB962C8B-B14F-4D97-AF65-F5344CB8AC3E}">
        <p14:creationId xmlns:p14="http://schemas.microsoft.com/office/powerpoint/2010/main" val="212230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27F7E5-2D77-504B-9419-EE8FC477E3FB}"/>
              </a:ext>
            </a:extLst>
          </p:cNvPr>
          <p:cNvSpPr txBox="1"/>
          <p:nvPr/>
        </p:nvSpPr>
        <p:spPr>
          <a:xfrm>
            <a:off x="323528" y="1628800"/>
            <a:ext cx="8568952" cy="4278094"/>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ARTICLE 16 — PAYMENTS AND PAYMENT ARRANGEMENTS </a:t>
            </a:r>
            <a:endParaRPr 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sz="2400" b="1" dirty="0">
                <a:solidFill>
                  <a:srgbClr val="C00000"/>
                </a:solidFill>
                <a:latin typeface="Calibri" panose="020F0502020204030204" pitchFamily="34" charset="0"/>
                <a:cs typeface="Calibri" panose="020F0502020204030204" pitchFamily="34" charset="0"/>
              </a:rPr>
              <a:t>16.3 Interim payments — Amount — Calculation </a:t>
            </a:r>
            <a:endParaRPr lang="en-US" sz="2400" dirty="0">
              <a:solidFill>
                <a:srgbClr val="C00000"/>
              </a:solidFill>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Agency will pay to the coordinator the amount due as interim payment within 60 days from receiving the periodic report (see Article 15.3), except if Articles 31 or 32 apply. </a:t>
            </a:r>
          </a:p>
          <a:p>
            <a:r>
              <a:rPr lang="en-US" sz="2400" dirty="0">
                <a:solidFill>
                  <a:srgbClr val="C00000"/>
                </a:solidFill>
                <a:latin typeface="Calibri" panose="020F0502020204030204" pitchFamily="34" charset="0"/>
                <a:cs typeface="Calibri" panose="020F0502020204030204" pitchFamily="34" charset="0"/>
              </a:rPr>
              <a:t>Payment is subject to the approval of the periodic report</a:t>
            </a:r>
            <a:r>
              <a:rPr lang="en-US" sz="2400" dirty="0">
                <a:latin typeface="Calibri" panose="020F0502020204030204" pitchFamily="34" charset="0"/>
                <a:cs typeface="Calibri" panose="020F0502020204030204" pitchFamily="34" charset="0"/>
              </a:rPr>
              <a:t>…..’</a:t>
            </a:r>
          </a:p>
          <a:p>
            <a:endParaRPr lang="en-US" sz="2400" dirty="0">
              <a:solidFill>
                <a:srgbClr val="C00000"/>
              </a:solidFill>
              <a:latin typeface="Calibri" panose="020F0502020204030204" pitchFamily="34" charset="0"/>
              <a:cs typeface="Calibri" panose="020F0502020204030204" pitchFamily="34" charset="0"/>
            </a:endParaRPr>
          </a:p>
          <a:p>
            <a:r>
              <a:rPr lang="en-US" sz="2400" b="1" dirty="0">
                <a:solidFill>
                  <a:srgbClr val="C00000"/>
                </a:solidFill>
                <a:latin typeface="Calibri" panose="020F0502020204030204" pitchFamily="34" charset="0"/>
                <a:cs typeface="Calibri" panose="020F0502020204030204" pitchFamily="34" charset="0"/>
              </a:rPr>
              <a:t>16.4 Payment of the balance — Amount — Calculation </a:t>
            </a:r>
          </a:p>
          <a:p>
            <a:r>
              <a:rPr lang="en-US" sz="2400" b="1" dirty="0">
                <a:solidFill>
                  <a:srgbClr val="C00000"/>
                </a:solidFill>
                <a:latin typeface="Calibri" panose="020F0502020204030204" pitchFamily="34" charset="0"/>
                <a:cs typeface="Calibri" panose="020F0502020204030204" pitchFamily="34" charset="0"/>
              </a:rPr>
              <a:t>‘…</a:t>
            </a:r>
            <a:r>
              <a:rPr lang="en-US" sz="2400" dirty="0">
                <a:solidFill>
                  <a:srgbClr val="C00000"/>
                </a:solidFill>
                <a:latin typeface="Calibri" panose="020F0502020204030204" pitchFamily="34" charset="0"/>
                <a:cs typeface="Calibri" panose="020F0502020204030204" pitchFamily="34" charset="0"/>
              </a:rPr>
              <a:t>Payment is subject to the approval of the final report</a:t>
            </a:r>
            <a:r>
              <a:rPr lang="en-US" sz="2400" dirty="0">
                <a:latin typeface="Calibri" panose="020F0502020204030204" pitchFamily="34" charset="0"/>
                <a:cs typeface="Calibri" panose="020F0502020204030204" pitchFamily="34" charset="0"/>
              </a:rPr>
              <a:t>…..’</a:t>
            </a:r>
          </a:p>
          <a:p>
            <a:endParaRPr lang="en-US" sz="2400" dirty="0">
              <a:solidFill>
                <a:srgbClr val="C00000"/>
              </a:solidFill>
              <a:latin typeface="Calibri" panose="020F0502020204030204" pitchFamily="34" charset="0"/>
              <a:cs typeface="Calibri" panose="020F0502020204030204" pitchFamily="34" charset="0"/>
            </a:endParaRPr>
          </a:p>
          <a:p>
            <a:endParaRPr lang="en-US" sz="2000" dirty="0">
              <a:effectLst/>
              <a:latin typeface="Calibri" panose="020F0502020204030204" pitchFamily="34" charset="0"/>
              <a:cs typeface="Calibri" panose="020F0502020204030204" pitchFamily="34" charset="0"/>
            </a:endParaRPr>
          </a:p>
        </p:txBody>
      </p:sp>
      <p:pic>
        <p:nvPicPr>
          <p:cNvPr id="3" name="Picture 9">
            <a:extLst>
              <a:ext uri="{FF2B5EF4-FFF2-40B4-BE49-F238E27FC236}">
                <a16:creationId xmlns:a16="http://schemas.microsoft.com/office/drawing/2014/main" id="{B08FF6EA-1D47-9C4B-86C4-8E9241707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070" y="243181"/>
            <a:ext cx="8286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412776"/>
            <a:ext cx="8640960" cy="5324535"/>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ARTICLE 18 — EVALUATION OF THE IMPACT OF THE ACTION</a:t>
            </a:r>
          </a:p>
          <a:p>
            <a:endParaRPr lang="en-GB" sz="2000" b="1" dirty="0">
              <a:latin typeface="Calibri" panose="020F0502020204030204" pitchFamily="34" charset="0"/>
              <a:cs typeface="Calibri" panose="020F0502020204030204" pitchFamily="34" charset="0"/>
            </a:endParaRPr>
          </a:p>
          <a:p>
            <a:r>
              <a:rPr lang="en-GB" sz="2000" b="1" dirty="0">
                <a:solidFill>
                  <a:srgbClr val="C00000"/>
                </a:solidFill>
                <a:latin typeface="Calibri" panose="020F0502020204030204" pitchFamily="34" charset="0"/>
                <a:cs typeface="Calibri" panose="020F0502020204030204" pitchFamily="34" charset="0"/>
              </a:rPr>
              <a:t>18.1 Right to evaluate the impact of the action</a:t>
            </a:r>
          </a:p>
          <a:p>
            <a:r>
              <a:rPr lang="en-GB" sz="2000" dirty="0">
                <a:latin typeface="Calibri" panose="020F0502020204030204" pitchFamily="34" charset="0"/>
                <a:cs typeface="Calibri" panose="020F0502020204030204" pitchFamily="34" charset="0"/>
              </a:rPr>
              <a:t>The Agency or the Commission may carry out i</a:t>
            </a:r>
            <a:r>
              <a:rPr lang="en-GB" sz="2000" dirty="0">
                <a:solidFill>
                  <a:srgbClr val="C00000"/>
                </a:solidFill>
                <a:latin typeface="Calibri" panose="020F0502020204030204" pitchFamily="34" charset="0"/>
                <a:cs typeface="Calibri" panose="020F0502020204030204" pitchFamily="34" charset="0"/>
              </a:rPr>
              <a:t>nterim and final evaluations of the impact of the action measured against the objective of the EU programme</a:t>
            </a:r>
            <a:r>
              <a:rPr lang="en-GB" sz="2000" dirty="0">
                <a:latin typeface="Calibri" panose="020F0502020204030204" pitchFamily="34" charset="0"/>
                <a:cs typeface="Calibri" panose="020F0502020204030204" pitchFamily="34" charset="0"/>
              </a:rPr>
              <a:t>.</a:t>
            </a:r>
          </a:p>
          <a:p>
            <a:r>
              <a:rPr lang="en-GB" sz="2000" dirty="0">
                <a:latin typeface="Calibri" panose="020F0502020204030204" pitchFamily="34" charset="0"/>
                <a:cs typeface="Calibri" panose="020F0502020204030204" pitchFamily="34" charset="0"/>
              </a:rPr>
              <a:t>Evaluations </a:t>
            </a:r>
            <a:r>
              <a:rPr lang="en-GB" sz="2000" dirty="0">
                <a:solidFill>
                  <a:srgbClr val="C00000"/>
                </a:solidFill>
                <a:latin typeface="Calibri" panose="020F0502020204030204" pitchFamily="34" charset="0"/>
                <a:cs typeface="Calibri" panose="020F0502020204030204" pitchFamily="34" charset="0"/>
              </a:rPr>
              <a:t>may be started during implementation of the action and </a:t>
            </a:r>
            <a:r>
              <a:rPr lang="en-GB" sz="2000" b="1" dirty="0">
                <a:solidFill>
                  <a:srgbClr val="C00000"/>
                </a:solidFill>
                <a:latin typeface="Calibri" panose="020F0502020204030204" pitchFamily="34" charset="0"/>
                <a:cs typeface="Calibri" panose="020F0502020204030204" pitchFamily="34" charset="0"/>
              </a:rPr>
              <a:t>up to </a:t>
            </a:r>
            <a:r>
              <a:rPr lang="en-GB" sz="2000" b="1" i="1" dirty="0">
                <a:solidFill>
                  <a:srgbClr val="C00000"/>
                </a:solidFill>
                <a:latin typeface="Calibri" panose="020F0502020204030204" pitchFamily="34" charset="0"/>
                <a:cs typeface="Calibri" panose="020F0502020204030204" pitchFamily="34" charset="0"/>
              </a:rPr>
              <a:t>five </a:t>
            </a:r>
            <a:r>
              <a:rPr lang="en-GB" sz="2000" b="1" dirty="0">
                <a:solidFill>
                  <a:srgbClr val="C00000"/>
                </a:solidFill>
                <a:latin typeface="Calibri" panose="020F0502020204030204" pitchFamily="34" charset="0"/>
                <a:cs typeface="Calibri" panose="020F0502020204030204" pitchFamily="34" charset="0"/>
              </a:rPr>
              <a:t>years after the payment of the balance</a:t>
            </a:r>
            <a:r>
              <a:rPr lang="en-GB" sz="2000" dirty="0">
                <a:solidFill>
                  <a:srgbClr val="C00000"/>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The evaluation is considered to start on the date of the formal notification to the coordinator or beneficiaries.</a:t>
            </a:r>
          </a:p>
          <a:p>
            <a:r>
              <a:rPr lang="en-GB" sz="2000" dirty="0">
                <a:latin typeface="Calibri" panose="020F0502020204030204" pitchFamily="34" charset="0"/>
                <a:cs typeface="Calibri" panose="020F0502020204030204" pitchFamily="34" charset="0"/>
              </a:rPr>
              <a:t>The Agency or the Commission may make these evaluations directly (using its own staff) or indirectly (using external bodies or persons it has authorised to do so).</a:t>
            </a:r>
          </a:p>
          <a:p>
            <a:r>
              <a:rPr lang="en-GB" sz="2000" dirty="0">
                <a:solidFill>
                  <a:srgbClr val="C00000"/>
                </a:solidFill>
                <a:latin typeface="Calibri" panose="020F0502020204030204" pitchFamily="34" charset="0"/>
                <a:cs typeface="Calibri" panose="020F0502020204030204" pitchFamily="34" charset="0"/>
              </a:rPr>
              <a:t>The coordinator or beneficiaries must provide any information relevant to evaluate the impact of the action, including information in electronic format.</a:t>
            </a:r>
          </a:p>
          <a:p>
            <a:endParaRPr lang="en-GB" sz="2000" dirty="0">
              <a:solidFill>
                <a:srgbClr val="C00000"/>
              </a:solidFill>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18.2 Consequences of non-compliance</a:t>
            </a:r>
          </a:p>
          <a:p>
            <a:r>
              <a:rPr lang="en-GB" sz="2000" dirty="0">
                <a:latin typeface="Calibri" panose="020F0502020204030204" pitchFamily="34" charset="0"/>
                <a:cs typeface="Calibri" panose="020F0502020204030204" pitchFamily="34" charset="0"/>
              </a:rPr>
              <a:t>If a beneficiary breaches any of its obligations under this Article, the Agency may apply the measures described in Chapter 6.</a:t>
            </a:r>
          </a:p>
        </p:txBody>
      </p:sp>
      <p:pic>
        <p:nvPicPr>
          <p:cNvPr id="3" name="Picture 9">
            <a:extLst>
              <a:ext uri="{FF2B5EF4-FFF2-40B4-BE49-F238E27FC236}">
                <a16:creationId xmlns:a16="http://schemas.microsoft.com/office/drawing/2014/main" id="{2D7E92B5-619A-EB4D-A8B5-54F6798A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070" y="243181"/>
            <a:ext cx="8286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45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936625"/>
          </a:xfrm>
        </p:spPr>
        <p:txBody>
          <a:bodyPr/>
          <a:lstStyle/>
          <a:p>
            <a:r>
              <a:rPr lang="fr-BE" sz="4000" dirty="0"/>
              <a:t>OUTLINE</a:t>
            </a:r>
            <a:endParaRPr lang="en-GB" sz="4000" dirty="0"/>
          </a:p>
        </p:txBody>
      </p:sp>
      <p:sp>
        <p:nvSpPr>
          <p:cNvPr id="3" name="Content Placeholder 2"/>
          <p:cNvSpPr>
            <a:spLocks noGrp="1"/>
          </p:cNvSpPr>
          <p:nvPr>
            <p:ph idx="1"/>
          </p:nvPr>
        </p:nvSpPr>
        <p:spPr>
          <a:xfrm>
            <a:off x="179512" y="1412776"/>
            <a:ext cx="8820472" cy="5112568"/>
          </a:xfrm>
        </p:spPr>
        <p:txBody>
          <a:bodyPr/>
          <a:lstStyle/>
          <a:p>
            <a:pPr marL="0" indent="0">
              <a:lnSpc>
                <a:spcPct val="150000"/>
              </a:lnSpc>
              <a:buNone/>
            </a:pPr>
            <a:endParaRPr lang="en-US" sz="2600" b="1" dirty="0">
              <a:ea typeface="Verdana" pitchFamily="34" charset="0"/>
              <a:cs typeface="Verdana" pitchFamily="34" charset="0"/>
            </a:endParaRPr>
          </a:p>
          <a:p>
            <a:pPr>
              <a:lnSpc>
                <a:spcPct val="150000"/>
              </a:lnSpc>
            </a:pPr>
            <a:r>
              <a:rPr lang="fr-BE" sz="2600" b="1" dirty="0"/>
              <a:t>REPORTING IN PRACTICE - </a:t>
            </a:r>
            <a:r>
              <a:rPr lang="fr-BE" sz="2600" b="1" i="1" dirty="0"/>
              <a:t>Elaboration of the </a:t>
            </a:r>
            <a:r>
              <a:rPr lang="fr-BE" sz="2600" b="1" i="1" dirty="0" err="1"/>
              <a:t>requested</a:t>
            </a:r>
            <a:r>
              <a:rPr lang="fr-BE" sz="2600" b="1" i="1" dirty="0"/>
              <a:t> documentation</a:t>
            </a:r>
          </a:p>
          <a:p>
            <a:pPr>
              <a:lnSpc>
                <a:spcPct val="150000"/>
              </a:lnSpc>
            </a:pPr>
            <a:endParaRPr lang="fr-BE" sz="2600" b="1" dirty="0"/>
          </a:p>
          <a:p>
            <a:pPr>
              <a:lnSpc>
                <a:spcPct val="150000"/>
              </a:lnSpc>
            </a:pPr>
            <a:r>
              <a:rPr lang="fr-BE" sz="2600" b="1" dirty="0"/>
              <a:t>ROLES AND RESPONSABILITIES</a:t>
            </a:r>
          </a:p>
          <a:p>
            <a:pPr>
              <a:lnSpc>
                <a:spcPct val="150000"/>
              </a:lnSpc>
            </a:pPr>
            <a:endParaRPr lang="fr-BE" sz="2600" b="1" dirty="0"/>
          </a:p>
          <a:p>
            <a:pPr>
              <a:lnSpc>
                <a:spcPct val="150000"/>
              </a:lnSpc>
            </a:pPr>
            <a:r>
              <a:rPr lang="fr-BE" sz="2600" b="1" dirty="0"/>
              <a:t>CHAFEA ASSESSMENT</a:t>
            </a:r>
          </a:p>
          <a:p>
            <a:pPr>
              <a:lnSpc>
                <a:spcPct val="150000"/>
              </a:lnSpc>
            </a:pPr>
            <a:endParaRPr lang="fr-BE" sz="2600" b="1" dirty="0"/>
          </a:p>
          <a:p>
            <a:pPr>
              <a:lnSpc>
                <a:spcPct val="150000"/>
              </a:lnSpc>
            </a:pPr>
            <a:endParaRPr lang="fr-BE" dirty="0"/>
          </a:p>
        </p:txBody>
      </p:sp>
    </p:spTree>
    <p:extLst>
      <p:ext uri="{BB962C8B-B14F-4D97-AF65-F5344CB8AC3E}">
        <p14:creationId xmlns:p14="http://schemas.microsoft.com/office/powerpoint/2010/main" val="304488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D4451A-CFB0-284E-9C7B-10A4D245C8BB}"/>
              </a:ext>
            </a:extLst>
          </p:cNvPr>
          <p:cNvSpPr txBox="1"/>
          <p:nvPr/>
        </p:nvSpPr>
        <p:spPr>
          <a:xfrm>
            <a:off x="323528" y="4293096"/>
            <a:ext cx="8352928" cy="811248"/>
          </a:xfrm>
          <a:prstGeom prst="rect">
            <a:avLst/>
          </a:prstGeom>
          <a:noFill/>
        </p:spPr>
        <p:txBody>
          <a:bodyPr wrap="square" rtlCol="0">
            <a:spAutoFit/>
          </a:bodyPr>
          <a:lstStyle/>
          <a:p>
            <a:pPr>
              <a:lnSpc>
                <a:spcPct val="150000"/>
              </a:lnSpc>
            </a:pPr>
            <a:r>
              <a:rPr lang="fr-BE" sz="3600" b="1" dirty="0">
                <a:solidFill>
                  <a:srgbClr val="0F5494"/>
                </a:solidFill>
              </a:rPr>
              <a:t>ROLES AND RESPONSABILITY</a:t>
            </a:r>
            <a:endParaRPr lang="en-US" sz="3600" b="1" dirty="0">
              <a:solidFill>
                <a:srgbClr val="0F5494"/>
              </a:solidFill>
              <a:ea typeface="Verdana" pitchFamily="34" charset="0"/>
              <a:cs typeface="Verdana" pitchFamily="34" charset="0"/>
            </a:endParaRPr>
          </a:p>
        </p:txBody>
      </p:sp>
      <p:sp>
        <p:nvSpPr>
          <p:cNvPr id="5" name="Text Placeholder 2">
            <a:extLst>
              <a:ext uri="{FF2B5EF4-FFF2-40B4-BE49-F238E27FC236}">
                <a16:creationId xmlns:a16="http://schemas.microsoft.com/office/drawing/2014/main" id="{937419CB-6F76-F141-958F-D995E39814FA}"/>
              </a:ext>
            </a:extLst>
          </p:cNvPr>
          <p:cNvSpPr txBox="1">
            <a:spLocks/>
          </p:cNvSpPr>
          <p:nvPr/>
        </p:nvSpPr>
        <p:spPr bwMode="auto">
          <a:xfrm>
            <a:off x="323528" y="2924944"/>
            <a:ext cx="77724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endParaRPr lang="fr-BE" kern="0" dirty="0"/>
          </a:p>
          <a:p>
            <a:pPr marL="0" indent="0">
              <a:buNone/>
            </a:pPr>
            <a:endParaRPr lang="fr-BE" kern="0" dirty="0"/>
          </a:p>
          <a:p>
            <a:pPr marL="0" indent="0">
              <a:buNone/>
            </a:pPr>
            <a:r>
              <a:rPr lang="fr-BE" i="1" kern="0" dirty="0"/>
              <a:t>FSIGN, </a:t>
            </a:r>
            <a:r>
              <a:rPr lang="fr-BE" i="1" kern="0" dirty="0" err="1"/>
              <a:t>Partners</a:t>
            </a:r>
            <a:r>
              <a:rPr lang="fr-BE" i="1" kern="0" dirty="0"/>
              <a:t>, </a:t>
            </a:r>
            <a:r>
              <a:rPr lang="fr-BE" i="1" kern="0" dirty="0" err="1"/>
              <a:t>Coordinator</a:t>
            </a:r>
            <a:endParaRPr lang="en-GB" i="1" kern="0" dirty="0"/>
          </a:p>
        </p:txBody>
      </p:sp>
    </p:spTree>
    <p:extLst>
      <p:ext uri="{BB962C8B-B14F-4D97-AF65-F5344CB8AC3E}">
        <p14:creationId xmlns:p14="http://schemas.microsoft.com/office/powerpoint/2010/main" val="2268998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Periodic Reporting - Steps</a:t>
            </a:r>
          </a:p>
        </p:txBody>
      </p:sp>
      <p:sp>
        <p:nvSpPr>
          <p:cNvPr id="12290" name="Content Placeholder 2"/>
          <p:cNvSpPr>
            <a:spLocks noGrp="1"/>
          </p:cNvSpPr>
          <p:nvPr>
            <p:ph idx="1"/>
          </p:nvPr>
        </p:nvSpPr>
        <p:spPr/>
        <p:txBody>
          <a:bodyPr>
            <a:normAutofit fontScale="92500" lnSpcReduction="20000"/>
          </a:bodyPr>
          <a:lstStyle/>
          <a:p>
            <a:pPr marL="457200" indent="-457200">
              <a:buClr>
                <a:srgbClr val="0F5494"/>
              </a:buClr>
              <a:buFont typeface="+mj-lt"/>
              <a:buAutoNum type="arabicPeriod"/>
            </a:pPr>
            <a:r>
              <a:rPr lang="en-GB" altLang="en-US" b="1" dirty="0">
                <a:latin typeface="Candara" panose="020E0502030303020204" pitchFamily="34" charset="0"/>
              </a:rPr>
              <a:t>Notification</a:t>
            </a:r>
            <a:r>
              <a:rPr lang="en-GB" altLang="en-US" dirty="0">
                <a:latin typeface="Candara" panose="020E0502030303020204" pitchFamily="34" charset="0"/>
              </a:rPr>
              <a:t>: All beneficiaries receive a notification</a:t>
            </a:r>
          </a:p>
          <a:p>
            <a:pPr marL="457200" indent="-457200">
              <a:buClr>
                <a:srgbClr val="0F5494"/>
              </a:buClr>
              <a:buFont typeface="+mj-lt"/>
              <a:buAutoNum type="arabicPeriod"/>
            </a:pPr>
            <a:r>
              <a:rPr lang="en-GB" altLang="en-US" dirty="0">
                <a:latin typeface="Candara" panose="020E0502030303020204" pitchFamily="34" charset="0"/>
              </a:rPr>
              <a:t>All </a:t>
            </a:r>
            <a:r>
              <a:rPr lang="en-GB" altLang="en-US" b="1" dirty="0">
                <a:latin typeface="Candara" panose="020E0502030303020204" pitchFamily="34" charset="0"/>
              </a:rPr>
              <a:t>Beneficiaries :</a:t>
            </a:r>
          </a:p>
          <a:p>
            <a:pPr marL="857250" lvl="1" indent="-457200">
              <a:buClr>
                <a:srgbClr val="0F5494"/>
              </a:buClr>
              <a:buFont typeface="Wingdings" panose="05000000000000000000" pitchFamily="2" charset="2"/>
              <a:buChar char="q"/>
            </a:pPr>
            <a:r>
              <a:rPr lang="en-GB" altLang="en-US" dirty="0">
                <a:latin typeface="Candara" panose="020E0502030303020204" pitchFamily="34" charset="0"/>
              </a:rPr>
              <a:t>contribute to the Technical Part of the Periodic Report </a:t>
            </a:r>
          </a:p>
          <a:p>
            <a:pPr marL="857250" lvl="1" indent="-457200">
              <a:buClr>
                <a:srgbClr val="0F5494"/>
              </a:buClr>
              <a:buFont typeface="Wingdings" panose="05000000000000000000" pitchFamily="2" charset="2"/>
              <a:buChar char="q"/>
            </a:pPr>
            <a:r>
              <a:rPr lang="en-GB" altLang="en-US" dirty="0">
                <a:latin typeface="Candara" panose="020E0502030303020204" pitchFamily="34" charset="0"/>
              </a:rPr>
              <a:t>complete their own Financial Statement</a:t>
            </a:r>
          </a:p>
          <a:p>
            <a:pPr marL="857250" lvl="1" indent="-457200">
              <a:buClr>
                <a:srgbClr val="0F5494"/>
              </a:buClr>
              <a:buFont typeface="Wingdings" panose="05000000000000000000" pitchFamily="2" charset="2"/>
              <a:buChar char="q"/>
            </a:pPr>
            <a:r>
              <a:rPr lang="en-GB" altLang="en-US" dirty="0">
                <a:latin typeface="Candara" panose="020E0502030303020204" pitchFamily="34" charset="0"/>
              </a:rPr>
              <a:t>e-sign and submit (</a:t>
            </a:r>
            <a:r>
              <a:rPr lang="en-GB" altLang="en-US" dirty="0">
                <a:solidFill>
                  <a:srgbClr val="FF0000"/>
                </a:solidFill>
                <a:latin typeface="Candara" panose="020E0502030303020204" pitchFamily="34" charset="0"/>
              </a:rPr>
              <a:t>PFSIGN</a:t>
            </a:r>
            <a:r>
              <a:rPr lang="en-GB" altLang="en-US" dirty="0">
                <a:latin typeface="Candara" panose="020E0502030303020204" pitchFamily="34" charset="0"/>
              </a:rPr>
              <a:t>) their Financial Statements to the Coordinator</a:t>
            </a:r>
          </a:p>
          <a:p>
            <a:pPr marL="457200" indent="-457200">
              <a:buClr>
                <a:srgbClr val="0F5494"/>
              </a:buClr>
              <a:buFont typeface="+mj-lt"/>
              <a:buAutoNum type="arabicPeriod"/>
            </a:pPr>
            <a:r>
              <a:rPr lang="en-GB" altLang="en-US" b="1" dirty="0">
                <a:latin typeface="Candara" panose="020E0502030303020204" pitchFamily="34" charset="0"/>
              </a:rPr>
              <a:t>The Coordinator approves </a:t>
            </a:r>
            <a:r>
              <a:rPr lang="en-GB" altLang="en-US" dirty="0">
                <a:latin typeface="Candara" panose="020E0502030303020204" pitchFamily="34" charset="0"/>
              </a:rPr>
              <a:t>&amp; </a:t>
            </a:r>
            <a:r>
              <a:rPr lang="en-GB" altLang="en-US" b="1" dirty="0">
                <a:latin typeface="Candara" panose="020E0502030303020204" pitchFamily="34" charset="0"/>
              </a:rPr>
              <a:t>submits</a:t>
            </a:r>
            <a:r>
              <a:rPr lang="en-GB" altLang="en-US" dirty="0">
                <a:latin typeface="Candara" panose="020E0502030303020204" pitchFamily="34" charset="0"/>
              </a:rPr>
              <a:t> the elements</a:t>
            </a:r>
            <a:br>
              <a:rPr lang="en-GB" altLang="en-US" dirty="0">
                <a:latin typeface="Candara" panose="020E0502030303020204" pitchFamily="34" charset="0"/>
              </a:rPr>
            </a:br>
            <a:r>
              <a:rPr lang="en-GB" altLang="en-US" sz="1800" b="1" dirty="0">
                <a:effectLst>
                  <a:outerShdw blurRad="38100" dist="38100" dir="2700000" algn="tl">
                    <a:srgbClr val="000000">
                      <a:alpha val="43137"/>
                    </a:srgbClr>
                  </a:outerShdw>
                </a:effectLst>
                <a:latin typeface="Candara" panose="020E0502030303020204" pitchFamily="34" charset="0"/>
              </a:rPr>
              <a:t>(Technical part and Financial Statements) </a:t>
            </a:r>
            <a:r>
              <a:rPr lang="en-GB" altLang="en-US" dirty="0">
                <a:latin typeface="Candara" panose="020E0502030303020204" pitchFamily="34" charset="0"/>
              </a:rPr>
              <a:t>of the Periodic Report</a:t>
            </a:r>
            <a:br>
              <a:rPr lang="en-GB" altLang="en-US" dirty="0">
                <a:latin typeface="Candara" panose="020E0502030303020204" pitchFamily="34" charset="0"/>
              </a:rPr>
            </a:br>
            <a:endParaRPr lang="en-GB" altLang="en-US" dirty="0">
              <a:latin typeface="Candara" panose="020E0502030303020204" pitchFamily="34" charset="0"/>
            </a:endParaRPr>
          </a:p>
          <a:p>
            <a:pPr marL="457200" indent="-457200">
              <a:buClr>
                <a:srgbClr val="0F5494"/>
              </a:buClr>
              <a:buFont typeface="+mj-lt"/>
              <a:buAutoNum type="arabicPeriod"/>
            </a:pPr>
            <a:r>
              <a:rPr lang="en-GB" altLang="en-US" b="1" dirty="0">
                <a:latin typeface="Candara" panose="020E0502030303020204" pitchFamily="34" charset="0"/>
              </a:rPr>
              <a:t>The </a:t>
            </a:r>
            <a:r>
              <a:rPr lang="en-GB" altLang="en-US" b="1" dirty="0">
                <a:solidFill>
                  <a:srgbClr val="FF0000"/>
                </a:solidFill>
                <a:latin typeface="Candara" panose="020E0502030303020204" pitchFamily="34" charset="0"/>
              </a:rPr>
              <a:t>EU Services </a:t>
            </a:r>
            <a:r>
              <a:rPr lang="en-GB" altLang="en-US" b="1" dirty="0">
                <a:latin typeface="Candara" panose="020E0502030303020204" pitchFamily="34" charset="0"/>
              </a:rPr>
              <a:t>review </a:t>
            </a:r>
            <a:r>
              <a:rPr lang="en-GB" altLang="en-US" dirty="0">
                <a:latin typeface="Candara" panose="020E0502030303020204" pitchFamily="34" charset="0"/>
              </a:rPr>
              <a:t>the submitted Periodic Report and accept or reject it </a:t>
            </a:r>
          </a:p>
          <a:p>
            <a:pPr marL="457200" indent="-457200">
              <a:buClr>
                <a:srgbClr val="0F5494"/>
              </a:buClr>
              <a:buFont typeface="+mj-lt"/>
              <a:buAutoNum type="arabicPeriod"/>
            </a:pPr>
            <a:r>
              <a:rPr lang="en-GB" altLang="en-US" b="1" dirty="0">
                <a:solidFill>
                  <a:srgbClr val="FF0000"/>
                </a:solidFill>
                <a:effectLst>
                  <a:outerShdw blurRad="38100" dist="38100" dir="2700000" algn="tl">
                    <a:srgbClr val="000000">
                      <a:alpha val="43137"/>
                    </a:srgbClr>
                  </a:outerShdw>
                </a:effectLst>
                <a:latin typeface="Candara" panose="020E0502030303020204" pitchFamily="34" charset="0"/>
              </a:rPr>
              <a:t>(Interim) / (Balance) Payment</a:t>
            </a:r>
          </a:p>
        </p:txBody>
      </p:sp>
    </p:spTree>
    <p:extLst>
      <p:ext uri="{BB962C8B-B14F-4D97-AF65-F5344CB8AC3E}">
        <p14:creationId xmlns:p14="http://schemas.microsoft.com/office/powerpoint/2010/main" val="134472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42" t="23745"/>
          <a:stretch/>
        </p:blipFill>
        <p:spPr bwMode="auto">
          <a:xfrm>
            <a:off x="479531" y="1370818"/>
            <a:ext cx="6755250" cy="2704565"/>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58929" y="4581128"/>
            <a:ext cx="5681223" cy="384721"/>
          </a:xfrm>
          <a:prstGeom prst="rect">
            <a:avLst/>
          </a:prstGeom>
          <a:solidFill>
            <a:schemeClr val="bg1"/>
          </a:solidFill>
        </p:spPr>
        <p:txBody>
          <a:bodyPr wrap="square">
            <a:spAutoFit/>
          </a:bodyPr>
          <a:lstStyle/>
          <a:p>
            <a:pPr marL="171450" indent="-171450">
              <a:buFont typeface="Arial" panose="020B0604020202020204" pitchFamily="34" charset="0"/>
              <a:buChar char="•"/>
              <a:defRPr/>
            </a:pPr>
            <a:endParaRPr lang="en-GB" sz="1900" i="1" dirty="0">
              <a:solidFill>
                <a:srgbClr val="0F5494"/>
              </a:solidFill>
              <a:latin typeface="Candara" panose="020E0502030303020204" pitchFamily="34" charset="0"/>
            </a:endParaRPr>
          </a:p>
        </p:txBody>
      </p:sp>
      <p:sp>
        <p:nvSpPr>
          <p:cNvPr id="2" name="Oval 1"/>
          <p:cNvSpPr/>
          <p:nvPr/>
        </p:nvSpPr>
        <p:spPr bwMode="auto">
          <a:xfrm>
            <a:off x="4652962" y="3717032"/>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0" name="Content Placeholder 9"/>
          <p:cNvSpPr>
            <a:spLocks noGrp="1"/>
          </p:cNvSpPr>
          <p:nvPr>
            <p:ph idx="1"/>
          </p:nvPr>
        </p:nvSpPr>
        <p:spPr/>
        <p:txBody>
          <a:bodyPr/>
          <a:lstStyle/>
          <a:p>
            <a:endParaRPr lang="en-GB"/>
          </a:p>
        </p:txBody>
      </p:sp>
      <p:sp>
        <p:nvSpPr>
          <p:cNvPr id="9" name="Slide Number Placeholder 8"/>
          <p:cNvSpPr>
            <a:spLocks noGrp="1"/>
          </p:cNvSpPr>
          <p:nvPr>
            <p:ph type="sldNum" sz="quarter" idx="12"/>
          </p:nvPr>
        </p:nvSpPr>
        <p:spPr/>
        <p:txBody>
          <a:bodyPr/>
          <a:lstStyle/>
          <a:p>
            <a:fld id="{98CEC4BD-6503-41FF-A955-D90948041952}" type="slidenum">
              <a:rPr lang="en-GB" altLang="en-US" sz="1200" smtClean="0"/>
              <a:pPr/>
              <a:t>22</a:t>
            </a:fld>
            <a:endParaRPr lang="en-GB" altLang="en-US" sz="1200" dirty="0"/>
          </a:p>
        </p:txBody>
      </p:sp>
      <p:sp>
        <p:nvSpPr>
          <p:cNvPr id="8" name="TextBox 3"/>
          <p:cNvSpPr txBox="1">
            <a:spLocks noChangeArrowheads="1"/>
          </p:cNvSpPr>
          <p:nvPr/>
        </p:nvSpPr>
        <p:spPr bwMode="auto">
          <a:xfrm rot="819037">
            <a:off x="6378612" y="449656"/>
            <a:ext cx="2482985" cy="823200"/>
          </a:xfrm>
          <a:prstGeom prst="rect">
            <a:avLst/>
          </a:prstGeom>
          <a:solidFill>
            <a:srgbClr val="FFC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defPPr>
              <a:defRPr lang="en-GB"/>
            </a:defPPr>
            <a:lvl1pPr marL="3175" algn="ctr">
              <a:defRPr sz="1800">
                <a:solidFill>
                  <a:srgbClr val="002060"/>
                </a:solidFill>
                <a:latin typeface="Candara" panose="020E0502030303020204" pitchFamily="34" charset="0"/>
              </a:defRPr>
            </a:lvl1pPr>
          </a:lstStyle>
          <a:p>
            <a:r>
              <a:rPr lang="en-GB" altLang="en-US" sz="2000" dirty="0"/>
              <a:t>Task to be performed by the Coordinator</a:t>
            </a:r>
          </a:p>
        </p:txBody>
      </p:sp>
      <p:sp>
        <p:nvSpPr>
          <p:cNvPr id="12" name="TextBox 1"/>
          <p:cNvSpPr txBox="1">
            <a:spLocks noChangeArrowheads="1"/>
          </p:cNvSpPr>
          <p:nvPr/>
        </p:nvSpPr>
        <p:spPr bwMode="auto">
          <a:xfrm>
            <a:off x="217814" y="129595"/>
            <a:ext cx="4413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2000" b="1" dirty="0">
                <a:solidFill>
                  <a:schemeClr val="bg1"/>
                </a:solidFill>
                <a:latin typeface="Candara" panose="020E0502030303020204" pitchFamily="34" charset="0"/>
              </a:rPr>
              <a:t>Technical Part of Periodic Reporting</a:t>
            </a:r>
          </a:p>
        </p:txBody>
      </p:sp>
      <p:sp>
        <p:nvSpPr>
          <p:cNvPr id="17" name="Rectangle 5"/>
          <p:cNvSpPr>
            <a:spLocks noChangeArrowheads="1"/>
          </p:cNvSpPr>
          <p:nvPr/>
        </p:nvSpPr>
        <p:spPr bwMode="auto">
          <a:xfrm>
            <a:off x="971600" y="5840396"/>
            <a:ext cx="7066477" cy="646331"/>
          </a:xfrm>
          <a:prstGeom prst="rect">
            <a:avLst/>
          </a:prstGeom>
          <a:solidFill>
            <a:schemeClr val="bg1"/>
          </a:solidFill>
          <a:ln>
            <a:solidFill>
              <a:srgbClr val="0F549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GB" sz="1400" i="1" dirty="0">
                <a:solidFill>
                  <a:srgbClr val="0F5494"/>
                </a:solidFill>
                <a:latin typeface="Candara" panose="020E0502030303020204" pitchFamily="34" charset="0"/>
              </a:rPr>
              <a:t>  Once all information for the </a:t>
            </a:r>
            <a:r>
              <a:rPr lang="en-GB" sz="1400" b="1" i="1" dirty="0">
                <a:solidFill>
                  <a:srgbClr val="0F5494"/>
                </a:solidFill>
                <a:latin typeface="Candara" panose="020E0502030303020204" pitchFamily="34" charset="0"/>
              </a:rPr>
              <a:t>Technical Part </a:t>
            </a:r>
            <a:r>
              <a:rPr lang="en-GB" sz="1400" i="1" dirty="0">
                <a:solidFill>
                  <a:srgbClr val="0F5494"/>
                </a:solidFill>
                <a:latin typeface="Candara" panose="020E0502030303020204" pitchFamily="34" charset="0"/>
              </a:rPr>
              <a:t>has been filled in, click on </a:t>
            </a:r>
            <a:r>
              <a:rPr lang="en-GB" sz="1400" b="1" i="1" dirty="0">
                <a:solidFill>
                  <a:schemeClr val="tx1">
                    <a:lumMod val="65000"/>
                    <a:lumOff val="35000"/>
                  </a:schemeClr>
                </a:solidFill>
                <a:latin typeface="Candara" panose="020E0502030303020204" pitchFamily="34" charset="0"/>
              </a:rPr>
              <a:t>Lock for review </a:t>
            </a:r>
          </a:p>
          <a:p>
            <a:pPr>
              <a:defRPr/>
            </a:pPr>
            <a:r>
              <a:rPr lang="en-GB" sz="1400" i="1" dirty="0">
                <a:solidFill>
                  <a:srgbClr val="0F5494"/>
                </a:solidFill>
                <a:latin typeface="Candara" panose="020E0502030303020204" pitchFamily="34" charset="0"/>
                <a:sym typeface="Wingdings" panose="05000000000000000000" pitchFamily="2" charset="2"/>
              </a:rPr>
              <a:t>	  </a:t>
            </a:r>
            <a:r>
              <a:rPr lang="en-GB" sz="1400" i="1" dirty="0">
                <a:solidFill>
                  <a:srgbClr val="0F5494"/>
                </a:solidFill>
                <a:latin typeface="Candara" panose="020E0502030303020204" pitchFamily="34" charset="0"/>
              </a:rPr>
              <a:t>This action will freeze the data (prevent changes) and generate a pdf document   </a:t>
            </a:r>
          </a:p>
          <a:p>
            <a:pPr>
              <a:defRPr/>
            </a:pPr>
            <a:r>
              <a:rPr lang="en-GB" sz="1400" i="1" dirty="0">
                <a:solidFill>
                  <a:srgbClr val="0F5494"/>
                </a:solidFill>
                <a:latin typeface="Candara" panose="020E0502030303020204" pitchFamily="34" charset="0"/>
              </a:rPr>
              <a:t>		(the generation of the PDF might take a few minutes)</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9" y="4216582"/>
            <a:ext cx="4495800" cy="504825"/>
          </a:xfrm>
          <a:prstGeom prst="rect">
            <a:avLst/>
          </a:prstGeom>
          <a:noFill/>
          <a:ln w="9525">
            <a:solidFill>
              <a:schemeClr val="accent6">
                <a:lumMod val="60000"/>
                <a:lumOff val="40000"/>
              </a:schemeClr>
            </a:solidFill>
            <a:miter lim="800000"/>
            <a:headEnd/>
            <a:tailEnd/>
          </a:ln>
          <a:effectLst>
            <a:glow rad="101600">
              <a:schemeClr val="accent1">
                <a:satMod val="175000"/>
                <a:alpha val="40000"/>
              </a:schemeClr>
            </a:glow>
            <a:innerShdw blurRad="63500" dist="50800" dir="8100000">
              <a:prstClr val="black">
                <a:alpha val="50000"/>
              </a:prstClr>
            </a:innerShdw>
          </a:effectLst>
          <a:extLst>
            <a:ext uri="{909E8E84-426E-40DD-AFC4-6F175D3DCCD1}">
              <a14:hiddenFill xmlns:a14="http://schemas.microsoft.com/office/drawing/2010/main">
                <a:solidFill>
                  <a:schemeClr val="accent1"/>
                </a:solidFill>
              </a14:hiddenFill>
            </a:ext>
          </a:extLst>
        </p:spPr>
      </p:pic>
      <p:sp>
        <p:nvSpPr>
          <p:cNvPr id="5" name="Down Arrow 4"/>
          <p:cNvSpPr/>
          <p:nvPr/>
        </p:nvSpPr>
        <p:spPr bwMode="auto">
          <a:xfrm rot="1738020">
            <a:off x="6593969" y="2001650"/>
            <a:ext cx="340550" cy="409051"/>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24" name="Rounded Rectangle 23"/>
          <p:cNvSpPr/>
          <p:nvPr/>
        </p:nvSpPr>
        <p:spPr bwMode="auto">
          <a:xfrm>
            <a:off x="827584" y="2297421"/>
            <a:ext cx="2088232" cy="396884"/>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sp>
        <p:nvSpPr>
          <p:cNvPr id="6" name="Rounded Rectangular Callout 5"/>
          <p:cNvSpPr/>
          <p:nvPr/>
        </p:nvSpPr>
        <p:spPr bwMode="auto">
          <a:xfrm>
            <a:off x="5830625" y="4232100"/>
            <a:ext cx="2808312" cy="976462"/>
          </a:xfrm>
          <a:prstGeom prst="wedgeRoundRectCallout">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r>
              <a:rPr lang="en-US" altLang="en-US" b="1" i="1" dirty="0">
                <a:solidFill>
                  <a:schemeClr val="accent6">
                    <a:lumMod val="75000"/>
                  </a:schemeClr>
                </a:solidFill>
                <a:latin typeface="Candara" panose="020E0502030303020204" pitchFamily="34" charset="0"/>
              </a:rPr>
              <a:t>Information has to be complete</a:t>
            </a:r>
            <a:r>
              <a:rPr lang="en-GB" altLang="en-US" b="1" i="1" dirty="0">
                <a:solidFill>
                  <a:schemeClr val="accent6">
                    <a:lumMod val="75000"/>
                  </a:schemeClr>
                </a:solidFill>
                <a:latin typeface="Candara" panose="020E0502030303020204" pitchFamily="34" charset="0"/>
              </a:rPr>
              <a:t> and </a:t>
            </a:r>
            <a:r>
              <a:rPr lang="en-US" altLang="en-US" b="1" i="1" dirty="0">
                <a:solidFill>
                  <a:schemeClr val="accent6">
                    <a:lumMod val="75000"/>
                  </a:schemeClr>
                </a:solidFill>
                <a:latin typeface="Candara" panose="020E0502030303020204" pitchFamily="34" charset="0"/>
              </a:rPr>
              <a:t>up-to-date before the Technical Part of Periodic Report is 'locked for review' </a:t>
            </a:r>
          </a:p>
        </p:txBody>
      </p:sp>
      <p:sp>
        <p:nvSpPr>
          <p:cNvPr id="11" name="Rectangle 10"/>
          <p:cNvSpPr/>
          <p:nvPr/>
        </p:nvSpPr>
        <p:spPr>
          <a:xfrm>
            <a:off x="278819" y="404664"/>
            <a:ext cx="351731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eaLnBrk="0" hangingPunct="0"/>
            <a:r>
              <a:rPr lang="fr-BE" altLang="en-US" sz="3000" b="1" dirty="0">
                <a:latin typeface="+mj-lt"/>
                <a:ea typeface="+mj-ea"/>
                <a:cs typeface="+mj-cs"/>
              </a:rPr>
              <a:t>Lock for </a:t>
            </a:r>
            <a:r>
              <a:rPr lang="fr-BE" altLang="en-US" sz="3000" b="1" dirty="0" err="1">
                <a:latin typeface="+mj-lt"/>
                <a:ea typeface="+mj-ea"/>
                <a:cs typeface="+mj-cs"/>
              </a:rPr>
              <a:t>review</a:t>
            </a:r>
            <a:endParaRPr lang="en-GB" sz="3000" b="1" dirty="0">
              <a:latin typeface="+mj-lt"/>
              <a:ea typeface="+mj-ea"/>
              <a:cs typeface="+mj-cs"/>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510" y="2415329"/>
            <a:ext cx="1008793" cy="16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83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929" y="4581128"/>
            <a:ext cx="5681223" cy="384721"/>
          </a:xfrm>
          <a:prstGeom prst="rect">
            <a:avLst/>
          </a:prstGeom>
          <a:solidFill>
            <a:schemeClr val="bg1"/>
          </a:solidFill>
        </p:spPr>
        <p:txBody>
          <a:bodyPr wrap="square">
            <a:spAutoFit/>
          </a:bodyPr>
          <a:lstStyle/>
          <a:p>
            <a:pPr marL="171450" indent="-171450">
              <a:buFont typeface="Arial" panose="020B0604020202020204" pitchFamily="34" charset="0"/>
              <a:buChar char="•"/>
              <a:defRPr/>
            </a:pPr>
            <a:endParaRPr lang="en-GB" sz="1900" i="1" dirty="0">
              <a:solidFill>
                <a:srgbClr val="0F5494"/>
              </a:solidFill>
              <a:latin typeface="Candara" panose="020E0502030303020204" pitchFamily="34" charset="0"/>
            </a:endParaRPr>
          </a:p>
        </p:txBody>
      </p:sp>
      <p:sp>
        <p:nvSpPr>
          <p:cNvPr id="2" name="Oval 1"/>
          <p:cNvSpPr/>
          <p:nvPr/>
        </p:nvSpPr>
        <p:spPr bwMode="auto">
          <a:xfrm>
            <a:off x="4652962" y="3717032"/>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endParaRPr lang="en-GB"/>
          </a:p>
        </p:txBody>
      </p:sp>
      <p:sp>
        <p:nvSpPr>
          <p:cNvPr id="9" name="Slide Number Placeholder 8"/>
          <p:cNvSpPr>
            <a:spLocks noGrp="1"/>
          </p:cNvSpPr>
          <p:nvPr>
            <p:ph type="sldNum" sz="quarter" idx="11"/>
          </p:nvPr>
        </p:nvSpPr>
        <p:spPr/>
        <p:txBody>
          <a:bodyPr/>
          <a:lstStyle/>
          <a:p>
            <a:fld id="{98CEC4BD-6503-41FF-A955-D90948041952}" type="slidenum">
              <a:rPr lang="en-GB" altLang="en-US" sz="1200" smtClean="0"/>
              <a:pPr/>
              <a:t>23</a:t>
            </a:fld>
            <a:endParaRPr lang="en-GB" altLang="en-US" sz="1200" dirty="0"/>
          </a:p>
        </p:txBody>
      </p:sp>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7189" b="11456"/>
          <a:stretch/>
        </p:blipFill>
        <p:spPr bwMode="auto">
          <a:xfrm>
            <a:off x="159328" y="1623895"/>
            <a:ext cx="8650605" cy="2732446"/>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TextBox 1"/>
          <p:cNvSpPr txBox="1">
            <a:spLocks noChangeArrowheads="1"/>
          </p:cNvSpPr>
          <p:nvPr/>
        </p:nvSpPr>
        <p:spPr bwMode="auto">
          <a:xfrm>
            <a:off x="0" y="92927"/>
            <a:ext cx="4283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2000" b="1" dirty="0">
                <a:solidFill>
                  <a:schemeClr val="bg1"/>
                </a:solidFill>
                <a:latin typeface="Candara" panose="020E0502030303020204" pitchFamily="34" charset="0"/>
              </a:rPr>
              <a:t>Technical Part of Periodic Reporting</a:t>
            </a:r>
          </a:p>
        </p:txBody>
      </p:sp>
      <p:sp>
        <p:nvSpPr>
          <p:cNvPr id="4" name="Rounded Rectangle 3"/>
          <p:cNvSpPr/>
          <p:nvPr/>
        </p:nvSpPr>
        <p:spPr bwMode="auto">
          <a:xfrm>
            <a:off x="2195736" y="3985315"/>
            <a:ext cx="6840760" cy="145990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7" name="Rounded Rectangle 6"/>
          <p:cNvSpPr/>
          <p:nvPr/>
        </p:nvSpPr>
        <p:spPr bwMode="auto">
          <a:xfrm>
            <a:off x="2089675" y="2276872"/>
            <a:ext cx="6685649" cy="1440160"/>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805060"/>
            <a:ext cx="48577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441789B0-1926-074B-BC57-5CF5534351E5}"/>
              </a:ext>
            </a:extLst>
          </p:cNvPr>
          <p:cNvSpPr/>
          <p:nvPr/>
        </p:nvSpPr>
        <p:spPr>
          <a:xfrm>
            <a:off x="120310" y="471041"/>
            <a:ext cx="393873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eaLnBrk="0" hangingPunct="0"/>
            <a:r>
              <a:rPr lang="en-US" sz="3200" b="1" cap="all" dirty="0">
                <a:ln/>
                <a:solidFill>
                  <a:schemeClr val="accent6">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sym typeface="Wingdings" panose="05000000000000000000" pitchFamily="2" charset="2"/>
              </a:rPr>
              <a:t> </a:t>
            </a:r>
            <a:r>
              <a:rPr lang="fr-BE" altLang="en-US" sz="3000" b="1" dirty="0">
                <a:latin typeface="+mj-lt"/>
                <a:ea typeface="+mj-ea"/>
                <a:cs typeface="+mj-cs"/>
              </a:rPr>
              <a:t>PDF CREATED</a:t>
            </a:r>
            <a:endParaRPr lang="en-GB" sz="3000" b="1" dirty="0">
              <a:latin typeface="+mj-lt"/>
              <a:ea typeface="+mj-ea"/>
              <a:cs typeface="+mj-cs"/>
            </a:endParaRPr>
          </a:p>
        </p:txBody>
      </p:sp>
    </p:spTree>
    <p:extLst>
      <p:ext uri="{BB962C8B-B14F-4D97-AF65-F5344CB8AC3E}">
        <p14:creationId xmlns:p14="http://schemas.microsoft.com/office/powerpoint/2010/main" val="159946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929" y="4581128"/>
            <a:ext cx="5681223" cy="384721"/>
          </a:xfrm>
          <a:prstGeom prst="rect">
            <a:avLst/>
          </a:prstGeom>
          <a:solidFill>
            <a:schemeClr val="bg1"/>
          </a:solidFill>
        </p:spPr>
        <p:txBody>
          <a:bodyPr wrap="square">
            <a:spAutoFit/>
          </a:bodyPr>
          <a:lstStyle/>
          <a:p>
            <a:pPr marL="171450" indent="-171450">
              <a:buFont typeface="Arial" panose="020B0604020202020204" pitchFamily="34" charset="0"/>
              <a:buChar char="•"/>
              <a:defRPr/>
            </a:pPr>
            <a:endParaRPr lang="en-GB" sz="1900" i="1" dirty="0">
              <a:solidFill>
                <a:srgbClr val="0F5494"/>
              </a:solidFill>
              <a:latin typeface="Candara" panose="020E0502030303020204" pitchFamily="34" charset="0"/>
            </a:endParaRPr>
          </a:p>
        </p:txBody>
      </p:sp>
      <p:sp>
        <p:nvSpPr>
          <p:cNvPr id="2" name="Oval 1"/>
          <p:cNvSpPr/>
          <p:nvPr/>
        </p:nvSpPr>
        <p:spPr bwMode="auto">
          <a:xfrm>
            <a:off x="4652962" y="3717032"/>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5" name="Title 4"/>
          <p:cNvSpPr>
            <a:spLocks noGrp="1"/>
          </p:cNvSpPr>
          <p:nvPr>
            <p:ph type="title"/>
          </p:nvPr>
        </p:nvSpPr>
        <p:spPr/>
        <p:txBody>
          <a:bodyPr/>
          <a:lstStyle/>
          <a:p>
            <a:endParaRPr lang="en-GB" dirty="0"/>
          </a:p>
        </p:txBody>
      </p:sp>
      <p:sp>
        <p:nvSpPr>
          <p:cNvPr id="7" name="Content Placeholder 6"/>
          <p:cNvSpPr>
            <a:spLocks noGrp="1"/>
          </p:cNvSpPr>
          <p:nvPr>
            <p:ph idx="1"/>
          </p:nvPr>
        </p:nvSpPr>
        <p:spPr>
          <a:xfrm>
            <a:off x="457200" y="1700808"/>
            <a:ext cx="8229600" cy="3633788"/>
          </a:xfrm>
        </p:spPr>
        <p:txBody>
          <a:bodyPr/>
          <a:lstStyle/>
          <a:p>
            <a:r>
              <a:rPr lang="en-US" b="1" cap="all" dirty="0">
                <a:ln/>
                <a:solidFill>
                  <a:schemeClr val="accent6">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sym typeface="Wingdings" panose="05000000000000000000" pitchFamily="2" charset="2"/>
              </a:rPr>
              <a:t></a:t>
            </a:r>
            <a:endParaRPr lang="en-GB" dirty="0"/>
          </a:p>
        </p:txBody>
      </p:sp>
      <p:sp>
        <p:nvSpPr>
          <p:cNvPr id="9" name="Slide Number Placeholder 8"/>
          <p:cNvSpPr>
            <a:spLocks noGrp="1"/>
          </p:cNvSpPr>
          <p:nvPr>
            <p:ph type="sldNum" sz="quarter" idx="12"/>
          </p:nvPr>
        </p:nvSpPr>
        <p:spPr/>
        <p:txBody>
          <a:bodyPr/>
          <a:lstStyle/>
          <a:p>
            <a:fld id="{98CEC4BD-6503-41FF-A955-D90948041952}" type="slidenum">
              <a:rPr lang="en-GB" altLang="en-US" sz="1200" smtClean="0"/>
              <a:pPr/>
              <a:t>24</a:t>
            </a:fld>
            <a:endParaRPr lang="en-GB" altLang="en-US" sz="1200" dirty="0"/>
          </a:p>
        </p:txBody>
      </p:sp>
      <p:sp>
        <p:nvSpPr>
          <p:cNvPr id="14" name="TextBox 1"/>
          <p:cNvSpPr txBox="1">
            <a:spLocks noChangeArrowheads="1"/>
          </p:cNvSpPr>
          <p:nvPr/>
        </p:nvSpPr>
        <p:spPr bwMode="auto">
          <a:xfrm>
            <a:off x="159328" y="119882"/>
            <a:ext cx="44936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2000" b="1" dirty="0">
                <a:solidFill>
                  <a:schemeClr val="bg1"/>
                </a:solidFill>
                <a:latin typeface="Candara" panose="020E0502030303020204" pitchFamily="34" charset="0"/>
              </a:rPr>
              <a:t>Technical Part of Periodic Reporting</a:t>
            </a:r>
          </a:p>
        </p:txBody>
      </p:sp>
      <p:sp>
        <p:nvSpPr>
          <p:cNvPr id="4" name="Rounded Rectangle 3"/>
          <p:cNvSpPr/>
          <p:nvPr/>
        </p:nvSpPr>
        <p:spPr bwMode="auto">
          <a:xfrm>
            <a:off x="2195736" y="3985315"/>
            <a:ext cx="6840760" cy="145990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633"/>
          <a:stretch/>
        </p:blipFill>
        <p:spPr bwMode="auto">
          <a:xfrm>
            <a:off x="267192" y="1297682"/>
            <a:ext cx="7019925" cy="1799201"/>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183731" y="456692"/>
            <a:ext cx="3668189" cy="461665"/>
          </a:xfrm>
          <a:prstGeom prst="rect">
            <a:avLst/>
          </a:prstGeom>
          <a:noFill/>
        </p:spPr>
        <p:txBody>
          <a:bodyPr wrap="square" lIns="91440" tIns="45720" rIns="91440" bIns="45720">
            <a:spAutoFit/>
          </a:bodyPr>
          <a:lstStyle/>
          <a:p>
            <a:pPr algn="ctr"/>
            <a:r>
              <a:rPr lang="fr-BE" altLang="en-US" sz="2400" b="1" dirty="0">
                <a:ln w="0"/>
                <a:solidFill>
                  <a:schemeClr val="accent6"/>
                </a:solidFill>
                <a:effectLst>
                  <a:outerShdw blurRad="38100" dist="19050" dir="2700000" algn="tl" rotWithShape="0">
                    <a:schemeClr val="dk1">
                      <a:alpha val="40000"/>
                    </a:schemeClr>
                  </a:outerShdw>
                </a:effectLst>
                <a:ea typeface="Verdana" panose="020B0604030504040204" pitchFamily="34" charset="0"/>
                <a:cs typeface="Verdana" panose="020B0604030504040204" pitchFamily="34" charset="0"/>
              </a:rPr>
              <a:t>ACCEPT &amp; INCLUDE</a:t>
            </a:r>
            <a:endParaRPr lang="en-GB" sz="2400" b="1" dirty="0">
              <a:ln w="0"/>
              <a:solidFill>
                <a:schemeClr val="accent6"/>
              </a:solidFill>
              <a:effectLst>
                <a:outerShdw blurRad="38100" dist="19050" dir="2700000" algn="tl" rotWithShape="0">
                  <a:schemeClr val="dk1">
                    <a:alpha val="40000"/>
                  </a:schemeClr>
                </a:outerShdw>
              </a:effectLst>
              <a:ea typeface="Verdana" panose="020B0604030504040204" pitchFamily="34" charset="0"/>
              <a:cs typeface="Verdana" panose="020B0604030504040204" pitchFamily="34" charset="0"/>
            </a:endParaRPr>
          </a:p>
        </p:txBody>
      </p:sp>
      <p:cxnSp>
        <p:nvCxnSpPr>
          <p:cNvPr id="13" name="Straight Arrow Connector 12"/>
          <p:cNvCxnSpPr/>
          <p:nvPr/>
        </p:nvCxnSpPr>
        <p:spPr bwMode="auto">
          <a:xfrm flipH="1">
            <a:off x="5299373" y="2331082"/>
            <a:ext cx="1008112" cy="1654233"/>
          </a:xfrm>
          <a:prstGeom prst="straightConnector1">
            <a:avLst/>
          </a:prstGeom>
          <a:solidFill>
            <a:srgbClr val="FFC000"/>
          </a:solidFill>
          <a:ln w="44450">
            <a:solidFill>
              <a:srgbClr val="FFC000"/>
            </a:solidFill>
            <a:tailEnd type="stealth"/>
          </a:ln>
          <a:effectLst/>
          <a:extLst/>
        </p:spPr>
      </p:cxnSp>
      <p:pic>
        <p:nvPicPr>
          <p:cNvPr id="2253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9976"/>
          <a:stretch/>
        </p:blipFill>
        <p:spPr bwMode="auto">
          <a:xfrm>
            <a:off x="258929" y="4133558"/>
            <a:ext cx="7058025" cy="1380642"/>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8" name="Rounded Rectangle 17"/>
          <p:cNvSpPr/>
          <p:nvPr/>
        </p:nvSpPr>
        <p:spPr bwMode="auto">
          <a:xfrm>
            <a:off x="2699792" y="5661248"/>
            <a:ext cx="4824536" cy="50405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26" name="Rounded Rectangle 25"/>
          <p:cNvSpPr/>
          <p:nvPr/>
        </p:nvSpPr>
        <p:spPr bwMode="auto">
          <a:xfrm>
            <a:off x="751512" y="5117315"/>
            <a:ext cx="2376264" cy="396884"/>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293" y="5155515"/>
            <a:ext cx="5220272" cy="1506093"/>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362" y="6242713"/>
            <a:ext cx="3368421" cy="168021"/>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20" name="Straight Arrow Connector 19"/>
          <p:cNvCxnSpPr/>
          <p:nvPr/>
        </p:nvCxnSpPr>
        <p:spPr bwMode="auto">
          <a:xfrm>
            <a:off x="7092280" y="6039290"/>
            <a:ext cx="0" cy="175764"/>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ounded Rectangle 24"/>
          <p:cNvSpPr/>
          <p:nvPr/>
        </p:nvSpPr>
        <p:spPr bwMode="auto">
          <a:xfrm>
            <a:off x="3420946" y="5853204"/>
            <a:ext cx="4764965" cy="252028"/>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sp>
        <p:nvSpPr>
          <p:cNvPr id="32" name="TextBox 3"/>
          <p:cNvSpPr txBox="1">
            <a:spLocks noChangeArrowheads="1"/>
          </p:cNvSpPr>
          <p:nvPr/>
        </p:nvSpPr>
        <p:spPr bwMode="auto">
          <a:xfrm rot="819037">
            <a:off x="6385748" y="390037"/>
            <a:ext cx="2482985" cy="883673"/>
          </a:xfrm>
          <a:prstGeom prst="rect">
            <a:avLst/>
          </a:prstGeom>
          <a:solidFill>
            <a:srgbClr val="FFC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defPPr>
              <a:defRPr lang="en-GB"/>
            </a:defPPr>
            <a:lvl1pPr marL="3175" algn="ctr">
              <a:defRPr sz="1800">
                <a:solidFill>
                  <a:srgbClr val="002060"/>
                </a:solidFill>
                <a:latin typeface="Candara" panose="020E0502030303020204" pitchFamily="34" charset="0"/>
              </a:defRPr>
            </a:lvl1pPr>
          </a:lstStyle>
          <a:p>
            <a:r>
              <a:rPr lang="en-GB" altLang="en-US" sz="2000" dirty="0"/>
              <a:t>Task to be performed by the Coordinator</a:t>
            </a:r>
          </a:p>
        </p:txBody>
      </p:sp>
      <p:cxnSp>
        <p:nvCxnSpPr>
          <p:cNvPr id="23" name="Straight Arrow Connector 22"/>
          <p:cNvCxnSpPr/>
          <p:nvPr/>
        </p:nvCxnSpPr>
        <p:spPr bwMode="auto">
          <a:xfrm>
            <a:off x="7602720" y="6098710"/>
            <a:ext cx="72008" cy="87882"/>
          </a:xfrm>
          <a:prstGeom prst="straightConnector1">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3" y="2354957"/>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3" y="2780928"/>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415" y="4835015"/>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62" y="5117315"/>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3" y="1933902"/>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ounded Rectangle 34"/>
          <p:cNvSpPr/>
          <p:nvPr/>
        </p:nvSpPr>
        <p:spPr bwMode="auto">
          <a:xfrm>
            <a:off x="647698" y="1948370"/>
            <a:ext cx="2545594" cy="396884"/>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155" y="2477892"/>
            <a:ext cx="48577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11" y="4846571"/>
            <a:ext cx="39433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323" y="4896891"/>
            <a:ext cx="1562100" cy="24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861" y="5185707"/>
            <a:ext cx="19145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bwMode="auto">
          <a:xfrm>
            <a:off x="1939644" y="5395422"/>
            <a:ext cx="1188132" cy="583796"/>
          </a:xfrm>
          <a:prstGeom prst="straightConnector1">
            <a:avLst/>
          </a:prstGeom>
          <a:solidFill>
            <a:srgbClr val="FFC000"/>
          </a:solidFill>
          <a:ln w="44450">
            <a:solidFill>
              <a:srgbClr val="FFC000"/>
            </a:solidFill>
            <a:tailEnd type="stealth"/>
          </a:ln>
          <a:effectLst/>
          <a:extLst/>
        </p:spPr>
      </p:cxnSp>
      <p:sp>
        <p:nvSpPr>
          <p:cNvPr id="8" name="TextBox 7">
            <a:extLst>
              <a:ext uri="{FF2B5EF4-FFF2-40B4-BE49-F238E27FC236}">
                <a16:creationId xmlns:a16="http://schemas.microsoft.com/office/drawing/2014/main" id="{DEF2F633-4AC4-6B4C-940B-246E6F2C0951}"/>
              </a:ext>
            </a:extLst>
          </p:cNvPr>
          <p:cNvSpPr txBox="1"/>
          <p:nvPr/>
        </p:nvSpPr>
        <p:spPr>
          <a:xfrm>
            <a:off x="-4555375" y="7448204"/>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71476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4652962" y="3717032"/>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5" name="Title 4"/>
          <p:cNvSpPr>
            <a:spLocks noGrp="1"/>
          </p:cNvSpPr>
          <p:nvPr>
            <p:ph type="title"/>
          </p:nvPr>
        </p:nvSpPr>
        <p:spPr/>
        <p:txBody>
          <a:bodyPr/>
          <a:lstStyle/>
          <a:p>
            <a:endParaRPr lang="en-GB" dirty="0"/>
          </a:p>
        </p:txBody>
      </p:sp>
      <p:sp>
        <p:nvSpPr>
          <p:cNvPr id="6" name="Content Placeholder 5"/>
          <p:cNvSpPr>
            <a:spLocks noGrp="1"/>
          </p:cNvSpPr>
          <p:nvPr>
            <p:ph idx="1"/>
          </p:nvPr>
        </p:nvSpPr>
        <p:spPr/>
        <p:txBody>
          <a:bodyPr/>
          <a:lstStyle/>
          <a:p>
            <a:endParaRPr lang="en-GB"/>
          </a:p>
        </p:txBody>
      </p:sp>
      <p:sp>
        <p:nvSpPr>
          <p:cNvPr id="9" name="Slide Number Placeholder 8"/>
          <p:cNvSpPr>
            <a:spLocks noGrp="1"/>
          </p:cNvSpPr>
          <p:nvPr>
            <p:ph type="sldNum" sz="quarter" idx="12"/>
          </p:nvPr>
        </p:nvSpPr>
        <p:spPr/>
        <p:txBody>
          <a:bodyPr/>
          <a:lstStyle/>
          <a:p>
            <a:fld id="{98CEC4BD-6503-41FF-A955-D90948041952}" type="slidenum">
              <a:rPr lang="en-GB" altLang="en-US" sz="1200" smtClean="0"/>
              <a:pPr/>
              <a:t>25</a:t>
            </a:fld>
            <a:endParaRPr lang="en-GB" altLang="en-US" sz="1200" dirty="0"/>
          </a:p>
        </p:txBody>
      </p:sp>
      <p:sp>
        <p:nvSpPr>
          <p:cNvPr id="11" name="TextBox 1"/>
          <p:cNvSpPr txBox="1">
            <a:spLocks noChangeArrowheads="1"/>
          </p:cNvSpPr>
          <p:nvPr/>
        </p:nvSpPr>
        <p:spPr bwMode="auto">
          <a:xfrm>
            <a:off x="306836" y="116632"/>
            <a:ext cx="2915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b="1" dirty="0">
                <a:solidFill>
                  <a:schemeClr val="bg1"/>
                </a:solidFill>
                <a:latin typeface="Candara" panose="020E0502030303020204" pitchFamily="34" charset="0"/>
              </a:rPr>
              <a:t>Financial Statement</a:t>
            </a:r>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652"/>
          <a:stretch/>
        </p:blipFill>
        <p:spPr bwMode="auto">
          <a:xfrm>
            <a:off x="1259631" y="1277248"/>
            <a:ext cx="6545961" cy="1276171"/>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457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674"/>
          <a:stretch/>
        </p:blipFill>
        <p:spPr bwMode="auto">
          <a:xfrm>
            <a:off x="1290691" y="3429000"/>
            <a:ext cx="6555105" cy="2376577"/>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309638" y="6064490"/>
            <a:ext cx="6536158" cy="215444"/>
          </a:xfrm>
          <a:prstGeom prst="rect">
            <a:avLst/>
          </a:prstGeom>
          <a:solidFill>
            <a:schemeClr val="bg1"/>
          </a:solidFill>
          <a:ln>
            <a:solidFill>
              <a:srgbClr val="0F549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ctr" anchorCtr="0" compatLnSpc="1">
            <a:prstTxWarp prst="textNoShape">
              <a:avLst/>
            </a:prstTxWarp>
            <a:spAutoFit/>
          </a:bodyPr>
          <a:lstStyle>
            <a:defPPr>
              <a:defRPr lang="en-GB"/>
            </a:defPPr>
            <a:lvl1pPr marL="171450" indent="-171450">
              <a:buFont typeface="Arial" panose="020B0604020202020204" pitchFamily="34" charset="0"/>
              <a:buChar char="•"/>
              <a:defRPr sz="1400" i="1">
                <a:latin typeface="Candara" panose="020E0502030303020204"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indent="0">
              <a:buNone/>
            </a:pPr>
            <a:r>
              <a:rPr lang="en-GB" dirty="0"/>
              <a:t>        This action will freeze the data (prevent changes) and generate a </a:t>
            </a:r>
            <a:r>
              <a:rPr lang="en-GB" dirty="0" err="1"/>
              <a:t>PDFdocument</a:t>
            </a:r>
            <a:r>
              <a:rPr lang="en-GB" dirty="0"/>
              <a:t>   </a:t>
            </a:r>
          </a:p>
        </p:txBody>
      </p:sp>
      <p:cxnSp>
        <p:nvCxnSpPr>
          <p:cNvPr id="13" name="Straight Arrow Connector 12"/>
          <p:cNvCxnSpPr/>
          <p:nvPr/>
        </p:nvCxnSpPr>
        <p:spPr bwMode="auto">
          <a:xfrm flipH="1">
            <a:off x="6876256" y="2188875"/>
            <a:ext cx="288032" cy="1168117"/>
          </a:xfrm>
          <a:prstGeom prst="straightConnector1">
            <a:avLst/>
          </a:prstGeom>
          <a:solidFill>
            <a:srgbClr val="FFC000"/>
          </a:solidFill>
          <a:ln w="44450">
            <a:solidFill>
              <a:srgbClr val="FFC000"/>
            </a:solidFill>
            <a:tailEnd type="stealth"/>
          </a:ln>
          <a:effectLst/>
          <a:extLst/>
        </p:spPr>
      </p:cxnSp>
      <p:sp>
        <p:nvSpPr>
          <p:cNvPr id="8" name="TextBox 3"/>
          <p:cNvSpPr txBox="1">
            <a:spLocks noChangeArrowheads="1"/>
          </p:cNvSpPr>
          <p:nvPr/>
        </p:nvSpPr>
        <p:spPr bwMode="auto">
          <a:xfrm rot="759477">
            <a:off x="6447519" y="428724"/>
            <a:ext cx="2472142" cy="1015663"/>
          </a:xfrm>
          <a:prstGeom prst="rect">
            <a:avLst/>
          </a:prstGeom>
          <a:solidFill>
            <a:srgbClr val="FFC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2000" i="0" dirty="0">
                <a:solidFill>
                  <a:srgbClr val="002060"/>
                </a:solidFill>
                <a:latin typeface="Candara" panose="020E0502030303020204" pitchFamily="34" charset="0"/>
              </a:rPr>
              <a:t>Task to be performed by each Beneficiary</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394" y="1844824"/>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394" y="2241708"/>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312" y="4065779"/>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bwMode="auto">
          <a:xfrm>
            <a:off x="1322840" y="4077072"/>
            <a:ext cx="6555106" cy="1368152"/>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0671" y="1909150"/>
            <a:ext cx="4159481" cy="57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bwMode="auto">
          <a:xfrm>
            <a:off x="1775000" y="1844823"/>
            <a:ext cx="1140816" cy="344051"/>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832" y="5500058"/>
            <a:ext cx="18097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2F1B55B9-001F-7F48-A597-F58EA4C038B0}"/>
              </a:ext>
            </a:extLst>
          </p:cNvPr>
          <p:cNvSpPr/>
          <p:nvPr/>
        </p:nvSpPr>
        <p:spPr>
          <a:xfrm>
            <a:off x="-45060" y="463456"/>
            <a:ext cx="5533534" cy="546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eaLnBrk="0" hangingPunct="0"/>
            <a:r>
              <a:rPr lang="fr-BE" altLang="en-US" sz="2400" b="1" dirty="0">
                <a:ea typeface="Verdana" panose="020B0604030504040204" pitchFamily="34" charset="0"/>
                <a:cs typeface="Verdana" panose="020B0604030504040204" pitchFamily="34" charset="0"/>
              </a:rPr>
              <a:t>Lock for </a:t>
            </a:r>
            <a:r>
              <a:rPr lang="fr-BE" altLang="en-US" sz="2400" b="1" dirty="0" err="1">
                <a:ea typeface="Verdana" panose="020B0604030504040204" pitchFamily="34" charset="0"/>
                <a:cs typeface="Verdana" panose="020B0604030504040204" pitchFamily="34" charset="0"/>
              </a:rPr>
              <a:t>review</a:t>
            </a:r>
            <a:r>
              <a:rPr lang="en-US" sz="2400" b="1" cap="all" dirty="0">
                <a:ln/>
                <a:solidFill>
                  <a:schemeClr val="accent6">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Verdana" panose="020B0604030504040204" pitchFamily="34" charset="0"/>
                <a:cs typeface="Verdana" panose="020B0604030504040204" pitchFamily="34" charset="0"/>
                <a:sym typeface="Wingdings" panose="05000000000000000000" pitchFamily="2" charset="2"/>
              </a:rPr>
              <a:t>  </a:t>
            </a:r>
            <a:r>
              <a:rPr lang="fr-BE" altLang="en-US" sz="2400" b="1" dirty="0">
                <a:ea typeface="Verdana" panose="020B0604030504040204" pitchFamily="34" charset="0"/>
                <a:cs typeface="Verdana" panose="020B0604030504040204" pitchFamily="34" charset="0"/>
              </a:rPr>
              <a:t>PDF  </a:t>
            </a:r>
            <a:endParaRPr lang="en-GB" sz="24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009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endParaRPr lang="en-GB"/>
          </a:p>
        </p:txBody>
      </p:sp>
      <p:sp>
        <p:nvSpPr>
          <p:cNvPr id="7" name="Slide Number Placeholder 6"/>
          <p:cNvSpPr>
            <a:spLocks noGrp="1"/>
          </p:cNvSpPr>
          <p:nvPr>
            <p:ph type="sldNum" sz="quarter" idx="12"/>
          </p:nvPr>
        </p:nvSpPr>
        <p:spPr/>
        <p:txBody>
          <a:bodyPr/>
          <a:lstStyle/>
          <a:p>
            <a:fld id="{98CEC4BD-6503-41FF-A955-D90948041952}" type="slidenum">
              <a:rPr lang="en-GB" altLang="en-US" sz="1200" smtClean="0"/>
              <a:pPr/>
              <a:t>26</a:t>
            </a:fld>
            <a:endParaRPr lang="en-GB" altLang="en-US" sz="1200" dirty="0"/>
          </a:p>
        </p:txBody>
      </p:sp>
      <p:sp>
        <p:nvSpPr>
          <p:cNvPr id="13" name="TextBox 1"/>
          <p:cNvSpPr txBox="1">
            <a:spLocks noChangeArrowheads="1"/>
          </p:cNvSpPr>
          <p:nvPr/>
        </p:nvSpPr>
        <p:spPr bwMode="auto">
          <a:xfrm>
            <a:off x="306836" y="116632"/>
            <a:ext cx="2915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b="1" dirty="0">
                <a:solidFill>
                  <a:schemeClr val="bg1"/>
                </a:solidFill>
                <a:latin typeface="Candara" panose="020E0502030303020204" pitchFamily="34" charset="0"/>
              </a:rPr>
              <a:t>Financial Statement</a:t>
            </a:r>
          </a:p>
        </p:txBody>
      </p:sp>
      <p:pic>
        <p:nvPicPr>
          <p:cNvPr id="256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8629"/>
          <a:stretch/>
        </p:blipFill>
        <p:spPr bwMode="auto">
          <a:xfrm>
            <a:off x="564191" y="1793331"/>
            <a:ext cx="7813262" cy="2830428"/>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TextBox 3"/>
          <p:cNvSpPr txBox="1">
            <a:spLocks noChangeArrowheads="1"/>
          </p:cNvSpPr>
          <p:nvPr/>
        </p:nvSpPr>
        <p:spPr bwMode="auto">
          <a:xfrm rot="548589">
            <a:off x="6446312" y="304637"/>
            <a:ext cx="2472142" cy="1323439"/>
          </a:xfrm>
          <a:prstGeom prst="rect">
            <a:avLst/>
          </a:prstGeom>
          <a:solidFill>
            <a:srgbClr val="FFC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2000" i="0" dirty="0">
                <a:solidFill>
                  <a:srgbClr val="002060"/>
                </a:solidFill>
                <a:latin typeface="Candara" panose="020E0502030303020204" pitchFamily="34" charset="0"/>
              </a:rPr>
              <a:t>Task to be performed by </a:t>
            </a:r>
            <a:r>
              <a:rPr lang="en-GB" altLang="en-US" sz="2000" i="0" dirty="0">
                <a:solidFill>
                  <a:schemeClr val="accent6">
                    <a:lumMod val="40000"/>
                    <a:lumOff val="60000"/>
                  </a:schemeClr>
                </a:solidFill>
                <a:effectLst>
                  <a:outerShdw blurRad="38100" dist="38100" dir="2700000" algn="tl">
                    <a:srgbClr val="000000">
                      <a:alpha val="43137"/>
                    </a:srgbClr>
                  </a:outerShdw>
                </a:effectLst>
                <a:latin typeface="Candara" panose="020E0502030303020204" pitchFamily="34" charset="0"/>
              </a:rPr>
              <a:t>PFSIGN</a:t>
            </a:r>
            <a:r>
              <a:rPr lang="en-GB" altLang="en-US" sz="1100" i="0" dirty="0">
                <a:solidFill>
                  <a:schemeClr val="accent6">
                    <a:lumMod val="40000"/>
                    <a:lumOff val="60000"/>
                  </a:schemeClr>
                </a:solidFill>
                <a:effectLst>
                  <a:outerShdw blurRad="38100" dist="38100" dir="2700000" algn="tl">
                    <a:srgbClr val="000000">
                      <a:alpha val="43137"/>
                    </a:srgbClr>
                  </a:outerShdw>
                </a:effectLst>
                <a:latin typeface="Candara" panose="020E0502030303020204" pitchFamily="34" charset="0"/>
              </a:rPr>
              <a:t> </a:t>
            </a:r>
            <a:r>
              <a:rPr lang="en-GB" altLang="en-US" sz="2000" i="0" dirty="0">
                <a:solidFill>
                  <a:srgbClr val="002060"/>
                </a:solidFill>
                <a:latin typeface="Candara" panose="020E0502030303020204" pitchFamily="34" charset="0"/>
              </a:rPr>
              <a:t>of each Beneficiary</a:t>
            </a: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925" y="2996952"/>
            <a:ext cx="3180398" cy="28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own Arrow 14"/>
          <p:cNvSpPr/>
          <p:nvPr/>
        </p:nvSpPr>
        <p:spPr bwMode="auto">
          <a:xfrm>
            <a:off x="7539111" y="2392201"/>
            <a:ext cx="340550" cy="28803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429000"/>
            <a:ext cx="3677603" cy="1702594"/>
          </a:xfrm>
          <a:prstGeom prst="rect">
            <a:avLst/>
          </a:prstGeom>
          <a:noFill/>
          <a:ln w="9525">
            <a:solidFill>
              <a:schemeClr val="accent6">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bwMode="auto">
          <a:xfrm flipH="1">
            <a:off x="7380312" y="2924944"/>
            <a:ext cx="432048" cy="792088"/>
          </a:xfrm>
          <a:prstGeom prst="straightConnector1">
            <a:avLst/>
          </a:prstGeom>
          <a:noFill/>
          <a:ln w="34925" cap="flat" cmpd="sng" algn="ctr">
            <a:solidFill>
              <a:srgbClr val="FFC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a:extLst>
              <a:ext uri="{FF2B5EF4-FFF2-40B4-BE49-F238E27FC236}">
                <a16:creationId xmlns:a16="http://schemas.microsoft.com/office/drawing/2014/main" id="{66532446-7D93-F846-AFA5-C730C46C69F6}"/>
              </a:ext>
            </a:extLst>
          </p:cNvPr>
          <p:cNvSpPr/>
          <p:nvPr/>
        </p:nvSpPr>
        <p:spPr>
          <a:xfrm>
            <a:off x="306836" y="438947"/>
            <a:ext cx="4365189" cy="6437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eaLnBrk="0" hangingPunct="0"/>
            <a:r>
              <a:rPr lang="fr-BE" altLang="en-US" sz="3000" b="1" dirty="0">
                <a:latin typeface="+mj-lt"/>
                <a:ea typeface="+mj-ea"/>
                <a:cs typeface="+mj-cs"/>
              </a:rPr>
              <a:t>SIGN &amp; SUBMIT</a:t>
            </a:r>
            <a:endParaRPr lang="en-GB" sz="3000" b="1" dirty="0">
              <a:latin typeface="+mj-lt"/>
              <a:ea typeface="+mj-ea"/>
              <a:cs typeface="+mj-cs"/>
            </a:endParaRPr>
          </a:p>
        </p:txBody>
      </p:sp>
    </p:spTree>
    <p:extLst>
      <p:ext uri="{BB962C8B-B14F-4D97-AF65-F5344CB8AC3E}">
        <p14:creationId xmlns:p14="http://schemas.microsoft.com/office/powerpoint/2010/main" val="2237739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7" name="Slide Number Placeholder 6"/>
          <p:cNvSpPr>
            <a:spLocks noGrp="1"/>
          </p:cNvSpPr>
          <p:nvPr>
            <p:ph type="sldNum" sz="quarter" idx="12"/>
          </p:nvPr>
        </p:nvSpPr>
        <p:spPr/>
        <p:txBody>
          <a:bodyPr/>
          <a:lstStyle/>
          <a:p>
            <a:fld id="{98CEC4BD-6503-41FF-A955-D90948041952}" type="slidenum">
              <a:rPr lang="en-GB" altLang="en-US" sz="1200" smtClean="0"/>
              <a:pPr/>
              <a:t>27</a:t>
            </a:fld>
            <a:endParaRPr lang="en-GB" altLang="en-US" sz="1200" dirty="0"/>
          </a:p>
        </p:txBody>
      </p:sp>
      <p:sp>
        <p:nvSpPr>
          <p:cNvPr id="13" name="TextBox 1"/>
          <p:cNvSpPr txBox="1">
            <a:spLocks noChangeArrowheads="1"/>
          </p:cNvSpPr>
          <p:nvPr/>
        </p:nvSpPr>
        <p:spPr bwMode="auto">
          <a:xfrm>
            <a:off x="382910" y="116632"/>
            <a:ext cx="33123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b="1" dirty="0">
                <a:solidFill>
                  <a:schemeClr val="bg1"/>
                </a:solidFill>
                <a:latin typeface="Candara" panose="020E0502030303020204" pitchFamily="34" charset="0"/>
              </a:rPr>
              <a:t>Financial Statement</a:t>
            </a:r>
          </a:p>
          <a:p>
            <a:pPr eaLnBrk="1" hangingPunct="1">
              <a:spcBef>
                <a:spcPct val="0"/>
              </a:spcBef>
              <a:buClrTx/>
              <a:buFontTx/>
              <a:buNone/>
            </a:pPr>
            <a:r>
              <a:rPr lang="fr-BE" altLang="en-US" b="1" dirty="0">
                <a:solidFill>
                  <a:schemeClr val="bg1"/>
                </a:solidFill>
                <a:latin typeface="Candara" panose="020E0502030303020204" pitchFamily="34" charset="0"/>
              </a:rPr>
              <a:t>"Sent to </a:t>
            </a:r>
            <a:r>
              <a:rPr lang="fr-BE" altLang="en-US" b="1" dirty="0" err="1">
                <a:solidFill>
                  <a:schemeClr val="bg1"/>
                </a:solidFill>
                <a:latin typeface="Candara" panose="020E0502030303020204" pitchFamily="34" charset="0"/>
              </a:rPr>
              <a:t>Coordinator</a:t>
            </a:r>
            <a:r>
              <a:rPr lang="fr-BE" altLang="en-US" b="1" dirty="0">
                <a:solidFill>
                  <a:schemeClr val="bg1"/>
                </a:solidFill>
                <a:latin typeface="Candara" panose="020E0502030303020204" pitchFamily="34" charset="0"/>
              </a:rPr>
              <a:t>"</a:t>
            </a:r>
            <a:endParaRPr lang="en-GB" altLang="en-US" b="1" dirty="0">
              <a:solidFill>
                <a:schemeClr val="bg1"/>
              </a:solidFill>
              <a:latin typeface="Candara" panose="020E0502030303020204" pitchFamily="34" charset="0"/>
            </a:endParaRPr>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600"/>
          <a:stretch/>
        </p:blipFill>
        <p:spPr bwMode="auto">
          <a:xfrm>
            <a:off x="971600" y="1458040"/>
            <a:ext cx="7029450" cy="1032647"/>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bwMode="auto">
          <a:xfrm>
            <a:off x="2195736" y="2418342"/>
            <a:ext cx="252028" cy="864096"/>
          </a:xfrm>
          <a:prstGeom prst="straightConnector1">
            <a:avLst/>
          </a:prstGeom>
          <a:solidFill>
            <a:srgbClr val="FFC000"/>
          </a:solidFill>
          <a:ln w="44450">
            <a:solidFill>
              <a:srgbClr val="FFC000"/>
            </a:solidFill>
            <a:tailEnd type="stealth"/>
          </a:ln>
          <a:effectLst/>
          <a:extLst/>
        </p:spPr>
      </p:cxn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56992"/>
            <a:ext cx="7839075" cy="2324100"/>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ounded Rectangle 14"/>
          <p:cNvSpPr/>
          <p:nvPr/>
        </p:nvSpPr>
        <p:spPr bwMode="auto">
          <a:xfrm>
            <a:off x="990395" y="5229200"/>
            <a:ext cx="6317909" cy="360040"/>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973" y="2120027"/>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888" y="2183287"/>
            <a:ext cx="1948991"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bwMode="auto">
          <a:xfrm>
            <a:off x="1494064" y="2093803"/>
            <a:ext cx="2088232" cy="396884"/>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spTree>
    <p:extLst>
      <p:ext uri="{BB962C8B-B14F-4D97-AF65-F5344CB8AC3E}">
        <p14:creationId xmlns:p14="http://schemas.microsoft.com/office/powerpoint/2010/main" val="1410928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6" name="Slide Number Placeholder 5"/>
          <p:cNvSpPr>
            <a:spLocks noGrp="1"/>
          </p:cNvSpPr>
          <p:nvPr>
            <p:ph type="sldNum" sz="quarter" idx="12"/>
          </p:nvPr>
        </p:nvSpPr>
        <p:spPr/>
        <p:txBody>
          <a:bodyPr/>
          <a:lstStyle/>
          <a:p>
            <a:fld id="{98CEC4BD-6503-41FF-A955-D90948041952}" type="slidenum">
              <a:rPr lang="en-GB" altLang="en-US" sz="1200" smtClean="0"/>
              <a:pPr/>
              <a:t>28</a:t>
            </a:fld>
            <a:endParaRPr lang="en-GB" altLang="en-US" sz="1200" dirty="0"/>
          </a:p>
        </p:txBody>
      </p:sp>
      <p:sp>
        <p:nvSpPr>
          <p:cNvPr id="9" name="TextBox 1"/>
          <p:cNvSpPr txBox="1">
            <a:spLocks noChangeArrowheads="1"/>
          </p:cNvSpPr>
          <p:nvPr/>
        </p:nvSpPr>
        <p:spPr bwMode="auto">
          <a:xfrm>
            <a:off x="179512" y="84428"/>
            <a:ext cx="36724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b="1" dirty="0">
                <a:solidFill>
                  <a:schemeClr val="bg1"/>
                </a:solidFill>
                <a:latin typeface="Candara" panose="020E0502030303020204" pitchFamily="34" charset="0"/>
              </a:rPr>
              <a:t>Financial </a:t>
            </a:r>
            <a:r>
              <a:rPr lang="fr-BE" altLang="en-US" b="1" dirty="0" err="1">
                <a:solidFill>
                  <a:schemeClr val="bg1"/>
                </a:solidFill>
                <a:latin typeface="Candara" panose="020E0502030303020204" pitchFamily="34" charset="0"/>
              </a:rPr>
              <a:t>Statement</a:t>
            </a:r>
            <a:endParaRPr lang="fr-BE" altLang="en-US" b="1" dirty="0">
              <a:solidFill>
                <a:schemeClr val="bg1"/>
              </a:solidFill>
              <a:latin typeface="Candara" panose="020E0502030303020204" pitchFamily="34" charset="0"/>
            </a:endParaRPr>
          </a:p>
          <a:p>
            <a:pPr eaLnBrk="1" hangingPunct="1">
              <a:spcBef>
                <a:spcPct val="0"/>
              </a:spcBef>
              <a:buClrTx/>
              <a:buFontTx/>
              <a:buNone/>
            </a:pPr>
            <a:r>
              <a:rPr lang="fr-BE" altLang="en-US" sz="1600" b="1" dirty="0">
                <a:solidFill>
                  <a:schemeClr val="bg1"/>
                </a:solidFill>
                <a:latin typeface="Candara" panose="020E0502030303020204" pitchFamily="34" charset="0"/>
              </a:rPr>
              <a:t>to </a:t>
            </a:r>
            <a:r>
              <a:rPr lang="fr-BE" altLang="en-US" sz="1600" b="1" dirty="0" err="1">
                <a:solidFill>
                  <a:schemeClr val="bg1"/>
                </a:solidFill>
                <a:latin typeface="Candara" panose="020E0502030303020204" pitchFamily="34" charset="0"/>
              </a:rPr>
              <a:t>be</a:t>
            </a:r>
            <a:r>
              <a:rPr lang="fr-BE" altLang="en-US" sz="1600" b="1" dirty="0">
                <a:solidFill>
                  <a:schemeClr val="bg1"/>
                </a:solidFill>
                <a:latin typeface="Candara" panose="020E0502030303020204" pitchFamily="34" charset="0"/>
              </a:rPr>
              <a:t> </a:t>
            </a:r>
            <a:r>
              <a:rPr lang="fr-BE" altLang="en-US" sz="1600" b="1" dirty="0" err="1">
                <a:solidFill>
                  <a:schemeClr val="bg1"/>
                </a:solidFill>
                <a:latin typeface="Candara" panose="020E0502030303020204" pitchFamily="34" charset="0"/>
              </a:rPr>
              <a:t>incuded</a:t>
            </a:r>
            <a:r>
              <a:rPr lang="fr-BE" altLang="en-US" sz="1600" b="1" dirty="0">
                <a:solidFill>
                  <a:schemeClr val="bg1"/>
                </a:solidFill>
                <a:latin typeface="Candara" panose="020E0502030303020204" pitchFamily="34" charset="0"/>
              </a:rPr>
              <a:t> in </a:t>
            </a:r>
            <a:r>
              <a:rPr lang="fr-BE" altLang="en-US" sz="1600" b="1" dirty="0" err="1">
                <a:solidFill>
                  <a:schemeClr val="bg1"/>
                </a:solidFill>
                <a:latin typeface="Candara" panose="020E0502030303020204" pitchFamily="34" charset="0"/>
              </a:rPr>
              <a:t>Periodic</a:t>
            </a:r>
            <a:r>
              <a:rPr lang="fr-BE" altLang="en-US" sz="1600" b="1" dirty="0">
                <a:solidFill>
                  <a:schemeClr val="bg1"/>
                </a:solidFill>
                <a:latin typeface="Candara" panose="020E0502030303020204" pitchFamily="34" charset="0"/>
              </a:rPr>
              <a:t> Report </a:t>
            </a:r>
          </a:p>
        </p:txBody>
      </p:sp>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816"/>
          <a:stretch/>
        </p:blipFill>
        <p:spPr bwMode="auto">
          <a:xfrm>
            <a:off x="899592" y="1268761"/>
            <a:ext cx="7086600" cy="1012828"/>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028" y="3053387"/>
            <a:ext cx="6162770" cy="1798415"/>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bwMode="auto">
          <a:xfrm>
            <a:off x="2195736" y="2204864"/>
            <a:ext cx="252028" cy="792088"/>
          </a:xfrm>
          <a:prstGeom prst="straightConnector1">
            <a:avLst/>
          </a:prstGeom>
          <a:solidFill>
            <a:srgbClr val="FFC000"/>
          </a:solidFill>
          <a:ln w="44450">
            <a:solidFill>
              <a:srgbClr val="FFC000"/>
            </a:solidFill>
            <a:tailEnd type="stealth"/>
          </a:ln>
          <a:effectLst/>
          <a:extLst/>
        </p:spPr>
      </p:cxnSp>
      <p:sp>
        <p:nvSpPr>
          <p:cNvPr id="11" name="Down Arrow 10"/>
          <p:cNvSpPr/>
          <p:nvPr/>
        </p:nvSpPr>
        <p:spPr bwMode="auto">
          <a:xfrm>
            <a:off x="6952382" y="4221088"/>
            <a:ext cx="340550" cy="28803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174" y="4981543"/>
            <a:ext cx="6133624" cy="1759077"/>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16" name="Straight Arrow Connector 15"/>
          <p:cNvCxnSpPr/>
          <p:nvPr/>
        </p:nvCxnSpPr>
        <p:spPr bwMode="auto">
          <a:xfrm flipH="1">
            <a:off x="5895891" y="4804145"/>
            <a:ext cx="1226766" cy="1628354"/>
          </a:xfrm>
          <a:prstGeom prst="straightConnector1">
            <a:avLst/>
          </a:prstGeom>
          <a:solidFill>
            <a:srgbClr val="FFC000"/>
          </a:solidFill>
          <a:ln w="44450">
            <a:solidFill>
              <a:srgbClr val="FFC000"/>
            </a:solidFill>
            <a:tailEnd type="stealth"/>
          </a:ln>
          <a:effectLst/>
          <a:extLst/>
        </p:spPr>
      </p:cxnSp>
      <p:sp>
        <p:nvSpPr>
          <p:cNvPr id="7" name="TextBox 3"/>
          <p:cNvSpPr txBox="1">
            <a:spLocks noChangeArrowheads="1"/>
          </p:cNvSpPr>
          <p:nvPr/>
        </p:nvSpPr>
        <p:spPr bwMode="auto">
          <a:xfrm rot="623426">
            <a:off x="5523043" y="572286"/>
            <a:ext cx="3539777" cy="923330"/>
          </a:xfrm>
          <a:prstGeom prst="rect">
            <a:avLst/>
          </a:prstGeom>
          <a:solidFill>
            <a:srgbClr val="FFC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1800" i="0" dirty="0">
                <a:solidFill>
                  <a:srgbClr val="002060"/>
                </a:solidFill>
              </a:rPr>
              <a:t>Coordinator approves by </a:t>
            </a:r>
            <a:r>
              <a:rPr lang="en-GB" altLang="en-US" sz="1800" i="0" dirty="0">
                <a:solidFill>
                  <a:srgbClr val="002060"/>
                </a:solidFill>
                <a:effectLst>
                  <a:outerShdw blurRad="38100" dist="38100" dir="2700000" algn="tl">
                    <a:srgbClr val="000000">
                      <a:alpha val="43137"/>
                    </a:srgbClr>
                  </a:outerShdw>
                </a:effectLst>
              </a:rPr>
              <a:t>including</a:t>
            </a:r>
            <a:r>
              <a:rPr lang="en-GB" altLang="en-US" sz="1800" i="0" dirty="0">
                <a:solidFill>
                  <a:srgbClr val="002060"/>
                </a:solidFill>
              </a:rPr>
              <a:t> in the Periodic Report</a:t>
            </a:r>
          </a:p>
        </p:txBody>
      </p:sp>
      <p:sp>
        <p:nvSpPr>
          <p:cNvPr id="12" name="Rounded Rectangle 11"/>
          <p:cNvSpPr/>
          <p:nvPr/>
        </p:nvSpPr>
        <p:spPr bwMode="auto">
          <a:xfrm>
            <a:off x="5652121" y="4482212"/>
            <a:ext cx="576064" cy="360040"/>
          </a:xfrm>
          <a:prstGeom prst="roundRect">
            <a:avLst/>
          </a:prstGeom>
          <a:noFill/>
          <a:ln w="34925" cap="flat" cmpd="sng" algn="ctr">
            <a:solidFill>
              <a:srgbClr val="FFC000"/>
            </a:solidFill>
            <a:prstDash val="solid"/>
            <a:round/>
            <a:headEnd type="none" w="med" len="med"/>
            <a:tailEnd type="none" w="med" len="med"/>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973" y="1988839"/>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7771" y="2046068"/>
            <a:ext cx="1948991"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bwMode="auto">
          <a:xfrm>
            <a:off x="1472656" y="1988839"/>
            <a:ext cx="2019223" cy="292749"/>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spTree>
    <p:extLst>
      <p:ext uri="{BB962C8B-B14F-4D97-AF65-F5344CB8AC3E}">
        <p14:creationId xmlns:p14="http://schemas.microsoft.com/office/powerpoint/2010/main" val="151962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207" y="5157192"/>
            <a:ext cx="7426353" cy="861774"/>
          </a:xfrm>
          <a:prstGeom prst="rect">
            <a:avLst/>
          </a:prstGeom>
          <a:solidFill>
            <a:schemeClr val="bg1"/>
          </a:solidFill>
          <a:ln>
            <a:solidFill>
              <a:srgbClr val="0F549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ctr" anchorCtr="0" compatLnSpc="1">
            <a:prstTxWarp prst="textNoShape">
              <a:avLst/>
            </a:prstTxWarp>
            <a:spAutoFit/>
          </a:bodyPr>
          <a:lstStyle>
            <a:defPPr>
              <a:defRPr lang="en-GB"/>
            </a:defPPr>
            <a:lvl1pPr marL="171450" indent="-171450">
              <a:buFont typeface="Arial" panose="020B0604020202020204" pitchFamily="34" charset="0"/>
              <a:buChar char="•"/>
              <a:defRPr sz="1400" i="1">
                <a:latin typeface="Candara" panose="020E0502030303020204"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GB" dirty="0"/>
              <a:t>Once the elements of the Periodic Report are approved, the Periodic Report can be submitted to the EU Services in one single submission</a:t>
            </a:r>
          </a:p>
          <a:p>
            <a:r>
              <a:rPr lang="en-GB" dirty="0"/>
              <a:t>Only users with the role Primary Coordinator Contact and Coordinator Contact can perform this action</a:t>
            </a:r>
          </a:p>
        </p:txBody>
      </p:sp>
      <p:sp>
        <p:nvSpPr>
          <p:cNvPr id="2" name="Title 1"/>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endParaRPr lang="en-GB"/>
          </a:p>
        </p:txBody>
      </p:sp>
      <p:sp>
        <p:nvSpPr>
          <p:cNvPr id="7" name="Slide Number Placeholder 6"/>
          <p:cNvSpPr>
            <a:spLocks noGrp="1"/>
          </p:cNvSpPr>
          <p:nvPr>
            <p:ph type="sldNum" sz="quarter" idx="12"/>
          </p:nvPr>
        </p:nvSpPr>
        <p:spPr/>
        <p:txBody>
          <a:bodyPr/>
          <a:lstStyle/>
          <a:p>
            <a:fld id="{98CEC4BD-6503-41FF-A955-D90948041952}" type="slidenum">
              <a:rPr lang="en-GB" altLang="en-US" sz="1200" smtClean="0"/>
              <a:pPr/>
              <a:t>29</a:t>
            </a:fld>
            <a:endParaRPr lang="en-GB" altLang="en-US" sz="1200" dirty="0"/>
          </a:p>
        </p:txBody>
      </p:sp>
      <p:sp>
        <p:nvSpPr>
          <p:cNvPr id="6" name="TextBox 3"/>
          <p:cNvSpPr txBox="1">
            <a:spLocks noChangeArrowheads="1"/>
          </p:cNvSpPr>
          <p:nvPr/>
        </p:nvSpPr>
        <p:spPr bwMode="auto">
          <a:xfrm rot="593446">
            <a:off x="5507718" y="561918"/>
            <a:ext cx="3539777" cy="369332"/>
          </a:xfrm>
          <a:prstGeom prst="rect">
            <a:avLst/>
          </a:prstGeom>
          <a:solidFill>
            <a:srgbClr val="FFC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1800" i="0" dirty="0">
                <a:solidFill>
                  <a:srgbClr val="002060"/>
                </a:solidFill>
              </a:rPr>
              <a:t>Coordinator </a:t>
            </a:r>
            <a:r>
              <a:rPr lang="en-GB" altLang="en-US" sz="1800" i="0" dirty="0">
                <a:solidFill>
                  <a:srgbClr val="002060"/>
                </a:solidFill>
                <a:effectLst>
                  <a:outerShdw blurRad="38100" dist="38100" dir="2700000" algn="tl">
                    <a:srgbClr val="000000">
                      <a:alpha val="43137"/>
                    </a:srgbClr>
                  </a:outerShdw>
                </a:effectLst>
              </a:rPr>
              <a:t>submits</a:t>
            </a:r>
            <a:r>
              <a:rPr lang="en-GB" altLang="en-US" sz="1800" i="0" dirty="0">
                <a:solidFill>
                  <a:srgbClr val="002060"/>
                </a:solidFill>
              </a:rPr>
              <a:t> to EU</a:t>
            </a:r>
          </a:p>
        </p:txBody>
      </p:sp>
      <p:sp>
        <p:nvSpPr>
          <p:cNvPr id="9" name="TextBox 1"/>
          <p:cNvSpPr txBox="1">
            <a:spLocks noChangeArrowheads="1"/>
          </p:cNvSpPr>
          <p:nvPr/>
        </p:nvSpPr>
        <p:spPr bwMode="auto">
          <a:xfrm>
            <a:off x="323528" y="126516"/>
            <a:ext cx="2915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b="1" dirty="0" err="1">
                <a:solidFill>
                  <a:schemeClr val="bg1"/>
                </a:solidFill>
                <a:latin typeface="Candara" panose="020E0502030303020204" pitchFamily="34" charset="0"/>
              </a:rPr>
              <a:t>Periodic</a:t>
            </a:r>
            <a:r>
              <a:rPr lang="fr-BE" altLang="en-US" b="1" dirty="0">
                <a:solidFill>
                  <a:schemeClr val="bg1"/>
                </a:solidFill>
                <a:latin typeface="Candara" panose="020E0502030303020204" pitchFamily="34" charset="0"/>
              </a:rPr>
              <a:t> </a:t>
            </a:r>
            <a:r>
              <a:rPr lang="fr-BE" altLang="en-US" b="1" dirty="0" err="1">
                <a:solidFill>
                  <a:schemeClr val="bg1"/>
                </a:solidFill>
                <a:latin typeface="Candara" panose="020E0502030303020204" pitchFamily="34" charset="0"/>
              </a:rPr>
              <a:t>Reporting</a:t>
            </a:r>
            <a:endParaRPr lang="fr-BE" altLang="en-US" b="1" dirty="0">
              <a:solidFill>
                <a:schemeClr val="bg1"/>
              </a:solidFill>
              <a:latin typeface="Candara" panose="020E0502030303020204" pitchFamily="34" charset="0"/>
            </a:endParaRPr>
          </a:p>
          <a:p>
            <a:pPr eaLnBrk="1" hangingPunct="1">
              <a:spcBef>
                <a:spcPct val="0"/>
              </a:spcBef>
              <a:buClrTx/>
              <a:buFontTx/>
              <a:buNone/>
            </a:pPr>
            <a:endParaRPr lang="fr-BE" altLang="en-US" b="1" dirty="0">
              <a:solidFill>
                <a:schemeClr val="bg1"/>
              </a:solidFill>
              <a:latin typeface="Candara" panose="020E0502030303020204" pitchFamily="34" charset="0"/>
            </a:endParaRPr>
          </a:p>
        </p:txBody>
      </p:sp>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7614"/>
          <a:stretch/>
        </p:blipFill>
        <p:spPr bwMode="auto">
          <a:xfrm>
            <a:off x="980847" y="1382938"/>
            <a:ext cx="7077075" cy="1016134"/>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429000"/>
            <a:ext cx="6162675" cy="1400175"/>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Down Arrow 10"/>
          <p:cNvSpPr/>
          <p:nvPr/>
        </p:nvSpPr>
        <p:spPr bwMode="auto">
          <a:xfrm>
            <a:off x="7279326" y="1874837"/>
            <a:ext cx="340550" cy="28803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cxnSp>
        <p:nvCxnSpPr>
          <p:cNvPr id="12" name="Straight Arrow Connector 11"/>
          <p:cNvCxnSpPr/>
          <p:nvPr/>
        </p:nvCxnSpPr>
        <p:spPr bwMode="auto">
          <a:xfrm flipH="1">
            <a:off x="6948264" y="2398799"/>
            <a:ext cx="546052" cy="958193"/>
          </a:xfrm>
          <a:prstGeom prst="straightConnector1">
            <a:avLst/>
          </a:prstGeom>
          <a:solidFill>
            <a:srgbClr val="FFC000"/>
          </a:solidFill>
          <a:ln w="44450">
            <a:solidFill>
              <a:srgbClr val="FFC000"/>
            </a:solidFill>
            <a:tailEnd type="stealth"/>
          </a:ln>
          <a:effectLst/>
          <a:extLst/>
        </p:spPr>
      </p:cxnSp>
      <p:sp>
        <p:nvSpPr>
          <p:cNvPr id="14" name="Down Arrow 13"/>
          <p:cNvSpPr/>
          <p:nvPr/>
        </p:nvSpPr>
        <p:spPr bwMode="auto">
          <a:xfrm>
            <a:off x="6372200" y="4155238"/>
            <a:ext cx="340550" cy="28803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0553" y="2120027"/>
            <a:ext cx="133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7066" y="2128871"/>
            <a:ext cx="1948991"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bwMode="auto">
          <a:xfrm>
            <a:off x="1447228" y="2106322"/>
            <a:ext cx="2188668" cy="292749"/>
          </a:xfrm>
          <a:prstGeom prst="roundRect">
            <a:avLst/>
          </a:prstGeom>
          <a:noFill/>
          <a:ln w="9525" cap="flat" cmpd="sng" algn="ctr">
            <a:solidFill>
              <a:srgbClr val="FFC000"/>
            </a:solidFill>
            <a:prstDash val="solid"/>
            <a:round/>
            <a:headEnd type="none" w="med" len="med"/>
            <a:tailEnd type="none" w="med" len="me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bodyPr>
          <a:lstStyle/>
          <a:p>
            <a:pPr marL="3175"/>
            <a:endParaRPr lang="en-GB"/>
          </a:p>
        </p:txBody>
      </p:sp>
      <p:sp>
        <p:nvSpPr>
          <p:cNvPr id="17" name="Rectangle 16">
            <a:extLst>
              <a:ext uri="{FF2B5EF4-FFF2-40B4-BE49-F238E27FC236}">
                <a16:creationId xmlns:a16="http://schemas.microsoft.com/office/drawing/2014/main" id="{6AAFD797-D38F-3E4B-A176-D196B87FA63C}"/>
              </a:ext>
            </a:extLst>
          </p:cNvPr>
          <p:cNvSpPr/>
          <p:nvPr/>
        </p:nvSpPr>
        <p:spPr>
          <a:xfrm>
            <a:off x="154194" y="439787"/>
            <a:ext cx="4365189" cy="6437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eaLnBrk="0" hangingPunct="0"/>
            <a:r>
              <a:rPr lang="fr-BE" altLang="en-US" sz="3000" b="1" dirty="0">
                <a:latin typeface="+mj-lt"/>
                <a:ea typeface="+mj-ea"/>
                <a:cs typeface="+mj-cs"/>
              </a:rPr>
              <a:t>SUBMIT TO EU</a:t>
            </a:r>
            <a:endParaRPr lang="en-GB" sz="3000" b="1" dirty="0">
              <a:latin typeface="+mj-lt"/>
              <a:ea typeface="+mj-ea"/>
              <a:cs typeface="+mj-cs"/>
            </a:endParaRPr>
          </a:p>
        </p:txBody>
      </p:sp>
    </p:spTree>
    <p:extLst>
      <p:ext uri="{BB962C8B-B14F-4D97-AF65-F5344CB8AC3E}">
        <p14:creationId xmlns:p14="http://schemas.microsoft.com/office/powerpoint/2010/main" val="330176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D4451A-CFB0-284E-9C7B-10A4D245C8BB}"/>
              </a:ext>
            </a:extLst>
          </p:cNvPr>
          <p:cNvSpPr txBox="1"/>
          <p:nvPr/>
        </p:nvSpPr>
        <p:spPr>
          <a:xfrm>
            <a:off x="251520" y="4221088"/>
            <a:ext cx="8784976" cy="2076466"/>
          </a:xfrm>
          <a:prstGeom prst="rect">
            <a:avLst/>
          </a:prstGeom>
          <a:noFill/>
        </p:spPr>
        <p:txBody>
          <a:bodyPr wrap="square" rtlCol="0">
            <a:spAutoFit/>
          </a:bodyPr>
          <a:lstStyle/>
          <a:p>
            <a:pPr>
              <a:lnSpc>
                <a:spcPct val="150000"/>
              </a:lnSpc>
            </a:pPr>
            <a:r>
              <a:rPr lang="fr-BE" sz="3000" b="1" dirty="0"/>
              <a:t>REPORTING IN PRACTICE – </a:t>
            </a:r>
          </a:p>
          <a:p>
            <a:pPr>
              <a:lnSpc>
                <a:spcPct val="150000"/>
              </a:lnSpc>
            </a:pPr>
            <a:r>
              <a:rPr lang="fr-BE" sz="3000" b="1" i="1" dirty="0"/>
              <a:t>Elaboration of the </a:t>
            </a:r>
            <a:r>
              <a:rPr lang="fr-BE" sz="3000" b="1" i="1" dirty="0" err="1"/>
              <a:t>requested</a:t>
            </a:r>
            <a:r>
              <a:rPr lang="fr-BE" sz="3000" b="1" i="1" dirty="0"/>
              <a:t> documentation</a:t>
            </a:r>
          </a:p>
        </p:txBody>
      </p:sp>
    </p:spTree>
    <p:extLst>
      <p:ext uri="{BB962C8B-B14F-4D97-AF65-F5344CB8AC3E}">
        <p14:creationId xmlns:p14="http://schemas.microsoft.com/office/powerpoint/2010/main" val="17729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268760"/>
            <a:ext cx="7439025" cy="5372100"/>
          </a:xfrm>
          <a:prstGeom prst="rect">
            <a:avLst/>
          </a:prstGeom>
          <a:noFill/>
          <a:ln w="9525">
            <a:solidFill>
              <a:schemeClr val="accent1">
                <a:lumMod val="75000"/>
              </a:schemeClr>
            </a:solidFill>
            <a:miter lim="800000"/>
            <a:headEnd/>
            <a:tailEnd/>
          </a:ln>
          <a:effectLst>
            <a:glow rad="139700">
              <a:schemeClr val="bg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endParaRPr lang="en-GB"/>
          </a:p>
        </p:txBody>
      </p:sp>
      <p:sp>
        <p:nvSpPr>
          <p:cNvPr id="7" name="Slide Number Placeholder 6"/>
          <p:cNvSpPr>
            <a:spLocks noGrp="1"/>
          </p:cNvSpPr>
          <p:nvPr>
            <p:ph type="sldNum" sz="quarter" idx="12"/>
          </p:nvPr>
        </p:nvSpPr>
        <p:spPr/>
        <p:txBody>
          <a:bodyPr/>
          <a:lstStyle/>
          <a:p>
            <a:fld id="{98CEC4BD-6503-41FF-A955-D90948041952}" type="slidenum">
              <a:rPr lang="en-GB" altLang="en-US" sz="1200" smtClean="0"/>
              <a:pPr/>
              <a:t>30</a:t>
            </a:fld>
            <a:endParaRPr lang="en-GB" altLang="en-US" sz="1200" dirty="0"/>
          </a:p>
        </p:txBody>
      </p:sp>
      <p:sp>
        <p:nvSpPr>
          <p:cNvPr id="9" name="TextBox 1"/>
          <p:cNvSpPr txBox="1">
            <a:spLocks noChangeArrowheads="1"/>
          </p:cNvSpPr>
          <p:nvPr/>
        </p:nvSpPr>
        <p:spPr bwMode="auto">
          <a:xfrm>
            <a:off x="323528" y="126516"/>
            <a:ext cx="2915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b="1" dirty="0" err="1">
                <a:solidFill>
                  <a:schemeClr val="bg1"/>
                </a:solidFill>
                <a:latin typeface="Candara" panose="020E0502030303020204" pitchFamily="34" charset="0"/>
              </a:rPr>
              <a:t>Periodic</a:t>
            </a:r>
            <a:r>
              <a:rPr lang="fr-BE" altLang="en-US" b="1" dirty="0">
                <a:solidFill>
                  <a:schemeClr val="bg1"/>
                </a:solidFill>
                <a:latin typeface="Candara" panose="020E0502030303020204" pitchFamily="34" charset="0"/>
              </a:rPr>
              <a:t> </a:t>
            </a:r>
            <a:r>
              <a:rPr lang="fr-BE" altLang="en-US" b="1" dirty="0" err="1">
                <a:solidFill>
                  <a:schemeClr val="bg1"/>
                </a:solidFill>
                <a:latin typeface="Candara" panose="020E0502030303020204" pitchFamily="34" charset="0"/>
              </a:rPr>
              <a:t>Reporting</a:t>
            </a:r>
            <a:endParaRPr lang="fr-BE" altLang="en-US" b="1" dirty="0">
              <a:solidFill>
                <a:schemeClr val="bg1"/>
              </a:solidFill>
              <a:latin typeface="Candara" panose="020E0502030303020204" pitchFamily="34" charset="0"/>
            </a:endParaRPr>
          </a:p>
          <a:p>
            <a:pPr eaLnBrk="1" hangingPunct="1">
              <a:spcBef>
                <a:spcPct val="0"/>
              </a:spcBef>
              <a:buClrTx/>
              <a:buFontTx/>
              <a:buNone/>
            </a:pPr>
            <a:endParaRPr lang="fr-BE" altLang="en-US" b="1" dirty="0">
              <a:solidFill>
                <a:schemeClr val="bg1"/>
              </a:solidFill>
              <a:latin typeface="Candara" panose="020E0502030303020204" pitchFamily="34" charset="0"/>
            </a:endParaRPr>
          </a:p>
        </p:txBody>
      </p:sp>
      <p:sp>
        <p:nvSpPr>
          <p:cNvPr id="2" name="Oval 1"/>
          <p:cNvSpPr/>
          <p:nvPr/>
        </p:nvSpPr>
        <p:spPr bwMode="auto">
          <a:xfrm>
            <a:off x="5220072" y="1687454"/>
            <a:ext cx="1080120" cy="936104"/>
          </a:xfrm>
          <a:prstGeom prst="ellipse">
            <a:avLst/>
          </a:prstGeom>
          <a:noFill/>
          <a:ln w="44450">
            <a:solidFill>
              <a:srgbClr val="FFC000"/>
            </a:solidFill>
            <a:tailEnd type="stealth"/>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1" name="Rectangle 10">
            <a:extLst>
              <a:ext uri="{FF2B5EF4-FFF2-40B4-BE49-F238E27FC236}">
                <a16:creationId xmlns:a16="http://schemas.microsoft.com/office/drawing/2014/main" id="{24182667-2989-E84C-849A-29DE725190CC}"/>
              </a:ext>
            </a:extLst>
          </p:cNvPr>
          <p:cNvSpPr/>
          <p:nvPr/>
        </p:nvSpPr>
        <p:spPr>
          <a:xfrm>
            <a:off x="217924" y="437278"/>
            <a:ext cx="4365189" cy="6437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eaLnBrk="0" hangingPunct="0"/>
            <a:r>
              <a:rPr lang="fr-BE" altLang="en-US" sz="3000" b="1" dirty="0">
                <a:latin typeface="+mj-lt"/>
                <a:ea typeface="+mj-ea"/>
                <a:cs typeface="+mj-cs"/>
              </a:rPr>
              <a:t>SUBMITTED</a:t>
            </a:r>
            <a:endParaRPr lang="en-GB" sz="3000" b="1" dirty="0">
              <a:latin typeface="+mj-lt"/>
              <a:ea typeface="+mj-ea"/>
              <a:cs typeface="+mj-cs"/>
            </a:endParaRPr>
          </a:p>
        </p:txBody>
      </p:sp>
    </p:spTree>
    <p:extLst>
      <p:ext uri="{BB962C8B-B14F-4D97-AF65-F5344CB8AC3E}">
        <p14:creationId xmlns:p14="http://schemas.microsoft.com/office/powerpoint/2010/main" val="3598182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4581128"/>
            <a:ext cx="9865096" cy="1296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lvl="1">
              <a:spcBef>
                <a:spcPts val="1500"/>
              </a:spcBef>
              <a:defRPr/>
            </a:pPr>
            <a:r>
              <a:rPr lang="en-US" sz="4400" kern="0" dirty="0">
                <a:latin typeface="Calibri" panose="020F0502020204030204" pitchFamily="34" charset="0"/>
                <a:cs typeface="Calibri" panose="020F0502020204030204" pitchFamily="34" charset="0"/>
              </a:rPr>
              <a:t>CHAFEA ASSESSMENT</a:t>
            </a:r>
          </a:p>
        </p:txBody>
      </p:sp>
    </p:spTree>
    <p:extLst>
      <p:ext uri="{BB962C8B-B14F-4D97-AF65-F5344CB8AC3E}">
        <p14:creationId xmlns:p14="http://schemas.microsoft.com/office/powerpoint/2010/main" val="2699686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D0BD82-F2B8-E14B-9BBE-6FA4D648937A}"/>
              </a:ext>
            </a:extLst>
          </p:cNvPr>
          <p:cNvSpPr txBox="1"/>
          <p:nvPr/>
        </p:nvSpPr>
        <p:spPr>
          <a:xfrm>
            <a:off x="0" y="1193616"/>
            <a:ext cx="9036496" cy="5663089"/>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ARTICLE 31 — SUSPENSION OF PAYMENT DEADLINE </a:t>
            </a:r>
            <a:endParaRPr lang="en-US" sz="2000" dirty="0">
              <a:solidFill>
                <a:srgbClr val="C00000"/>
              </a:solidFill>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31.1 Conditions </a:t>
            </a:r>
            <a:endParaRPr lang="en-US" sz="1800" dirty="0">
              <a:latin typeface="Calibri" panose="020F0502020204030204" pitchFamily="34" charset="0"/>
              <a:cs typeface="Calibri" panose="020F0502020204030204" pitchFamily="34" charset="0"/>
            </a:endParaRPr>
          </a:p>
          <a:p>
            <a:r>
              <a:rPr lang="en-US" sz="1800" dirty="0">
                <a:solidFill>
                  <a:srgbClr val="C00000"/>
                </a:solidFill>
                <a:latin typeface="Calibri" panose="020F0502020204030204" pitchFamily="34" charset="0"/>
                <a:cs typeface="Calibri" panose="020F0502020204030204" pitchFamily="34" charset="0"/>
              </a:rPr>
              <a:t>The Agency may — at any moment — suspend the payment deadline </a:t>
            </a:r>
            <a:r>
              <a:rPr lang="en-US" sz="1800" dirty="0">
                <a:latin typeface="Calibri" panose="020F0502020204030204" pitchFamily="34" charset="0"/>
                <a:cs typeface="Calibri" panose="020F0502020204030204" pitchFamily="34" charset="0"/>
              </a:rPr>
              <a:t>(see Article 16.2 to 16.4) if a request for payment (see Article 15) cannot be approved because: </a:t>
            </a:r>
          </a:p>
          <a:p>
            <a:pPr lvl="1"/>
            <a:r>
              <a:rPr lang="en-US" sz="1800" dirty="0">
                <a:latin typeface="Calibri" panose="020F0502020204030204" pitchFamily="34" charset="0"/>
                <a:cs typeface="Calibri" panose="020F0502020204030204" pitchFamily="34" charset="0"/>
              </a:rPr>
              <a:t>(a)  it does </a:t>
            </a:r>
            <a:r>
              <a:rPr lang="en-US" sz="1800" dirty="0">
                <a:solidFill>
                  <a:srgbClr val="C00000"/>
                </a:solidFill>
                <a:latin typeface="Calibri" panose="020F0502020204030204" pitchFamily="34" charset="0"/>
                <a:cs typeface="Calibri" panose="020F0502020204030204" pitchFamily="34" charset="0"/>
              </a:rPr>
              <a:t>not comply with the provisions of the Agreement </a:t>
            </a:r>
            <a:r>
              <a:rPr lang="en-US" sz="1800" dirty="0">
                <a:latin typeface="Calibri" panose="020F0502020204030204" pitchFamily="34" charset="0"/>
                <a:cs typeface="Calibri" panose="020F0502020204030204" pitchFamily="34" charset="0"/>
              </a:rPr>
              <a:t>(see Article 15); </a:t>
            </a:r>
          </a:p>
          <a:p>
            <a:pPr lvl="1"/>
            <a:r>
              <a:rPr lang="en-US" sz="1800" dirty="0">
                <a:latin typeface="Calibri" panose="020F0502020204030204" pitchFamily="34" charset="0"/>
                <a:cs typeface="Calibri" panose="020F0502020204030204" pitchFamily="34" charset="0"/>
              </a:rPr>
              <a:t>(b)  the </a:t>
            </a:r>
            <a:r>
              <a:rPr lang="en-US" sz="1800" dirty="0">
                <a:solidFill>
                  <a:srgbClr val="C00000"/>
                </a:solidFill>
                <a:latin typeface="Calibri" panose="020F0502020204030204" pitchFamily="34" charset="0"/>
                <a:cs typeface="Calibri" panose="020F0502020204030204" pitchFamily="34" charset="0"/>
              </a:rPr>
              <a:t>technical reports or financial reports have not been submitted </a:t>
            </a:r>
            <a:r>
              <a:rPr lang="en-US" sz="1800" dirty="0">
                <a:latin typeface="Calibri" panose="020F0502020204030204" pitchFamily="34" charset="0"/>
                <a:cs typeface="Calibri" panose="020F0502020204030204" pitchFamily="34" charset="0"/>
              </a:rPr>
              <a:t>or are </a:t>
            </a:r>
            <a:r>
              <a:rPr lang="en-US" sz="1800" dirty="0">
                <a:solidFill>
                  <a:srgbClr val="C00000"/>
                </a:solidFill>
                <a:latin typeface="Calibri" panose="020F0502020204030204" pitchFamily="34" charset="0"/>
                <a:cs typeface="Calibri" panose="020F0502020204030204" pitchFamily="34" charset="0"/>
              </a:rPr>
              <a:t>not complete </a:t>
            </a:r>
            <a:r>
              <a:rPr lang="en-US" sz="1800" dirty="0">
                <a:latin typeface="Calibri" panose="020F0502020204030204" pitchFamily="34" charset="0"/>
                <a:cs typeface="Calibri" panose="020F0502020204030204" pitchFamily="34" charset="0"/>
              </a:rPr>
              <a:t>or </a:t>
            </a:r>
            <a:r>
              <a:rPr lang="en-US" sz="1800" dirty="0">
                <a:solidFill>
                  <a:srgbClr val="C00000"/>
                </a:solidFill>
                <a:latin typeface="Calibri" panose="020F0502020204030204" pitchFamily="34" charset="0"/>
                <a:cs typeface="Calibri" panose="020F0502020204030204" pitchFamily="34" charset="0"/>
              </a:rPr>
              <a:t>additional information is needed</a:t>
            </a:r>
            <a:r>
              <a:rPr lang="en-US" sz="1800" dirty="0">
                <a:latin typeface="Calibri" panose="020F0502020204030204" pitchFamily="34" charset="0"/>
                <a:cs typeface="Calibri" panose="020F0502020204030204" pitchFamily="34" charset="0"/>
              </a:rPr>
              <a:t>, or </a:t>
            </a:r>
          </a:p>
          <a:p>
            <a:pPr lvl="1"/>
            <a:r>
              <a:rPr lang="en-US" sz="1800" dirty="0">
                <a:latin typeface="Calibri" panose="020F0502020204030204" pitchFamily="34" charset="0"/>
                <a:cs typeface="Calibri" panose="020F0502020204030204" pitchFamily="34" charset="0"/>
              </a:rPr>
              <a:t>(c)  there is </a:t>
            </a:r>
            <a:r>
              <a:rPr lang="en-US" sz="1800" dirty="0">
                <a:solidFill>
                  <a:srgbClr val="C00000"/>
                </a:solidFill>
                <a:latin typeface="Calibri" panose="020F0502020204030204" pitchFamily="34" charset="0"/>
                <a:cs typeface="Calibri" panose="020F0502020204030204" pitchFamily="34" charset="0"/>
              </a:rPr>
              <a:t>doubt about the eligibility of the costs declared in the financial statements </a:t>
            </a:r>
            <a:r>
              <a:rPr lang="en-US" sz="1800" dirty="0">
                <a:latin typeface="Calibri" panose="020F0502020204030204" pitchFamily="34" charset="0"/>
                <a:cs typeface="Calibri" panose="020F0502020204030204" pitchFamily="34" charset="0"/>
              </a:rPr>
              <a:t>and additional checks, reviews, audits or investigations are necessary. </a:t>
            </a:r>
          </a:p>
          <a:p>
            <a:r>
              <a:rPr lang="en-US" sz="1800" b="1" dirty="0">
                <a:solidFill>
                  <a:srgbClr val="C00000"/>
                </a:solidFill>
                <a:latin typeface="Calibri" panose="020F0502020204030204" pitchFamily="34" charset="0"/>
                <a:cs typeface="Calibri" panose="020F0502020204030204" pitchFamily="34" charset="0"/>
              </a:rPr>
              <a:t>31.2 Procedure </a:t>
            </a:r>
            <a:endParaRPr lang="en-US" sz="1800" dirty="0">
              <a:solidFill>
                <a:srgbClr val="C00000"/>
              </a:solidFill>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The Agency will </a:t>
            </a:r>
            <a:r>
              <a:rPr lang="en-US" sz="1800" dirty="0">
                <a:solidFill>
                  <a:srgbClr val="C00000"/>
                </a:solidFill>
                <a:latin typeface="Calibri" panose="020F0502020204030204" pitchFamily="34" charset="0"/>
                <a:cs typeface="Calibri" panose="020F0502020204030204" pitchFamily="34" charset="0"/>
              </a:rPr>
              <a:t>formally notify the coordinator</a:t>
            </a:r>
            <a:r>
              <a:rPr lang="en-US" sz="1800" dirty="0">
                <a:latin typeface="Calibri" panose="020F0502020204030204" pitchFamily="34" charset="0"/>
                <a:cs typeface="Calibri" panose="020F0502020204030204" pitchFamily="34" charset="0"/>
              </a:rPr>
              <a:t> of </a:t>
            </a:r>
            <a:r>
              <a:rPr lang="en-US" sz="1800" dirty="0">
                <a:solidFill>
                  <a:srgbClr val="C00000"/>
                </a:solidFill>
                <a:latin typeface="Calibri" panose="020F0502020204030204" pitchFamily="34" charset="0"/>
                <a:cs typeface="Calibri" panose="020F0502020204030204" pitchFamily="34" charset="0"/>
              </a:rPr>
              <a:t>the suspension and the reasons why</a:t>
            </a:r>
            <a:r>
              <a:rPr lang="en-US" sz="1800" dirty="0">
                <a:latin typeface="Calibri" panose="020F0502020204030204" pitchFamily="34" charset="0"/>
                <a:cs typeface="Calibri" panose="020F0502020204030204" pitchFamily="34" charset="0"/>
              </a:rPr>
              <a:t>. The suspension will </a:t>
            </a:r>
            <a:r>
              <a:rPr lang="en-US" sz="1800" dirty="0">
                <a:solidFill>
                  <a:srgbClr val="C00000"/>
                </a:solidFill>
                <a:latin typeface="Calibri" panose="020F0502020204030204" pitchFamily="34" charset="0"/>
                <a:cs typeface="Calibri" panose="020F0502020204030204" pitchFamily="34" charset="0"/>
              </a:rPr>
              <a:t>take effect the day notification is sent by the Agency </a:t>
            </a:r>
            <a:r>
              <a:rPr lang="en-US" sz="1800" dirty="0">
                <a:latin typeface="Calibri" panose="020F0502020204030204" pitchFamily="34" charset="0"/>
                <a:cs typeface="Calibri" panose="020F0502020204030204" pitchFamily="34" charset="0"/>
              </a:rPr>
              <a:t>(see Article 36). </a:t>
            </a:r>
          </a:p>
          <a:p>
            <a:r>
              <a:rPr lang="en-US" sz="1800" dirty="0">
                <a:latin typeface="Calibri" panose="020F0502020204030204" pitchFamily="34" charset="0"/>
                <a:cs typeface="Calibri" panose="020F0502020204030204" pitchFamily="34" charset="0"/>
              </a:rPr>
              <a:t>If the conditions for suspending the payment deadline are no longer met, the suspension will be </a:t>
            </a:r>
            <a:r>
              <a:rPr lang="en-US" sz="1800" b="1" dirty="0">
                <a:latin typeface="Calibri" panose="020F0502020204030204" pitchFamily="34" charset="0"/>
                <a:cs typeface="Calibri" panose="020F0502020204030204" pitchFamily="34" charset="0"/>
              </a:rPr>
              <a:t>lifted </a:t>
            </a:r>
            <a:r>
              <a:rPr lang="en-US" sz="1800" dirty="0">
                <a:latin typeface="Calibri" panose="020F0502020204030204" pitchFamily="34" charset="0"/>
                <a:cs typeface="Calibri" panose="020F0502020204030204" pitchFamily="34" charset="0"/>
              </a:rPr>
              <a:t>— and the remaining period will resume. </a:t>
            </a:r>
          </a:p>
          <a:p>
            <a:r>
              <a:rPr lang="en-US" sz="1800" dirty="0">
                <a:latin typeface="Calibri" panose="020F0502020204030204" pitchFamily="34" charset="0"/>
                <a:cs typeface="Calibri" panose="020F0502020204030204" pitchFamily="34" charset="0"/>
              </a:rPr>
              <a:t>If the suspension exceeds two months, the coordinator may request the Agency if the suspension will continue. </a:t>
            </a:r>
          </a:p>
          <a:p>
            <a:r>
              <a:rPr lang="en-US" sz="1800" dirty="0">
                <a:latin typeface="Calibri" panose="020F0502020204030204" pitchFamily="34" charset="0"/>
                <a:cs typeface="Calibri" panose="020F0502020204030204" pitchFamily="34" charset="0"/>
              </a:rPr>
              <a:t>If the payment deadline has been suspended due to the non-compliance of the technical or financial reports (see Article 15) and the revised report or statement is not submitted or was submitted but is also rejected, the Agency may also terminate the Agreement or the participation of the beneficiary (see Article 34.3.1). </a:t>
            </a:r>
          </a:p>
        </p:txBody>
      </p:sp>
      <p:pic>
        <p:nvPicPr>
          <p:cNvPr id="3" name="Picture 9">
            <a:extLst>
              <a:ext uri="{FF2B5EF4-FFF2-40B4-BE49-F238E27FC236}">
                <a16:creationId xmlns:a16="http://schemas.microsoft.com/office/drawing/2014/main" id="{1A59262E-8520-5440-98A4-09EAB0028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070" y="243181"/>
            <a:ext cx="8286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950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137" y="2420888"/>
            <a:ext cx="3456384" cy="707886"/>
          </a:xfrm>
          <a:prstGeom prst="rect">
            <a:avLst/>
          </a:prstGeom>
          <a:noFill/>
        </p:spPr>
        <p:txBody>
          <a:bodyPr wrap="square" rtlCol="0">
            <a:spAutoFit/>
          </a:bodyPr>
          <a:lstStyle/>
          <a:p>
            <a:r>
              <a:rPr lang="en-GB" sz="2800" b="1" dirty="0"/>
              <a:t>What's next?</a:t>
            </a:r>
          </a:p>
          <a:p>
            <a:endParaRPr lang="en-GB" dirty="0"/>
          </a:p>
        </p:txBody>
      </p:sp>
      <p:grpSp>
        <p:nvGrpSpPr>
          <p:cNvPr id="15" name="Group 14"/>
          <p:cNvGrpSpPr/>
          <p:nvPr/>
        </p:nvGrpSpPr>
        <p:grpSpPr>
          <a:xfrm>
            <a:off x="3654152" y="188640"/>
            <a:ext cx="5433283" cy="6552728"/>
            <a:chOff x="3815916" y="260648"/>
            <a:chExt cx="5265520" cy="6364422"/>
          </a:xfrm>
        </p:grpSpPr>
        <p:sp>
          <p:nvSpPr>
            <p:cNvPr id="4" name="Rounded Rectangle 3"/>
            <p:cNvSpPr/>
            <p:nvPr/>
          </p:nvSpPr>
          <p:spPr bwMode="auto">
            <a:xfrm>
              <a:off x="3815916" y="4136761"/>
              <a:ext cx="360040" cy="248830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nvGrpSpPr>
            <p:cNvPr id="13" name="Group 12"/>
            <p:cNvGrpSpPr/>
            <p:nvPr/>
          </p:nvGrpSpPr>
          <p:grpSpPr>
            <a:xfrm>
              <a:off x="3866430" y="260648"/>
              <a:ext cx="5215006" cy="6336704"/>
              <a:chOff x="3749482" y="188640"/>
              <a:chExt cx="5215006" cy="6336704"/>
            </a:xfrm>
          </p:grpSpPr>
          <p:grpSp>
            <p:nvGrpSpPr>
              <p:cNvPr id="3" name="Group 2"/>
              <p:cNvGrpSpPr/>
              <p:nvPr/>
            </p:nvGrpSpPr>
            <p:grpSpPr>
              <a:xfrm>
                <a:off x="3749482" y="188640"/>
                <a:ext cx="5044553" cy="6082277"/>
                <a:chOff x="3552253" y="20018"/>
                <a:chExt cx="5660107" cy="635191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00" y="20018"/>
                  <a:ext cx="4969173" cy="386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00" y="3774234"/>
                  <a:ext cx="5076056" cy="29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253" y="4221088"/>
                  <a:ext cx="5660107" cy="215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ounded Rectangle 8"/>
              <p:cNvSpPr/>
              <p:nvPr/>
            </p:nvSpPr>
            <p:spPr bwMode="auto">
              <a:xfrm>
                <a:off x="8172400" y="3501008"/>
                <a:ext cx="432048" cy="79208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0" name="Rounded Rectangle 9"/>
              <p:cNvSpPr/>
              <p:nvPr/>
            </p:nvSpPr>
            <p:spPr bwMode="auto">
              <a:xfrm>
                <a:off x="8172400" y="3717032"/>
                <a:ext cx="216024" cy="494346"/>
              </a:xfrm>
              <a:prstGeom prst="round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1" name="Rounded Rectangle 10"/>
              <p:cNvSpPr/>
              <p:nvPr/>
            </p:nvSpPr>
            <p:spPr bwMode="auto">
              <a:xfrm>
                <a:off x="8604448" y="4062910"/>
                <a:ext cx="360040" cy="2462434"/>
              </a:xfrm>
              <a:prstGeom prst="round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grpSp>
      <p:sp>
        <p:nvSpPr>
          <p:cNvPr id="14" name="Rounded Rectangle 13"/>
          <p:cNvSpPr/>
          <p:nvPr/>
        </p:nvSpPr>
        <p:spPr bwMode="auto">
          <a:xfrm>
            <a:off x="3559871" y="4138785"/>
            <a:ext cx="652090" cy="2416301"/>
          </a:xfrm>
          <a:prstGeom prst="round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22" name="TextBox 21">
            <a:extLst>
              <a:ext uri="{FF2B5EF4-FFF2-40B4-BE49-F238E27FC236}">
                <a16:creationId xmlns:a16="http://schemas.microsoft.com/office/drawing/2014/main" id="{1D9174F0-9510-D347-826E-6E8AA6BC5F45}"/>
              </a:ext>
            </a:extLst>
          </p:cNvPr>
          <p:cNvSpPr txBox="1"/>
          <p:nvPr/>
        </p:nvSpPr>
        <p:spPr>
          <a:xfrm>
            <a:off x="0" y="1124744"/>
            <a:ext cx="4211961" cy="830997"/>
          </a:xfrm>
          <a:prstGeom prst="rect">
            <a:avLst/>
          </a:prstGeom>
          <a:noFill/>
        </p:spPr>
        <p:txBody>
          <a:bodyPr wrap="square" rtlCol="0">
            <a:spAutoFit/>
          </a:bodyPr>
          <a:lstStyle/>
          <a:p>
            <a:r>
              <a:rPr lang="en-US" sz="2400" b="1" dirty="0">
                <a:latin typeface="+mj-lt"/>
                <a:cs typeface="Calibri" panose="020F0502020204030204" pitchFamily="34" charset="0"/>
              </a:rPr>
              <a:t>SUSPENSION PAYMENT DEADLINE LETTER</a:t>
            </a:r>
          </a:p>
        </p:txBody>
      </p:sp>
    </p:spTree>
    <p:extLst>
      <p:ext uri="{BB962C8B-B14F-4D97-AF65-F5344CB8AC3E}">
        <p14:creationId xmlns:p14="http://schemas.microsoft.com/office/powerpoint/2010/main" val="2289843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I_PPGMS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32656"/>
            <a:ext cx="8066169" cy="63367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625207"/>
            <a:ext cx="7888946"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V="1">
            <a:off x="4427984" y="2420888"/>
            <a:ext cx="2520280" cy="295232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7675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ctrTitle"/>
          </p:nvPr>
        </p:nvSpPr>
        <p:spPr>
          <a:xfrm>
            <a:off x="31415" y="2564904"/>
            <a:ext cx="8856538" cy="2807295"/>
          </a:xfrm>
          <a:ln/>
        </p:spPr>
        <p:txBody>
          <a:bodyPr/>
          <a:lstStyle/>
          <a:p>
            <a:pPr marL="0" algn="ctr"/>
            <a:br>
              <a:rPr lang="en-US" sz="3600" dirty="0"/>
            </a:br>
            <a:br>
              <a:rPr lang="en-US" sz="3600" dirty="0"/>
            </a:br>
            <a:r>
              <a:rPr lang="en-US" sz="3600" dirty="0"/>
              <a:t>The floor is yours </a:t>
            </a:r>
            <a:r>
              <a:rPr lang="en-GB" sz="3600" dirty="0"/>
              <a:t>for questions</a:t>
            </a:r>
            <a:br>
              <a:rPr lang="en-GB" sz="3600" dirty="0"/>
            </a:br>
            <a:br>
              <a:rPr lang="en-GB" sz="3600" dirty="0"/>
            </a:br>
            <a:br>
              <a:rPr lang="en-US" sz="3600" dirty="0"/>
            </a:br>
            <a:br>
              <a:rPr lang="en-US" sz="3600" dirty="0"/>
            </a:br>
            <a:br>
              <a:rPr lang="en-US" sz="3600" dirty="0"/>
            </a:br>
            <a:endParaRPr lang="en-US" sz="3600" dirty="0"/>
          </a:p>
        </p:txBody>
      </p:sp>
      <p:sp>
        <p:nvSpPr>
          <p:cNvPr id="3" name="Rectangle 6"/>
          <p:cNvSpPr>
            <a:spLocks noGrp="1" noChangeArrowheads="1"/>
          </p:cNvSpPr>
          <p:nvPr>
            <p:ph type="subTitle" idx="1"/>
          </p:nvPr>
        </p:nvSpPr>
        <p:spPr>
          <a:xfrm>
            <a:off x="467544" y="4509120"/>
            <a:ext cx="8532812" cy="1728787"/>
          </a:xfrm>
          <a:ln/>
        </p:spPr>
        <p:txBody>
          <a:bodyPr/>
          <a:lstStyle/>
          <a:p>
            <a:pPr>
              <a:spcBef>
                <a:spcPct val="0"/>
              </a:spcBef>
            </a:pPr>
            <a:r>
              <a:rPr lang="en-US" sz="1400" b="0" dirty="0">
                <a:latin typeface="Verdana Bold" charset="0"/>
                <a:ea typeface="Verdana Bold" charset="0"/>
                <a:cs typeface="Verdana Bold" charset="0"/>
                <a:sym typeface="Verdana Bold" charset="0"/>
              </a:rPr>
              <a:t>Paola </a:t>
            </a:r>
            <a:r>
              <a:rPr lang="en-US" sz="1400" b="0" dirty="0" err="1">
                <a:latin typeface="Verdana Bold" charset="0"/>
                <a:ea typeface="Verdana Bold" charset="0"/>
                <a:cs typeface="Verdana Bold" charset="0"/>
                <a:sym typeface="Verdana Bold" charset="0"/>
              </a:rPr>
              <a:t>D'Acapito</a:t>
            </a:r>
            <a:r>
              <a:rPr lang="en-US" sz="1400" b="0" dirty="0">
                <a:latin typeface="Verdana Bold" charset="0"/>
                <a:ea typeface="Verdana Bold" charset="0"/>
                <a:cs typeface="Verdana Bold" charset="0"/>
                <a:sym typeface="Verdana Bold" charset="0"/>
              </a:rPr>
              <a:t>, </a:t>
            </a:r>
          </a:p>
          <a:p>
            <a:pPr>
              <a:spcBef>
                <a:spcPct val="0"/>
              </a:spcBef>
            </a:pPr>
            <a:r>
              <a:rPr lang="en-US" sz="1000" b="0" i="1" dirty="0">
                <a:latin typeface="Verdana" panose="020B0604030504040204" pitchFamily="34" charset="0"/>
                <a:ea typeface="Verdana" panose="020B0604030504040204" pitchFamily="34" charset="0"/>
                <a:cs typeface="Verdana" panose="020B0604030504040204" pitchFamily="34" charset="0"/>
                <a:sym typeface="Verdana Bold" charset="0"/>
              </a:rPr>
              <a:t>PM2 cert.</a:t>
            </a:r>
            <a:br>
              <a:rPr lang="en-US" sz="1400" b="0" dirty="0">
                <a:latin typeface="Verdana Bold" charset="0"/>
                <a:ea typeface="ヒラギノ角ゴ ProN W6" charset="0"/>
                <a:cs typeface="ヒラギノ角ゴ ProN W6" charset="0"/>
                <a:sym typeface="Verdana Bold" charset="0"/>
              </a:rPr>
            </a:br>
            <a:r>
              <a:rPr lang="en-US" sz="1400" b="0" dirty="0">
                <a:latin typeface="Verdana Bold" charset="0"/>
                <a:ea typeface="Verdana Bold" charset="0"/>
                <a:cs typeface="Verdana Bold" charset="0"/>
                <a:sym typeface="Verdana Bold" charset="0"/>
              </a:rPr>
              <a:t> </a:t>
            </a:r>
            <a:br>
              <a:rPr lang="en-US" sz="1400" b="0" dirty="0">
                <a:latin typeface="Verdana Bold" charset="0"/>
                <a:ea typeface="ヒラギノ角ゴ ProN W6" charset="0"/>
                <a:cs typeface="ヒラギノ角ゴ ProN W6" charset="0"/>
                <a:sym typeface="Verdana Bold" charset="0"/>
              </a:rPr>
            </a:br>
            <a:r>
              <a:rPr lang="en-US" sz="1400" b="0" dirty="0"/>
              <a:t>European Commission</a:t>
            </a:r>
            <a:br>
              <a:rPr lang="en-US" sz="1400" b="0" dirty="0">
                <a:latin typeface="Verdana Bold" charset="0"/>
                <a:ea typeface="ヒラギノ角ゴ ProN W6" charset="0"/>
                <a:cs typeface="ヒラギノ角ゴ ProN W6" charset="0"/>
                <a:sym typeface="Verdana Bold" charset="0"/>
              </a:rPr>
            </a:br>
            <a:r>
              <a:rPr lang="en-US" sz="1400" b="0" dirty="0"/>
              <a:t>Consumers, Health, Agriculture and Food Executive Agency (Chafea)</a:t>
            </a:r>
            <a:br>
              <a:rPr lang="en-US" sz="1400" b="0" dirty="0">
                <a:latin typeface="Verdana Bold" charset="0"/>
                <a:ea typeface="ヒラギノ角ゴ ProN W6" charset="0"/>
                <a:cs typeface="ヒラギノ角ゴ ProN W6" charset="0"/>
                <a:sym typeface="Verdana Bold" charset="0"/>
              </a:rPr>
            </a:br>
            <a:r>
              <a:rPr lang="en-US" sz="1400" b="0" dirty="0"/>
              <a:t>Health and Food Safety Unit</a:t>
            </a:r>
            <a:br>
              <a:rPr lang="en-US" sz="1400" b="0" dirty="0">
                <a:latin typeface="Verdana Bold" charset="0"/>
                <a:ea typeface="ヒラギノ角ゴ ProN W6" charset="0"/>
                <a:cs typeface="ヒラギノ角ゴ ProN W6" charset="0"/>
                <a:sym typeface="Verdana Bold" charset="0"/>
              </a:rPr>
            </a:br>
            <a:br>
              <a:rPr lang="en-US" sz="1400" b="0" dirty="0">
                <a:latin typeface="Verdana Bold" charset="0"/>
                <a:ea typeface="ヒラギノ角ゴ ProN W6" charset="0"/>
                <a:cs typeface="ヒラギノ角ゴ ProN W6" charset="0"/>
                <a:sym typeface="Verdana Bold" charset="0"/>
              </a:rPr>
            </a:br>
            <a:r>
              <a:rPr lang="en-US" sz="1400" b="0" dirty="0"/>
              <a:t>+352 4301 34032</a:t>
            </a:r>
            <a:br>
              <a:rPr lang="en-US" sz="1400" b="0" dirty="0">
                <a:latin typeface="Verdana Bold" charset="0"/>
                <a:ea typeface="ヒラギノ角ゴ ProN W6" charset="0"/>
                <a:cs typeface="ヒラギノ角ゴ ProN W6" charset="0"/>
                <a:sym typeface="Verdana Bold" charset="0"/>
              </a:rPr>
            </a:br>
            <a:r>
              <a:rPr lang="en-US" sz="1400" b="0" dirty="0" err="1"/>
              <a:t>paola.d'acapito@ec.europa.eu</a:t>
            </a:r>
            <a:br>
              <a:rPr lang="en-US" sz="1400" b="0" dirty="0">
                <a:latin typeface="Verdana Bold" charset="0"/>
                <a:ea typeface="ヒラギノ角ゴ ProN W6" charset="0"/>
                <a:cs typeface="ヒラギノ角ゴ ProN W6" charset="0"/>
                <a:sym typeface="Verdana Bold" charset="0"/>
              </a:rPr>
            </a:br>
            <a:r>
              <a:rPr lang="en-US" sz="1400" b="0" dirty="0"/>
              <a:t>http://ec.europa.eu/chafea/ </a:t>
            </a:r>
          </a:p>
        </p:txBody>
      </p:sp>
    </p:spTree>
    <p:extLst>
      <p:ext uri="{BB962C8B-B14F-4D97-AF65-F5344CB8AC3E}">
        <p14:creationId xmlns:p14="http://schemas.microsoft.com/office/powerpoint/2010/main" val="56743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Where</a:t>
            </a:r>
            <a:r>
              <a:rPr lang="fr-BE" dirty="0"/>
              <a:t>? </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16228" y="3429000"/>
            <a:ext cx="8911544" cy="1080120"/>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fontAlgn="auto">
              <a:spcBef>
                <a:spcPts val="0"/>
              </a:spcBef>
              <a:spcAft>
                <a:spcPts val="0"/>
              </a:spcAft>
            </a:pPr>
            <a:r>
              <a:rPr lang="fr-BE" sz="2800" b="0" dirty="0">
                <a:solidFill>
                  <a:schemeClr val="tx1"/>
                </a:solidFill>
              </a:rPr>
              <a:t>EC </a:t>
            </a:r>
            <a:r>
              <a:rPr lang="fr-BE" sz="2800" b="0" dirty="0" err="1">
                <a:solidFill>
                  <a:schemeClr val="tx1"/>
                </a:solidFill>
              </a:rPr>
              <a:t>Funding</a:t>
            </a:r>
            <a:r>
              <a:rPr lang="fr-BE" sz="2800" b="0" dirty="0">
                <a:solidFill>
                  <a:schemeClr val="tx1"/>
                </a:solidFill>
              </a:rPr>
              <a:t> and Tenders Portal:</a:t>
            </a:r>
          </a:p>
          <a:p>
            <a:pPr algn="ctr" defTabSz="457200" fontAlgn="auto">
              <a:spcBef>
                <a:spcPts val="0"/>
              </a:spcBef>
              <a:spcAft>
                <a:spcPts val="0"/>
              </a:spcAft>
            </a:pPr>
            <a:r>
              <a:rPr lang="fr-BE" sz="1600" dirty="0">
                <a:solidFill>
                  <a:schemeClr val="tx1"/>
                </a:solidFill>
                <a:hlinkClick r:id="rId3"/>
              </a:rPr>
              <a:t>https://ec.europa.eu/info/funding-tenders/opportunities/portal/screen/home</a:t>
            </a:r>
            <a:r>
              <a:rPr lang="fr-BE" sz="1600" dirty="0">
                <a:solidFill>
                  <a:schemeClr val="tx1"/>
                </a:solidFill>
              </a:rPr>
              <a:t> </a:t>
            </a:r>
            <a:endParaRPr lang="fr-BE" sz="1600" b="0" dirty="0">
              <a:solidFill>
                <a:schemeClr val="tx1"/>
              </a:solidFill>
            </a:endParaRPr>
          </a:p>
        </p:txBody>
      </p:sp>
    </p:spTree>
    <p:extLst>
      <p:ext uri="{BB962C8B-B14F-4D97-AF65-F5344CB8AC3E}">
        <p14:creationId xmlns:p14="http://schemas.microsoft.com/office/powerpoint/2010/main" val="324744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3" y="1052095"/>
            <a:ext cx="9174763" cy="580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76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8FB864-242B-1646-919F-02D4C6013048}"/>
              </a:ext>
            </a:extLst>
          </p:cNvPr>
          <p:cNvSpPr txBox="1">
            <a:spLocks/>
          </p:cNvSpPr>
          <p:nvPr/>
        </p:nvSpPr>
        <p:spPr bwMode="auto">
          <a:xfrm>
            <a:off x="-252536" y="980728"/>
            <a:ext cx="8820472" cy="157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lvl="1">
              <a:spcBef>
                <a:spcPts val="1500"/>
              </a:spcBef>
              <a:defRPr/>
            </a:pPr>
            <a:r>
              <a:rPr lang="en-US" sz="2800" kern="0" dirty="0">
                <a:latin typeface="Calibri" panose="020F0502020204030204" pitchFamily="34" charset="0"/>
                <a:cs typeface="Calibri" panose="020F0502020204030204" pitchFamily="34" charset="0"/>
              </a:rPr>
              <a:t>TECHNICAL REPORTING –</a:t>
            </a:r>
            <a:br>
              <a:rPr lang="en-US" sz="2800" kern="0" dirty="0">
                <a:latin typeface="Calibri" panose="020F0502020204030204" pitchFamily="34" charset="0"/>
                <a:cs typeface="Calibri" panose="020F0502020204030204" pitchFamily="34" charset="0"/>
              </a:rPr>
            </a:br>
            <a:r>
              <a:rPr lang="en-US" sz="2800" kern="0" dirty="0">
                <a:latin typeface="Calibri" panose="020F0502020204030204" pitchFamily="34" charset="0"/>
                <a:cs typeface="Calibri" panose="020F0502020204030204" pitchFamily="34" charset="0"/>
              </a:rPr>
              <a:t>monitoring, update and fulfillment/elaboration  of specific components </a:t>
            </a:r>
          </a:p>
        </p:txBody>
      </p:sp>
      <p:sp>
        <p:nvSpPr>
          <p:cNvPr id="5" name="TextBox 4"/>
          <p:cNvSpPr txBox="1"/>
          <p:nvPr/>
        </p:nvSpPr>
        <p:spPr>
          <a:xfrm>
            <a:off x="6156176" y="4704039"/>
            <a:ext cx="2588531" cy="212170"/>
          </a:xfrm>
          <a:prstGeom prst="rect">
            <a:avLst/>
          </a:prstGeom>
          <a:noFill/>
        </p:spPr>
        <p:txBody>
          <a:bodyPr wrap="square" rtlCol="0">
            <a:spAutoFit/>
          </a:bodyPr>
          <a:lstStyle/>
          <a:p>
            <a:pPr algn="just"/>
            <a:r>
              <a:rPr lang="en-GB" b="1" dirty="0">
                <a:solidFill>
                  <a:srgbClr val="C00000"/>
                </a:solidFill>
              </a:rPr>
              <a:t>Project Periodic Report</a:t>
            </a:r>
          </a:p>
        </p:txBody>
      </p:sp>
      <p:sp>
        <p:nvSpPr>
          <p:cNvPr id="11" name="TextBox 10"/>
          <p:cNvSpPr txBox="1"/>
          <p:nvPr/>
        </p:nvSpPr>
        <p:spPr>
          <a:xfrm>
            <a:off x="5890712" y="2722766"/>
            <a:ext cx="2677224" cy="222744"/>
          </a:xfrm>
          <a:prstGeom prst="rect">
            <a:avLst/>
          </a:prstGeom>
          <a:noFill/>
        </p:spPr>
        <p:txBody>
          <a:bodyPr wrap="square" rtlCol="0">
            <a:spAutoFit/>
          </a:bodyPr>
          <a:lstStyle/>
          <a:p>
            <a:pPr algn="just"/>
            <a:r>
              <a:rPr lang="en-GB" b="1" dirty="0">
                <a:solidFill>
                  <a:srgbClr val="C00000"/>
                </a:solidFill>
              </a:rPr>
              <a:t>Project Continuous Report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83" y="3096402"/>
            <a:ext cx="7931510" cy="103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84" y="5157192"/>
            <a:ext cx="2267812" cy="118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a:extLst>
              <a:ext uri="{FF2B5EF4-FFF2-40B4-BE49-F238E27FC236}">
                <a16:creationId xmlns:a16="http://schemas.microsoft.com/office/drawing/2014/main" id="{EB93D63C-0BBF-D74F-AC78-E257D5A316E8}"/>
              </a:ext>
            </a:extLst>
          </p:cNvPr>
          <p:cNvSpPr/>
          <p:nvPr/>
        </p:nvSpPr>
        <p:spPr>
          <a:xfrm>
            <a:off x="5724128" y="2722766"/>
            <a:ext cx="1872208" cy="1900676"/>
          </a:xfrm>
          <a:prstGeom prst="ellipse">
            <a:avLst/>
          </a:prstGeom>
          <a:solidFill>
            <a:srgbClr val="C00000">
              <a:alpha val="18000"/>
            </a:srgbClr>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107677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1628800"/>
            <a:ext cx="9000999" cy="4680519"/>
          </a:xfrm>
        </p:spPr>
        <p:txBody>
          <a:bodyPr>
            <a:normAutofit/>
          </a:bodyPr>
          <a:lstStyle/>
          <a:p>
            <a:br>
              <a:rPr lang="en-US" sz="2000" dirty="0"/>
            </a:b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558" y="730724"/>
            <a:ext cx="790718" cy="108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40720" y="1194492"/>
            <a:ext cx="5577653" cy="830997"/>
          </a:xfrm>
          <a:prstGeom prst="rect">
            <a:avLst/>
          </a:prstGeom>
          <a:noFill/>
        </p:spPr>
        <p:txBody>
          <a:bodyPr wrap="square" rtlCol="0">
            <a:spAutoFit/>
          </a:bodyPr>
          <a:lstStyle/>
          <a:p>
            <a:r>
              <a:rPr lang="en-GB" sz="2400" b="1" dirty="0"/>
              <a:t>Summary for publication</a:t>
            </a:r>
            <a:br>
              <a:rPr lang="en-GB" sz="2400" b="1" dirty="0"/>
            </a:br>
            <a:endParaRPr lang="en-GB" sz="2400" b="1" dirty="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764704"/>
            <a:ext cx="814554" cy="101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140720" y="2027700"/>
            <a:ext cx="8751760" cy="5262979"/>
          </a:xfrm>
          <a:prstGeom prst="rect">
            <a:avLst/>
          </a:prstGeom>
          <a:noFill/>
        </p:spPr>
        <p:txBody>
          <a:bodyPr wrap="square" rtlCol="0">
            <a:spAutoFit/>
          </a:bodyPr>
          <a:lstStyle/>
          <a:p>
            <a:r>
              <a:rPr lang="fr-BE" sz="1600" dirty="0">
                <a:latin typeface="Calibri Light" panose="020F0302020204030204" pitchFamily="34" charset="0"/>
              </a:rPr>
              <a:t>It </a:t>
            </a:r>
            <a:r>
              <a:rPr lang="fr-BE" sz="1600" dirty="0" err="1">
                <a:latin typeface="Calibri Light" panose="020F0302020204030204" pitchFamily="34" charset="0"/>
              </a:rPr>
              <a:t>is</a:t>
            </a:r>
            <a:r>
              <a:rPr lang="fr-BE" sz="1600" dirty="0">
                <a:latin typeface="Calibri Light" panose="020F0302020204030204" pitchFamily="34" charset="0"/>
              </a:rPr>
              <a:t> a </a:t>
            </a:r>
            <a:r>
              <a:rPr lang="fr-BE" sz="1600" b="1" dirty="0">
                <a:latin typeface="Calibri Light" panose="020F0302020204030204" pitchFamily="34" charset="0"/>
              </a:rPr>
              <a:t>narrative stand-</a:t>
            </a:r>
            <a:r>
              <a:rPr lang="fr-BE" sz="1600" b="1" dirty="0" err="1">
                <a:latin typeface="Calibri Light" panose="020F0302020204030204" pitchFamily="34" charset="0"/>
              </a:rPr>
              <a:t>alone</a:t>
            </a:r>
            <a:r>
              <a:rPr lang="fr-BE" sz="1600" b="1" dirty="0">
                <a:latin typeface="Calibri Light" panose="020F0302020204030204" pitchFamily="34" charset="0"/>
              </a:rPr>
              <a:t> </a:t>
            </a:r>
            <a:r>
              <a:rPr lang="fr-BE" sz="1600" b="1" dirty="0" err="1">
                <a:latin typeface="Calibri Light" panose="020F0302020204030204" pitchFamily="34" charset="0"/>
              </a:rPr>
              <a:t>text</a:t>
            </a:r>
            <a:r>
              <a:rPr lang="fr-BE" sz="1600" b="1" dirty="0">
                <a:latin typeface="Calibri Light" panose="020F0302020204030204" pitchFamily="34" charset="0"/>
              </a:rPr>
              <a:t> </a:t>
            </a:r>
            <a:r>
              <a:rPr lang="fr-BE" sz="1600" dirty="0">
                <a:latin typeface="Calibri Light" panose="020F0302020204030204" pitchFamily="34" charset="0"/>
              </a:rPr>
              <a:t>-  </a:t>
            </a:r>
            <a:r>
              <a:rPr lang="fr-BE" sz="1600" dirty="0" err="1">
                <a:latin typeface="Calibri Light" panose="020F0302020204030204" pitchFamily="34" charset="0"/>
              </a:rPr>
              <a:t>used</a:t>
            </a:r>
            <a:r>
              <a:rPr lang="fr-BE" sz="1600" dirty="0">
                <a:latin typeface="Calibri Light" panose="020F0302020204030204" pitchFamily="34" charset="0"/>
              </a:rPr>
              <a:t> </a:t>
            </a:r>
            <a:r>
              <a:rPr lang="fr-BE" sz="1600" dirty="0" err="1">
                <a:latin typeface="Calibri Light" panose="020F0302020204030204" pitchFamily="34" charset="0"/>
              </a:rPr>
              <a:t>both</a:t>
            </a:r>
            <a:r>
              <a:rPr lang="fr-BE" sz="1600" dirty="0">
                <a:latin typeface="Calibri Light" panose="020F0302020204030204" pitchFamily="34" charset="0"/>
              </a:rPr>
              <a:t> </a:t>
            </a:r>
            <a:r>
              <a:rPr lang="fr-BE" sz="1600" dirty="0" err="1">
                <a:latin typeface="Calibri Light" panose="020F0302020204030204" pitchFamily="34" charset="0"/>
              </a:rPr>
              <a:t>internally</a:t>
            </a:r>
            <a:r>
              <a:rPr lang="fr-BE" sz="1600" dirty="0">
                <a:latin typeface="Calibri Light" panose="020F0302020204030204" pitchFamily="34" charset="0"/>
              </a:rPr>
              <a:t> (</a:t>
            </a:r>
            <a:r>
              <a:rPr lang="fr-BE" sz="1600" b="1" dirty="0">
                <a:latin typeface="Calibri Light" panose="020F0302020204030204" pitchFamily="34" charset="0"/>
              </a:rPr>
              <a:t>Commission Services</a:t>
            </a:r>
            <a:r>
              <a:rPr lang="fr-BE" sz="1600" dirty="0">
                <a:latin typeface="Calibri Light" panose="020F0302020204030204" pitchFamily="34" charset="0"/>
              </a:rPr>
              <a:t>) and </a:t>
            </a:r>
            <a:r>
              <a:rPr lang="fr-BE" sz="1600" dirty="0" err="1">
                <a:latin typeface="Calibri Light" panose="020F0302020204030204" pitchFamily="34" charset="0"/>
              </a:rPr>
              <a:t>externally</a:t>
            </a:r>
            <a:r>
              <a:rPr lang="fr-BE" sz="1600" dirty="0">
                <a:latin typeface="Calibri Light" panose="020F0302020204030204" pitchFamily="34" charset="0"/>
              </a:rPr>
              <a:t> (</a:t>
            </a:r>
            <a:r>
              <a:rPr lang="fr-BE" sz="1600" b="1" dirty="0" err="1">
                <a:latin typeface="Calibri Light" panose="020F0302020204030204" pitchFamily="34" charset="0"/>
              </a:rPr>
              <a:t>Health</a:t>
            </a:r>
            <a:r>
              <a:rPr lang="fr-BE" sz="1600" b="1" dirty="0">
                <a:latin typeface="Calibri Light" panose="020F0302020204030204" pitchFamily="34" charset="0"/>
              </a:rPr>
              <a:t> Programme </a:t>
            </a:r>
            <a:r>
              <a:rPr lang="fr-BE" sz="1600" b="1" dirty="0" err="1">
                <a:latin typeface="Calibri Light" panose="020F0302020204030204" pitchFamily="34" charset="0"/>
              </a:rPr>
              <a:t>Database</a:t>
            </a:r>
            <a:r>
              <a:rPr lang="fr-BE" sz="1600" dirty="0">
                <a:latin typeface="Calibri Light" panose="020F0302020204030204" pitchFamily="34" charset="0"/>
              </a:rPr>
              <a:t>) - </a:t>
            </a:r>
            <a:r>
              <a:rPr lang="fr-BE" sz="1600" dirty="0" err="1">
                <a:latin typeface="Calibri Light" panose="020F0302020204030204" pitchFamily="34" charset="0"/>
              </a:rPr>
              <a:t>which</a:t>
            </a:r>
            <a:r>
              <a:rPr lang="fr-BE" sz="1600" dirty="0">
                <a:latin typeface="Calibri Light" panose="020F0302020204030204" pitchFamily="34" charset="0"/>
              </a:rPr>
              <a:t> </a:t>
            </a:r>
            <a:r>
              <a:rPr lang="fr-BE" sz="1600" dirty="0" err="1">
                <a:latin typeface="Calibri Light" panose="020F0302020204030204" pitchFamily="34" charset="0"/>
              </a:rPr>
              <a:t>introduces</a:t>
            </a:r>
            <a:r>
              <a:rPr lang="fr-BE" sz="1600" dirty="0">
                <a:latin typeface="Calibri Light" panose="020F0302020204030204" pitchFamily="34" charset="0"/>
              </a:rPr>
              <a:t> the </a:t>
            </a:r>
            <a:r>
              <a:rPr lang="fr-BE" sz="1600" dirty="0" err="1">
                <a:latin typeface="Calibri Light" panose="020F0302020204030204" pitchFamily="34" charset="0"/>
              </a:rPr>
              <a:t>project</a:t>
            </a:r>
            <a:r>
              <a:rPr lang="fr-BE" sz="1600" dirty="0">
                <a:latin typeface="Calibri Light" panose="020F0302020204030204" pitchFamily="34" charset="0"/>
              </a:rPr>
              <a:t> by </a:t>
            </a:r>
            <a:r>
              <a:rPr lang="fr-BE" sz="1600" dirty="0" err="1">
                <a:latin typeface="Calibri Light" panose="020F0302020204030204" pitchFamily="34" charset="0"/>
              </a:rPr>
              <a:t>addressing</a:t>
            </a:r>
            <a:r>
              <a:rPr lang="fr-BE" sz="1600" dirty="0">
                <a:latin typeface="Calibri Light" panose="020F0302020204030204" pitchFamily="34" charset="0"/>
              </a:rPr>
              <a:t> the </a:t>
            </a:r>
            <a:r>
              <a:rPr lang="fr-BE" sz="1600" dirty="0" err="1">
                <a:latin typeface="Calibri Light" panose="020F0302020204030204" pitchFamily="34" charset="0"/>
              </a:rPr>
              <a:t>following</a:t>
            </a:r>
            <a:r>
              <a:rPr lang="fr-BE" sz="1600" dirty="0">
                <a:latin typeface="Calibri Light" panose="020F0302020204030204" pitchFamily="34" charset="0"/>
              </a:rPr>
              <a:t> points: </a:t>
            </a:r>
          </a:p>
          <a:p>
            <a:endParaRPr lang="fr-BE" sz="1600" dirty="0">
              <a:latin typeface="Calibri Light" panose="020F0302020204030204" pitchFamily="34" charset="0"/>
            </a:endParaRPr>
          </a:p>
          <a:p>
            <a:pPr marL="685800" lvl="1" indent="-228600">
              <a:buFont typeface="Wingdings" panose="05000000000000000000" pitchFamily="2" charset="2"/>
              <a:buChar char="§"/>
            </a:pPr>
            <a:r>
              <a:rPr lang="en-US" sz="1600" dirty="0">
                <a:latin typeface="Calibri Light" panose="020F0302020204030204" pitchFamily="34" charset="0"/>
              </a:rPr>
              <a:t>Summary of context, overall objectives, strategic relevance and contribution of the action to the EU Health Programme</a:t>
            </a:r>
          </a:p>
          <a:p>
            <a:pPr marL="685800" lvl="1" indent="-228600">
              <a:buFont typeface="Wingdings" panose="05000000000000000000" pitchFamily="2" charset="2"/>
              <a:buChar char="§"/>
            </a:pPr>
            <a:r>
              <a:rPr lang="en-GB" sz="1600" dirty="0">
                <a:latin typeface="Calibri Light" panose="020F0302020204030204" pitchFamily="34" charset="0"/>
              </a:rPr>
              <a:t>Methods and means</a:t>
            </a:r>
          </a:p>
          <a:p>
            <a:pPr marL="685800" lvl="1" indent="-228600">
              <a:buFont typeface="Wingdings" panose="05000000000000000000" pitchFamily="2" charset="2"/>
              <a:buChar char="§"/>
            </a:pPr>
            <a:r>
              <a:rPr lang="en-US" sz="1600" dirty="0">
                <a:latin typeface="Calibri Light" panose="020F0302020204030204" pitchFamily="34" charset="0"/>
              </a:rPr>
              <a:t>Work performed during the reporting period</a:t>
            </a:r>
          </a:p>
          <a:p>
            <a:pPr marL="685800" lvl="1" indent="-228600">
              <a:buFont typeface="Wingdings" panose="05000000000000000000" pitchFamily="2" charset="2"/>
              <a:buChar char="§"/>
            </a:pPr>
            <a:r>
              <a:rPr lang="en-US" sz="1600" dirty="0">
                <a:latin typeface="Calibri Light" panose="020F0302020204030204" pitchFamily="34" charset="0"/>
              </a:rPr>
              <a:t>The main outputs achieved so far and their potential impact and use by the target group (including benefits)</a:t>
            </a:r>
          </a:p>
          <a:p>
            <a:pPr marL="685800" lvl="1" indent="-228600">
              <a:buFont typeface="Wingdings" panose="05000000000000000000" pitchFamily="2" charset="2"/>
              <a:buChar char="§"/>
            </a:pPr>
            <a:r>
              <a:rPr lang="en-US" sz="1600" dirty="0">
                <a:latin typeface="Calibri Light" panose="020F0302020204030204" pitchFamily="34" charset="0"/>
              </a:rPr>
              <a:t>Achieved outcomes compared to the expected outcomes</a:t>
            </a:r>
          </a:p>
          <a:p>
            <a:pPr marL="685800" lvl="1" indent="-228600">
              <a:buFont typeface="Wingdings" panose="05000000000000000000" pitchFamily="2" charset="2"/>
              <a:buChar char="§"/>
            </a:pPr>
            <a:r>
              <a:rPr lang="en-US" sz="1600" dirty="0">
                <a:latin typeface="Calibri Light" panose="020F0302020204030204" pitchFamily="34" charset="0"/>
              </a:rPr>
              <a:t>Dissemination and evaluation activities carried out so far and their major results (focus on tangible and measured results)</a:t>
            </a:r>
          </a:p>
          <a:p>
            <a:pPr marL="685800" lvl="1" indent="-228600">
              <a:buFont typeface="Wingdings" panose="05000000000000000000" pitchFamily="2" charset="2"/>
              <a:buChar char="§"/>
            </a:pPr>
            <a:r>
              <a:rPr lang="en-US" sz="1600" dirty="0">
                <a:latin typeface="Calibri Light" panose="020F0302020204030204" pitchFamily="34" charset="0"/>
              </a:rPr>
              <a:t>Conclusions and options for future use (make them specific)</a:t>
            </a:r>
          </a:p>
          <a:p>
            <a:pPr marL="685800" lvl="1" indent="-228600">
              <a:buFont typeface="Wingdings" panose="05000000000000000000" pitchFamily="2" charset="2"/>
              <a:buChar char="§"/>
            </a:pPr>
            <a:r>
              <a:rPr lang="en-GB" sz="1600" dirty="0">
                <a:latin typeface="Calibri Light" panose="020F0302020204030204" pitchFamily="34" charset="0"/>
              </a:rPr>
              <a:t>Open Keywords (for our research tool on the database</a:t>
            </a:r>
          </a:p>
          <a:p>
            <a:pPr marL="685800" lvl="1" indent="-228600">
              <a:buFont typeface="Wingdings" panose="05000000000000000000" pitchFamily="2" charset="2"/>
              <a:buChar char="§"/>
            </a:pPr>
            <a:r>
              <a:rPr lang="en-US" sz="1600" dirty="0">
                <a:latin typeface="Calibri Light" panose="020F0302020204030204" pitchFamily="34" charset="0"/>
              </a:rPr>
              <a:t>The address (URL) of the action's public website (main dissemination tool)</a:t>
            </a:r>
          </a:p>
          <a:p>
            <a:pPr marL="685800" lvl="1" indent="-228600">
              <a:buFont typeface="Wingdings" panose="05000000000000000000" pitchFamily="2" charset="2"/>
              <a:buChar char="§"/>
            </a:pPr>
            <a:r>
              <a:rPr lang="en-US" sz="1600" dirty="0">
                <a:latin typeface="Calibri Light" panose="020F0302020204030204" pitchFamily="34" charset="0"/>
              </a:rPr>
              <a:t>Images attached to the Summary for publication (logo, picture, graph that we will use as illustration in our publications)</a:t>
            </a:r>
            <a:br>
              <a:rPr lang="en-US" sz="1600" dirty="0">
                <a:latin typeface="Calibri Light" panose="020F0302020204030204" pitchFamily="34" charset="0"/>
              </a:rPr>
            </a:br>
            <a:endParaRPr lang="en-US" sz="1600" dirty="0">
              <a:latin typeface="Calibri Light" panose="020F0302020204030204" pitchFamily="34" charset="0"/>
            </a:endParaRPr>
          </a:p>
          <a:p>
            <a:pPr marL="685800" lvl="1" indent="-228600">
              <a:buFont typeface="Wingdings" panose="05000000000000000000" pitchFamily="2" charset="2"/>
              <a:buChar char="§"/>
            </a:pPr>
            <a:endParaRPr lang="en-US" dirty="0"/>
          </a:p>
          <a:p>
            <a:pPr marL="685800" lvl="1" indent="-228600">
              <a:buFont typeface="Wingdings" panose="05000000000000000000" pitchFamily="2" charset="2"/>
              <a:buChar char="§"/>
            </a:pPr>
            <a:endParaRPr lang="en-US" dirty="0"/>
          </a:p>
          <a:p>
            <a:pPr lvl="1"/>
            <a:br>
              <a:rPr lang="fr-BE" dirty="0"/>
            </a:br>
            <a:endParaRPr lang="en-GB" dirty="0"/>
          </a:p>
        </p:txBody>
      </p:sp>
    </p:spTree>
    <p:extLst>
      <p:ext uri="{BB962C8B-B14F-4D97-AF65-F5344CB8AC3E}">
        <p14:creationId xmlns:p14="http://schemas.microsoft.com/office/powerpoint/2010/main" val="154819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980728"/>
            <a:ext cx="108827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4623" y="1772816"/>
            <a:ext cx="5577653" cy="830997"/>
          </a:xfrm>
          <a:prstGeom prst="rect">
            <a:avLst/>
          </a:prstGeom>
          <a:noFill/>
        </p:spPr>
        <p:txBody>
          <a:bodyPr wrap="square" rtlCol="0">
            <a:spAutoFit/>
          </a:bodyPr>
          <a:lstStyle/>
          <a:p>
            <a:r>
              <a:rPr lang="en-GB" sz="2400" b="1" dirty="0"/>
              <a:t>Deliverables</a:t>
            </a:r>
            <a:br>
              <a:rPr lang="en-GB" sz="2400" b="1" dirty="0"/>
            </a:br>
            <a:endParaRPr lang="en-GB" sz="24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80" y="2852936"/>
            <a:ext cx="8532440" cy="171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27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982" y="1589890"/>
            <a:ext cx="5577653" cy="461665"/>
          </a:xfrm>
          <a:prstGeom prst="rect">
            <a:avLst/>
          </a:prstGeom>
          <a:noFill/>
        </p:spPr>
        <p:txBody>
          <a:bodyPr wrap="square" rtlCol="0">
            <a:spAutoFit/>
          </a:bodyPr>
          <a:lstStyle/>
          <a:p>
            <a:r>
              <a:rPr lang="en-GB" sz="2400" b="1" dirty="0"/>
              <a:t>3. Critical Risks</a:t>
            </a:r>
          </a:p>
        </p:txBody>
      </p:sp>
      <p:sp>
        <p:nvSpPr>
          <p:cNvPr id="5" name="TextBox 4"/>
          <p:cNvSpPr txBox="1"/>
          <p:nvPr/>
        </p:nvSpPr>
        <p:spPr>
          <a:xfrm>
            <a:off x="503548" y="2468320"/>
            <a:ext cx="8136904" cy="2123658"/>
          </a:xfrm>
          <a:prstGeom prst="rect">
            <a:avLst/>
          </a:prstGeom>
          <a:noFill/>
        </p:spPr>
        <p:txBody>
          <a:bodyPr wrap="square" rtlCol="0">
            <a:spAutoFit/>
          </a:bodyPr>
          <a:lstStyle/>
          <a:p>
            <a:r>
              <a:rPr lang="fr-BE" sz="2400" b="1" dirty="0">
                <a:latin typeface="Calibri "/>
              </a:rPr>
              <a:t>The content </a:t>
            </a:r>
            <a:r>
              <a:rPr lang="fr-BE" sz="2400" b="1" dirty="0" err="1">
                <a:latin typeface="Calibri "/>
              </a:rPr>
              <a:t>is</a:t>
            </a:r>
            <a:r>
              <a:rPr lang="fr-BE" sz="2400" b="1" dirty="0">
                <a:latin typeface="Calibri "/>
              </a:rPr>
              <a:t> </a:t>
            </a:r>
            <a:r>
              <a:rPr lang="fr-BE" sz="2400" b="1" dirty="0" err="1">
                <a:latin typeface="Calibri "/>
              </a:rPr>
              <a:t>extrapolated</a:t>
            </a:r>
            <a:r>
              <a:rPr lang="fr-BE" sz="2400" b="1" dirty="0">
                <a:latin typeface="Calibri "/>
              </a:rPr>
              <a:t> </a:t>
            </a:r>
            <a:r>
              <a:rPr lang="fr-BE" sz="2400" b="1" dirty="0" err="1">
                <a:latin typeface="Calibri "/>
              </a:rPr>
              <a:t>from</a:t>
            </a:r>
            <a:r>
              <a:rPr lang="fr-BE" sz="2400" b="1" dirty="0">
                <a:latin typeface="Calibri "/>
              </a:rPr>
              <a:t> </a:t>
            </a:r>
            <a:r>
              <a:rPr lang="fr-BE" sz="2400" b="1" dirty="0" err="1">
                <a:latin typeface="Calibri "/>
              </a:rPr>
              <a:t>Annex</a:t>
            </a:r>
            <a:r>
              <a:rPr lang="fr-BE" sz="2400" b="1" dirty="0">
                <a:latin typeface="Calibri "/>
              </a:rPr>
              <a:t> 1 of the GA but </a:t>
            </a:r>
            <a:r>
              <a:rPr lang="fr-BE" sz="2400" b="1" dirty="0" err="1">
                <a:latin typeface="Calibri "/>
              </a:rPr>
              <a:t>it</a:t>
            </a:r>
            <a:r>
              <a:rPr lang="fr-BE" sz="2400" b="1" dirty="0">
                <a:latin typeface="Calibri "/>
              </a:rPr>
              <a:t> </a:t>
            </a:r>
            <a:r>
              <a:rPr lang="fr-BE" sz="2400" b="1" dirty="0" err="1">
                <a:latin typeface="Calibri "/>
              </a:rPr>
              <a:t>can</a:t>
            </a:r>
            <a:r>
              <a:rPr lang="fr-BE" sz="2400" b="1" dirty="0">
                <a:latin typeface="Calibri "/>
              </a:rPr>
              <a:t>  and </a:t>
            </a:r>
            <a:r>
              <a:rPr lang="fr-BE" sz="2400" b="1" dirty="0" err="1">
                <a:latin typeface="Calibri "/>
              </a:rPr>
              <a:t>it</a:t>
            </a:r>
            <a:r>
              <a:rPr lang="fr-BE" sz="2400" b="1" dirty="0">
                <a:latin typeface="Calibri "/>
              </a:rPr>
              <a:t> </a:t>
            </a:r>
            <a:r>
              <a:rPr lang="fr-BE" sz="2400" b="1" dirty="0" err="1">
                <a:latin typeface="Calibri "/>
              </a:rPr>
              <a:t>should</a:t>
            </a:r>
            <a:r>
              <a:rPr lang="fr-BE" sz="2400" b="1" dirty="0">
                <a:latin typeface="Calibri "/>
              </a:rPr>
              <a:t> </a:t>
            </a:r>
            <a:r>
              <a:rPr lang="fr-BE" sz="2400" b="1" dirty="0" err="1">
                <a:latin typeface="Calibri "/>
              </a:rPr>
              <a:t>be</a:t>
            </a:r>
            <a:r>
              <a:rPr lang="fr-BE" sz="2400" b="1" dirty="0">
                <a:latin typeface="Calibri "/>
              </a:rPr>
              <a:t> </a:t>
            </a:r>
            <a:r>
              <a:rPr lang="fr-BE" sz="2400" b="1" dirty="0" err="1">
                <a:latin typeface="Calibri "/>
              </a:rPr>
              <a:t>updated</a:t>
            </a:r>
            <a:r>
              <a:rPr lang="fr-BE" sz="2400" b="1" dirty="0">
                <a:latin typeface="Calibri "/>
              </a:rPr>
              <a:t> </a:t>
            </a:r>
            <a:r>
              <a:rPr lang="fr-BE" sz="2400" b="1" dirty="0" err="1">
                <a:latin typeface="Calibri "/>
              </a:rPr>
              <a:t>throughut</a:t>
            </a:r>
            <a:r>
              <a:rPr lang="fr-BE" sz="2400" b="1" dirty="0">
                <a:latin typeface="Calibri "/>
              </a:rPr>
              <a:t> the </a:t>
            </a:r>
            <a:r>
              <a:rPr lang="fr-BE" sz="2400" b="1" dirty="0" err="1">
                <a:latin typeface="Calibri "/>
              </a:rPr>
              <a:t>project</a:t>
            </a:r>
            <a:r>
              <a:rPr lang="fr-BE" sz="2400" b="1" dirty="0">
                <a:latin typeface="Calibri "/>
              </a:rPr>
              <a:t> </a:t>
            </a:r>
            <a:r>
              <a:rPr lang="fr-BE" sz="2400" b="1" dirty="0" err="1">
                <a:latin typeface="Calibri "/>
              </a:rPr>
              <a:t>lifetime</a:t>
            </a:r>
            <a:r>
              <a:rPr lang="fr-BE" sz="2400" b="1" dirty="0">
                <a:latin typeface="Calibri "/>
              </a:rPr>
              <a:t> to monitor the </a:t>
            </a:r>
            <a:r>
              <a:rPr lang="fr-BE" sz="2400" b="1" dirty="0" err="1">
                <a:latin typeface="Calibri "/>
              </a:rPr>
              <a:t>risks</a:t>
            </a:r>
            <a:r>
              <a:rPr lang="fr-BE" sz="2400" b="1" dirty="0">
                <a:latin typeface="Calibri "/>
              </a:rPr>
              <a:t> and to record </a:t>
            </a:r>
            <a:r>
              <a:rPr lang="fr-BE" sz="2400" b="1" dirty="0" err="1">
                <a:latin typeface="Calibri "/>
              </a:rPr>
              <a:t>unforerseen</a:t>
            </a:r>
            <a:r>
              <a:rPr lang="fr-BE" sz="2400" b="1" dirty="0">
                <a:latin typeface="Calibri "/>
              </a:rPr>
              <a:t> </a:t>
            </a:r>
            <a:r>
              <a:rPr lang="fr-BE" sz="2400" b="1" dirty="0" err="1">
                <a:latin typeface="Calibri "/>
              </a:rPr>
              <a:t>risky</a:t>
            </a:r>
            <a:r>
              <a:rPr lang="fr-BE" sz="2400" b="1" dirty="0">
                <a:latin typeface="Calibri "/>
              </a:rPr>
              <a:t> </a:t>
            </a:r>
            <a:r>
              <a:rPr lang="fr-BE" sz="2400" b="1" dirty="0" err="1">
                <a:latin typeface="Calibri "/>
              </a:rPr>
              <a:t>events</a:t>
            </a:r>
            <a:r>
              <a:rPr lang="fr-BE" sz="2400" b="1" dirty="0">
                <a:latin typeface="Calibri "/>
              </a:rPr>
              <a:t> and the </a:t>
            </a:r>
            <a:r>
              <a:rPr lang="fr-BE" sz="2400" b="1" dirty="0" err="1">
                <a:latin typeface="Calibri "/>
              </a:rPr>
              <a:t>identified</a:t>
            </a:r>
            <a:r>
              <a:rPr lang="fr-BE" sz="2400" b="1" dirty="0">
                <a:latin typeface="Calibri "/>
              </a:rPr>
              <a:t> mitigation plans/actions</a:t>
            </a:r>
            <a:br>
              <a:rPr lang="fr-BE" dirty="0"/>
            </a:br>
            <a:endParaRPr lang="en-GB"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342" y="4129353"/>
            <a:ext cx="909858" cy="111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2982" y="4770560"/>
            <a:ext cx="2880320" cy="646331"/>
          </a:xfrm>
          <a:prstGeom prst="rect">
            <a:avLst/>
          </a:prstGeom>
          <a:noFill/>
        </p:spPr>
        <p:txBody>
          <a:bodyPr wrap="square" rtlCol="0">
            <a:spAutoFit/>
          </a:bodyPr>
          <a:lstStyle/>
          <a:p>
            <a:r>
              <a:rPr lang="en-GB" sz="2400" b="1" dirty="0"/>
              <a:t>4. Milestones</a:t>
            </a:r>
          </a:p>
          <a:p>
            <a:endParaRPr lang="en-GB"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11690"/>
            <a:ext cx="936104" cy="121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99494" y="5252657"/>
            <a:ext cx="8564994" cy="1200329"/>
          </a:xfrm>
          <a:prstGeom prst="rect">
            <a:avLst/>
          </a:prstGeom>
          <a:noFill/>
        </p:spPr>
        <p:txBody>
          <a:bodyPr wrap="square" rtlCol="0">
            <a:spAutoFit/>
          </a:bodyPr>
          <a:lstStyle/>
          <a:p>
            <a:r>
              <a:rPr lang="en-GB" sz="2400" b="1" dirty="0">
                <a:latin typeface="Calibri "/>
              </a:rPr>
              <a:t>The content is mirroring what enclosed in Annex 1 Part A of the GA and their quite relevant as a monitoring tool of the grant implementation</a:t>
            </a:r>
          </a:p>
        </p:txBody>
      </p:sp>
    </p:spTree>
    <p:extLst>
      <p:ext uri="{BB962C8B-B14F-4D97-AF65-F5344CB8AC3E}">
        <p14:creationId xmlns:p14="http://schemas.microsoft.com/office/powerpoint/2010/main" val="3712350436"/>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3738</TotalTime>
  <Words>1229</Words>
  <Application>Microsoft Macintosh PowerPoint</Application>
  <PresentationFormat>On-screen Show (4:3)</PresentationFormat>
  <Paragraphs>209</Paragraphs>
  <Slides>35</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ヒラギノ角ゴ ProN W6</vt:lpstr>
      <vt:lpstr>Arial</vt:lpstr>
      <vt:lpstr>Calibri</vt:lpstr>
      <vt:lpstr>Calibri </vt:lpstr>
      <vt:lpstr>Calibri Light</vt:lpstr>
      <vt:lpstr>Candara</vt:lpstr>
      <vt:lpstr>Verdana</vt:lpstr>
      <vt:lpstr>Verdana Bold</vt:lpstr>
      <vt:lpstr>Wingdings</vt:lpstr>
      <vt:lpstr>Blank</vt:lpstr>
      <vt:lpstr>PowerPoint Presentation</vt:lpstr>
      <vt:lpstr>OUTLINE</vt:lpstr>
      <vt:lpstr>PowerPoint Presentation</vt:lpstr>
      <vt:lpstr>Where?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Grant agreement provisions – Periodic/Final Reports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Periodic Reporting -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floor is yours for questions     </vt:lpstr>
    </vt:vector>
  </TitlesOfParts>
  <Company>European Commission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HASSOUNE DE MAXIMY Alice (CHAFEA)</dc:creator>
  <cp:lastModifiedBy>Microsoft Office User</cp:lastModifiedBy>
  <cp:revision>336</cp:revision>
  <cp:lastPrinted>2019-10-03T13:17:48Z</cp:lastPrinted>
  <dcterms:created xsi:type="dcterms:W3CDTF">2017-05-31T09:47:27Z</dcterms:created>
  <dcterms:modified xsi:type="dcterms:W3CDTF">2019-10-04T12:39:43Z</dcterms:modified>
</cp:coreProperties>
</file>