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5" r:id="rId1"/>
  </p:sldMasterIdLst>
  <p:notesMasterIdLst>
    <p:notesMasterId r:id="rId3"/>
  </p:notesMasterIdLst>
  <p:sldIdLst>
    <p:sldId id="271" r:id="rId2"/>
  </p:sldIdLst>
  <p:sldSz cx="25199975" cy="35999738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187"/>
    <a:srgbClr val="176FC0"/>
    <a:srgbClr val="FAC81A"/>
    <a:srgbClr val="08A5EF"/>
    <a:srgbClr val="2276C3"/>
    <a:srgbClr val="3E6082"/>
    <a:srgbClr val="513975"/>
    <a:srgbClr val="00B0F0"/>
    <a:srgbClr val="FF99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3" autoAdjust="0"/>
    <p:restoredTop sz="96395" autoAdjust="0"/>
  </p:normalViewPr>
  <p:slideViewPr>
    <p:cSldViewPr snapToGrid="0" snapToObjects="1">
      <p:cViewPr>
        <p:scale>
          <a:sx n="10" d="100"/>
          <a:sy n="10" d="100"/>
        </p:scale>
        <p:origin x="3972" y="1422"/>
      </p:cViewPr>
      <p:guideLst>
        <p:guide orient="horz" pos="11339"/>
        <p:guide pos="79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B7BB3-2DAE-2047-B912-3ADFE87EC276}" type="datetimeFigureOut">
              <a:rPr lang="en-US" smtClean="0"/>
              <a:t>9/27/2019</a:t>
            </a:fld>
            <a:endParaRPr lang="it-I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98675" y="746125"/>
            <a:ext cx="26098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175A4-93D1-634C-8EA8-40CF2547FFB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6777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1pPr>
    <a:lvl2pPr marL="1748561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2pPr>
    <a:lvl3pPr marL="3497123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3pPr>
    <a:lvl4pPr marL="5245684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4pPr>
    <a:lvl5pPr marL="6994246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5pPr>
    <a:lvl6pPr marL="8742807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6pPr>
    <a:lvl7pPr marL="10491368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7pPr>
    <a:lvl8pPr marL="12239930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8pPr>
    <a:lvl9pPr marL="13988491" algn="l" defTabSz="1748561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98675" y="746125"/>
            <a:ext cx="2609850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98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667733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460745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9949224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41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3"/>
          <p:cNvSpPr>
            <a:spLocks/>
          </p:cNvSpPr>
          <p:nvPr userDrawn="1"/>
        </p:nvSpPr>
        <p:spPr bwMode="auto">
          <a:xfrm>
            <a:off x="23047651" y="32299124"/>
            <a:ext cx="756980" cy="1453764"/>
          </a:xfrm>
          <a:custGeom>
            <a:avLst/>
            <a:gdLst>
              <a:gd name="T0" fmla="*/ 174 w 348"/>
              <a:gd name="T1" fmla="*/ 346 h 346"/>
              <a:gd name="T2" fmla="*/ 174 w 348"/>
              <a:gd name="T3" fmla="*/ 346 h 346"/>
              <a:gd name="T4" fmla="*/ 348 w 348"/>
              <a:gd name="T5" fmla="*/ 173 h 346"/>
              <a:gd name="T6" fmla="*/ 174 w 348"/>
              <a:gd name="T7" fmla="*/ 0 h 346"/>
              <a:gd name="T8" fmla="*/ 0 w 348"/>
              <a:gd name="T9" fmla="*/ 173 h 346"/>
              <a:gd name="T10" fmla="*/ 174 w 348"/>
              <a:gd name="T11" fmla="*/ 346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48" h="346">
                <a:moveTo>
                  <a:pt x="174" y="346"/>
                </a:moveTo>
                <a:lnTo>
                  <a:pt x="174" y="346"/>
                </a:lnTo>
                <a:cubicBezTo>
                  <a:pt x="270" y="346"/>
                  <a:pt x="348" y="269"/>
                  <a:pt x="348" y="173"/>
                </a:cubicBezTo>
                <a:cubicBezTo>
                  <a:pt x="348" y="77"/>
                  <a:pt x="270" y="0"/>
                  <a:pt x="174" y="0"/>
                </a:cubicBezTo>
                <a:cubicBezTo>
                  <a:pt x="78" y="0"/>
                  <a:pt x="0" y="77"/>
                  <a:pt x="0" y="173"/>
                </a:cubicBezTo>
                <a:cubicBezTo>
                  <a:pt x="0" y="269"/>
                  <a:pt x="78" y="346"/>
                  <a:pt x="174" y="346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asellaDiTesto 2"/>
          <p:cNvSpPr txBox="1"/>
          <p:nvPr userDrawn="1"/>
        </p:nvSpPr>
        <p:spPr>
          <a:xfrm>
            <a:off x="22743667" y="32222146"/>
            <a:ext cx="1372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5D1EE4D-0FE4-4130-B891-F42546581C77}" type="slidenum">
              <a:rPr lang="it-IT" sz="1400" smtClean="0">
                <a:solidFill>
                  <a:srgbClr val="0070C0"/>
                </a:solidFill>
              </a:rPr>
              <a:t>‹N›</a:t>
            </a:fld>
            <a:endParaRPr lang="it-IT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8449345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4729689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890355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9795887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698522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9514645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4112123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2855995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6A238-FA59-4612-AA5A-9E664BEEC672}" type="datetimeFigureOut">
              <a:rPr lang="it-IT" smtClean="0"/>
              <a:t>27/09/2019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FD8C4-9C70-46AA-B694-DFFACAB729A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498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45" r:id="rId13"/>
  </p:sldLayoutIdLst>
  <p:hf hdr="0" dt="0"/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F4670FD0-3C51-4A13-9BFD-2ECC07BEC944}"/>
              </a:ext>
            </a:extLst>
          </p:cNvPr>
          <p:cNvSpPr/>
          <p:nvPr/>
        </p:nvSpPr>
        <p:spPr>
          <a:xfrm>
            <a:off x="4398953" y="15350385"/>
            <a:ext cx="19484411" cy="19472159"/>
          </a:xfrm>
          <a:prstGeom prst="rect">
            <a:avLst/>
          </a:prstGeom>
          <a:solidFill>
            <a:srgbClr val="00B0F0"/>
          </a:solidFill>
          <a:ln w="571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20747706" y="2997795"/>
            <a:ext cx="4118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Co-</a:t>
            </a:r>
            <a:r>
              <a:rPr lang="it-IT" sz="2000" dirty="0" err="1"/>
              <a:t>founded</a:t>
            </a:r>
            <a:r>
              <a:rPr lang="it-IT" sz="2000" dirty="0"/>
              <a:t> by the</a:t>
            </a:r>
            <a:br>
              <a:rPr lang="it-IT" sz="2000" dirty="0"/>
            </a:br>
            <a:r>
              <a:rPr lang="it-IT" sz="2000" dirty="0"/>
              <a:t>Health Program  </a:t>
            </a:r>
            <a:br>
              <a:rPr lang="it-IT" sz="2000" dirty="0"/>
            </a:br>
            <a:r>
              <a:rPr lang="it-IT" sz="2000" dirty="0"/>
              <a:t>of the European Union - CHAFEA</a:t>
            </a:r>
            <a:endParaRPr lang="es-ES" sz="2000" dirty="0"/>
          </a:p>
        </p:txBody>
      </p:sp>
      <p:grpSp>
        <p:nvGrpSpPr>
          <p:cNvPr id="3" name="Gruppo 2"/>
          <p:cNvGrpSpPr/>
          <p:nvPr/>
        </p:nvGrpSpPr>
        <p:grpSpPr>
          <a:xfrm>
            <a:off x="0" y="284472"/>
            <a:ext cx="23849345" cy="35715265"/>
            <a:chOff x="291769" y="1176785"/>
            <a:chExt cx="22704317" cy="34822953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0543" y="1176785"/>
              <a:ext cx="4108795" cy="5955444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/>
            <a:srcRect r="68501" b="-15201"/>
            <a:stretch/>
          </p:blipFill>
          <p:spPr>
            <a:xfrm>
              <a:off x="21011860" y="2279327"/>
              <a:ext cx="1984226" cy="1591405"/>
            </a:xfrm>
            <a:prstGeom prst="rect">
              <a:avLst/>
            </a:prstGeom>
          </p:spPr>
        </p:pic>
        <p:sp>
          <p:nvSpPr>
            <p:cNvPr id="13" name="CasellaDiTesto 12"/>
            <p:cNvSpPr txBox="1"/>
            <p:nvPr/>
          </p:nvSpPr>
          <p:spPr>
            <a:xfrm>
              <a:off x="6752892" y="3576457"/>
              <a:ext cx="15972504" cy="19545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0" b="1" dirty="0">
                  <a:solidFill>
                    <a:srgbClr val="0070C0"/>
                  </a:solidFill>
                </a:rPr>
                <a:t>H</a:t>
              </a:r>
              <a:r>
                <a:rPr lang="it-IT" sz="9600" b="1" dirty="0">
                  <a:solidFill>
                    <a:srgbClr val="0070C0"/>
                  </a:solidFill>
                </a:rPr>
                <a:t>EALTH </a:t>
              </a:r>
              <a:r>
                <a:rPr lang="it-IT" sz="12000" b="1" dirty="0">
                  <a:solidFill>
                    <a:srgbClr val="0070C0"/>
                  </a:solidFill>
                </a:rPr>
                <a:t>E</a:t>
              </a:r>
              <a:r>
                <a:rPr lang="it-IT" sz="9600" b="1" dirty="0">
                  <a:solidFill>
                    <a:srgbClr val="0070C0"/>
                  </a:solidFill>
                </a:rPr>
                <a:t>QUITY </a:t>
              </a:r>
              <a:r>
                <a:rPr lang="it-IT" sz="12000" b="1" dirty="0">
                  <a:solidFill>
                    <a:srgbClr val="0070C0"/>
                  </a:solidFill>
                </a:rPr>
                <a:t>E</a:t>
              </a:r>
              <a:r>
                <a:rPr lang="it-IT" sz="9600" b="1" dirty="0">
                  <a:solidFill>
                    <a:srgbClr val="0070C0"/>
                  </a:solidFill>
                </a:rPr>
                <a:t>UROPE</a:t>
              </a:r>
              <a:endParaRPr lang="es-ES" sz="9600" b="1" dirty="0">
                <a:solidFill>
                  <a:srgbClr val="0070C0"/>
                </a:solidFill>
              </a:endParaRPr>
            </a:p>
          </p:txBody>
        </p:sp>
        <p:sp>
          <p:nvSpPr>
            <p:cNvPr id="51" name="Rettangolo 50"/>
            <p:cNvSpPr/>
            <p:nvPr/>
          </p:nvSpPr>
          <p:spPr>
            <a:xfrm>
              <a:off x="5648936" y="2167779"/>
              <a:ext cx="10867214" cy="19545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12000" b="1" dirty="0">
                  <a:solidFill>
                    <a:srgbClr val="FFC000"/>
                  </a:solidFill>
                </a:rPr>
                <a:t>J</a:t>
              </a:r>
              <a:r>
                <a:rPr lang="it-IT" sz="9600" b="1" dirty="0">
                  <a:solidFill>
                    <a:srgbClr val="FFC000"/>
                  </a:solidFill>
                </a:rPr>
                <a:t>OINT </a:t>
              </a:r>
              <a:r>
                <a:rPr lang="it-IT" sz="12000" b="1" dirty="0">
                  <a:solidFill>
                    <a:srgbClr val="FFC000"/>
                  </a:solidFill>
                </a:rPr>
                <a:t>A</a:t>
              </a:r>
              <a:r>
                <a:rPr lang="it-IT" sz="9600" b="1" dirty="0">
                  <a:solidFill>
                    <a:srgbClr val="FFC000"/>
                  </a:solidFill>
                </a:rPr>
                <a:t>CTION </a:t>
              </a:r>
            </a:p>
          </p:txBody>
        </p:sp>
        <p:grpSp>
          <p:nvGrpSpPr>
            <p:cNvPr id="4" name="Gruppo 3"/>
            <p:cNvGrpSpPr/>
            <p:nvPr/>
          </p:nvGrpSpPr>
          <p:grpSpPr>
            <a:xfrm>
              <a:off x="291769" y="7834184"/>
              <a:ext cx="2752249" cy="28165554"/>
              <a:chOff x="755017" y="3135985"/>
              <a:chExt cx="1213893" cy="4414099"/>
            </a:xfrm>
          </p:grpSpPr>
          <p:sp>
            <p:nvSpPr>
              <p:cNvPr id="17" name="Rettangolo 16"/>
              <p:cNvSpPr/>
              <p:nvPr/>
            </p:nvSpPr>
            <p:spPr>
              <a:xfrm>
                <a:off x="1572863" y="5866487"/>
                <a:ext cx="396047" cy="1683597"/>
              </a:xfrm>
              <a:prstGeom prst="rect">
                <a:avLst/>
              </a:prstGeom>
              <a:solidFill>
                <a:srgbClr val="08A5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9" name="Rettangolo 18"/>
              <p:cNvSpPr/>
              <p:nvPr/>
            </p:nvSpPr>
            <p:spPr>
              <a:xfrm>
                <a:off x="1179727" y="4805547"/>
                <a:ext cx="348358" cy="2744536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70" name="Rettangolo 69"/>
              <p:cNvSpPr/>
              <p:nvPr/>
            </p:nvSpPr>
            <p:spPr>
              <a:xfrm>
                <a:off x="755017" y="3135985"/>
                <a:ext cx="379933" cy="4414098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  <p:sp>
        <p:nvSpPr>
          <p:cNvPr id="18" name="Text Box 44"/>
          <p:cNvSpPr txBox="1">
            <a:spLocks noChangeArrowheads="1"/>
          </p:cNvSpPr>
          <p:nvPr/>
        </p:nvSpPr>
        <p:spPr bwMode="auto">
          <a:xfrm>
            <a:off x="5452012" y="5345162"/>
            <a:ext cx="19484411" cy="110211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108193" tIns="54099" rIns="108193" bIns="54099" anchor="ctr">
            <a:noAutofit/>
          </a:bodyPr>
          <a:lstStyle/>
          <a:p>
            <a:pPr algn="ctr" defTabSz="4137578"/>
            <a:r>
              <a:rPr lang="en-US" sz="54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Reducing Health Inequalities among and within European countries </a:t>
            </a:r>
          </a:p>
        </p:txBody>
      </p:sp>
      <p:sp>
        <p:nvSpPr>
          <p:cNvPr id="27" name="Text Box 577"/>
          <p:cNvSpPr txBox="1">
            <a:spLocks noChangeArrowheads="1"/>
          </p:cNvSpPr>
          <p:nvPr/>
        </p:nvSpPr>
        <p:spPr bwMode="auto">
          <a:xfrm>
            <a:off x="10393877" y="19919766"/>
            <a:ext cx="578923" cy="158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8193" tIns="54099" rIns="108193" bIns="54099">
            <a:spAutoFit/>
          </a:bodyPr>
          <a:lstStyle/>
          <a:p>
            <a:pPr algn="just" defTabSz="4137578"/>
            <a:r>
              <a:rPr lang="en-GB" sz="96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S</a:t>
            </a:r>
            <a:endParaRPr lang="en-GB" sz="9600" dirty="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F3C1C18-C3E5-45BE-AECD-34A3444B4952}"/>
              </a:ext>
            </a:extLst>
          </p:cNvPr>
          <p:cNvSpPr/>
          <p:nvPr/>
        </p:nvSpPr>
        <p:spPr>
          <a:xfrm>
            <a:off x="6008341" y="11053673"/>
            <a:ext cx="1597424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137578">
              <a:spcAft>
                <a:spcPts val="2839"/>
              </a:spcAft>
            </a:pPr>
            <a:r>
              <a:rPr lang="it-IT" sz="9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74187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ea typeface="Calibri" charset="0"/>
                <a:cs typeface="Calibri" charset="0"/>
              </a:rPr>
              <a:t>JAHEE Partners’ SWOT Analysis</a:t>
            </a:r>
          </a:p>
        </p:txBody>
      </p:sp>
      <p:sp>
        <p:nvSpPr>
          <p:cNvPr id="14" name="Rettangolo arrotondato 13"/>
          <p:cNvSpPr/>
          <p:nvPr/>
        </p:nvSpPr>
        <p:spPr>
          <a:xfrm>
            <a:off x="6008341" y="16795566"/>
            <a:ext cx="7574747" cy="7230294"/>
          </a:xfrm>
          <a:prstGeom prst="roundRect">
            <a:avLst/>
          </a:prstGeom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55" name="Rettangolo arrotondato 54"/>
          <p:cNvSpPr/>
          <p:nvPr/>
        </p:nvSpPr>
        <p:spPr>
          <a:xfrm>
            <a:off x="15007467" y="16795566"/>
            <a:ext cx="7574747" cy="7230294"/>
          </a:xfrm>
          <a:prstGeom prst="roundRect">
            <a:avLst/>
          </a:prstGeom>
          <a:solidFill>
            <a:srgbClr val="FAC81A"/>
          </a:soli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56" name="Rettangolo arrotondato 55"/>
          <p:cNvSpPr/>
          <p:nvPr/>
        </p:nvSpPr>
        <p:spPr>
          <a:xfrm>
            <a:off x="5883105" y="26490935"/>
            <a:ext cx="7574747" cy="7230294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57" name="Rettangolo arrotondato 56"/>
          <p:cNvSpPr/>
          <p:nvPr/>
        </p:nvSpPr>
        <p:spPr>
          <a:xfrm>
            <a:off x="15257103" y="26494942"/>
            <a:ext cx="7574747" cy="723029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17277782" y="18310296"/>
            <a:ext cx="25476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0" b="1" dirty="0">
                <a:solidFill>
                  <a:schemeClr val="bg1"/>
                </a:solidFill>
              </a:rPr>
              <a:t>W</a:t>
            </a:r>
            <a:endParaRPr lang="es-ES" sz="20000" b="1" dirty="0">
              <a:solidFill>
                <a:schemeClr val="bg1"/>
              </a:solidFill>
            </a:endParaRPr>
          </a:p>
        </p:txBody>
      </p:sp>
      <p:sp>
        <p:nvSpPr>
          <p:cNvPr id="58" name="CasellaDiTesto 57"/>
          <p:cNvSpPr txBox="1"/>
          <p:nvPr/>
        </p:nvSpPr>
        <p:spPr>
          <a:xfrm>
            <a:off x="8839390" y="18164268"/>
            <a:ext cx="31089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0" b="1" dirty="0">
                <a:solidFill>
                  <a:schemeClr val="bg1"/>
                </a:solidFill>
              </a:rPr>
              <a:t>S</a:t>
            </a:r>
            <a:endParaRPr lang="es-ES" sz="20000" b="1" dirty="0">
              <a:solidFill>
                <a:schemeClr val="bg1"/>
              </a:solidFill>
            </a:endParaRPr>
          </a:p>
        </p:txBody>
      </p:sp>
      <p:sp>
        <p:nvSpPr>
          <p:cNvPr id="59" name="CasellaDiTesto 58"/>
          <p:cNvSpPr txBox="1"/>
          <p:nvPr/>
        </p:nvSpPr>
        <p:spPr>
          <a:xfrm>
            <a:off x="18051669" y="28265583"/>
            <a:ext cx="178541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0" b="1" dirty="0">
                <a:solidFill>
                  <a:schemeClr val="bg1"/>
                </a:solidFill>
              </a:rPr>
              <a:t>T</a:t>
            </a:r>
            <a:endParaRPr lang="es-ES" sz="20000" b="1" dirty="0">
              <a:solidFill>
                <a:schemeClr val="bg1"/>
              </a:solidFill>
            </a:endParaRPr>
          </a:p>
        </p:txBody>
      </p:sp>
      <p:sp>
        <p:nvSpPr>
          <p:cNvPr id="60" name="CasellaDiTesto 59"/>
          <p:cNvSpPr txBox="1"/>
          <p:nvPr/>
        </p:nvSpPr>
        <p:spPr>
          <a:xfrm>
            <a:off x="8549627" y="28525040"/>
            <a:ext cx="31089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0" b="1" dirty="0">
                <a:solidFill>
                  <a:schemeClr val="bg1"/>
                </a:solidFill>
              </a:rPr>
              <a:t>O</a:t>
            </a:r>
            <a:endParaRPr lang="es-ES" sz="20000" b="1" dirty="0">
              <a:solidFill>
                <a:schemeClr val="bg1"/>
              </a:solidFill>
            </a:endParaRPr>
          </a:p>
        </p:txBody>
      </p:sp>
      <p:sp>
        <p:nvSpPr>
          <p:cNvPr id="61" name="CasellaDiTesto 60"/>
          <p:cNvSpPr txBox="1"/>
          <p:nvPr/>
        </p:nvSpPr>
        <p:spPr>
          <a:xfrm>
            <a:off x="7969068" y="21780153"/>
            <a:ext cx="39888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b="1" dirty="0" err="1">
                <a:solidFill>
                  <a:schemeClr val="bg1"/>
                </a:solidFill>
              </a:rPr>
              <a:t>Strenghts</a:t>
            </a:r>
            <a:endParaRPr lang="es-ES" sz="6000" b="1" dirty="0">
              <a:solidFill>
                <a:schemeClr val="bg1"/>
              </a:solidFill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16800403" y="21699272"/>
            <a:ext cx="4287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b="1" dirty="0" err="1">
                <a:solidFill>
                  <a:schemeClr val="bg1"/>
                </a:solidFill>
              </a:rPr>
              <a:t>Weaknesses</a:t>
            </a:r>
            <a:endParaRPr lang="es-ES" sz="6000" b="1" dirty="0">
              <a:solidFill>
                <a:schemeClr val="bg1"/>
              </a:solidFill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7213970" y="15582667"/>
            <a:ext cx="51286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dirty="0" err="1">
                <a:solidFill>
                  <a:schemeClr val="bg1"/>
                </a:solidFill>
              </a:rPr>
              <a:t>What</a:t>
            </a:r>
            <a:r>
              <a:rPr lang="it-IT" sz="4400" b="1" dirty="0">
                <a:solidFill>
                  <a:schemeClr val="bg1"/>
                </a:solidFill>
              </a:rPr>
              <a:t> do </a:t>
            </a:r>
            <a:r>
              <a:rPr lang="it-IT" sz="4400" b="1" dirty="0" err="1">
                <a:solidFill>
                  <a:schemeClr val="bg1"/>
                </a:solidFill>
              </a:rPr>
              <a:t>we</a:t>
            </a:r>
            <a:r>
              <a:rPr lang="it-IT" sz="4400" b="1" dirty="0">
                <a:solidFill>
                  <a:schemeClr val="bg1"/>
                </a:solidFill>
              </a:rPr>
              <a:t> do </a:t>
            </a:r>
            <a:r>
              <a:rPr lang="it-IT" sz="4400" b="1" dirty="0" err="1">
                <a:solidFill>
                  <a:schemeClr val="bg1"/>
                </a:solidFill>
              </a:rPr>
              <a:t>well</a:t>
            </a:r>
            <a:r>
              <a:rPr lang="it-IT" sz="4400" b="1" dirty="0">
                <a:solidFill>
                  <a:schemeClr val="bg1"/>
                </a:solidFill>
              </a:rPr>
              <a:t>?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64" name="CasellaDiTesto 63"/>
          <p:cNvSpPr txBox="1"/>
          <p:nvPr/>
        </p:nvSpPr>
        <p:spPr>
          <a:xfrm>
            <a:off x="15078317" y="15471921"/>
            <a:ext cx="75748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dirty="0" err="1">
                <a:solidFill>
                  <a:schemeClr val="bg1"/>
                </a:solidFill>
              </a:rPr>
              <a:t>Where</a:t>
            </a:r>
            <a:r>
              <a:rPr lang="it-IT" sz="4400" b="1" dirty="0">
                <a:solidFill>
                  <a:schemeClr val="bg1"/>
                </a:solidFill>
              </a:rPr>
              <a:t> do </a:t>
            </a:r>
            <a:r>
              <a:rPr lang="it-IT" sz="4400" b="1" dirty="0" err="1">
                <a:solidFill>
                  <a:schemeClr val="bg1"/>
                </a:solidFill>
              </a:rPr>
              <a:t>we</a:t>
            </a:r>
            <a:r>
              <a:rPr lang="it-IT" sz="4400" b="1" dirty="0">
                <a:solidFill>
                  <a:schemeClr val="bg1"/>
                </a:solidFill>
              </a:rPr>
              <a:t> </a:t>
            </a:r>
            <a:r>
              <a:rPr lang="it-IT" sz="4400" b="1" dirty="0" err="1">
                <a:solidFill>
                  <a:schemeClr val="bg1"/>
                </a:solidFill>
              </a:rPr>
              <a:t>need</a:t>
            </a:r>
            <a:r>
              <a:rPr lang="it-IT" sz="4400" b="1" dirty="0">
                <a:solidFill>
                  <a:schemeClr val="bg1"/>
                </a:solidFill>
              </a:rPr>
              <a:t> to </a:t>
            </a:r>
            <a:r>
              <a:rPr lang="it-IT" sz="4400" b="1" dirty="0" err="1">
                <a:solidFill>
                  <a:schemeClr val="bg1"/>
                </a:solidFill>
              </a:rPr>
              <a:t>improve</a:t>
            </a:r>
            <a:r>
              <a:rPr lang="it-IT" sz="4400" b="1" dirty="0">
                <a:solidFill>
                  <a:schemeClr val="bg1"/>
                </a:solidFill>
              </a:rPr>
              <a:t>?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65" name="CasellaDiTesto 64"/>
          <p:cNvSpPr txBox="1"/>
          <p:nvPr/>
        </p:nvSpPr>
        <p:spPr>
          <a:xfrm>
            <a:off x="7138809" y="25396637"/>
            <a:ext cx="50118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dirty="0" err="1">
                <a:solidFill>
                  <a:schemeClr val="bg1"/>
                </a:solidFill>
              </a:rPr>
              <a:t>What</a:t>
            </a:r>
            <a:r>
              <a:rPr lang="it-IT" sz="4400" b="1" dirty="0">
                <a:solidFill>
                  <a:schemeClr val="bg1"/>
                </a:solidFill>
              </a:rPr>
              <a:t> are </a:t>
            </a:r>
            <a:r>
              <a:rPr lang="it-IT" sz="4400" b="1" dirty="0" err="1">
                <a:solidFill>
                  <a:schemeClr val="bg1"/>
                </a:solidFill>
              </a:rPr>
              <a:t>our</a:t>
            </a:r>
            <a:r>
              <a:rPr lang="it-IT" sz="4400" b="1" dirty="0">
                <a:solidFill>
                  <a:schemeClr val="bg1"/>
                </a:solidFill>
              </a:rPr>
              <a:t> </a:t>
            </a:r>
            <a:r>
              <a:rPr lang="it-IT" sz="4400" b="1" dirty="0" err="1">
                <a:solidFill>
                  <a:schemeClr val="bg1"/>
                </a:solidFill>
              </a:rPr>
              <a:t>goals</a:t>
            </a:r>
            <a:r>
              <a:rPr lang="it-IT" sz="4400" b="1" dirty="0">
                <a:solidFill>
                  <a:schemeClr val="bg1"/>
                </a:solidFill>
              </a:rPr>
              <a:t> ?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66" name="CasellaDiTesto 65"/>
          <p:cNvSpPr txBox="1"/>
          <p:nvPr/>
        </p:nvSpPr>
        <p:spPr>
          <a:xfrm>
            <a:off x="15882833" y="25367303"/>
            <a:ext cx="66867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dirty="0" err="1">
                <a:solidFill>
                  <a:schemeClr val="bg1"/>
                </a:solidFill>
              </a:rPr>
              <a:t>What</a:t>
            </a:r>
            <a:r>
              <a:rPr lang="it-IT" sz="4400" b="1" dirty="0">
                <a:solidFill>
                  <a:schemeClr val="bg1"/>
                </a:solidFill>
              </a:rPr>
              <a:t> </a:t>
            </a:r>
            <a:r>
              <a:rPr lang="it-IT" sz="4400" b="1" dirty="0" err="1">
                <a:solidFill>
                  <a:schemeClr val="bg1"/>
                </a:solidFill>
              </a:rPr>
              <a:t>obstacles</a:t>
            </a:r>
            <a:r>
              <a:rPr lang="it-IT" sz="4400" b="1" dirty="0">
                <a:solidFill>
                  <a:schemeClr val="bg1"/>
                </a:solidFill>
              </a:rPr>
              <a:t> do </a:t>
            </a:r>
            <a:r>
              <a:rPr lang="it-IT" sz="4400" b="1" dirty="0" err="1">
                <a:solidFill>
                  <a:schemeClr val="bg1"/>
                </a:solidFill>
              </a:rPr>
              <a:t>we</a:t>
            </a:r>
            <a:r>
              <a:rPr lang="it-IT" sz="4400" b="1" dirty="0">
                <a:solidFill>
                  <a:schemeClr val="bg1"/>
                </a:solidFill>
              </a:rPr>
              <a:t> face?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42" name="Rettangolo 41"/>
          <p:cNvSpPr/>
          <p:nvPr/>
        </p:nvSpPr>
        <p:spPr>
          <a:xfrm>
            <a:off x="6119492" y="12802432"/>
            <a:ext cx="1811299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176FC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S</a:t>
            </a:r>
            <a:r>
              <a:rPr lang="it-IT" sz="6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8A5E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trenghts</a:t>
            </a:r>
            <a:r>
              <a:rPr lang="it-IT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8A5E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 </a:t>
            </a:r>
            <a:r>
              <a:rPr lang="it-IT" sz="96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176FC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W</a:t>
            </a:r>
            <a:r>
              <a:rPr lang="it-IT" sz="6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8A5E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eaknesses</a:t>
            </a:r>
            <a:r>
              <a:rPr lang="it-IT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8A5E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  </a:t>
            </a:r>
            <a:r>
              <a:rPr lang="it-IT" sz="10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176FC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O</a:t>
            </a:r>
            <a:r>
              <a:rPr lang="it-IT" sz="6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8A5E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pportunities</a:t>
            </a:r>
            <a:r>
              <a:rPr lang="it-IT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8A5E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 </a:t>
            </a:r>
            <a:r>
              <a:rPr lang="it-IT" sz="10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176FC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T</a:t>
            </a:r>
            <a:r>
              <a:rPr lang="it-IT" sz="6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8A5EF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cs typeface="Calibri" charset="0"/>
              </a:rPr>
              <a:t>hreats</a:t>
            </a:r>
            <a:endParaRPr lang="es-ES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8A5EF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alibri" charset="0"/>
              <a:cs typeface="Calibri" charset="0"/>
            </a:endParaRPr>
          </a:p>
        </p:txBody>
      </p:sp>
      <p:sp>
        <p:nvSpPr>
          <p:cNvPr id="67" name="CasellaDiTesto 66"/>
          <p:cNvSpPr txBox="1"/>
          <p:nvPr/>
        </p:nvSpPr>
        <p:spPr>
          <a:xfrm>
            <a:off x="7248810" y="32104933"/>
            <a:ext cx="5093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b="1" dirty="0" err="1">
                <a:solidFill>
                  <a:schemeClr val="bg1"/>
                </a:solidFill>
              </a:rPr>
              <a:t>Opportunities</a:t>
            </a:r>
            <a:r>
              <a:rPr lang="it-IT" sz="6000" b="1" dirty="0">
                <a:solidFill>
                  <a:schemeClr val="bg1"/>
                </a:solidFill>
              </a:rPr>
              <a:t> </a:t>
            </a:r>
            <a:endParaRPr lang="es-ES" sz="6000" b="1" dirty="0">
              <a:solidFill>
                <a:schemeClr val="bg1"/>
              </a:solidFill>
            </a:endParaRPr>
          </a:p>
        </p:txBody>
      </p:sp>
      <p:sp>
        <p:nvSpPr>
          <p:cNvPr id="68" name="CasellaDiTesto 67"/>
          <p:cNvSpPr txBox="1"/>
          <p:nvPr/>
        </p:nvSpPr>
        <p:spPr>
          <a:xfrm>
            <a:off x="17488406" y="31813111"/>
            <a:ext cx="5093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b="1" dirty="0" err="1">
                <a:solidFill>
                  <a:schemeClr val="bg1"/>
                </a:solidFill>
              </a:rPr>
              <a:t>Threats</a:t>
            </a:r>
            <a:endParaRPr lang="es-ES" sz="6000" b="1" dirty="0">
              <a:solidFill>
                <a:schemeClr val="bg1"/>
              </a:solidFill>
            </a:endParaRPr>
          </a:p>
        </p:txBody>
      </p:sp>
      <p:sp>
        <p:nvSpPr>
          <p:cNvPr id="43" name="Rettangolo 42"/>
          <p:cNvSpPr/>
          <p:nvPr/>
        </p:nvSpPr>
        <p:spPr>
          <a:xfrm>
            <a:off x="7412471" y="7112462"/>
            <a:ext cx="141317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137578">
              <a:spcAft>
                <a:spcPts val="2839"/>
              </a:spcAft>
            </a:pPr>
            <a:r>
              <a:rPr lang="it-IT" sz="4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74187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ea typeface="Calibri" charset="0"/>
                <a:cs typeface="Calibri" charset="0"/>
              </a:rPr>
              <a:t>JAHEE General Assembly - ISS -  Rome, </a:t>
            </a:r>
            <a:r>
              <a:rPr lang="it-IT" sz="48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74187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ea typeface="Calibri" charset="0"/>
                <a:cs typeface="Calibri" charset="0"/>
              </a:rPr>
              <a:t>October</a:t>
            </a:r>
            <a:r>
              <a:rPr lang="it-IT" sz="4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74187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charset="0"/>
                <a:ea typeface="Calibri" charset="0"/>
                <a:cs typeface="Calibri" charset="0"/>
              </a:rPr>
              <a:t> 4, 2019</a:t>
            </a:r>
          </a:p>
        </p:txBody>
      </p:sp>
    </p:spTree>
    <p:extLst>
      <p:ext uri="{BB962C8B-B14F-4D97-AF65-F5344CB8AC3E}">
        <p14:creationId xmlns:p14="http://schemas.microsoft.com/office/powerpoint/2010/main" val="1675937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6023</TotalTime>
  <Words>72</Words>
  <Application>Microsoft Office PowerPoint</Application>
  <PresentationFormat>Personalizzato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Giacomo</dc:creator>
  <cp:lastModifiedBy>De Castro Paola</cp:lastModifiedBy>
  <cp:revision>227</cp:revision>
  <cp:lastPrinted>2018-06-04T09:56:37Z</cp:lastPrinted>
  <dcterms:created xsi:type="dcterms:W3CDTF">2018-05-30T09:15:47Z</dcterms:created>
  <dcterms:modified xsi:type="dcterms:W3CDTF">2019-09-30T13:28:10Z</dcterms:modified>
</cp:coreProperties>
</file>