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45"/>
  </p:notesMasterIdLst>
  <p:sldIdLst>
    <p:sldId id="313" r:id="rId2"/>
    <p:sldId id="339" r:id="rId3"/>
    <p:sldId id="433" r:id="rId4"/>
    <p:sldId id="392" r:id="rId5"/>
    <p:sldId id="366" r:id="rId6"/>
    <p:sldId id="401" r:id="rId7"/>
    <p:sldId id="398" r:id="rId8"/>
    <p:sldId id="403" r:id="rId9"/>
    <p:sldId id="400" r:id="rId10"/>
    <p:sldId id="404" r:id="rId11"/>
    <p:sldId id="405" r:id="rId12"/>
    <p:sldId id="406" r:id="rId13"/>
    <p:sldId id="407" r:id="rId14"/>
    <p:sldId id="408" r:id="rId15"/>
    <p:sldId id="409" r:id="rId16"/>
    <p:sldId id="410" r:id="rId17"/>
    <p:sldId id="411" r:id="rId18"/>
    <p:sldId id="414" r:id="rId19"/>
    <p:sldId id="415" r:id="rId20"/>
    <p:sldId id="418" r:id="rId21"/>
    <p:sldId id="419" r:id="rId22"/>
    <p:sldId id="424" r:id="rId23"/>
    <p:sldId id="394" r:id="rId24"/>
    <p:sldId id="386" r:id="rId25"/>
    <p:sldId id="395" r:id="rId26"/>
    <p:sldId id="417" r:id="rId27"/>
    <p:sldId id="389" r:id="rId28"/>
    <p:sldId id="420" r:id="rId29"/>
    <p:sldId id="453" r:id="rId30"/>
    <p:sldId id="423" r:id="rId31"/>
    <p:sldId id="393" r:id="rId32"/>
    <p:sldId id="421" r:id="rId33"/>
    <p:sldId id="435" r:id="rId34"/>
    <p:sldId id="446" r:id="rId35"/>
    <p:sldId id="422" r:id="rId36"/>
    <p:sldId id="454" r:id="rId37"/>
    <p:sldId id="444" r:id="rId38"/>
    <p:sldId id="449" r:id="rId39"/>
    <p:sldId id="447" r:id="rId40"/>
    <p:sldId id="452" r:id="rId41"/>
    <p:sldId id="450" r:id="rId42"/>
    <p:sldId id="448" r:id="rId43"/>
    <p:sldId id="451" r:id="rId44"/>
  </p:sldIdLst>
  <p:sldSz cx="9144000" cy="6858000" type="screen4x3"/>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ca valz gris" initials="avg" lastIdx="3" clrIdx="0">
    <p:extLst>
      <p:ext uri="{19B8F6BF-5375-455C-9EA6-DF929625EA0E}">
        <p15:presenceInfo xmlns:p15="http://schemas.microsoft.com/office/powerpoint/2012/main" userId="e07b6968d8fd34d5" providerId="Windows Live"/>
      </p:ext>
    </p:extLst>
  </p:cmAuthor>
  <p:cmAuthor id="2" name="michele marra" initials="mm" lastIdx="1" clrIdx="1">
    <p:extLst>
      <p:ext uri="{19B8F6BF-5375-455C-9EA6-DF929625EA0E}">
        <p15:presenceInfo xmlns:p15="http://schemas.microsoft.com/office/powerpoint/2012/main" userId="michele mar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99CB38"/>
    <a:srgbClr val="C00000"/>
    <a:srgbClr val="FFC000"/>
    <a:srgbClr val="92D050"/>
    <a:srgbClr val="51C3F9"/>
    <a:srgbClr val="63A537"/>
    <a:srgbClr val="404040"/>
    <a:srgbClr val="0070C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5226" autoAdjust="0"/>
  </p:normalViewPr>
  <p:slideViewPr>
    <p:cSldViewPr snapToGrid="0" snapToObjects="1">
      <p:cViewPr varScale="1">
        <p:scale>
          <a:sx n="78" d="100"/>
          <a:sy n="78" d="100"/>
        </p:scale>
        <p:origin x="154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Analisi%20CA%20risposte\Finale%20per%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artel2"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he\Desktop\Analisi%20CA%20risposte\Finale%20per%20p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che\Desktop\Analisi%20CA%20risposte\Finale%20per%20pp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iche\Desktop\Analisi%20CA%20risposte\before%20and%20after.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miche\Desktop\Analisi%20CA%20risposte\before%20and%20aft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iche\Desktop\Analisi%20CA%20risposte\Andamento%20PI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8428973585073"/>
          <c:y val="4.6059587814774927E-2"/>
          <c:w val="0.87554722981271838"/>
          <c:h val="0.61151771946927425"/>
        </c:manualLayout>
      </c:layout>
      <c:barChart>
        <c:barDir val="col"/>
        <c:grouping val="clustered"/>
        <c:varyColors val="0"/>
        <c:ser>
          <c:idx val="0"/>
          <c:order val="0"/>
          <c:tx>
            <c:strRef>
              <c:f>'level e vari outcome'!$A$2</c:f>
              <c:strCache>
                <c:ptCount val="1"/>
                <c:pt idx="0">
                  <c:v>C</c:v>
                </c:pt>
              </c:strCache>
            </c:strRef>
          </c:tx>
          <c:spPr>
            <a:solidFill>
              <a:srgbClr val="C00000"/>
            </a:solidFill>
            <a:ln>
              <a:noFill/>
            </a:ln>
            <a:effectLst/>
          </c:spPr>
          <c:invertIfNegative val="0"/>
          <c:cat>
            <c:strRef>
              <c:f>'level e vari outcome'!$O$1:$Q$1</c:f>
              <c:strCache>
                <c:ptCount val="3"/>
                <c:pt idx="0">
                  <c:v>Gradient or gap target</c:v>
                </c:pt>
                <c:pt idx="1">
                  <c:v>HI are the main or one of the explicit objectives of the policy  </c:v>
                </c:pt>
                <c:pt idx="2">
                  <c:v>Monitoring and evaluatiion on HI or health</c:v>
                </c:pt>
              </c:strCache>
            </c:strRef>
          </c:cat>
          <c:val>
            <c:numRef>
              <c:f>'level e vari outcome'!$O$2:$Q$2</c:f>
              <c:numCache>
                <c:formatCode>#,#00%</c:formatCode>
                <c:ptCount val="3"/>
                <c:pt idx="0">
                  <c:v>0.13333333333333333</c:v>
                </c:pt>
                <c:pt idx="1">
                  <c:v>0.26666666666666666</c:v>
                </c:pt>
                <c:pt idx="2">
                  <c:v>0.13157894736842105</c:v>
                </c:pt>
              </c:numCache>
            </c:numRef>
          </c:val>
          <c:extLst>
            <c:ext xmlns:c16="http://schemas.microsoft.com/office/drawing/2014/chart" uri="{C3380CC4-5D6E-409C-BE32-E72D297353CC}">
              <c16:uniqueId val="{00000000-8493-4393-B28C-27C64ABF132A}"/>
            </c:ext>
          </c:extLst>
        </c:ser>
        <c:ser>
          <c:idx val="1"/>
          <c:order val="1"/>
          <c:tx>
            <c:strRef>
              <c:f>'level e vari outcome'!$A$3</c:f>
              <c:strCache>
                <c:ptCount val="1"/>
                <c:pt idx="0">
                  <c:v>B</c:v>
                </c:pt>
              </c:strCache>
            </c:strRef>
          </c:tx>
          <c:spPr>
            <a:solidFill>
              <a:srgbClr val="ED7D31"/>
            </a:solidFill>
            <a:ln>
              <a:noFill/>
            </a:ln>
            <a:effectLst/>
          </c:spPr>
          <c:invertIfNegative val="0"/>
          <c:cat>
            <c:strRef>
              <c:f>'level e vari outcome'!$O$1:$Q$1</c:f>
              <c:strCache>
                <c:ptCount val="3"/>
                <c:pt idx="0">
                  <c:v>Gradient or gap target</c:v>
                </c:pt>
                <c:pt idx="1">
                  <c:v>HI are the main or one of the explicit objectives of the policy  </c:v>
                </c:pt>
                <c:pt idx="2">
                  <c:v>Monitoring and evaluatiion on HI or health</c:v>
                </c:pt>
              </c:strCache>
            </c:strRef>
          </c:cat>
          <c:val>
            <c:numRef>
              <c:f>'level e vari outcome'!$O$3:$Q$3</c:f>
              <c:numCache>
                <c:formatCode>#,#00%</c:formatCode>
                <c:ptCount val="3"/>
                <c:pt idx="0">
                  <c:v>0.31683168316831684</c:v>
                </c:pt>
                <c:pt idx="1">
                  <c:v>0.33663366336633666</c:v>
                </c:pt>
                <c:pt idx="2">
                  <c:v>0.31428571428571428</c:v>
                </c:pt>
              </c:numCache>
            </c:numRef>
          </c:val>
          <c:extLst>
            <c:ext xmlns:c16="http://schemas.microsoft.com/office/drawing/2014/chart" uri="{C3380CC4-5D6E-409C-BE32-E72D297353CC}">
              <c16:uniqueId val="{00000001-8493-4393-B28C-27C64ABF132A}"/>
            </c:ext>
          </c:extLst>
        </c:ser>
        <c:ser>
          <c:idx val="2"/>
          <c:order val="2"/>
          <c:tx>
            <c:strRef>
              <c:f>'level e vari outcome'!$A$4</c:f>
              <c:strCache>
                <c:ptCount val="1"/>
                <c:pt idx="0">
                  <c:v>A</c:v>
                </c:pt>
              </c:strCache>
            </c:strRef>
          </c:tx>
          <c:spPr>
            <a:solidFill>
              <a:schemeClr val="accent2"/>
            </a:solidFill>
            <a:ln>
              <a:noFill/>
            </a:ln>
            <a:effectLst/>
          </c:spPr>
          <c:invertIfNegative val="0"/>
          <c:cat>
            <c:strRef>
              <c:f>'level e vari outcome'!$O$1:$Q$1</c:f>
              <c:strCache>
                <c:ptCount val="3"/>
                <c:pt idx="0">
                  <c:v>Gradient or gap target</c:v>
                </c:pt>
                <c:pt idx="1">
                  <c:v>HI are the main or one of the explicit objectives of the policy  </c:v>
                </c:pt>
                <c:pt idx="2">
                  <c:v>Monitoring and evaluatiion on HI or health</c:v>
                </c:pt>
              </c:strCache>
            </c:strRef>
          </c:cat>
          <c:val>
            <c:numRef>
              <c:f>'level e vari outcome'!$O$4:$Q$4</c:f>
              <c:numCache>
                <c:formatCode>#,#00%</c:formatCode>
                <c:ptCount val="3"/>
                <c:pt idx="0">
                  <c:v>0.35599999999999998</c:v>
                </c:pt>
                <c:pt idx="1">
                  <c:v>0.59090909090909083</c:v>
                </c:pt>
                <c:pt idx="2">
                  <c:v>0.73333333333333328</c:v>
                </c:pt>
              </c:numCache>
            </c:numRef>
          </c:val>
          <c:extLst>
            <c:ext xmlns:c16="http://schemas.microsoft.com/office/drawing/2014/chart" uri="{C3380CC4-5D6E-409C-BE32-E72D297353CC}">
              <c16:uniqueId val="{00000002-8493-4393-B28C-27C64ABF132A}"/>
            </c:ext>
          </c:extLst>
        </c:ser>
        <c:dLbls>
          <c:showLegendKey val="0"/>
          <c:showVal val="0"/>
          <c:showCatName val="0"/>
          <c:showSerName val="0"/>
          <c:showPercent val="0"/>
          <c:showBubbleSize val="0"/>
        </c:dLbls>
        <c:gapWidth val="219"/>
        <c:overlap val="-27"/>
        <c:axId val="449178680"/>
        <c:axId val="325362424"/>
      </c:barChart>
      <c:catAx>
        <c:axId val="44917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325362424"/>
        <c:crosses val="autoZero"/>
        <c:auto val="1"/>
        <c:lblAlgn val="ctr"/>
        <c:lblOffset val="100"/>
        <c:noMultiLvlLbl val="0"/>
      </c:catAx>
      <c:valAx>
        <c:axId val="325362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449178680"/>
        <c:crosses val="autoZero"/>
        <c:crossBetween val="between"/>
      </c:valAx>
      <c:spPr>
        <a:noFill/>
        <a:ln>
          <a:noFill/>
        </a:ln>
        <a:effectLst/>
      </c:spPr>
    </c:plotArea>
    <c:legend>
      <c:legendPos val="b"/>
      <c:layout>
        <c:manualLayout>
          <c:xMode val="edge"/>
          <c:yMode val="edge"/>
          <c:x val="0.2518109284102486"/>
          <c:y val="0.90928434924132329"/>
          <c:w val="0.41778080339715695"/>
          <c:h val="7.107403548585158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it-IT" sz="2000" dirty="0">
                <a:solidFill>
                  <a:schemeClr val="tx1"/>
                </a:solidFill>
              </a:rPr>
              <a:t>% of policies </a:t>
            </a:r>
            <a:r>
              <a:rPr lang="it-IT" sz="2000" dirty="0" err="1">
                <a:solidFill>
                  <a:schemeClr val="tx1"/>
                </a:solidFill>
              </a:rPr>
              <a:t>direclty</a:t>
            </a:r>
            <a:r>
              <a:rPr lang="it-IT" sz="2000" dirty="0">
                <a:solidFill>
                  <a:schemeClr val="tx1"/>
                </a:solidFill>
              </a:rPr>
              <a:t> </a:t>
            </a:r>
            <a:r>
              <a:rPr lang="it-IT" sz="2000" dirty="0" err="1">
                <a:solidFill>
                  <a:schemeClr val="tx1"/>
                </a:solidFill>
              </a:rPr>
              <a:t>aimed</a:t>
            </a:r>
            <a:r>
              <a:rPr lang="it-IT" sz="2000" baseline="0" dirty="0">
                <a:solidFill>
                  <a:schemeClr val="tx1"/>
                </a:solidFill>
              </a:rPr>
              <a:t> </a:t>
            </a:r>
            <a:r>
              <a:rPr lang="it-IT" sz="2000" baseline="0" dirty="0" err="1">
                <a:solidFill>
                  <a:schemeClr val="tx1"/>
                </a:solidFill>
              </a:rPr>
              <a:t>at</a:t>
            </a:r>
            <a:r>
              <a:rPr lang="it-IT" sz="2000" baseline="0" dirty="0">
                <a:solidFill>
                  <a:schemeClr val="tx1"/>
                </a:solidFill>
              </a:rPr>
              <a:t> </a:t>
            </a:r>
            <a:br>
              <a:rPr lang="it-IT" sz="2000" baseline="0" dirty="0">
                <a:solidFill>
                  <a:schemeClr val="tx1"/>
                </a:solidFill>
              </a:rPr>
            </a:br>
            <a:r>
              <a:rPr lang="it-IT" sz="2000" baseline="0" dirty="0" err="1">
                <a:solidFill>
                  <a:schemeClr val="tx1"/>
                </a:solidFill>
              </a:rPr>
              <a:t>tackling</a:t>
            </a:r>
            <a:r>
              <a:rPr lang="it-IT" sz="2000" baseline="0" dirty="0">
                <a:solidFill>
                  <a:schemeClr val="tx1"/>
                </a:solidFill>
              </a:rPr>
              <a:t> </a:t>
            </a:r>
            <a:r>
              <a:rPr lang="it-IT" sz="2000" baseline="0" dirty="0" err="1">
                <a:solidFill>
                  <a:schemeClr val="tx1"/>
                </a:solidFill>
              </a:rPr>
              <a:t>health</a:t>
            </a:r>
            <a:r>
              <a:rPr lang="it-IT" sz="2000" baseline="0" dirty="0">
                <a:solidFill>
                  <a:schemeClr val="tx1"/>
                </a:solidFill>
              </a:rPr>
              <a:t> </a:t>
            </a:r>
            <a:r>
              <a:rPr lang="it-IT" sz="2000" baseline="0" dirty="0" err="1">
                <a:solidFill>
                  <a:schemeClr val="tx1"/>
                </a:solidFill>
              </a:rPr>
              <a:t>inequalities</a:t>
            </a:r>
            <a:r>
              <a:rPr lang="it-IT" sz="2000" baseline="0" dirty="0">
                <a:solidFill>
                  <a:schemeClr val="tx1"/>
                </a:solidFill>
              </a:rPr>
              <a:t> or </a:t>
            </a:r>
            <a:r>
              <a:rPr lang="it-IT" sz="2000" baseline="0" dirty="0" err="1">
                <a:solidFill>
                  <a:schemeClr val="tx1"/>
                </a:solidFill>
              </a:rPr>
              <a:t>considering</a:t>
            </a:r>
            <a:r>
              <a:rPr lang="it-IT" sz="2000" baseline="0" dirty="0">
                <a:solidFill>
                  <a:schemeClr val="tx1"/>
                </a:solidFill>
              </a:rPr>
              <a:t> </a:t>
            </a:r>
            <a:r>
              <a:rPr lang="it-IT" sz="2000" baseline="0" dirty="0" err="1">
                <a:solidFill>
                  <a:schemeClr val="tx1"/>
                </a:solidFill>
              </a:rPr>
              <a:t>them</a:t>
            </a:r>
            <a:r>
              <a:rPr lang="it-IT" sz="2000" baseline="0" dirty="0">
                <a:solidFill>
                  <a:schemeClr val="tx1"/>
                </a:solidFill>
              </a:rPr>
              <a:t> </a:t>
            </a:r>
            <a:r>
              <a:rPr lang="it-IT" sz="2000" baseline="0" dirty="0" err="1">
                <a:solidFill>
                  <a:schemeClr val="tx1"/>
                </a:solidFill>
              </a:rPr>
              <a:t>explicitly</a:t>
            </a:r>
            <a:r>
              <a:rPr lang="it-IT" sz="2000" baseline="0" dirty="0">
                <a:solidFill>
                  <a:schemeClr val="tx1"/>
                </a:solidFill>
              </a:rPr>
              <a:t>.</a:t>
            </a:r>
            <a:endParaRPr lang="it-IT" sz="2000" dirty="0">
              <a:solidFill>
                <a:schemeClr val="tx1"/>
              </a:solidFill>
            </a:endParaRPr>
          </a:p>
        </c:rich>
      </c:tx>
      <c:layout>
        <c:manualLayout>
          <c:xMode val="edge"/>
          <c:yMode val="edge"/>
          <c:x val="0.14523017707429189"/>
          <c:y val="1.641468049750699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9.5680258508310814E-2"/>
          <c:y val="0.29351851851851857"/>
          <c:w val="0.88161249110077333"/>
          <c:h val="0.53895013123359581"/>
        </c:manualLayout>
      </c:layout>
      <c:barChart>
        <c:barDir val="col"/>
        <c:grouping val="clustered"/>
        <c:varyColors val="0"/>
        <c:ser>
          <c:idx val="0"/>
          <c:order val="0"/>
          <c:tx>
            <c:strRef>
              <c:f>'Approach to HI'!$Q$2</c:f>
              <c:strCache>
                <c:ptCount val="1"/>
                <c:pt idx="0">
                  <c:v>Before 2012</c:v>
                </c:pt>
              </c:strCache>
            </c:strRef>
          </c:tx>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1-6869-4C5F-985E-E5A9A3E260CB}"/>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6869-4C5F-985E-E5A9A3E260CB}"/>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869-4C5F-985E-E5A9A3E260CB}"/>
              </c:ext>
            </c:extLst>
          </c:dPt>
          <c:cat>
            <c:strRef>
              <c:f>'Approach to HI'!$O$3:$O$5</c:f>
              <c:strCache>
                <c:ptCount val="3"/>
                <c:pt idx="0">
                  <c:v>Do something</c:v>
                </c:pt>
                <c:pt idx="1">
                  <c:v>Do more</c:v>
                </c:pt>
                <c:pt idx="2">
                  <c:v>Do better</c:v>
                </c:pt>
              </c:strCache>
            </c:strRef>
          </c:cat>
          <c:val>
            <c:numRef>
              <c:f>'Approach to HI'!$Q$3:$Q$5</c:f>
              <c:numCache>
                <c:formatCode>#,#00%</c:formatCode>
                <c:ptCount val="3"/>
                <c:pt idx="0">
                  <c:v>0.04</c:v>
                </c:pt>
                <c:pt idx="1">
                  <c:v>0.26800000000000002</c:v>
                </c:pt>
                <c:pt idx="2">
                  <c:v>0.27272727272727271</c:v>
                </c:pt>
              </c:numCache>
            </c:numRef>
          </c:val>
          <c:extLst>
            <c:ext xmlns:c16="http://schemas.microsoft.com/office/drawing/2014/chart" uri="{C3380CC4-5D6E-409C-BE32-E72D297353CC}">
              <c16:uniqueId val="{00000006-6869-4C5F-985E-E5A9A3E260CB}"/>
            </c:ext>
          </c:extLst>
        </c:ser>
        <c:ser>
          <c:idx val="1"/>
          <c:order val="1"/>
          <c:tx>
            <c:strRef>
              <c:f>'Approach to HI'!$R$2</c:f>
              <c:strCache>
                <c:ptCount val="1"/>
                <c:pt idx="0">
                  <c:v>2012 and after</c:v>
                </c:pt>
              </c:strCache>
            </c:strRef>
          </c:tx>
          <c:spPr>
            <a:solidFill>
              <a:schemeClr val="accent2"/>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8-6869-4C5F-985E-E5A9A3E260C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A-6869-4C5F-985E-E5A9A3E260CB}"/>
              </c:ext>
            </c:extLst>
          </c:dPt>
          <c:cat>
            <c:strRef>
              <c:f>'Approach to HI'!$O$3:$O$5</c:f>
              <c:strCache>
                <c:ptCount val="3"/>
                <c:pt idx="0">
                  <c:v>Do something</c:v>
                </c:pt>
                <c:pt idx="1">
                  <c:v>Do more</c:v>
                </c:pt>
                <c:pt idx="2">
                  <c:v>Do better</c:v>
                </c:pt>
              </c:strCache>
            </c:strRef>
          </c:cat>
          <c:val>
            <c:numRef>
              <c:f>'Approach to HI'!$R$3:$R$5</c:f>
              <c:numCache>
                <c:formatCode>#,#00%</c:formatCode>
                <c:ptCount val="3"/>
                <c:pt idx="0">
                  <c:v>0.27500000000000002</c:v>
                </c:pt>
                <c:pt idx="1">
                  <c:v>0.35135135135135132</c:v>
                </c:pt>
                <c:pt idx="2">
                  <c:v>0.4375</c:v>
                </c:pt>
              </c:numCache>
            </c:numRef>
          </c:val>
          <c:extLst>
            <c:ext xmlns:c16="http://schemas.microsoft.com/office/drawing/2014/chart" uri="{C3380CC4-5D6E-409C-BE32-E72D297353CC}">
              <c16:uniqueId val="{0000000B-6869-4C5F-985E-E5A9A3E260CB}"/>
            </c:ext>
          </c:extLst>
        </c:ser>
        <c:dLbls>
          <c:showLegendKey val="0"/>
          <c:showVal val="0"/>
          <c:showCatName val="0"/>
          <c:showSerName val="0"/>
          <c:showPercent val="0"/>
          <c:showBubbleSize val="0"/>
        </c:dLbls>
        <c:gapWidth val="219"/>
        <c:overlap val="-27"/>
        <c:axId val="483643256"/>
        <c:axId val="483641656"/>
      </c:barChart>
      <c:catAx>
        <c:axId val="48364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483641656"/>
        <c:crosses val="autoZero"/>
        <c:auto val="1"/>
        <c:lblAlgn val="ctr"/>
        <c:lblOffset val="100"/>
        <c:noMultiLvlLbl val="0"/>
      </c:catAx>
      <c:valAx>
        <c:axId val="483641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it-IT"/>
          </a:p>
        </c:txPr>
        <c:crossAx val="48364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60805635019871E-2"/>
          <c:y val="4.3750166452719438E-2"/>
          <c:w val="0.90879246088569621"/>
          <c:h val="0.62712327088915032"/>
        </c:manualLayout>
      </c:layout>
      <c:barChart>
        <c:barDir val="col"/>
        <c:grouping val="clustered"/>
        <c:varyColors val="0"/>
        <c:ser>
          <c:idx val="0"/>
          <c:order val="0"/>
          <c:tx>
            <c:strRef>
              <c:f>'level e vari outcome'!$R$42</c:f>
              <c:strCache>
                <c:ptCount val="1"/>
                <c:pt idx="0">
                  <c:v>C</c:v>
                </c:pt>
              </c:strCache>
            </c:strRef>
          </c:tx>
          <c:spPr>
            <a:solidFill>
              <a:srgbClr val="C00000"/>
            </a:solidFill>
            <a:ln>
              <a:noFill/>
            </a:ln>
            <a:effectLst/>
          </c:spPr>
          <c:invertIfNegative val="0"/>
          <c:cat>
            <c:strRef>
              <c:f>'level e vari outcome'!$S$41:$V$41</c:f>
              <c:strCache>
                <c:ptCount val="4"/>
                <c:pt idx="0">
                  <c:v>Involvement of health sector</c:v>
                </c:pt>
                <c:pt idx="1">
                  <c:v>Health sector INVOLVED</c:v>
                </c:pt>
                <c:pt idx="2">
                  <c:v>Health sector NOT involved</c:v>
                </c:pt>
                <c:pt idx="3">
                  <c:v>Indirectly on the SDH</c:v>
                </c:pt>
              </c:strCache>
            </c:strRef>
          </c:cat>
          <c:val>
            <c:numRef>
              <c:f>'level e vari outcome'!$S$42:$V$42</c:f>
              <c:numCache>
                <c:formatCode>#,#00%</c:formatCode>
                <c:ptCount val="4"/>
                <c:pt idx="0">
                  <c:v>0.6</c:v>
                </c:pt>
                <c:pt idx="1">
                  <c:v>0.36670000000000003</c:v>
                </c:pt>
                <c:pt idx="2">
                  <c:v>6.6699999999999995E-2</c:v>
                </c:pt>
                <c:pt idx="3">
                  <c:v>0.4667</c:v>
                </c:pt>
              </c:numCache>
            </c:numRef>
          </c:val>
          <c:extLst>
            <c:ext xmlns:c16="http://schemas.microsoft.com/office/drawing/2014/chart" uri="{C3380CC4-5D6E-409C-BE32-E72D297353CC}">
              <c16:uniqueId val="{00000000-D4D1-430C-AD29-C3B97B8A747E}"/>
            </c:ext>
          </c:extLst>
        </c:ser>
        <c:ser>
          <c:idx val="1"/>
          <c:order val="1"/>
          <c:tx>
            <c:strRef>
              <c:f>'level e vari outcome'!$R$43</c:f>
              <c:strCache>
                <c:ptCount val="1"/>
                <c:pt idx="0">
                  <c:v>B</c:v>
                </c:pt>
              </c:strCache>
            </c:strRef>
          </c:tx>
          <c:spPr>
            <a:solidFill>
              <a:srgbClr val="ED7D31"/>
            </a:solidFill>
            <a:ln>
              <a:noFill/>
            </a:ln>
            <a:effectLst/>
          </c:spPr>
          <c:invertIfNegative val="0"/>
          <c:cat>
            <c:strRef>
              <c:f>'level e vari outcome'!$S$41:$V$41</c:f>
              <c:strCache>
                <c:ptCount val="4"/>
                <c:pt idx="0">
                  <c:v>Involvement of health sector</c:v>
                </c:pt>
                <c:pt idx="1">
                  <c:v>Health sector INVOLVED</c:v>
                </c:pt>
                <c:pt idx="2">
                  <c:v>Health sector NOT involved</c:v>
                </c:pt>
                <c:pt idx="3">
                  <c:v>Indirectly on the SDH</c:v>
                </c:pt>
              </c:strCache>
            </c:strRef>
          </c:cat>
          <c:val>
            <c:numRef>
              <c:f>'level e vari outcome'!$S$43:$V$43</c:f>
              <c:numCache>
                <c:formatCode>#,#00%</c:formatCode>
                <c:ptCount val="4"/>
                <c:pt idx="0">
                  <c:v>0.57425742574257421</c:v>
                </c:pt>
                <c:pt idx="1">
                  <c:v>0.51719999999999999</c:v>
                </c:pt>
                <c:pt idx="2">
                  <c:v>9.3000000000000013E-2</c:v>
                </c:pt>
                <c:pt idx="3">
                  <c:v>0.29309999999999997</c:v>
                </c:pt>
              </c:numCache>
            </c:numRef>
          </c:val>
          <c:extLst>
            <c:ext xmlns:c16="http://schemas.microsoft.com/office/drawing/2014/chart" uri="{C3380CC4-5D6E-409C-BE32-E72D297353CC}">
              <c16:uniqueId val="{00000001-D4D1-430C-AD29-C3B97B8A747E}"/>
            </c:ext>
          </c:extLst>
        </c:ser>
        <c:ser>
          <c:idx val="2"/>
          <c:order val="2"/>
          <c:tx>
            <c:strRef>
              <c:f>'level e vari outcome'!$R$44</c:f>
              <c:strCache>
                <c:ptCount val="1"/>
                <c:pt idx="0">
                  <c:v>A</c:v>
                </c:pt>
              </c:strCache>
            </c:strRef>
          </c:tx>
          <c:spPr>
            <a:solidFill>
              <a:schemeClr val="accent1"/>
            </a:solidFill>
            <a:ln>
              <a:noFill/>
            </a:ln>
            <a:effectLst/>
          </c:spPr>
          <c:invertIfNegative val="0"/>
          <c:cat>
            <c:strRef>
              <c:f>'level e vari outcome'!$S$41:$V$41</c:f>
              <c:strCache>
                <c:ptCount val="4"/>
                <c:pt idx="0">
                  <c:v>Involvement of health sector</c:v>
                </c:pt>
                <c:pt idx="1">
                  <c:v>Health sector INVOLVED</c:v>
                </c:pt>
                <c:pt idx="2">
                  <c:v>Health sector NOT involved</c:v>
                </c:pt>
                <c:pt idx="3">
                  <c:v>Indirectly on the SDH</c:v>
                </c:pt>
              </c:strCache>
            </c:strRef>
          </c:cat>
          <c:val>
            <c:numRef>
              <c:f>'level e vari outcome'!$S$44:$V$44</c:f>
              <c:numCache>
                <c:formatCode>#,#00%</c:formatCode>
                <c:ptCount val="4"/>
                <c:pt idx="0">
                  <c:v>0.54545454545454541</c:v>
                </c:pt>
                <c:pt idx="1">
                  <c:v>0.83329999999999993</c:v>
                </c:pt>
                <c:pt idx="2">
                  <c:v>0.25</c:v>
                </c:pt>
                <c:pt idx="3">
                  <c:v>0</c:v>
                </c:pt>
              </c:numCache>
            </c:numRef>
          </c:val>
          <c:extLst>
            <c:ext xmlns:c16="http://schemas.microsoft.com/office/drawing/2014/chart" uri="{C3380CC4-5D6E-409C-BE32-E72D297353CC}">
              <c16:uniqueId val="{00000002-D4D1-430C-AD29-C3B97B8A747E}"/>
            </c:ext>
          </c:extLst>
        </c:ser>
        <c:dLbls>
          <c:showLegendKey val="0"/>
          <c:showVal val="0"/>
          <c:showCatName val="0"/>
          <c:showSerName val="0"/>
          <c:showPercent val="0"/>
          <c:showBubbleSize val="0"/>
        </c:dLbls>
        <c:gapWidth val="219"/>
        <c:overlap val="-27"/>
        <c:axId val="507524240"/>
        <c:axId val="507521360"/>
      </c:barChart>
      <c:catAx>
        <c:axId val="50752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it-IT"/>
          </a:p>
        </c:txPr>
        <c:crossAx val="507521360"/>
        <c:crosses val="autoZero"/>
        <c:auto val="1"/>
        <c:lblAlgn val="ctr"/>
        <c:lblOffset val="100"/>
        <c:noMultiLvlLbl val="0"/>
      </c:catAx>
      <c:valAx>
        <c:axId val="5075213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it-IT"/>
          </a:p>
        </c:txPr>
        <c:crossAx val="507524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3732294702155E-2"/>
          <c:y val="0.128666176371629"/>
          <c:w val="0.90198811668497769"/>
          <c:h val="0.62714040748576472"/>
        </c:manualLayout>
      </c:layout>
      <c:barChart>
        <c:barDir val="col"/>
        <c:grouping val="clustered"/>
        <c:varyColors val="0"/>
        <c:ser>
          <c:idx val="0"/>
          <c:order val="0"/>
          <c:tx>
            <c:strRef>
              <c:f>'level e vari outcome'!$A$2</c:f>
              <c:strCache>
                <c:ptCount val="1"/>
                <c:pt idx="0">
                  <c:v>C</c:v>
                </c:pt>
              </c:strCache>
            </c:strRef>
          </c:tx>
          <c:spPr>
            <a:solidFill>
              <a:srgbClr val="C00000"/>
            </a:solidFill>
            <a:ln>
              <a:noFill/>
            </a:ln>
            <a:effectLst/>
          </c:spPr>
          <c:invertIfNegative val="0"/>
          <c:cat>
            <c:strRef>
              <c:f>'level e vari outcome'!$R$1:$U$1</c:f>
              <c:strCache>
                <c:ptCount val="4"/>
                <c:pt idx="0">
                  <c:v>Involvement of health sector</c:v>
                </c:pt>
                <c:pt idx="1">
                  <c:v>Planning and coordination</c:v>
                </c:pt>
                <c:pt idx="2">
                  <c:v>Advocacy or consultancy</c:v>
                </c:pt>
                <c:pt idx="3">
                  <c:v>Implementation</c:v>
                </c:pt>
              </c:strCache>
            </c:strRef>
          </c:cat>
          <c:val>
            <c:numRef>
              <c:f>'level e vari outcome'!$R$2:$U$2</c:f>
              <c:numCache>
                <c:formatCode>#,#00%</c:formatCode>
                <c:ptCount val="4"/>
                <c:pt idx="0">
                  <c:v>0.66666666666666663</c:v>
                </c:pt>
                <c:pt idx="1">
                  <c:v>0.33333333333333331</c:v>
                </c:pt>
                <c:pt idx="2">
                  <c:v>0.3</c:v>
                </c:pt>
                <c:pt idx="3">
                  <c:v>0.8</c:v>
                </c:pt>
              </c:numCache>
            </c:numRef>
          </c:val>
          <c:extLst>
            <c:ext xmlns:c16="http://schemas.microsoft.com/office/drawing/2014/chart" uri="{C3380CC4-5D6E-409C-BE32-E72D297353CC}">
              <c16:uniqueId val="{00000000-E39E-4CD9-B238-B17112F5F68C}"/>
            </c:ext>
          </c:extLst>
        </c:ser>
        <c:ser>
          <c:idx val="1"/>
          <c:order val="1"/>
          <c:tx>
            <c:strRef>
              <c:f>'level e vari outcome'!$A$3</c:f>
              <c:strCache>
                <c:ptCount val="1"/>
                <c:pt idx="0">
                  <c:v>B</c:v>
                </c:pt>
              </c:strCache>
            </c:strRef>
          </c:tx>
          <c:spPr>
            <a:solidFill>
              <a:srgbClr val="ED7D31"/>
            </a:solidFill>
            <a:ln>
              <a:noFill/>
            </a:ln>
            <a:effectLst/>
          </c:spPr>
          <c:invertIfNegative val="0"/>
          <c:cat>
            <c:strRef>
              <c:f>'level e vari outcome'!$R$1:$U$1</c:f>
              <c:strCache>
                <c:ptCount val="4"/>
                <c:pt idx="0">
                  <c:v>Involvement of health sector</c:v>
                </c:pt>
                <c:pt idx="1">
                  <c:v>Planning and coordination</c:v>
                </c:pt>
                <c:pt idx="2">
                  <c:v>Advocacy or consultancy</c:v>
                </c:pt>
                <c:pt idx="3">
                  <c:v>Implementation</c:v>
                </c:pt>
              </c:strCache>
            </c:strRef>
          </c:cat>
          <c:val>
            <c:numRef>
              <c:f>'level e vari outcome'!$R$3:$U$3</c:f>
              <c:numCache>
                <c:formatCode>#,#00%</c:formatCode>
                <c:ptCount val="4"/>
                <c:pt idx="0">
                  <c:v>0.57425742574257421</c:v>
                </c:pt>
                <c:pt idx="1">
                  <c:v>0.34482758620689657</c:v>
                </c:pt>
                <c:pt idx="2">
                  <c:v>0.51724137931034486</c:v>
                </c:pt>
                <c:pt idx="3">
                  <c:v>0.63793103448275867</c:v>
                </c:pt>
              </c:numCache>
            </c:numRef>
          </c:val>
          <c:extLst>
            <c:ext xmlns:c16="http://schemas.microsoft.com/office/drawing/2014/chart" uri="{C3380CC4-5D6E-409C-BE32-E72D297353CC}">
              <c16:uniqueId val="{00000001-E39E-4CD9-B238-B17112F5F68C}"/>
            </c:ext>
          </c:extLst>
        </c:ser>
        <c:ser>
          <c:idx val="2"/>
          <c:order val="2"/>
          <c:tx>
            <c:strRef>
              <c:f>'level e vari outcome'!$A$4</c:f>
              <c:strCache>
                <c:ptCount val="1"/>
                <c:pt idx="0">
                  <c:v>A</c:v>
                </c:pt>
              </c:strCache>
            </c:strRef>
          </c:tx>
          <c:spPr>
            <a:solidFill>
              <a:srgbClr val="92D050"/>
            </a:solidFill>
            <a:ln>
              <a:solidFill>
                <a:schemeClr val="accent1"/>
              </a:solidFill>
            </a:ln>
            <a:effectLst/>
          </c:spPr>
          <c:invertIfNegative val="0"/>
          <c:cat>
            <c:strRef>
              <c:f>'level e vari outcome'!$R$1:$U$1</c:f>
              <c:strCache>
                <c:ptCount val="4"/>
                <c:pt idx="0">
                  <c:v>Involvement of health sector</c:v>
                </c:pt>
                <c:pt idx="1">
                  <c:v>Planning and coordination</c:v>
                </c:pt>
                <c:pt idx="2">
                  <c:v>Advocacy or consultancy</c:v>
                </c:pt>
                <c:pt idx="3">
                  <c:v>Implementation</c:v>
                </c:pt>
              </c:strCache>
            </c:strRef>
          </c:cat>
          <c:val>
            <c:numRef>
              <c:f>'level e vari outcome'!$R$4:$U$4</c:f>
              <c:numCache>
                <c:formatCode>#,#00%</c:formatCode>
                <c:ptCount val="4"/>
                <c:pt idx="0">
                  <c:v>0.54545454545454541</c:v>
                </c:pt>
                <c:pt idx="1">
                  <c:v>0.33333333333333331</c:v>
                </c:pt>
                <c:pt idx="2">
                  <c:v>0.75</c:v>
                </c:pt>
                <c:pt idx="3">
                  <c:v>0.5</c:v>
                </c:pt>
              </c:numCache>
            </c:numRef>
          </c:val>
          <c:extLst>
            <c:ext xmlns:c16="http://schemas.microsoft.com/office/drawing/2014/chart" uri="{C3380CC4-5D6E-409C-BE32-E72D297353CC}">
              <c16:uniqueId val="{00000002-E39E-4CD9-B238-B17112F5F68C}"/>
            </c:ext>
          </c:extLst>
        </c:ser>
        <c:dLbls>
          <c:showLegendKey val="0"/>
          <c:showVal val="0"/>
          <c:showCatName val="0"/>
          <c:showSerName val="0"/>
          <c:showPercent val="0"/>
          <c:showBubbleSize val="0"/>
        </c:dLbls>
        <c:gapWidth val="219"/>
        <c:overlap val="-27"/>
        <c:axId val="449178680"/>
        <c:axId val="325362424"/>
      </c:barChart>
      <c:catAx>
        <c:axId val="44917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it-IT"/>
          </a:p>
        </c:txPr>
        <c:crossAx val="325362424"/>
        <c:crosses val="autoZero"/>
        <c:auto val="1"/>
        <c:lblAlgn val="ctr"/>
        <c:lblOffset val="100"/>
        <c:noMultiLvlLbl val="0"/>
      </c:catAx>
      <c:valAx>
        <c:axId val="3253624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449178680"/>
        <c:crosses val="autoZero"/>
        <c:crossBetween val="between"/>
      </c:valAx>
      <c:spPr>
        <a:noFill/>
        <a:ln>
          <a:noFill/>
        </a:ln>
        <a:effectLst/>
      </c:spPr>
    </c:plotArea>
    <c:legend>
      <c:legendPos val="b"/>
      <c:layout>
        <c:manualLayout>
          <c:xMode val="edge"/>
          <c:yMode val="edge"/>
          <c:x val="0.40999674506828426"/>
          <c:y val="0.89445957343138849"/>
          <c:w val="0.18000637258246502"/>
          <c:h val="0.1055404265686115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circle"/>
            <c:size val="13"/>
            <c:spPr>
              <a:solidFill>
                <a:schemeClr val="accent1"/>
              </a:solidFill>
              <a:ln w="9525">
                <a:noFill/>
              </a:ln>
              <a:effectLst/>
            </c:spPr>
          </c:marker>
          <c:dPt>
            <c:idx val="0"/>
            <c:marker>
              <c:symbol val="circle"/>
              <c:size val="13"/>
              <c:spPr>
                <a:solidFill>
                  <a:srgbClr val="C00000"/>
                </a:solidFill>
                <a:ln w="9525">
                  <a:noFill/>
                </a:ln>
                <a:effectLst/>
              </c:spPr>
            </c:marker>
            <c:bubble3D val="0"/>
            <c:extLst>
              <c:ext xmlns:c16="http://schemas.microsoft.com/office/drawing/2014/chart" uri="{C3380CC4-5D6E-409C-BE32-E72D297353CC}">
                <c16:uniqueId val="{00000000-24F2-4837-9013-EAF4948A0AB6}"/>
              </c:ext>
            </c:extLst>
          </c:dPt>
          <c:dPt>
            <c:idx val="1"/>
            <c:marker>
              <c:symbol val="circle"/>
              <c:size val="13"/>
              <c:spPr>
                <a:solidFill>
                  <a:srgbClr val="C00000"/>
                </a:solidFill>
                <a:ln w="9525">
                  <a:noFill/>
                </a:ln>
                <a:effectLst/>
              </c:spPr>
            </c:marker>
            <c:bubble3D val="0"/>
            <c:extLst>
              <c:ext xmlns:c16="http://schemas.microsoft.com/office/drawing/2014/chart" uri="{C3380CC4-5D6E-409C-BE32-E72D297353CC}">
                <c16:uniqueId val="{00000001-24F2-4837-9013-EAF4948A0AB6}"/>
              </c:ext>
            </c:extLst>
          </c:dPt>
          <c:dPt>
            <c:idx val="2"/>
            <c:marker>
              <c:symbol val="circle"/>
              <c:size val="13"/>
              <c:spPr>
                <a:solidFill>
                  <a:srgbClr val="C00000"/>
                </a:solidFill>
                <a:ln w="9525">
                  <a:noFill/>
                </a:ln>
                <a:effectLst/>
              </c:spPr>
            </c:marker>
            <c:bubble3D val="0"/>
            <c:extLst>
              <c:ext xmlns:c16="http://schemas.microsoft.com/office/drawing/2014/chart" uri="{C3380CC4-5D6E-409C-BE32-E72D297353CC}">
                <c16:uniqueId val="{00000002-24F2-4837-9013-EAF4948A0AB6}"/>
              </c:ext>
            </c:extLst>
          </c:dPt>
          <c:dPt>
            <c:idx val="3"/>
            <c:marker>
              <c:symbol val="circle"/>
              <c:size val="13"/>
              <c:spPr>
                <a:solidFill>
                  <a:srgbClr val="C00000"/>
                </a:solidFill>
                <a:ln w="9525">
                  <a:noFill/>
                </a:ln>
                <a:effectLst/>
              </c:spPr>
            </c:marker>
            <c:bubble3D val="0"/>
            <c:extLst>
              <c:ext xmlns:c16="http://schemas.microsoft.com/office/drawing/2014/chart" uri="{C3380CC4-5D6E-409C-BE32-E72D297353CC}">
                <c16:uniqueId val="{00000003-24F2-4837-9013-EAF4948A0AB6}"/>
              </c:ext>
            </c:extLst>
          </c:dPt>
          <c:dPt>
            <c:idx val="4"/>
            <c:marker>
              <c:symbol val="circle"/>
              <c:size val="13"/>
              <c:spPr>
                <a:solidFill>
                  <a:srgbClr val="C00000"/>
                </a:solidFill>
                <a:ln w="9525">
                  <a:noFill/>
                </a:ln>
                <a:effectLst/>
              </c:spPr>
            </c:marker>
            <c:bubble3D val="0"/>
            <c:extLst>
              <c:ext xmlns:c16="http://schemas.microsoft.com/office/drawing/2014/chart" uri="{C3380CC4-5D6E-409C-BE32-E72D297353CC}">
                <c16:uniqueId val="{00000004-24F2-4837-9013-EAF4948A0AB6}"/>
              </c:ext>
            </c:extLst>
          </c:dPt>
          <c:dPt>
            <c:idx val="5"/>
            <c:marker>
              <c:symbol val="circle"/>
              <c:size val="13"/>
              <c:spPr>
                <a:solidFill>
                  <a:schemeClr val="accent2"/>
                </a:solidFill>
                <a:ln w="9525">
                  <a:noFill/>
                </a:ln>
                <a:effectLst/>
              </c:spPr>
            </c:marker>
            <c:bubble3D val="0"/>
            <c:extLst>
              <c:ext xmlns:c16="http://schemas.microsoft.com/office/drawing/2014/chart" uri="{C3380CC4-5D6E-409C-BE32-E72D297353CC}">
                <c16:uniqueId val="{00000005-24F2-4837-9013-EAF4948A0AB6}"/>
              </c:ext>
            </c:extLst>
          </c:dPt>
          <c:dPt>
            <c:idx val="6"/>
            <c:marker>
              <c:symbol val="circle"/>
              <c:size val="13"/>
              <c:spPr>
                <a:solidFill>
                  <a:schemeClr val="accent2"/>
                </a:solidFill>
                <a:ln w="9525">
                  <a:noFill/>
                </a:ln>
                <a:effectLst/>
              </c:spPr>
            </c:marker>
            <c:bubble3D val="0"/>
            <c:extLst>
              <c:ext xmlns:c16="http://schemas.microsoft.com/office/drawing/2014/chart" uri="{C3380CC4-5D6E-409C-BE32-E72D297353CC}">
                <c16:uniqueId val="{00000006-24F2-4837-9013-EAF4948A0AB6}"/>
              </c:ext>
            </c:extLst>
          </c:dPt>
          <c:dPt>
            <c:idx val="7"/>
            <c:marker>
              <c:symbol val="circle"/>
              <c:size val="13"/>
              <c:spPr>
                <a:solidFill>
                  <a:schemeClr val="accent2"/>
                </a:solidFill>
                <a:ln w="9525">
                  <a:noFill/>
                </a:ln>
                <a:effectLst/>
              </c:spPr>
            </c:marker>
            <c:bubble3D val="0"/>
            <c:extLst>
              <c:ext xmlns:c16="http://schemas.microsoft.com/office/drawing/2014/chart" uri="{C3380CC4-5D6E-409C-BE32-E72D297353CC}">
                <c16:uniqueId val="{00000007-24F2-4837-9013-EAF4948A0AB6}"/>
              </c:ext>
            </c:extLst>
          </c:dPt>
          <c:dPt>
            <c:idx val="8"/>
            <c:marker>
              <c:symbol val="circle"/>
              <c:size val="13"/>
              <c:spPr>
                <a:solidFill>
                  <a:schemeClr val="accent2"/>
                </a:solidFill>
                <a:ln w="9525">
                  <a:noFill/>
                </a:ln>
                <a:effectLst/>
              </c:spPr>
            </c:marker>
            <c:bubble3D val="0"/>
            <c:extLst>
              <c:ext xmlns:c16="http://schemas.microsoft.com/office/drawing/2014/chart" uri="{C3380CC4-5D6E-409C-BE32-E72D297353CC}">
                <c16:uniqueId val="{00000008-24F2-4837-9013-EAF4948A0AB6}"/>
              </c:ext>
            </c:extLst>
          </c:dPt>
          <c:dPt>
            <c:idx val="9"/>
            <c:marker>
              <c:symbol val="circle"/>
              <c:size val="13"/>
              <c:spPr>
                <a:solidFill>
                  <a:schemeClr val="accent2"/>
                </a:solidFill>
                <a:ln w="9525">
                  <a:noFill/>
                </a:ln>
                <a:effectLst/>
              </c:spPr>
            </c:marker>
            <c:bubble3D val="0"/>
            <c:extLst>
              <c:ext xmlns:c16="http://schemas.microsoft.com/office/drawing/2014/chart" uri="{C3380CC4-5D6E-409C-BE32-E72D297353CC}">
                <c16:uniqueId val="{00000009-24F2-4837-9013-EAF4948A0AB6}"/>
              </c:ext>
            </c:extLst>
          </c:dPt>
          <c:dPt>
            <c:idx val="10"/>
            <c:marker>
              <c:symbol val="circle"/>
              <c:size val="13"/>
              <c:spPr>
                <a:solidFill>
                  <a:schemeClr val="accent2"/>
                </a:solidFill>
                <a:ln w="9525">
                  <a:noFill/>
                </a:ln>
                <a:effectLst/>
              </c:spPr>
            </c:marker>
            <c:bubble3D val="0"/>
            <c:extLst>
              <c:ext xmlns:c16="http://schemas.microsoft.com/office/drawing/2014/chart" uri="{C3380CC4-5D6E-409C-BE32-E72D297353CC}">
                <c16:uniqueId val="{0000000A-24F2-4837-9013-EAF4948A0AB6}"/>
              </c:ext>
            </c:extLst>
          </c:dPt>
          <c:dPt>
            <c:idx val="11"/>
            <c:marker>
              <c:symbol val="circle"/>
              <c:size val="13"/>
              <c:spPr>
                <a:solidFill>
                  <a:schemeClr val="accent2"/>
                </a:solidFill>
                <a:ln w="9525">
                  <a:noFill/>
                </a:ln>
                <a:effectLst/>
              </c:spPr>
            </c:marker>
            <c:bubble3D val="0"/>
            <c:extLst>
              <c:ext xmlns:c16="http://schemas.microsoft.com/office/drawing/2014/chart" uri="{C3380CC4-5D6E-409C-BE32-E72D297353CC}">
                <c16:uniqueId val="{0000000B-24F2-4837-9013-EAF4948A0AB6}"/>
              </c:ext>
            </c:extLst>
          </c:dPt>
          <c:dPt>
            <c:idx val="12"/>
            <c:marker>
              <c:symbol val="circle"/>
              <c:size val="13"/>
              <c:spPr>
                <a:solidFill>
                  <a:schemeClr val="accent2"/>
                </a:solidFill>
                <a:ln w="9525">
                  <a:noFill/>
                </a:ln>
                <a:effectLst/>
              </c:spPr>
            </c:marker>
            <c:bubble3D val="0"/>
            <c:extLst>
              <c:ext xmlns:c16="http://schemas.microsoft.com/office/drawing/2014/chart" uri="{C3380CC4-5D6E-409C-BE32-E72D297353CC}">
                <c16:uniqueId val="{0000000C-24F2-4837-9013-EAF4948A0AB6}"/>
              </c:ext>
            </c:extLst>
          </c:dPt>
          <c:dPt>
            <c:idx val="13"/>
            <c:marker>
              <c:symbol val="circle"/>
              <c:size val="13"/>
              <c:spPr>
                <a:solidFill>
                  <a:schemeClr val="accent2"/>
                </a:solidFill>
                <a:ln w="9525">
                  <a:noFill/>
                </a:ln>
                <a:effectLst/>
              </c:spPr>
            </c:marker>
            <c:bubble3D val="0"/>
            <c:extLst>
              <c:ext xmlns:c16="http://schemas.microsoft.com/office/drawing/2014/chart" uri="{C3380CC4-5D6E-409C-BE32-E72D297353CC}">
                <c16:uniqueId val="{0000000D-24F2-4837-9013-EAF4948A0AB6}"/>
              </c:ext>
            </c:extLst>
          </c:dPt>
          <c:dPt>
            <c:idx val="14"/>
            <c:marker>
              <c:symbol val="circle"/>
              <c:size val="13"/>
              <c:spPr>
                <a:solidFill>
                  <a:srgbClr val="C00000"/>
                </a:solidFill>
                <a:ln w="9525">
                  <a:noFill/>
                </a:ln>
                <a:effectLst/>
              </c:spPr>
            </c:marker>
            <c:bubble3D val="0"/>
            <c:extLst>
              <c:ext xmlns:c16="http://schemas.microsoft.com/office/drawing/2014/chart" uri="{C3380CC4-5D6E-409C-BE32-E72D297353CC}">
                <c16:uniqueId val="{0000000E-24F2-4837-9013-EAF4948A0AB6}"/>
              </c:ext>
            </c:extLst>
          </c:dPt>
          <c:dPt>
            <c:idx val="15"/>
            <c:marker>
              <c:symbol val="circle"/>
              <c:size val="13"/>
              <c:spPr>
                <a:solidFill>
                  <a:schemeClr val="accent2"/>
                </a:solidFill>
                <a:ln w="9525">
                  <a:noFill/>
                </a:ln>
                <a:effectLst/>
              </c:spPr>
            </c:marker>
            <c:bubble3D val="0"/>
            <c:extLst>
              <c:ext xmlns:c16="http://schemas.microsoft.com/office/drawing/2014/chart" uri="{C3380CC4-5D6E-409C-BE32-E72D297353CC}">
                <c16:uniqueId val="{0000000F-24F2-4837-9013-EAF4948A0AB6}"/>
              </c:ext>
            </c:extLst>
          </c:dPt>
          <c:dPt>
            <c:idx val="16"/>
            <c:marker>
              <c:symbol val="circle"/>
              <c:size val="13"/>
              <c:spPr>
                <a:solidFill>
                  <a:schemeClr val="accent2"/>
                </a:solidFill>
                <a:ln w="9525">
                  <a:noFill/>
                </a:ln>
                <a:effectLst/>
              </c:spPr>
            </c:marker>
            <c:bubble3D val="0"/>
            <c:extLst>
              <c:ext xmlns:c16="http://schemas.microsoft.com/office/drawing/2014/chart" uri="{C3380CC4-5D6E-409C-BE32-E72D297353CC}">
                <c16:uniqueId val="{00000010-24F2-4837-9013-EAF4948A0AB6}"/>
              </c:ext>
            </c:extLst>
          </c:dPt>
          <c:dPt>
            <c:idx val="17"/>
            <c:marker>
              <c:symbol val="circle"/>
              <c:size val="13"/>
              <c:spPr>
                <a:solidFill>
                  <a:schemeClr val="accent6"/>
                </a:solidFill>
                <a:ln w="9525">
                  <a:noFill/>
                </a:ln>
                <a:effectLst/>
              </c:spPr>
            </c:marker>
            <c:bubble3D val="0"/>
            <c:extLst>
              <c:ext xmlns:c16="http://schemas.microsoft.com/office/drawing/2014/chart" uri="{C3380CC4-5D6E-409C-BE32-E72D297353CC}">
                <c16:uniqueId val="{00000011-24F2-4837-9013-EAF4948A0AB6}"/>
              </c:ext>
            </c:extLst>
          </c:dPt>
          <c:dPt>
            <c:idx val="18"/>
            <c:marker>
              <c:symbol val="circle"/>
              <c:size val="13"/>
              <c:spPr>
                <a:solidFill>
                  <a:schemeClr val="accent6"/>
                </a:solidFill>
                <a:ln w="9525">
                  <a:noFill/>
                </a:ln>
                <a:effectLst/>
              </c:spPr>
            </c:marker>
            <c:bubble3D val="0"/>
            <c:extLst>
              <c:ext xmlns:c16="http://schemas.microsoft.com/office/drawing/2014/chart" uri="{C3380CC4-5D6E-409C-BE32-E72D297353CC}">
                <c16:uniqueId val="{00000012-24F2-4837-9013-EAF4948A0AB6}"/>
              </c:ext>
            </c:extLst>
          </c:dPt>
          <c:dPt>
            <c:idx val="19"/>
            <c:marker>
              <c:symbol val="circle"/>
              <c:size val="13"/>
              <c:spPr>
                <a:solidFill>
                  <a:schemeClr val="accent6"/>
                </a:solidFill>
                <a:ln w="9525">
                  <a:noFill/>
                </a:ln>
                <a:effectLst/>
              </c:spPr>
            </c:marker>
            <c:bubble3D val="0"/>
            <c:extLst>
              <c:ext xmlns:c16="http://schemas.microsoft.com/office/drawing/2014/chart" uri="{C3380CC4-5D6E-409C-BE32-E72D297353CC}">
                <c16:uniqueId val="{00000013-24F2-4837-9013-EAF4948A0AB6}"/>
              </c:ext>
            </c:extLst>
          </c:dPt>
          <c:dPt>
            <c:idx val="20"/>
            <c:marker>
              <c:symbol val="circle"/>
              <c:size val="13"/>
              <c:spPr>
                <a:solidFill>
                  <a:schemeClr val="tx1"/>
                </a:solidFill>
                <a:ln w="9525">
                  <a:noFill/>
                </a:ln>
                <a:effectLst/>
              </c:spPr>
            </c:marker>
            <c:bubble3D val="0"/>
            <c:extLst>
              <c:ext xmlns:c16="http://schemas.microsoft.com/office/drawing/2014/chart" uri="{C3380CC4-5D6E-409C-BE32-E72D297353CC}">
                <c16:uniqueId val="{00000014-24F2-4837-9013-EAF4948A0AB6}"/>
              </c:ext>
            </c:extLst>
          </c:dPt>
          <c:dPt>
            <c:idx val="21"/>
            <c:marker>
              <c:symbol val="circle"/>
              <c:size val="13"/>
              <c:spPr>
                <a:solidFill>
                  <a:schemeClr val="tx1"/>
                </a:solidFill>
                <a:ln w="9525">
                  <a:noFill/>
                </a:ln>
                <a:effectLst/>
              </c:spPr>
            </c:marker>
            <c:bubble3D val="0"/>
            <c:extLst>
              <c:ext xmlns:c16="http://schemas.microsoft.com/office/drawing/2014/chart" uri="{C3380CC4-5D6E-409C-BE32-E72D297353CC}">
                <c16:uniqueId val="{00000015-24F2-4837-9013-EAF4948A0AB6}"/>
              </c:ext>
            </c:extLst>
          </c:dPt>
          <c:dPt>
            <c:idx val="22"/>
            <c:marker>
              <c:symbol val="circle"/>
              <c:size val="13"/>
              <c:spPr>
                <a:solidFill>
                  <a:schemeClr val="tx1"/>
                </a:solidFill>
                <a:ln w="9525">
                  <a:noFill/>
                </a:ln>
                <a:effectLst/>
              </c:spPr>
            </c:marker>
            <c:bubble3D val="0"/>
            <c:extLst>
              <c:ext xmlns:c16="http://schemas.microsoft.com/office/drawing/2014/chart" uri="{C3380CC4-5D6E-409C-BE32-E72D297353CC}">
                <c16:uniqueId val="{00000016-24F2-4837-9013-EAF4948A0AB6}"/>
              </c:ext>
            </c:extLst>
          </c:dPt>
          <c:dLbls>
            <c:dLbl>
              <c:idx val="0"/>
              <c:tx>
                <c:rich>
                  <a:bodyPr/>
                  <a:lstStyle/>
                  <a:p>
                    <a:r>
                      <a:rPr lang="en-US"/>
                      <a:t>Croatia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2-4837-9013-EAF4948A0AB6}"/>
                </c:ext>
              </c:extLst>
            </c:dLbl>
            <c:dLbl>
              <c:idx val="1"/>
              <c:tx>
                <c:rich>
                  <a:bodyPr/>
                  <a:lstStyle/>
                  <a:p>
                    <a:r>
                      <a:rPr lang="en-US"/>
                      <a:t>Romania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F2-4837-9013-EAF4948A0AB6}"/>
                </c:ext>
              </c:extLst>
            </c:dLbl>
            <c:dLbl>
              <c:idx val="2"/>
              <c:tx>
                <c:rich>
                  <a:bodyPr/>
                  <a:lstStyle/>
                  <a:p>
                    <a:r>
                      <a:rPr lang="en-US"/>
                      <a:t>Estonia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F2-4837-9013-EAF4948A0AB6}"/>
                </c:ext>
              </c:extLst>
            </c:dLbl>
            <c:dLbl>
              <c:idx val="3"/>
              <c:tx>
                <c:rich>
                  <a:bodyPr/>
                  <a:lstStyle/>
                  <a:p>
                    <a:r>
                      <a:rPr lang="en-US"/>
                      <a:t>Greece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F2-4837-9013-EAF4948A0AB6}"/>
                </c:ext>
              </c:extLst>
            </c:dLbl>
            <c:dLbl>
              <c:idx val="4"/>
              <c:tx>
                <c:rich>
                  <a:bodyPr/>
                  <a:lstStyle/>
                  <a:p>
                    <a:r>
                      <a:rPr lang="en-US"/>
                      <a:t>Serbia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F2-4837-9013-EAF4948A0AB6}"/>
                </c:ext>
              </c:extLst>
            </c:dLbl>
            <c:dLbl>
              <c:idx val="5"/>
              <c:tx>
                <c:rich>
                  <a:bodyPr/>
                  <a:lstStyle/>
                  <a:p>
                    <a:r>
                      <a:rPr lang="en-US" dirty="0"/>
                      <a:t>Netherlands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F2-4837-9013-EAF4948A0AB6}"/>
                </c:ext>
              </c:extLst>
            </c:dLbl>
            <c:dLbl>
              <c:idx val="6"/>
              <c:tx>
                <c:rich>
                  <a:bodyPr/>
                  <a:lstStyle/>
                  <a:p>
                    <a:r>
                      <a:rPr lang="en-US"/>
                      <a:t>Portugal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F2-4837-9013-EAF4948A0AB6}"/>
                </c:ext>
              </c:extLst>
            </c:dLbl>
            <c:dLbl>
              <c:idx val="7"/>
              <c:tx>
                <c:rich>
                  <a:bodyPr/>
                  <a:lstStyle/>
                  <a:p>
                    <a:r>
                      <a:rPr lang="en-US"/>
                      <a:t>Belgium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F2-4837-9013-EAF4948A0AB6}"/>
                </c:ext>
              </c:extLst>
            </c:dLbl>
            <c:dLbl>
              <c:idx val="8"/>
              <c:tx>
                <c:rich>
                  <a:bodyPr/>
                  <a:lstStyle/>
                  <a:p>
                    <a:r>
                      <a:rPr lang="en-US"/>
                      <a:t>Spain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F2-4837-9013-EAF4948A0AB6}"/>
                </c:ext>
              </c:extLst>
            </c:dLbl>
            <c:dLbl>
              <c:idx val="9"/>
              <c:tx>
                <c:rich>
                  <a:bodyPr/>
                  <a:lstStyle/>
                  <a:p>
                    <a:r>
                      <a:rPr lang="en-US"/>
                      <a:t>Czech 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F2-4837-9013-EAF4948A0AB6}"/>
                </c:ext>
              </c:extLst>
            </c:dLbl>
            <c:dLbl>
              <c:idx val="10"/>
              <c:layout>
                <c:manualLayout>
                  <c:x val="-2.2222222222222222E-3"/>
                  <c:y val="1.6963528413910092E-2"/>
                </c:manualLayout>
              </c:layout>
              <c:tx>
                <c:rich>
                  <a:bodyPr/>
                  <a:lstStyle/>
                  <a:p>
                    <a:r>
                      <a:rPr lang="en-US"/>
                      <a:t>Slovenia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F2-4837-9013-EAF4948A0AB6}"/>
                </c:ext>
              </c:extLst>
            </c:dLbl>
            <c:dLbl>
              <c:idx val="11"/>
              <c:tx>
                <c:rich>
                  <a:bodyPr/>
                  <a:lstStyle/>
                  <a:p>
                    <a:r>
                      <a:rPr lang="en-US"/>
                      <a:t>Sweden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F2-4837-9013-EAF4948A0AB6}"/>
                </c:ext>
              </c:extLst>
            </c:dLbl>
            <c:dLbl>
              <c:idx val="12"/>
              <c:tx>
                <c:rich>
                  <a:bodyPr/>
                  <a:lstStyle/>
                  <a:p>
                    <a:r>
                      <a:rPr lang="en-US"/>
                      <a:t>Italy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F2-4837-9013-EAF4948A0AB6}"/>
                </c:ext>
              </c:extLst>
            </c:dLbl>
            <c:dLbl>
              <c:idx val="13"/>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F2-4837-9013-EAF4948A0AB6}"/>
                </c:ext>
              </c:extLst>
            </c:dLbl>
            <c:dLbl>
              <c:idx val="14"/>
              <c:tx>
                <c:rich>
                  <a:bodyPr/>
                  <a:lstStyle/>
                  <a:p>
                    <a:r>
                      <a:rPr lang="en-US"/>
                      <a:t>Bulgaria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F2-4837-9013-EAF4948A0AB6}"/>
                </c:ext>
              </c:extLst>
            </c:dLbl>
            <c:dLbl>
              <c:idx val="15"/>
              <c:layout>
                <c:manualLayout>
                  <c:x val="0"/>
                  <c:y val="-1.6963528413910092E-2"/>
                </c:manualLayout>
              </c:layout>
              <c:tx>
                <c:rich>
                  <a:bodyPr/>
                  <a:lstStyle/>
                  <a:p>
                    <a:r>
                      <a:rPr lang="en-US"/>
                      <a:t>France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F2-4837-9013-EAF4948A0AB6}"/>
                </c:ext>
              </c:extLst>
            </c:dLbl>
            <c:dLbl>
              <c:idx val="16"/>
              <c:tx>
                <c:rich>
                  <a:bodyPr/>
                  <a:lstStyle/>
                  <a:p>
                    <a:r>
                      <a:rPr lang="en-US"/>
                      <a:t>Poland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4F2-4837-9013-EAF4948A0AB6}"/>
                </c:ext>
              </c:extLst>
            </c:dLbl>
            <c:dLbl>
              <c:idx val="17"/>
              <c:tx>
                <c:rich>
                  <a:bodyPr/>
                  <a:lstStyle/>
                  <a:p>
                    <a:r>
                      <a:rPr lang="en-US"/>
                      <a:t>Norway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F2-4837-9013-EAF4948A0AB6}"/>
                </c:ext>
              </c:extLst>
            </c:dLbl>
            <c:dLbl>
              <c:idx val="18"/>
              <c:tx>
                <c:rich>
                  <a:bodyPr/>
                  <a:lstStyle/>
                  <a:p>
                    <a:r>
                      <a:rPr lang="en-US"/>
                      <a:t>UK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F2-4837-9013-EAF4948A0AB6}"/>
                </c:ext>
              </c:extLst>
            </c:dLbl>
            <c:dLbl>
              <c:idx val="19"/>
              <c:tx>
                <c:rich>
                  <a:bodyPr/>
                  <a:lstStyle/>
                  <a:p>
                    <a:r>
                      <a:rPr lang="en-US"/>
                      <a:t>Finland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F2-4837-9013-EAF4948A0AB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Foglio1!$B$7:$B$26</c:f>
              <c:numCache>
                <c:formatCode>#,#00%</c:formatCode>
                <c:ptCount val="20"/>
                <c:pt idx="0">
                  <c:v>0.26600000000000001</c:v>
                </c:pt>
                <c:pt idx="1">
                  <c:v>0.28300000000000003</c:v>
                </c:pt>
                <c:pt idx="2">
                  <c:v>0.28899999999999998</c:v>
                </c:pt>
                <c:pt idx="3">
                  <c:v>0.24</c:v>
                </c:pt>
                <c:pt idx="4">
                  <c:v>0.316</c:v>
                </c:pt>
                <c:pt idx="5">
                  <c:v>0.21899999999999997</c:v>
                </c:pt>
                <c:pt idx="6">
                  <c:v>0.23600000000000002</c:v>
                </c:pt>
                <c:pt idx="7">
                  <c:v>0.26300000000000001</c:v>
                </c:pt>
                <c:pt idx="8" formatCode="General">
                  <c:v>0.27200000000000002</c:v>
                </c:pt>
                <c:pt idx="9">
                  <c:v>0.2</c:v>
                </c:pt>
                <c:pt idx="10">
                  <c:v>0.24</c:v>
                </c:pt>
                <c:pt idx="11">
                  <c:v>0.29299999999999998</c:v>
                </c:pt>
                <c:pt idx="12">
                  <c:v>0.252</c:v>
                </c:pt>
                <c:pt idx="13">
                  <c:v>0.24100000000000002</c:v>
                </c:pt>
                <c:pt idx="14">
                  <c:v>0.29199999999999998</c:v>
                </c:pt>
                <c:pt idx="15">
                  <c:v>0.24100000000000002</c:v>
                </c:pt>
                <c:pt idx="16">
                  <c:v>0.24</c:v>
                </c:pt>
                <c:pt idx="17">
                  <c:v>0.26200000000000001</c:v>
                </c:pt>
                <c:pt idx="18">
                  <c:v>0.29199999999999998</c:v>
                </c:pt>
                <c:pt idx="19">
                  <c:v>0.26700000000000002</c:v>
                </c:pt>
              </c:numCache>
            </c:numRef>
          </c:xVal>
          <c:yVal>
            <c:numRef>
              <c:f>Foglio1!$D$7:$D$26</c:f>
              <c:numCache>
                <c:formatCode>#,#00%</c:formatCode>
                <c:ptCount val="20"/>
                <c:pt idx="0">
                  <c:v>0.24812030075187969</c:v>
                </c:pt>
                <c:pt idx="1">
                  <c:v>0.1660777385159011</c:v>
                </c:pt>
                <c:pt idx="2">
                  <c:v>0.27335640138408301</c:v>
                </c:pt>
                <c:pt idx="3">
                  <c:v>0.15833333333333335</c:v>
                </c:pt>
                <c:pt idx="4">
                  <c:v>0.18670886075949367</c:v>
                </c:pt>
                <c:pt idx="5">
                  <c:v>0.39726027397260266</c:v>
                </c:pt>
                <c:pt idx="6">
                  <c:v>0.22457627118644075</c:v>
                </c:pt>
                <c:pt idx="7">
                  <c:v>0.39543726235741444</c:v>
                </c:pt>
                <c:pt idx="8">
                  <c:v>0.20588235294117643</c:v>
                </c:pt>
                <c:pt idx="9">
                  <c:v>0.33</c:v>
                </c:pt>
                <c:pt idx="10">
                  <c:v>0.4458333333333333</c:v>
                </c:pt>
                <c:pt idx="11">
                  <c:v>0.46075085324232079</c:v>
                </c:pt>
                <c:pt idx="12">
                  <c:v>0.19444444444444439</c:v>
                </c:pt>
                <c:pt idx="13">
                  <c:v>0.33195020746887971</c:v>
                </c:pt>
                <c:pt idx="14">
                  <c:v>0.19863013698630136</c:v>
                </c:pt>
                <c:pt idx="15">
                  <c:v>0.44813278008298757</c:v>
                </c:pt>
                <c:pt idx="16">
                  <c:v>0.375</c:v>
                </c:pt>
                <c:pt idx="17">
                  <c:v>0.53053435114503822</c:v>
                </c:pt>
                <c:pt idx="18">
                  <c:v>0.41780821917808214</c:v>
                </c:pt>
                <c:pt idx="19">
                  <c:v>0.56928838951310867</c:v>
                </c:pt>
              </c:numCache>
            </c:numRef>
          </c:yVal>
          <c:smooth val="0"/>
          <c:extLst>
            <c:ext xmlns:c16="http://schemas.microsoft.com/office/drawing/2014/chart" uri="{C3380CC4-5D6E-409C-BE32-E72D297353CC}">
              <c16:uniqueId val="{00000017-24F2-4837-9013-EAF4948A0AB6}"/>
            </c:ext>
          </c:extLst>
        </c:ser>
        <c:dLbls>
          <c:showLegendKey val="0"/>
          <c:showVal val="0"/>
          <c:showCatName val="0"/>
          <c:showSerName val="0"/>
          <c:showPercent val="0"/>
          <c:showBubbleSize val="0"/>
        </c:dLbls>
        <c:axId val="1433488736"/>
        <c:axId val="1433490816"/>
      </c:scatterChart>
      <c:valAx>
        <c:axId val="1433488736"/>
        <c:scaling>
          <c:orientation val="minMax"/>
          <c:max val="0.30000000000000004"/>
          <c:min val="0.2"/>
        </c:scaling>
        <c:delete val="0"/>
        <c:axPos val="b"/>
        <c:title>
          <c:tx>
            <c:rich>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r>
                  <a:rPr lang="en-US" sz="1700" b="1" i="0" baseline="0">
                    <a:effectLst/>
                  </a:rPr>
                  <a:t>% of population at risk of poverty, before social transfers, 2017</a:t>
                </a:r>
                <a:endParaRPr lang="it-IT" sz="1700">
                  <a:effectLst/>
                </a:endParaRPr>
              </a:p>
            </c:rich>
          </c:tx>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433490816"/>
        <c:crosses val="autoZero"/>
        <c:crossBetween val="midCat"/>
      </c:valAx>
      <c:valAx>
        <c:axId val="1433490816"/>
        <c:scaling>
          <c:orientation val="minMax"/>
          <c:min val="5.000000000000001E-2"/>
        </c:scaling>
        <c:delete val="0"/>
        <c:axPos val="l"/>
        <c:title>
          <c:tx>
            <c:rich>
              <a:bodyPr rot="-54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r>
                  <a:rPr lang="it-IT" sz="1700" b="1" i="0" baseline="0" dirty="0">
                    <a:effectLst/>
                  </a:rPr>
                  <a:t>Relative  </a:t>
                </a:r>
                <a:r>
                  <a:rPr lang="it-IT" sz="1700" b="1" i="0" baseline="0" dirty="0" err="1">
                    <a:effectLst/>
                  </a:rPr>
                  <a:t>reduction</a:t>
                </a:r>
                <a:r>
                  <a:rPr lang="it-IT" sz="1700" b="1" i="0" baseline="0" dirty="0">
                    <a:effectLst/>
                  </a:rPr>
                  <a:t>, after social transfers</a:t>
                </a:r>
                <a:endParaRPr lang="it-IT" sz="1700" dirty="0">
                  <a:effectLst/>
                </a:endParaRPr>
              </a:p>
            </c:rich>
          </c:tx>
          <c:overlay val="0"/>
          <c:spPr>
            <a:noFill/>
            <a:ln>
              <a:noFill/>
            </a:ln>
            <a:effectLst/>
          </c:spPr>
          <c:txPr>
            <a:bodyPr rot="-54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4334887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13"/>
            <c:spPr>
              <a:solidFill>
                <a:schemeClr val="accent2"/>
              </a:solidFill>
              <a:ln w="9525">
                <a:noFill/>
              </a:ln>
              <a:effectLst/>
            </c:spPr>
          </c:marker>
          <c:dPt>
            <c:idx val="0"/>
            <c:marker>
              <c:symbol val="circle"/>
              <c:size val="13"/>
              <c:spPr>
                <a:solidFill>
                  <a:schemeClr val="tx1">
                    <a:lumMod val="75000"/>
                    <a:lumOff val="25000"/>
                  </a:schemeClr>
                </a:solidFill>
                <a:ln w="9525">
                  <a:noFill/>
                </a:ln>
                <a:effectLst/>
              </c:spPr>
            </c:marker>
            <c:bubble3D val="0"/>
            <c:extLst>
              <c:ext xmlns:c16="http://schemas.microsoft.com/office/drawing/2014/chart" uri="{C3380CC4-5D6E-409C-BE32-E72D297353CC}">
                <c16:uniqueId val="{00000000-C8B8-4B83-97E5-04B271B343E0}"/>
              </c:ext>
            </c:extLst>
          </c:dPt>
          <c:dPt>
            <c:idx val="1"/>
            <c:marker>
              <c:symbol val="circle"/>
              <c:size val="13"/>
              <c:spPr>
                <a:solidFill>
                  <a:srgbClr val="C00000"/>
                </a:solidFill>
                <a:ln w="9525">
                  <a:noFill/>
                </a:ln>
                <a:effectLst/>
              </c:spPr>
            </c:marker>
            <c:bubble3D val="0"/>
            <c:extLst>
              <c:ext xmlns:c16="http://schemas.microsoft.com/office/drawing/2014/chart" uri="{C3380CC4-5D6E-409C-BE32-E72D297353CC}">
                <c16:uniqueId val="{00000001-C8B8-4B83-97E5-04B271B343E0}"/>
              </c:ext>
            </c:extLst>
          </c:dPt>
          <c:dPt>
            <c:idx val="2"/>
            <c:marker>
              <c:symbol val="circle"/>
              <c:size val="13"/>
              <c:spPr>
                <a:solidFill>
                  <a:srgbClr val="C00000"/>
                </a:solidFill>
                <a:ln w="9525">
                  <a:noFill/>
                </a:ln>
                <a:effectLst/>
              </c:spPr>
            </c:marker>
            <c:bubble3D val="0"/>
            <c:extLst>
              <c:ext xmlns:c16="http://schemas.microsoft.com/office/drawing/2014/chart" uri="{C3380CC4-5D6E-409C-BE32-E72D297353CC}">
                <c16:uniqueId val="{00000002-C8B8-4B83-97E5-04B271B343E0}"/>
              </c:ext>
            </c:extLst>
          </c:dPt>
          <c:dPt>
            <c:idx val="3"/>
            <c:marker>
              <c:symbol val="circle"/>
              <c:size val="13"/>
              <c:spPr>
                <a:solidFill>
                  <a:srgbClr val="C00000"/>
                </a:solidFill>
                <a:ln w="9525">
                  <a:noFill/>
                </a:ln>
                <a:effectLst/>
              </c:spPr>
            </c:marker>
            <c:bubble3D val="0"/>
            <c:extLst>
              <c:ext xmlns:c16="http://schemas.microsoft.com/office/drawing/2014/chart" uri="{C3380CC4-5D6E-409C-BE32-E72D297353CC}">
                <c16:uniqueId val="{00000003-C8B8-4B83-97E5-04B271B343E0}"/>
              </c:ext>
            </c:extLst>
          </c:dPt>
          <c:dPt>
            <c:idx val="4"/>
            <c:marker>
              <c:symbol val="circle"/>
              <c:size val="13"/>
              <c:spPr>
                <a:solidFill>
                  <a:srgbClr val="C00000"/>
                </a:solidFill>
                <a:ln w="9525">
                  <a:noFill/>
                </a:ln>
                <a:effectLst/>
              </c:spPr>
            </c:marker>
            <c:bubble3D val="0"/>
            <c:extLst>
              <c:ext xmlns:c16="http://schemas.microsoft.com/office/drawing/2014/chart" uri="{C3380CC4-5D6E-409C-BE32-E72D297353CC}">
                <c16:uniqueId val="{00000004-C8B8-4B83-97E5-04B271B343E0}"/>
              </c:ext>
            </c:extLst>
          </c:dPt>
          <c:dPt>
            <c:idx val="5"/>
            <c:marker>
              <c:symbol val="circle"/>
              <c:size val="13"/>
              <c:spPr>
                <a:solidFill>
                  <a:schemeClr val="accent1"/>
                </a:solidFill>
                <a:ln w="9525">
                  <a:noFill/>
                </a:ln>
                <a:effectLst/>
              </c:spPr>
            </c:marker>
            <c:bubble3D val="0"/>
            <c:extLst>
              <c:ext xmlns:c16="http://schemas.microsoft.com/office/drawing/2014/chart" uri="{C3380CC4-5D6E-409C-BE32-E72D297353CC}">
                <c16:uniqueId val="{00000005-C8B8-4B83-97E5-04B271B343E0}"/>
              </c:ext>
            </c:extLst>
          </c:dPt>
          <c:dPt>
            <c:idx val="6"/>
            <c:marker>
              <c:symbol val="circle"/>
              <c:size val="13"/>
              <c:spPr>
                <a:solidFill>
                  <a:schemeClr val="accent1"/>
                </a:solidFill>
                <a:ln w="9525">
                  <a:noFill/>
                </a:ln>
                <a:effectLst/>
              </c:spPr>
            </c:marker>
            <c:bubble3D val="0"/>
            <c:extLst>
              <c:ext xmlns:c16="http://schemas.microsoft.com/office/drawing/2014/chart" uri="{C3380CC4-5D6E-409C-BE32-E72D297353CC}">
                <c16:uniqueId val="{00000006-C8B8-4B83-97E5-04B271B343E0}"/>
              </c:ext>
            </c:extLst>
          </c:dPt>
          <c:dPt>
            <c:idx val="7"/>
            <c:marker>
              <c:symbol val="circle"/>
              <c:size val="13"/>
              <c:spPr>
                <a:solidFill>
                  <a:schemeClr val="accent1"/>
                </a:solidFill>
                <a:ln w="9525">
                  <a:noFill/>
                </a:ln>
                <a:effectLst/>
              </c:spPr>
            </c:marker>
            <c:bubble3D val="0"/>
            <c:extLst>
              <c:ext xmlns:c16="http://schemas.microsoft.com/office/drawing/2014/chart" uri="{C3380CC4-5D6E-409C-BE32-E72D297353CC}">
                <c16:uniqueId val="{00000007-C8B8-4B83-97E5-04B271B343E0}"/>
              </c:ext>
            </c:extLst>
          </c:dPt>
          <c:dPt>
            <c:idx val="8"/>
            <c:marker>
              <c:symbol val="circle"/>
              <c:size val="13"/>
              <c:spPr>
                <a:solidFill>
                  <a:srgbClr val="ED7D31"/>
                </a:solidFill>
                <a:ln w="9525">
                  <a:noFill/>
                </a:ln>
                <a:effectLst/>
              </c:spPr>
            </c:marker>
            <c:bubble3D val="0"/>
            <c:extLst>
              <c:ext xmlns:c16="http://schemas.microsoft.com/office/drawing/2014/chart" uri="{C3380CC4-5D6E-409C-BE32-E72D297353CC}">
                <c16:uniqueId val="{00000011-C8B8-4B83-97E5-04B271B343E0}"/>
              </c:ext>
            </c:extLst>
          </c:dPt>
          <c:dPt>
            <c:idx val="9"/>
            <c:marker>
              <c:symbol val="circle"/>
              <c:size val="13"/>
              <c:spPr>
                <a:solidFill>
                  <a:srgbClr val="ED7D31"/>
                </a:solidFill>
                <a:ln w="9525">
                  <a:noFill/>
                </a:ln>
                <a:effectLst/>
              </c:spPr>
            </c:marker>
            <c:bubble3D val="0"/>
            <c:extLst>
              <c:ext xmlns:c16="http://schemas.microsoft.com/office/drawing/2014/chart" uri="{C3380CC4-5D6E-409C-BE32-E72D297353CC}">
                <c16:uniqueId val="{00000012-C8B8-4B83-97E5-04B271B343E0}"/>
              </c:ext>
            </c:extLst>
          </c:dPt>
          <c:dPt>
            <c:idx val="10"/>
            <c:marker>
              <c:symbol val="circle"/>
              <c:size val="13"/>
              <c:spPr>
                <a:solidFill>
                  <a:srgbClr val="ED7D31"/>
                </a:solidFill>
                <a:ln w="9525">
                  <a:noFill/>
                </a:ln>
                <a:effectLst/>
              </c:spPr>
            </c:marker>
            <c:bubble3D val="0"/>
            <c:extLst>
              <c:ext xmlns:c16="http://schemas.microsoft.com/office/drawing/2014/chart" uri="{C3380CC4-5D6E-409C-BE32-E72D297353CC}">
                <c16:uniqueId val="{00000013-C8B8-4B83-97E5-04B271B343E0}"/>
              </c:ext>
            </c:extLst>
          </c:dPt>
          <c:dPt>
            <c:idx val="11"/>
            <c:marker>
              <c:symbol val="circle"/>
              <c:size val="13"/>
              <c:spPr>
                <a:solidFill>
                  <a:srgbClr val="ED7D31"/>
                </a:solidFill>
                <a:ln w="9525">
                  <a:noFill/>
                </a:ln>
                <a:effectLst/>
              </c:spPr>
            </c:marker>
            <c:bubble3D val="0"/>
            <c:extLst>
              <c:ext xmlns:c16="http://schemas.microsoft.com/office/drawing/2014/chart" uri="{C3380CC4-5D6E-409C-BE32-E72D297353CC}">
                <c16:uniqueId val="{00000014-C8B8-4B83-97E5-04B271B343E0}"/>
              </c:ext>
            </c:extLst>
          </c:dPt>
          <c:dPt>
            <c:idx val="12"/>
            <c:marker>
              <c:symbol val="circle"/>
              <c:size val="13"/>
              <c:spPr>
                <a:solidFill>
                  <a:srgbClr val="ED7D31"/>
                </a:solidFill>
                <a:ln w="9525">
                  <a:noFill/>
                </a:ln>
                <a:effectLst/>
              </c:spPr>
            </c:marker>
            <c:bubble3D val="0"/>
            <c:extLst>
              <c:ext xmlns:c16="http://schemas.microsoft.com/office/drawing/2014/chart" uri="{C3380CC4-5D6E-409C-BE32-E72D297353CC}">
                <c16:uniqueId val="{00000015-C8B8-4B83-97E5-04B271B343E0}"/>
              </c:ext>
            </c:extLst>
          </c:dPt>
          <c:dPt>
            <c:idx val="13"/>
            <c:marker>
              <c:symbol val="circle"/>
              <c:size val="13"/>
              <c:spPr>
                <a:solidFill>
                  <a:schemeClr val="accent6"/>
                </a:solidFill>
                <a:ln w="9525">
                  <a:noFill/>
                </a:ln>
                <a:effectLst/>
              </c:spPr>
            </c:marker>
            <c:bubble3D val="0"/>
            <c:extLst>
              <c:ext xmlns:c16="http://schemas.microsoft.com/office/drawing/2014/chart" uri="{C3380CC4-5D6E-409C-BE32-E72D297353CC}">
                <c16:uniqueId val="{00000008-C8B8-4B83-97E5-04B271B343E0}"/>
              </c:ext>
            </c:extLst>
          </c:dPt>
          <c:dPt>
            <c:idx val="14"/>
            <c:marker>
              <c:symbol val="circle"/>
              <c:size val="13"/>
              <c:spPr>
                <a:solidFill>
                  <a:schemeClr val="accent6"/>
                </a:solidFill>
                <a:ln w="9525">
                  <a:noFill/>
                </a:ln>
                <a:effectLst/>
              </c:spPr>
            </c:marker>
            <c:bubble3D val="0"/>
            <c:extLst>
              <c:ext xmlns:c16="http://schemas.microsoft.com/office/drawing/2014/chart" uri="{C3380CC4-5D6E-409C-BE32-E72D297353CC}">
                <c16:uniqueId val="{00000009-C8B8-4B83-97E5-04B271B343E0}"/>
              </c:ext>
            </c:extLst>
          </c:dPt>
          <c:dPt>
            <c:idx val="15"/>
            <c:marker>
              <c:symbol val="circle"/>
              <c:size val="13"/>
              <c:spPr>
                <a:solidFill>
                  <a:schemeClr val="accent6"/>
                </a:solidFill>
                <a:ln w="9525">
                  <a:noFill/>
                </a:ln>
                <a:effectLst/>
              </c:spPr>
            </c:marker>
            <c:bubble3D val="0"/>
            <c:extLst>
              <c:ext xmlns:c16="http://schemas.microsoft.com/office/drawing/2014/chart" uri="{C3380CC4-5D6E-409C-BE32-E72D297353CC}">
                <c16:uniqueId val="{0000000A-C8B8-4B83-97E5-04B271B343E0}"/>
              </c:ext>
            </c:extLst>
          </c:dPt>
          <c:dPt>
            <c:idx val="16"/>
            <c:marker>
              <c:symbol val="circle"/>
              <c:size val="13"/>
              <c:spPr>
                <a:solidFill>
                  <a:schemeClr val="accent6"/>
                </a:solidFill>
                <a:ln w="9525">
                  <a:noFill/>
                </a:ln>
                <a:effectLst/>
              </c:spPr>
            </c:marker>
            <c:bubble3D val="0"/>
            <c:extLst>
              <c:ext xmlns:c16="http://schemas.microsoft.com/office/drawing/2014/chart" uri="{C3380CC4-5D6E-409C-BE32-E72D297353CC}">
                <c16:uniqueId val="{0000000B-C8B8-4B83-97E5-04B271B343E0}"/>
              </c:ext>
            </c:extLst>
          </c:dPt>
          <c:dPt>
            <c:idx val="18"/>
            <c:marker>
              <c:symbol val="circle"/>
              <c:size val="13"/>
              <c:spPr>
                <a:solidFill>
                  <a:srgbClr val="F9FF01"/>
                </a:solidFill>
                <a:ln w="9525">
                  <a:noFill/>
                </a:ln>
                <a:effectLst/>
              </c:spPr>
            </c:marker>
            <c:bubble3D val="0"/>
            <c:extLst>
              <c:ext xmlns:c16="http://schemas.microsoft.com/office/drawing/2014/chart" uri="{C3380CC4-5D6E-409C-BE32-E72D297353CC}">
                <c16:uniqueId val="{0000000C-C8B8-4B83-97E5-04B271B343E0}"/>
              </c:ext>
            </c:extLst>
          </c:dPt>
          <c:dPt>
            <c:idx val="19"/>
            <c:marker>
              <c:symbol val="circle"/>
              <c:size val="13"/>
              <c:spPr>
                <a:solidFill>
                  <a:srgbClr val="F9FF01"/>
                </a:solidFill>
                <a:ln w="9525">
                  <a:noFill/>
                </a:ln>
                <a:effectLst/>
              </c:spPr>
            </c:marker>
            <c:bubble3D val="0"/>
            <c:extLst>
              <c:ext xmlns:c16="http://schemas.microsoft.com/office/drawing/2014/chart" uri="{C3380CC4-5D6E-409C-BE32-E72D297353CC}">
                <c16:uniqueId val="{0000000D-C8B8-4B83-97E5-04B271B343E0}"/>
              </c:ext>
            </c:extLst>
          </c:dPt>
          <c:dPt>
            <c:idx val="20"/>
            <c:marker>
              <c:symbol val="circle"/>
              <c:size val="13"/>
              <c:spPr>
                <a:solidFill>
                  <a:schemeClr val="tx1">
                    <a:lumMod val="50000"/>
                    <a:lumOff val="50000"/>
                  </a:schemeClr>
                </a:solidFill>
                <a:ln w="9525">
                  <a:noFill/>
                </a:ln>
                <a:effectLst/>
              </c:spPr>
            </c:marker>
            <c:bubble3D val="0"/>
            <c:extLst>
              <c:ext xmlns:c16="http://schemas.microsoft.com/office/drawing/2014/chart" uri="{C3380CC4-5D6E-409C-BE32-E72D297353CC}">
                <c16:uniqueId val="{0000000E-C8B8-4B83-97E5-04B271B343E0}"/>
              </c:ext>
            </c:extLst>
          </c:dPt>
          <c:dPt>
            <c:idx val="21"/>
            <c:marker>
              <c:symbol val="circle"/>
              <c:size val="13"/>
              <c:spPr>
                <a:solidFill>
                  <a:schemeClr val="tx1">
                    <a:lumMod val="50000"/>
                    <a:lumOff val="50000"/>
                  </a:schemeClr>
                </a:solidFill>
                <a:ln w="9525">
                  <a:noFill/>
                </a:ln>
                <a:effectLst/>
              </c:spPr>
            </c:marker>
            <c:bubble3D val="0"/>
            <c:extLst>
              <c:ext xmlns:c16="http://schemas.microsoft.com/office/drawing/2014/chart" uri="{C3380CC4-5D6E-409C-BE32-E72D297353CC}">
                <c16:uniqueId val="{0000000F-C8B8-4B83-97E5-04B271B343E0}"/>
              </c:ext>
            </c:extLst>
          </c:dPt>
          <c:dPt>
            <c:idx val="22"/>
            <c:marker>
              <c:symbol val="circle"/>
              <c:size val="13"/>
              <c:spPr>
                <a:solidFill>
                  <a:schemeClr val="tx1">
                    <a:lumMod val="50000"/>
                    <a:lumOff val="50000"/>
                  </a:schemeClr>
                </a:solidFill>
                <a:ln w="9525">
                  <a:noFill/>
                </a:ln>
                <a:effectLst/>
              </c:spPr>
            </c:marker>
            <c:bubble3D val="0"/>
            <c:extLst>
              <c:ext xmlns:c16="http://schemas.microsoft.com/office/drawing/2014/chart" uri="{C3380CC4-5D6E-409C-BE32-E72D297353CC}">
                <c16:uniqueId val="{00000010-C8B8-4B83-97E5-04B271B343E0}"/>
              </c:ext>
            </c:extLst>
          </c:dPt>
          <c:dLbls>
            <c:dLbl>
              <c:idx val="0"/>
              <c:tx>
                <c:rich>
                  <a:bodyPr/>
                  <a:lstStyle/>
                  <a:p>
                    <a:r>
                      <a:rPr lang="en-US"/>
                      <a:t>UK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8-4B83-97E5-04B271B343E0}"/>
                </c:ext>
              </c:extLst>
            </c:dLbl>
            <c:dLbl>
              <c:idx val="1"/>
              <c:tx>
                <c:rich>
                  <a:bodyPr/>
                  <a:lstStyle/>
                  <a:p>
                    <a:r>
                      <a:rPr lang="en-US" dirty="0"/>
                      <a:t>Belgium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8-4B83-97E5-04B271B343E0}"/>
                </c:ext>
              </c:extLst>
            </c:dLbl>
            <c:dLbl>
              <c:idx val="2"/>
              <c:layout>
                <c:manualLayout>
                  <c:x val="-2.2380203353224927E-3"/>
                  <c:y val="-2.3748939779474131E-2"/>
                </c:manualLayout>
              </c:layout>
              <c:tx>
                <c:rich>
                  <a:bodyPr/>
                  <a:lstStyle/>
                  <a:p>
                    <a:r>
                      <a:rPr lang="en-US"/>
                      <a:t>France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B8-4B83-97E5-04B271B343E0}"/>
                </c:ext>
              </c:extLst>
            </c:dLbl>
            <c:dLbl>
              <c:idx val="3"/>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B8-4B83-97E5-04B271B343E0}"/>
                </c:ext>
              </c:extLst>
            </c:dLbl>
            <c:dLbl>
              <c:idx val="4"/>
              <c:tx>
                <c:rich>
                  <a:bodyPr/>
                  <a:lstStyle/>
                  <a:p>
                    <a:r>
                      <a:rPr lang="en-US"/>
                      <a:t>Netherlands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B8-4B83-97E5-04B271B343E0}"/>
                </c:ext>
              </c:extLst>
            </c:dLbl>
            <c:dLbl>
              <c:idx val="5"/>
              <c:tx>
                <c:rich>
                  <a:bodyPr/>
                  <a:lstStyle/>
                  <a:p>
                    <a:r>
                      <a:rPr lang="en-US"/>
                      <a:t>Finland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B8-4B83-97E5-04B271B343E0}"/>
                </c:ext>
              </c:extLst>
            </c:dLbl>
            <c:dLbl>
              <c:idx val="6"/>
              <c:tx>
                <c:rich>
                  <a:bodyPr/>
                  <a:lstStyle/>
                  <a:p>
                    <a:r>
                      <a:rPr lang="en-US"/>
                      <a:t>Norway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B8-4B83-97E5-04B271B343E0}"/>
                </c:ext>
              </c:extLst>
            </c:dLbl>
            <c:dLbl>
              <c:idx val="7"/>
              <c:tx>
                <c:rich>
                  <a:bodyPr/>
                  <a:lstStyle/>
                  <a:p>
                    <a:r>
                      <a:rPr lang="en-US"/>
                      <a:t>Sweden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B8-4B83-97E5-04B271B343E0}"/>
                </c:ext>
              </c:extLst>
            </c:dLbl>
            <c:dLbl>
              <c:idx val="8"/>
              <c:tx>
                <c:rich>
                  <a:bodyPr/>
                  <a:lstStyle/>
                  <a:p>
                    <a:r>
                      <a:rPr lang="en-US"/>
                      <a:t>Cyprus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B8-4B83-97E5-04B271B343E0}"/>
                </c:ext>
              </c:extLst>
            </c:dLbl>
            <c:dLbl>
              <c:idx val="9"/>
              <c:tx>
                <c:rich>
                  <a:bodyPr/>
                  <a:lstStyle/>
                  <a:p>
                    <a:r>
                      <a:rPr lang="en-US"/>
                      <a:t>Greece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8B8-4B83-97E5-04B271B343E0}"/>
                </c:ext>
              </c:extLst>
            </c:dLbl>
            <c:dLbl>
              <c:idx val="10"/>
              <c:tx>
                <c:rich>
                  <a:bodyPr/>
                  <a:lstStyle/>
                  <a:p>
                    <a:r>
                      <a:rPr lang="en-US"/>
                      <a:t>Italy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B8-4B83-97E5-04B271B343E0}"/>
                </c:ext>
              </c:extLst>
            </c:dLbl>
            <c:dLbl>
              <c:idx val="11"/>
              <c:tx>
                <c:rich>
                  <a:bodyPr/>
                  <a:lstStyle/>
                  <a:p>
                    <a:r>
                      <a:rPr lang="en-US"/>
                      <a:t>Portugal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B8-4B83-97E5-04B271B343E0}"/>
                </c:ext>
              </c:extLst>
            </c:dLbl>
            <c:dLbl>
              <c:idx val="12"/>
              <c:tx>
                <c:rich>
                  <a:bodyPr/>
                  <a:lstStyle/>
                  <a:p>
                    <a:r>
                      <a:rPr lang="en-US"/>
                      <a:t>Spain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B8-4B83-97E5-04B271B343E0}"/>
                </c:ext>
              </c:extLst>
            </c:dLbl>
            <c:dLbl>
              <c:idx val="13"/>
              <c:tx>
                <c:rich>
                  <a:bodyPr/>
                  <a:lstStyle/>
                  <a:p>
                    <a:r>
                      <a:rPr lang="en-US"/>
                      <a:t>Bulgaria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B8-4B83-97E5-04B271B343E0}"/>
                </c:ext>
              </c:extLst>
            </c:dLbl>
            <c:dLbl>
              <c:idx val="14"/>
              <c:tx>
                <c:rich>
                  <a:bodyPr/>
                  <a:lstStyle/>
                  <a:p>
                    <a:r>
                      <a:rPr lang="en-US"/>
                      <a:t>Czech 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B8-4B83-97E5-04B271B343E0}"/>
                </c:ext>
              </c:extLst>
            </c:dLbl>
            <c:dLbl>
              <c:idx val="15"/>
              <c:tx>
                <c:rich>
                  <a:bodyPr/>
                  <a:lstStyle/>
                  <a:p>
                    <a:r>
                      <a:rPr lang="en-US"/>
                      <a:t>Poland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B8-4B83-97E5-04B271B343E0}"/>
                </c:ext>
              </c:extLst>
            </c:dLbl>
            <c:dLbl>
              <c:idx val="16"/>
              <c:tx>
                <c:rich>
                  <a:bodyPr/>
                  <a:lstStyle/>
                  <a:p>
                    <a:r>
                      <a:rPr lang="en-US"/>
                      <a:t>Romania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B8-4B83-97E5-04B271B343E0}"/>
                </c:ext>
              </c:extLst>
            </c:dLbl>
            <c:dLbl>
              <c:idx val="17"/>
              <c:tx>
                <c:rich>
                  <a:bodyPr/>
                  <a:lstStyle/>
                  <a:p>
                    <a:r>
                      <a:rPr lang="en-US"/>
                      <a:t>Slovakia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B8-4B83-97E5-04B271B343E0}"/>
                </c:ext>
              </c:extLst>
            </c:dLbl>
            <c:dLbl>
              <c:idx val="18"/>
              <c:tx>
                <c:rich>
                  <a:bodyPr/>
                  <a:lstStyle/>
                  <a:p>
                    <a:r>
                      <a:rPr lang="en-US"/>
                      <a:t>Estonia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B8-4B83-97E5-04B271B343E0}"/>
                </c:ext>
              </c:extLst>
            </c:dLbl>
            <c:dLbl>
              <c:idx val="19"/>
              <c:tx>
                <c:rich>
                  <a:bodyPr/>
                  <a:lstStyle/>
                  <a:p>
                    <a:r>
                      <a:rPr lang="en-US"/>
                      <a:t>Lithuania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B8-4B83-97E5-04B271B343E0}"/>
                </c:ext>
              </c:extLst>
            </c:dLbl>
            <c:dLbl>
              <c:idx val="20"/>
              <c:tx>
                <c:rich>
                  <a:bodyPr/>
                  <a:lstStyle/>
                  <a:p>
                    <a:r>
                      <a:rPr lang="en-US"/>
                      <a:t>Croatia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B8-4B83-97E5-04B271B343E0}"/>
                </c:ext>
              </c:extLst>
            </c:dLbl>
            <c:dLbl>
              <c:idx val="22"/>
              <c:layout>
                <c:manualLayout>
                  <c:x val="-9.8472894754186066E-2"/>
                  <c:y val="-3.0534351145038198E-2"/>
                </c:manualLayout>
              </c:layout>
              <c:tx>
                <c:rich>
                  <a:bodyPr/>
                  <a:lstStyle/>
                  <a:p>
                    <a:r>
                      <a:rPr lang="en-US"/>
                      <a:t>Slovenia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B8-4B83-97E5-04B271B343E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Foglio1!$B$32:$B$54</c:f>
              <c:numCache>
                <c:formatCode>General</c:formatCode>
                <c:ptCount val="23"/>
                <c:pt idx="0">
                  <c:v>0.29199999999999998</c:v>
                </c:pt>
                <c:pt idx="1">
                  <c:v>0.26300000000000001</c:v>
                </c:pt>
                <c:pt idx="2">
                  <c:v>0.24100000000000002</c:v>
                </c:pt>
                <c:pt idx="3">
                  <c:v>0.24100000000000002</c:v>
                </c:pt>
                <c:pt idx="4">
                  <c:v>0.21899999999999997</c:v>
                </c:pt>
                <c:pt idx="5">
                  <c:v>0.26700000000000002</c:v>
                </c:pt>
                <c:pt idx="6">
                  <c:v>0.26200000000000001</c:v>
                </c:pt>
                <c:pt idx="7">
                  <c:v>0.29299999999999998</c:v>
                </c:pt>
                <c:pt idx="8">
                  <c:v>0.245</c:v>
                </c:pt>
                <c:pt idx="9">
                  <c:v>0.24</c:v>
                </c:pt>
                <c:pt idx="10">
                  <c:v>0.252</c:v>
                </c:pt>
                <c:pt idx="11">
                  <c:v>0.23600000000000002</c:v>
                </c:pt>
                <c:pt idx="12">
                  <c:v>0.27200000000000002</c:v>
                </c:pt>
                <c:pt idx="13">
                  <c:v>0.29199999999999998</c:v>
                </c:pt>
                <c:pt idx="14">
                  <c:v>0.2</c:v>
                </c:pt>
                <c:pt idx="15">
                  <c:v>0.24</c:v>
                </c:pt>
                <c:pt idx="16">
                  <c:v>0.28300000000000003</c:v>
                </c:pt>
                <c:pt idx="17">
                  <c:v>0.17499999999999999</c:v>
                </c:pt>
                <c:pt idx="18">
                  <c:v>0.28899999999999998</c:v>
                </c:pt>
                <c:pt idx="19">
                  <c:v>0.29799999999999999</c:v>
                </c:pt>
                <c:pt idx="20">
                  <c:v>0.26600000000000001</c:v>
                </c:pt>
                <c:pt idx="21">
                  <c:v>0.316</c:v>
                </c:pt>
                <c:pt idx="22">
                  <c:v>0.24</c:v>
                </c:pt>
              </c:numCache>
            </c:numRef>
          </c:xVal>
          <c:yVal>
            <c:numRef>
              <c:f>Foglio1!$D$32:$D$54</c:f>
              <c:numCache>
                <c:formatCode>#,#00%</c:formatCode>
                <c:ptCount val="23"/>
                <c:pt idx="0">
                  <c:v>0.41780821917808214</c:v>
                </c:pt>
                <c:pt idx="1">
                  <c:v>0.39543726235741444</c:v>
                </c:pt>
                <c:pt idx="2">
                  <c:v>0.44813278008298757</c:v>
                </c:pt>
                <c:pt idx="3">
                  <c:v>0.33195020746887971</c:v>
                </c:pt>
                <c:pt idx="4">
                  <c:v>0.39726027397260266</c:v>
                </c:pt>
                <c:pt idx="5">
                  <c:v>0.56928838951310867</c:v>
                </c:pt>
                <c:pt idx="6">
                  <c:v>0.53053435114503822</c:v>
                </c:pt>
                <c:pt idx="7">
                  <c:v>0.46075085324232079</c:v>
                </c:pt>
                <c:pt idx="8">
                  <c:v>0.26530612244897961</c:v>
                </c:pt>
                <c:pt idx="9">
                  <c:v>0.15833333333333335</c:v>
                </c:pt>
                <c:pt idx="10">
                  <c:v>0.19444444444444439</c:v>
                </c:pt>
                <c:pt idx="11">
                  <c:v>0.22457627118644075</c:v>
                </c:pt>
                <c:pt idx="12">
                  <c:v>0.20588235294117643</c:v>
                </c:pt>
                <c:pt idx="13">
                  <c:v>0.19863013698630136</c:v>
                </c:pt>
                <c:pt idx="14">
                  <c:v>0.32500000000000001</c:v>
                </c:pt>
                <c:pt idx="15">
                  <c:v>0.375</c:v>
                </c:pt>
                <c:pt idx="16">
                  <c:v>0.1660777385159011</c:v>
                </c:pt>
                <c:pt idx="17">
                  <c:v>0.29142857142857137</c:v>
                </c:pt>
                <c:pt idx="18">
                  <c:v>0.27335640138408301</c:v>
                </c:pt>
                <c:pt idx="19">
                  <c:v>0.23154362416107385</c:v>
                </c:pt>
                <c:pt idx="20">
                  <c:v>0.24812030075187969</c:v>
                </c:pt>
                <c:pt idx="21">
                  <c:v>0.18670886075949367</c:v>
                </c:pt>
                <c:pt idx="22">
                  <c:v>0.4458333333333333</c:v>
                </c:pt>
              </c:numCache>
            </c:numRef>
          </c:yVal>
          <c:smooth val="0"/>
          <c:extLst>
            <c:ext xmlns:c16="http://schemas.microsoft.com/office/drawing/2014/chart" uri="{C3380CC4-5D6E-409C-BE32-E72D297353CC}">
              <c16:uniqueId val="{00000017-C8B8-4B83-97E5-04B271B343E0}"/>
            </c:ext>
          </c:extLst>
        </c:ser>
        <c:dLbls>
          <c:showLegendKey val="0"/>
          <c:showVal val="0"/>
          <c:showCatName val="0"/>
          <c:showSerName val="0"/>
          <c:showPercent val="0"/>
          <c:showBubbleSize val="0"/>
        </c:dLbls>
        <c:axId val="1433488736"/>
        <c:axId val="1433490816"/>
      </c:scatterChart>
      <c:valAx>
        <c:axId val="1433488736"/>
        <c:scaling>
          <c:orientation val="minMax"/>
          <c:max val="0.30000000000000004"/>
          <c:min val="0.2"/>
        </c:scaling>
        <c:delete val="0"/>
        <c:axPos val="b"/>
        <c:title>
          <c:tx>
            <c:rich>
              <a:bodyPr rot="0" spcFirstLastPara="1" vertOverflow="ellipsis" vert="horz" wrap="square" anchor="ctr" anchorCtr="1"/>
              <a:lstStyle/>
              <a:p>
                <a:pPr>
                  <a:defRPr sz="17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700" b="1"/>
                  <a:t>% of population at risk of poverty, before social transfers, 2017</a:t>
                </a:r>
                <a:endParaRPr lang="it-IT" sz="1700" b="1"/>
              </a:p>
            </c:rich>
          </c:tx>
          <c:overlay val="0"/>
          <c:spPr>
            <a:noFill/>
            <a:ln>
              <a:noFill/>
            </a:ln>
            <a:effectLst/>
          </c:spPr>
          <c:txPr>
            <a:bodyPr rot="0" spcFirstLastPara="1" vertOverflow="ellipsis" vert="horz" wrap="square" anchor="ctr" anchorCtr="1"/>
            <a:lstStyle/>
            <a:p>
              <a:pPr>
                <a:defRPr sz="17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1433490816"/>
        <c:crosses val="autoZero"/>
        <c:crossBetween val="midCat"/>
      </c:valAx>
      <c:valAx>
        <c:axId val="1433490816"/>
        <c:scaling>
          <c:orientation val="minMax"/>
          <c:min val="5.000000000000001E-2"/>
        </c:scaling>
        <c:delete val="0"/>
        <c:axPos val="l"/>
        <c:title>
          <c:tx>
            <c:rich>
              <a:bodyPr rot="-5400000" spcFirstLastPara="1" vertOverflow="ellipsis" vert="horz" wrap="square" anchor="ctr" anchorCtr="1"/>
              <a:lstStyle/>
              <a:p>
                <a:pPr>
                  <a:defRPr sz="17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it-IT" sz="1700" b="1"/>
                  <a:t>Relative  reduction, after social transfers</a:t>
                </a:r>
              </a:p>
            </c:rich>
          </c:tx>
          <c:overlay val="0"/>
          <c:spPr>
            <a:noFill/>
            <a:ln>
              <a:noFill/>
            </a:ln>
            <a:effectLst/>
          </c:spPr>
          <c:txPr>
            <a:bodyPr rot="-5400000" spcFirstLastPara="1" vertOverflow="ellipsis" vert="horz" wrap="square" anchor="ctr" anchorCtr="1"/>
            <a:lstStyle/>
            <a:p>
              <a:pPr>
                <a:defRPr sz="17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1433488736"/>
        <c:crosses val="autoZero"/>
        <c:crossBetween val="midCat"/>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81705702713732"/>
          <c:y val="5.8823446811617802E-2"/>
          <c:w val="0.80850761186224129"/>
          <c:h val="0.78650854700854711"/>
        </c:manualLayout>
      </c:layout>
      <c:scatterChart>
        <c:scatterStyle val="lineMarker"/>
        <c:varyColors val="0"/>
        <c:ser>
          <c:idx val="0"/>
          <c:order val="0"/>
          <c:spPr>
            <a:ln w="25400" cap="rnd">
              <a:noFill/>
              <a:round/>
            </a:ln>
            <a:effectLst/>
          </c:spPr>
          <c:marker>
            <c:symbol val="circle"/>
            <c:size val="13"/>
            <c:spPr>
              <a:solidFill>
                <a:schemeClr val="accent1"/>
              </a:solidFill>
              <a:ln w="9525">
                <a:noFill/>
              </a:ln>
              <a:effectLst/>
            </c:spPr>
          </c:marker>
          <c:dPt>
            <c:idx val="0"/>
            <c:marker>
              <c:symbol val="circle"/>
              <c:size val="13"/>
              <c:spPr>
                <a:solidFill>
                  <a:schemeClr val="accent2"/>
                </a:solidFill>
                <a:ln w="9525">
                  <a:noFill/>
                </a:ln>
                <a:effectLst/>
              </c:spPr>
            </c:marker>
            <c:bubble3D val="0"/>
            <c:extLst>
              <c:ext xmlns:c16="http://schemas.microsoft.com/office/drawing/2014/chart" uri="{C3380CC4-5D6E-409C-BE32-E72D297353CC}">
                <c16:uniqueId val="{00000000-68C7-43AE-B3FA-91D8175862E4}"/>
              </c:ext>
            </c:extLst>
          </c:dPt>
          <c:dPt>
            <c:idx val="1"/>
            <c:marker>
              <c:symbol val="circle"/>
              <c:size val="13"/>
              <c:spPr>
                <a:solidFill>
                  <a:schemeClr val="accent2"/>
                </a:solidFill>
                <a:ln w="9525">
                  <a:noFill/>
                </a:ln>
                <a:effectLst/>
              </c:spPr>
            </c:marker>
            <c:bubble3D val="0"/>
            <c:extLst>
              <c:ext xmlns:c16="http://schemas.microsoft.com/office/drawing/2014/chart" uri="{C3380CC4-5D6E-409C-BE32-E72D297353CC}">
                <c16:uniqueId val="{00000001-68C7-43AE-B3FA-91D8175862E4}"/>
              </c:ext>
            </c:extLst>
          </c:dPt>
          <c:dPt>
            <c:idx val="2"/>
            <c:marker>
              <c:symbol val="circle"/>
              <c:size val="13"/>
              <c:spPr>
                <a:solidFill>
                  <a:schemeClr val="accent2"/>
                </a:solidFill>
                <a:ln w="9525">
                  <a:noFill/>
                </a:ln>
                <a:effectLst/>
              </c:spPr>
            </c:marker>
            <c:bubble3D val="0"/>
            <c:extLst>
              <c:ext xmlns:c16="http://schemas.microsoft.com/office/drawing/2014/chart" uri="{C3380CC4-5D6E-409C-BE32-E72D297353CC}">
                <c16:uniqueId val="{00000002-68C7-43AE-B3FA-91D8175862E4}"/>
              </c:ext>
            </c:extLst>
          </c:dPt>
          <c:dPt>
            <c:idx val="3"/>
            <c:marker>
              <c:symbol val="circle"/>
              <c:size val="13"/>
              <c:spPr>
                <a:solidFill>
                  <a:schemeClr val="accent2"/>
                </a:solidFill>
                <a:ln w="9525">
                  <a:noFill/>
                </a:ln>
                <a:effectLst/>
              </c:spPr>
            </c:marker>
            <c:bubble3D val="0"/>
            <c:extLst>
              <c:ext xmlns:c16="http://schemas.microsoft.com/office/drawing/2014/chart" uri="{C3380CC4-5D6E-409C-BE32-E72D297353CC}">
                <c16:uniqueId val="{00000003-68C7-43AE-B3FA-91D8175862E4}"/>
              </c:ext>
            </c:extLst>
          </c:dPt>
          <c:dPt>
            <c:idx val="4"/>
            <c:marker>
              <c:symbol val="circle"/>
              <c:size val="13"/>
              <c:spPr>
                <a:solidFill>
                  <a:schemeClr val="accent6"/>
                </a:solidFill>
                <a:ln w="9525">
                  <a:noFill/>
                </a:ln>
                <a:effectLst/>
              </c:spPr>
            </c:marker>
            <c:bubble3D val="0"/>
            <c:extLst>
              <c:ext xmlns:c16="http://schemas.microsoft.com/office/drawing/2014/chart" uri="{C3380CC4-5D6E-409C-BE32-E72D297353CC}">
                <c16:uniqueId val="{00000004-68C7-43AE-B3FA-91D8175862E4}"/>
              </c:ext>
            </c:extLst>
          </c:dPt>
          <c:dPt>
            <c:idx val="5"/>
            <c:marker>
              <c:symbol val="circle"/>
              <c:size val="13"/>
              <c:spPr>
                <a:solidFill>
                  <a:schemeClr val="accent6"/>
                </a:solidFill>
                <a:ln w="9525">
                  <a:noFill/>
                </a:ln>
                <a:effectLst/>
              </c:spPr>
            </c:marker>
            <c:bubble3D val="0"/>
            <c:extLst>
              <c:ext xmlns:c16="http://schemas.microsoft.com/office/drawing/2014/chart" uri="{C3380CC4-5D6E-409C-BE32-E72D297353CC}">
                <c16:uniqueId val="{00000005-68C7-43AE-B3FA-91D8175862E4}"/>
              </c:ext>
            </c:extLst>
          </c:dPt>
          <c:dPt>
            <c:idx val="6"/>
            <c:marker>
              <c:symbol val="circle"/>
              <c:size val="13"/>
              <c:spPr>
                <a:solidFill>
                  <a:schemeClr val="accent6"/>
                </a:solidFill>
                <a:ln w="9525">
                  <a:noFill/>
                </a:ln>
                <a:effectLst/>
              </c:spPr>
            </c:marker>
            <c:bubble3D val="0"/>
            <c:extLst>
              <c:ext xmlns:c16="http://schemas.microsoft.com/office/drawing/2014/chart" uri="{C3380CC4-5D6E-409C-BE32-E72D297353CC}">
                <c16:uniqueId val="{00000006-68C7-43AE-B3FA-91D8175862E4}"/>
              </c:ext>
            </c:extLst>
          </c:dPt>
          <c:dPt>
            <c:idx val="7"/>
            <c:marker>
              <c:symbol val="circle"/>
              <c:size val="13"/>
              <c:spPr>
                <a:solidFill>
                  <a:schemeClr val="accent2"/>
                </a:solidFill>
                <a:ln w="9525">
                  <a:noFill/>
                </a:ln>
                <a:effectLst/>
              </c:spPr>
            </c:marker>
            <c:bubble3D val="0"/>
            <c:extLst>
              <c:ext xmlns:c16="http://schemas.microsoft.com/office/drawing/2014/chart" uri="{C3380CC4-5D6E-409C-BE32-E72D297353CC}">
                <c16:uniqueId val="{00000007-68C7-43AE-B3FA-91D8175862E4}"/>
              </c:ext>
            </c:extLst>
          </c:dPt>
          <c:dPt>
            <c:idx val="8"/>
            <c:marker>
              <c:symbol val="circle"/>
              <c:size val="13"/>
              <c:spPr>
                <a:solidFill>
                  <a:srgbClr val="C00000"/>
                </a:solidFill>
                <a:ln w="9525">
                  <a:noFill/>
                </a:ln>
                <a:effectLst/>
              </c:spPr>
            </c:marker>
            <c:bubble3D val="0"/>
            <c:extLst>
              <c:ext xmlns:c16="http://schemas.microsoft.com/office/drawing/2014/chart" uri="{C3380CC4-5D6E-409C-BE32-E72D297353CC}">
                <c16:uniqueId val="{00000008-68C7-43AE-B3FA-91D8175862E4}"/>
              </c:ext>
            </c:extLst>
          </c:dPt>
          <c:dPt>
            <c:idx val="9"/>
            <c:marker>
              <c:symbol val="circle"/>
              <c:size val="13"/>
              <c:spPr>
                <a:solidFill>
                  <a:schemeClr val="accent2"/>
                </a:solidFill>
                <a:ln w="9525">
                  <a:noFill/>
                </a:ln>
                <a:effectLst/>
              </c:spPr>
            </c:marker>
            <c:bubble3D val="0"/>
            <c:extLst>
              <c:ext xmlns:c16="http://schemas.microsoft.com/office/drawing/2014/chart" uri="{C3380CC4-5D6E-409C-BE32-E72D297353CC}">
                <c16:uniqueId val="{00000009-68C7-43AE-B3FA-91D8175862E4}"/>
              </c:ext>
            </c:extLst>
          </c:dPt>
          <c:dPt>
            <c:idx val="10"/>
            <c:marker>
              <c:symbol val="circle"/>
              <c:size val="13"/>
              <c:spPr>
                <a:solidFill>
                  <a:schemeClr val="accent2"/>
                </a:solidFill>
                <a:ln w="9525">
                  <a:noFill/>
                </a:ln>
                <a:effectLst/>
              </c:spPr>
            </c:marker>
            <c:bubble3D val="0"/>
            <c:extLst>
              <c:ext xmlns:c16="http://schemas.microsoft.com/office/drawing/2014/chart" uri="{C3380CC4-5D6E-409C-BE32-E72D297353CC}">
                <c16:uniqueId val="{0000000A-68C7-43AE-B3FA-91D8175862E4}"/>
              </c:ext>
            </c:extLst>
          </c:dPt>
          <c:dPt>
            <c:idx val="11"/>
            <c:marker>
              <c:symbol val="circle"/>
              <c:size val="13"/>
              <c:spPr>
                <a:solidFill>
                  <a:schemeClr val="accent2"/>
                </a:solidFill>
                <a:ln w="9525">
                  <a:noFill/>
                </a:ln>
                <a:effectLst/>
              </c:spPr>
            </c:marker>
            <c:bubble3D val="0"/>
            <c:extLst>
              <c:ext xmlns:c16="http://schemas.microsoft.com/office/drawing/2014/chart" uri="{C3380CC4-5D6E-409C-BE32-E72D297353CC}">
                <c16:uniqueId val="{0000000B-68C7-43AE-B3FA-91D8175862E4}"/>
              </c:ext>
            </c:extLst>
          </c:dPt>
          <c:dPt>
            <c:idx val="12"/>
            <c:marker>
              <c:symbol val="circle"/>
              <c:size val="13"/>
              <c:spPr>
                <a:solidFill>
                  <a:schemeClr val="accent2"/>
                </a:solidFill>
                <a:ln w="9525">
                  <a:noFill/>
                </a:ln>
                <a:effectLst/>
              </c:spPr>
            </c:marker>
            <c:bubble3D val="0"/>
            <c:extLst>
              <c:ext xmlns:c16="http://schemas.microsoft.com/office/drawing/2014/chart" uri="{C3380CC4-5D6E-409C-BE32-E72D297353CC}">
                <c16:uniqueId val="{0000000C-68C7-43AE-B3FA-91D8175862E4}"/>
              </c:ext>
            </c:extLst>
          </c:dPt>
          <c:dPt>
            <c:idx val="13"/>
            <c:marker>
              <c:symbol val="circle"/>
              <c:size val="13"/>
              <c:spPr>
                <a:solidFill>
                  <a:srgbClr val="C00000"/>
                </a:solidFill>
                <a:ln w="9525">
                  <a:noFill/>
                </a:ln>
                <a:effectLst/>
              </c:spPr>
            </c:marker>
            <c:bubble3D val="0"/>
            <c:extLst>
              <c:ext xmlns:c16="http://schemas.microsoft.com/office/drawing/2014/chart" uri="{C3380CC4-5D6E-409C-BE32-E72D297353CC}">
                <c16:uniqueId val="{0000000D-68C7-43AE-B3FA-91D8175862E4}"/>
              </c:ext>
            </c:extLst>
          </c:dPt>
          <c:dPt>
            <c:idx val="14"/>
            <c:marker>
              <c:symbol val="circle"/>
              <c:size val="13"/>
              <c:spPr>
                <a:solidFill>
                  <a:srgbClr val="C00000"/>
                </a:solidFill>
                <a:ln w="9525">
                  <a:noFill/>
                </a:ln>
                <a:effectLst/>
              </c:spPr>
            </c:marker>
            <c:bubble3D val="0"/>
            <c:extLst>
              <c:ext xmlns:c16="http://schemas.microsoft.com/office/drawing/2014/chart" uri="{C3380CC4-5D6E-409C-BE32-E72D297353CC}">
                <c16:uniqueId val="{0000000E-68C7-43AE-B3FA-91D8175862E4}"/>
              </c:ext>
            </c:extLst>
          </c:dPt>
          <c:dPt>
            <c:idx val="15"/>
            <c:marker>
              <c:symbol val="circle"/>
              <c:size val="13"/>
              <c:spPr>
                <a:solidFill>
                  <a:schemeClr val="accent2"/>
                </a:solidFill>
                <a:ln w="9525">
                  <a:noFill/>
                </a:ln>
                <a:effectLst/>
              </c:spPr>
            </c:marker>
            <c:bubble3D val="0"/>
            <c:extLst>
              <c:ext xmlns:c16="http://schemas.microsoft.com/office/drawing/2014/chart" uri="{C3380CC4-5D6E-409C-BE32-E72D297353CC}">
                <c16:uniqueId val="{0000000F-68C7-43AE-B3FA-91D8175862E4}"/>
              </c:ext>
            </c:extLst>
          </c:dPt>
          <c:dPt>
            <c:idx val="16"/>
            <c:marker>
              <c:symbol val="circle"/>
              <c:size val="13"/>
              <c:spPr>
                <a:solidFill>
                  <a:srgbClr val="C00000"/>
                </a:solidFill>
                <a:ln w="9525">
                  <a:noFill/>
                </a:ln>
                <a:effectLst/>
              </c:spPr>
            </c:marker>
            <c:bubble3D val="0"/>
            <c:extLst>
              <c:ext xmlns:c16="http://schemas.microsoft.com/office/drawing/2014/chart" uri="{C3380CC4-5D6E-409C-BE32-E72D297353CC}">
                <c16:uniqueId val="{00000010-68C7-43AE-B3FA-91D8175862E4}"/>
              </c:ext>
            </c:extLst>
          </c:dPt>
          <c:dPt>
            <c:idx val="17"/>
            <c:marker>
              <c:symbol val="circle"/>
              <c:size val="13"/>
              <c:spPr>
                <a:solidFill>
                  <a:srgbClr val="C00000"/>
                </a:solidFill>
                <a:ln w="9525">
                  <a:noFill/>
                </a:ln>
                <a:effectLst/>
              </c:spPr>
            </c:marker>
            <c:bubble3D val="0"/>
            <c:extLst>
              <c:ext xmlns:c16="http://schemas.microsoft.com/office/drawing/2014/chart" uri="{C3380CC4-5D6E-409C-BE32-E72D297353CC}">
                <c16:uniqueId val="{00000011-68C7-43AE-B3FA-91D8175862E4}"/>
              </c:ext>
            </c:extLst>
          </c:dPt>
          <c:dPt>
            <c:idx val="18"/>
            <c:marker>
              <c:symbol val="circle"/>
              <c:size val="13"/>
              <c:spPr>
                <a:solidFill>
                  <a:srgbClr val="C00000"/>
                </a:solidFill>
                <a:ln w="9525">
                  <a:noFill/>
                </a:ln>
                <a:effectLst/>
              </c:spPr>
            </c:marker>
            <c:bubble3D val="0"/>
            <c:extLst>
              <c:ext xmlns:c16="http://schemas.microsoft.com/office/drawing/2014/chart" uri="{C3380CC4-5D6E-409C-BE32-E72D297353CC}">
                <c16:uniqueId val="{00000012-68C7-43AE-B3FA-91D8175862E4}"/>
              </c:ext>
            </c:extLst>
          </c:dPt>
          <c:dPt>
            <c:idx val="19"/>
            <c:marker>
              <c:symbol val="circle"/>
              <c:size val="13"/>
              <c:spPr>
                <a:solidFill>
                  <a:schemeClr val="accent2"/>
                </a:solidFill>
                <a:ln w="9525">
                  <a:noFill/>
                </a:ln>
                <a:effectLst/>
              </c:spPr>
            </c:marker>
            <c:bubble3D val="0"/>
            <c:extLst>
              <c:ext xmlns:c16="http://schemas.microsoft.com/office/drawing/2014/chart" uri="{C3380CC4-5D6E-409C-BE32-E72D297353CC}">
                <c16:uniqueId val="{00000013-68C7-43AE-B3FA-91D8175862E4}"/>
              </c:ext>
            </c:extLst>
          </c:dPt>
          <c:dPt>
            <c:idx val="20"/>
            <c:marker>
              <c:symbol val="circle"/>
              <c:size val="13"/>
              <c:spPr>
                <a:solidFill>
                  <a:srgbClr val="C00000"/>
                </a:solidFill>
                <a:ln w="9525">
                  <a:noFill/>
                </a:ln>
                <a:effectLst/>
              </c:spPr>
            </c:marker>
            <c:bubble3D val="0"/>
            <c:extLst>
              <c:ext xmlns:c16="http://schemas.microsoft.com/office/drawing/2014/chart" uri="{C3380CC4-5D6E-409C-BE32-E72D297353CC}">
                <c16:uniqueId val="{00000014-68C7-43AE-B3FA-91D8175862E4}"/>
              </c:ext>
            </c:extLst>
          </c:dPt>
          <c:dPt>
            <c:idx val="21"/>
            <c:marker>
              <c:symbol val="circle"/>
              <c:size val="13"/>
              <c:spPr>
                <a:solidFill>
                  <a:schemeClr val="tx1"/>
                </a:solidFill>
                <a:ln w="9525">
                  <a:noFill/>
                </a:ln>
                <a:effectLst/>
              </c:spPr>
            </c:marker>
            <c:bubble3D val="0"/>
            <c:extLst>
              <c:ext xmlns:c16="http://schemas.microsoft.com/office/drawing/2014/chart" uri="{C3380CC4-5D6E-409C-BE32-E72D297353CC}">
                <c16:uniqueId val="{00000015-68C7-43AE-B3FA-91D8175862E4}"/>
              </c:ext>
            </c:extLst>
          </c:dPt>
          <c:dPt>
            <c:idx val="22"/>
            <c:marker>
              <c:symbol val="circle"/>
              <c:size val="13"/>
              <c:spPr>
                <a:solidFill>
                  <a:schemeClr val="accent2"/>
                </a:solidFill>
                <a:ln w="9525">
                  <a:noFill/>
                </a:ln>
                <a:effectLst/>
              </c:spPr>
            </c:marker>
            <c:bubble3D val="0"/>
            <c:extLst>
              <c:ext xmlns:c16="http://schemas.microsoft.com/office/drawing/2014/chart" uri="{C3380CC4-5D6E-409C-BE32-E72D297353CC}">
                <c16:uniqueId val="{00000016-68C7-43AE-B3FA-91D8175862E4}"/>
              </c:ext>
            </c:extLst>
          </c:dPt>
          <c:dLbls>
            <c:dLbl>
              <c:idx val="0"/>
              <c:tx>
                <c:rich>
                  <a:bodyPr/>
                  <a:lstStyle/>
                  <a:p>
                    <a:r>
                      <a:rPr lang="en-US"/>
                      <a:t>Belgium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C7-43AE-B3FA-91D8175862E4}"/>
                </c:ext>
              </c:extLst>
            </c:dLbl>
            <c:dLbl>
              <c:idx val="1"/>
              <c:tx>
                <c:rich>
                  <a:bodyPr/>
                  <a:lstStyle/>
                  <a:p>
                    <a:r>
                      <a:rPr lang="en-US"/>
                      <a:t>France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C7-43AE-B3FA-91D8175862E4}"/>
                </c:ext>
              </c:extLst>
            </c:dLbl>
            <c:dLbl>
              <c:idx val="2"/>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C7-43AE-B3FA-91D8175862E4}"/>
                </c:ext>
              </c:extLst>
            </c:dLbl>
            <c:dLbl>
              <c:idx val="3"/>
              <c:tx>
                <c:rich>
                  <a:bodyPr/>
                  <a:lstStyle/>
                  <a:p>
                    <a:r>
                      <a:rPr lang="en-US"/>
                      <a:t>Netherlands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C7-43AE-B3FA-91D8175862E4}"/>
                </c:ext>
              </c:extLst>
            </c:dLbl>
            <c:dLbl>
              <c:idx val="4"/>
              <c:tx>
                <c:rich>
                  <a:bodyPr/>
                  <a:lstStyle/>
                  <a:p>
                    <a:r>
                      <a:rPr lang="en-US"/>
                      <a:t>UK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C7-43AE-B3FA-91D8175862E4}"/>
                </c:ext>
              </c:extLst>
            </c:dLbl>
            <c:dLbl>
              <c:idx val="5"/>
              <c:layout>
                <c:manualLayout>
                  <c:x val="-2.7369469100267246E-2"/>
                  <c:y val="4.5345009329921061E-2"/>
                </c:manualLayout>
              </c:layout>
              <c:tx>
                <c:rich>
                  <a:bodyPr/>
                  <a:lstStyle/>
                  <a:p>
                    <a:r>
                      <a:rPr lang="en-US"/>
                      <a:t>Finland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C7-43AE-B3FA-91D8175862E4}"/>
                </c:ext>
              </c:extLst>
            </c:dLbl>
            <c:dLbl>
              <c:idx val="6"/>
              <c:tx>
                <c:rich>
                  <a:bodyPr/>
                  <a:lstStyle/>
                  <a:p>
                    <a:r>
                      <a:rPr lang="en-US"/>
                      <a:t>Norway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C7-43AE-B3FA-91D8175862E4}"/>
                </c:ext>
              </c:extLst>
            </c:dLbl>
            <c:dLbl>
              <c:idx val="7"/>
              <c:tx>
                <c:rich>
                  <a:bodyPr/>
                  <a:lstStyle/>
                  <a:p>
                    <a:r>
                      <a:rPr lang="en-US"/>
                      <a:t>Sweden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C7-43AE-B3FA-91D8175862E4}"/>
                </c:ext>
              </c:extLst>
            </c:dLbl>
            <c:dLbl>
              <c:idx val="8"/>
              <c:layout>
                <c:manualLayout>
                  <c:x val="-2.1053437769436344E-3"/>
                  <c:y val="-4.5345009329921186E-2"/>
                </c:manualLayout>
              </c:layout>
              <c:tx>
                <c:rich>
                  <a:bodyPr/>
                  <a:lstStyle/>
                  <a:p>
                    <a:r>
                      <a:rPr lang="en-US"/>
                      <a:t>Greece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C7-43AE-B3FA-91D8175862E4}"/>
                </c:ext>
              </c:extLst>
            </c:dLbl>
            <c:dLbl>
              <c:idx val="9"/>
              <c:tx>
                <c:rich>
                  <a:bodyPr/>
                  <a:lstStyle/>
                  <a:p>
                    <a:r>
                      <a:rPr lang="en-US"/>
                      <a:t>Italy</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C7-43AE-B3FA-91D8175862E4}"/>
                </c:ext>
              </c:extLst>
            </c:dLbl>
            <c:dLbl>
              <c:idx val="10"/>
              <c:layout>
                <c:manualLayout>
                  <c:x val="6.5636193434213272E-2"/>
                  <c:y val="3.5062252062253996E-2"/>
                </c:manualLayout>
              </c:layout>
              <c:tx>
                <c:rich>
                  <a:bodyPr/>
                  <a:lstStyle/>
                  <a:p>
                    <a:r>
                      <a:rPr lang="en-US"/>
                      <a:t>Portugal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C7-43AE-B3FA-91D8175862E4}"/>
                </c:ext>
              </c:extLst>
            </c:dLbl>
            <c:dLbl>
              <c:idx val="11"/>
              <c:layout>
                <c:manualLayout>
                  <c:x val="-3.579084420804178E-2"/>
                  <c:y val="5.2321164611447375E-2"/>
                </c:manualLayout>
              </c:layout>
              <c:tx>
                <c:rich>
                  <a:bodyPr/>
                  <a:lstStyle/>
                  <a:p>
                    <a:r>
                      <a:rPr lang="en-US"/>
                      <a:t>Spain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C7-43AE-B3FA-91D8175862E4}"/>
                </c:ext>
              </c:extLst>
            </c:dLbl>
            <c:dLbl>
              <c:idx val="12"/>
              <c:tx>
                <c:rich>
                  <a:bodyPr/>
                  <a:lstStyle/>
                  <a:p>
                    <a:r>
                      <a:rPr lang="en-US"/>
                      <a:t>Estonia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C7-43AE-B3FA-91D8175862E4}"/>
                </c:ext>
              </c:extLst>
            </c:dLbl>
            <c:dLbl>
              <c:idx val="13"/>
              <c:layout>
                <c:manualLayout>
                  <c:x val="-1.9055669061545811E-2"/>
                  <c:y val="-7.3630729330733447E-2"/>
                </c:manualLayout>
              </c:layout>
              <c:tx>
                <c:rich>
                  <a:bodyPr/>
                  <a:lstStyle/>
                  <a:p>
                    <a:r>
                      <a:rPr lang="en-US"/>
                      <a:t>Bulgaria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C7-43AE-B3FA-91D8175862E4}"/>
                </c:ext>
              </c:extLst>
            </c:dLbl>
            <c:dLbl>
              <c:idx val="14"/>
              <c:tx>
                <c:rich>
                  <a:bodyPr/>
                  <a:lstStyle/>
                  <a:p>
                    <a:r>
                      <a:rPr lang="en-US"/>
                      <a:t>Czechia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C7-43AE-B3FA-91D8175862E4}"/>
                </c:ext>
              </c:extLst>
            </c:dLbl>
            <c:dLbl>
              <c:idx val="15"/>
              <c:layout>
                <c:manualLayout>
                  <c:x val="-9.1043752182941098E-2"/>
                  <c:y val="-6.3112053712057192E-2"/>
                </c:manualLayout>
              </c:layout>
              <c:tx>
                <c:rich>
                  <a:bodyPr/>
                  <a:lstStyle/>
                  <a:p>
                    <a:r>
                      <a:rPr lang="en-US"/>
                      <a:t>Poland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C7-43AE-B3FA-91D8175862E4}"/>
                </c:ext>
              </c:extLst>
            </c:dLbl>
            <c:dLbl>
              <c:idx val="16"/>
              <c:layout>
                <c:manualLayout>
                  <c:x val="-5.2633594423590856E-2"/>
                  <c:y val="-4.1856931689158029E-2"/>
                </c:manualLayout>
              </c:layout>
              <c:tx>
                <c:rich>
                  <a:bodyPr/>
                  <a:lstStyle/>
                  <a:p>
                    <a:r>
                      <a:rPr lang="en-US"/>
                      <a:t>Romania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8C7-43AE-B3FA-91D8175862E4}"/>
                </c:ext>
              </c:extLst>
            </c:dLbl>
            <c:dLbl>
              <c:idx val="17"/>
              <c:tx>
                <c:rich>
                  <a:bodyPr/>
                  <a:lstStyle/>
                  <a:p>
                    <a:r>
                      <a:rPr lang="en-US"/>
                      <a:t>Croatia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C7-43AE-B3FA-91D8175862E4}"/>
                </c:ext>
              </c:extLst>
            </c:dLbl>
            <c:dLbl>
              <c:idx val="18"/>
              <c:layout>
                <c:manualLayout>
                  <c:x val="-5.293241405984947E-2"/>
                  <c:y val="0.16479258469259378"/>
                </c:manualLayout>
              </c:layout>
              <c:tx>
                <c:rich>
                  <a:bodyPr/>
                  <a:lstStyle/>
                  <a:p>
                    <a:r>
                      <a:rPr lang="en-US"/>
                      <a:t>Serbia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C7-43AE-B3FA-91D8175862E4}"/>
                </c:ext>
              </c:extLst>
            </c:dLbl>
            <c:dLbl>
              <c:idx val="19"/>
              <c:layout>
                <c:manualLayout>
                  <c:x val="-8.6319094854689041E-2"/>
                  <c:y val="-3.1392698766868427E-2"/>
                </c:manualLayout>
              </c:layout>
              <c:tx>
                <c:rich>
                  <a:bodyPr/>
                  <a:lstStyle/>
                  <a:p>
                    <a:r>
                      <a:rPr lang="en-US"/>
                      <a:t>Slovenia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C7-43AE-B3FA-91D8175862E4}"/>
                </c:ext>
              </c:extLst>
            </c:dLbl>
            <c:dLbl>
              <c:idx val="20"/>
              <c:tx>
                <c:rich>
                  <a:bodyPr/>
                  <a:lstStyle/>
                  <a:p>
                    <a:r>
                      <a:rPr lang="en-US"/>
                      <a:t>Croatia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8C7-43AE-B3FA-91D8175862E4}"/>
                </c:ext>
              </c:extLst>
            </c:dLbl>
            <c:dLbl>
              <c:idx val="21"/>
              <c:tx>
                <c:rich>
                  <a:bodyPr/>
                  <a:lstStyle/>
                  <a:p>
                    <a:r>
                      <a:rPr lang="en-US"/>
                      <a:t>Serbia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8C7-43AE-B3FA-91D8175862E4}"/>
                </c:ext>
              </c:extLst>
            </c:dLbl>
            <c:dLbl>
              <c:idx val="22"/>
              <c:layout>
                <c:manualLayout>
                  <c:x val="-7.5792375969970835E-2"/>
                  <c:y val="-4.5345009329921061E-2"/>
                </c:manualLayout>
              </c:layout>
              <c:tx>
                <c:rich>
                  <a:bodyPr/>
                  <a:lstStyle/>
                  <a:p>
                    <a:r>
                      <a:rPr lang="en-US"/>
                      <a:t>Slovenia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8C7-43AE-B3FA-91D8175862E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Foglio1!$J$85:$J$104</c:f>
              <c:numCache>
                <c:formatCode>General</c:formatCode>
                <c:ptCount val="20"/>
                <c:pt idx="0">
                  <c:v>9.9000000000000005E-2</c:v>
                </c:pt>
                <c:pt idx="1">
                  <c:v>0.113</c:v>
                </c:pt>
                <c:pt idx="2">
                  <c:v>0.121</c:v>
                </c:pt>
                <c:pt idx="3">
                  <c:v>0.11799999999999999</c:v>
                </c:pt>
                <c:pt idx="4">
                  <c:v>0.10200000000000001</c:v>
                </c:pt>
                <c:pt idx="5">
                  <c:v>0.10199999999999999</c:v>
                </c:pt>
                <c:pt idx="6">
                  <c:v>0.13</c:v>
                </c:pt>
                <c:pt idx="7">
                  <c:v>0.107</c:v>
                </c:pt>
                <c:pt idx="8">
                  <c:v>6.8000000000000005E-2</c:v>
                </c:pt>
                <c:pt idx="9">
                  <c:v>8.3000000000000004E-2</c:v>
                </c:pt>
                <c:pt idx="10">
                  <c:v>7.6999999999999999E-2</c:v>
                </c:pt>
                <c:pt idx="11">
                  <c:v>8.3000000000000004E-2</c:v>
                </c:pt>
                <c:pt idx="12">
                  <c:v>6.8000000000000005E-2</c:v>
                </c:pt>
                <c:pt idx="13">
                  <c:v>0.06</c:v>
                </c:pt>
                <c:pt idx="14">
                  <c:v>7.1000000000000008E-2</c:v>
                </c:pt>
                <c:pt idx="15">
                  <c:v>5.8999999999999997E-2</c:v>
                </c:pt>
                <c:pt idx="16">
                  <c:v>4.9000000000000002E-2</c:v>
                </c:pt>
                <c:pt idx="17">
                  <c:v>9.2999999999999999E-2</c:v>
                </c:pt>
                <c:pt idx="18">
                  <c:v>6.0999999999999999E-2</c:v>
                </c:pt>
                <c:pt idx="19">
                  <c:v>8.7999999999999995E-2</c:v>
                </c:pt>
              </c:numCache>
            </c:numRef>
          </c:xVal>
          <c:yVal>
            <c:numRef>
              <c:f>Foglio1!$K$85:$K$104</c:f>
              <c:numCache>
                <c:formatCode>General</c:formatCode>
                <c:ptCount val="20"/>
                <c:pt idx="0">
                  <c:v>7.9000000000000015E-2</c:v>
                </c:pt>
                <c:pt idx="1">
                  <c:v>8.299999999999999E-2</c:v>
                </c:pt>
                <c:pt idx="2">
                  <c:v>7.400000000000001E-2</c:v>
                </c:pt>
                <c:pt idx="3">
                  <c:v>6.8000000000000019E-2</c:v>
                </c:pt>
                <c:pt idx="4">
                  <c:v>6.6000000000000003E-2</c:v>
                </c:pt>
                <c:pt idx="5">
                  <c:v>0.10699999999999998</c:v>
                </c:pt>
                <c:pt idx="6">
                  <c:v>9.799999999999999E-2</c:v>
                </c:pt>
                <c:pt idx="7">
                  <c:v>9.0000000000000011E-2</c:v>
                </c:pt>
                <c:pt idx="8">
                  <c:v>3.7000000000000005E-2</c:v>
                </c:pt>
                <c:pt idx="9">
                  <c:v>5.5000000000000007E-2</c:v>
                </c:pt>
                <c:pt idx="10">
                  <c:v>4.0000000000000008E-2</c:v>
                </c:pt>
                <c:pt idx="11">
                  <c:v>5.2000000000000005E-2</c:v>
                </c:pt>
                <c:pt idx="12">
                  <c:v>4.7E-2</c:v>
                </c:pt>
                <c:pt idx="13">
                  <c:v>3.9000000000000007E-2</c:v>
                </c:pt>
                <c:pt idx="14">
                  <c:v>3.9000000000000007E-2</c:v>
                </c:pt>
                <c:pt idx="15">
                  <c:v>4.1000000000000002E-2</c:v>
                </c:pt>
                <c:pt idx="16">
                  <c:v>2.6999999999999996E-2</c:v>
                </c:pt>
                <c:pt idx="17">
                  <c:v>4.9000000000000002E-2</c:v>
                </c:pt>
                <c:pt idx="18">
                  <c:v>3.9E-2</c:v>
                </c:pt>
                <c:pt idx="19">
                  <c:v>4.2000000000000003E-2</c:v>
                </c:pt>
              </c:numCache>
            </c:numRef>
          </c:yVal>
          <c:smooth val="0"/>
          <c:extLst>
            <c:ext xmlns:c16="http://schemas.microsoft.com/office/drawing/2014/chart" uri="{C3380CC4-5D6E-409C-BE32-E72D297353CC}">
              <c16:uniqueId val="{00000017-68C7-43AE-B3FA-91D8175862E4}"/>
            </c:ext>
          </c:extLst>
        </c:ser>
        <c:dLbls>
          <c:showLegendKey val="0"/>
          <c:showVal val="0"/>
          <c:showCatName val="0"/>
          <c:showSerName val="0"/>
          <c:showPercent val="0"/>
          <c:showBubbleSize val="0"/>
        </c:dLbls>
        <c:axId val="513423608"/>
        <c:axId val="513425208"/>
      </c:scatterChart>
      <c:valAx>
        <c:axId val="513423608"/>
        <c:scaling>
          <c:orientation val="minMax"/>
          <c:min val="4.0000000000000008E-2"/>
        </c:scaling>
        <c:delete val="0"/>
        <c:axPos val="b"/>
        <c:title>
          <c:tx>
            <c:rich>
              <a:bodyPr rot="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r>
                  <a:rPr lang="it-IT" sz="1700" b="1"/>
                  <a:t>% GDP for health and disabilities</a:t>
                </a:r>
              </a:p>
            </c:rich>
          </c:tx>
          <c:overlay val="0"/>
          <c:spPr>
            <a:noFill/>
            <a:ln>
              <a:noFill/>
            </a:ln>
            <a:effectLst/>
          </c:spPr>
          <c:txPr>
            <a:bodyPr rot="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513425208"/>
        <c:crosses val="autoZero"/>
        <c:crossBetween val="midCat"/>
      </c:valAx>
      <c:valAx>
        <c:axId val="513425208"/>
        <c:scaling>
          <c:orientation val="minMax"/>
        </c:scaling>
        <c:delete val="0"/>
        <c:axPos val="l"/>
        <c:title>
          <c:tx>
            <c:rich>
              <a:bodyPr rot="-54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r>
                  <a:rPr lang="it-IT" sz="1700" b="1"/>
                  <a:t>% of GDP on sociale</a:t>
                </a:r>
                <a:r>
                  <a:rPr lang="it-IT" sz="1700" b="1" baseline="0"/>
                  <a:t> exclusion, unemployment, housing and family</a:t>
                </a:r>
                <a:endParaRPr lang="it-IT" sz="1700" b="1"/>
              </a:p>
            </c:rich>
          </c:tx>
          <c:overlay val="0"/>
          <c:spPr>
            <a:noFill/>
            <a:ln>
              <a:noFill/>
            </a:ln>
            <a:effectLst/>
          </c:spPr>
          <c:txPr>
            <a:bodyPr rot="-54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513423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9-29T19:03:52.252"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30T19:23:45.994" idx="1">
    <p:pos x="10" y="10"/>
    <p:text>questa è per dire che possiamo dire a PAesi con impegni simili di lavorare insieme</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0.44368</cdr:x>
      <cdr:y>0</cdr:y>
    </cdr:from>
    <cdr:to>
      <cdr:x>1</cdr:x>
      <cdr:y>0.2286</cdr:y>
    </cdr:to>
    <cdr:sp macro="" textlink="">
      <cdr:nvSpPr>
        <cdr:cNvPr id="2" name="CasellaDiTesto 1">
          <a:extLst xmlns:a="http://schemas.openxmlformats.org/drawingml/2006/main">
            <a:ext uri="{FF2B5EF4-FFF2-40B4-BE49-F238E27FC236}">
              <a16:creationId xmlns:a16="http://schemas.microsoft.com/office/drawing/2014/main" id="{39C0113A-FE4C-4FDE-BE00-DFB17051C350}"/>
            </a:ext>
          </a:extLst>
        </cdr:cNvPr>
        <cdr:cNvSpPr txBox="1"/>
      </cdr:nvSpPr>
      <cdr:spPr>
        <a:xfrm xmlns:a="http://schemas.openxmlformats.org/drawingml/2006/main">
          <a:off x="3231897" y="0"/>
          <a:ext cx="4052434" cy="9579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2000" dirty="0"/>
            <a:t>% of </a:t>
          </a:r>
          <a:r>
            <a:rPr lang="it-IT" sz="2000" dirty="0" err="1"/>
            <a:t>health</a:t>
          </a:r>
          <a:r>
            <a:rPr lang="it-IT" sz="2000" dirty="0"/>
            <a:t> </a:t>
          </a:r>
          <a:r>
            <a:rPr lang="it-IT" sz="2000" dirty="0" err="1"/>
            <a:t>sector</a:t>
          </a:r>
          <a:r>
            <a:rPr lang="it-IT" sz="2000" dirty="0"/>
            <a:t> </a:t>
          </a:r>
          <a:r>
            <a:rPr lang="it-IT" sz="2000" dirty="0" err="1"/>
            <a:t>roles</a:t>
          </a:r>
          <a:r>
            <a:rPr lang="it-IT" sz="2000" dirty="0"/>
            <a:t> </a:t>
          </a:r>
          <a:br>
            <a:rPr lang="it-IT" sz="2000" dirty="0"/>
          </a:br>
          <a:r>
            <a:rPr lang="it-IT" sz="2000" dirty="0" err="1"/>
            <a:t>when</a:t>
          </a:r>
          <a:r>
            <a:rPr lang="it-IT" sz="2000" dirty="0"/>
            <a:t> </a:t>
          </a:r>
          <a:r>
            <a:rPr lang="it-IT" sz="2000" dirty="0" err="1"/>
            <a:t>it</a:t>
          </a:r>
          <a:r>
            <a:rPr lang="it-IT" sz="2000" dirty="0"/>
            <a:t> </a:t>
          </a:r>
          <a:r>
            <a:rPr lang="it-IT" sz="2000" dirty="0" err="1"/>
            <a:t>is</a:t>
          </a:r>
          <a:r>
            <a:rPr lang="it-IT" sz="2000" dirty="0"/>
            <a:t> </a:t>
          </a:r>
          <a:r>
            <a:rPr lang="it-IT" sz="2000" dirty="0" err="1"/>
            <a:t>involved</a:t>
          </a:r>
          <a:r>
            <a:rPr lang="it-IT" sz="2000" dirty="0"/>
            <a:t> in the policy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37B7BB3-2DAE-2047-B912-3ADFE87EC276}" type="datetimeFigureOut">
              <a:rPr lang="en-US" smtClean="0"/>
              <a:pPr/>
              <a:t>10/4/2019</a:t>
            </a:fld>
            <a:endParaRPr lang="it-IT"/>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03175A4-93D1-634C-8EA8-40CF2547FFBC}" type="slidenum">
              <a:rPr lang="it-IT" smtClean="0"/>
              <a:pPr/>
              <a:t>‹N›</a:t>
            </a:fld>
            <a:endParaRPr lang="it-IT"/>
          </a:p>
        </p:txBody>
      </p:sp>
    </p:spTree>
    <p:extLst>
      <p:ext uri="{BB962C8B-B14F-4D97-AF65-F5344CB8AC3E}">
        <p14:creationId xmlns:p14="http://schemas.microsoft.com/office/powerpoint/2010/main" val="3766777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3175A4-93D1-634C-8EA8-40CF2547FFBC}" type="slidenum">
              <a:rPr lang="it-IT" smtClean="0"/>
              <a:pPr/>
              <a:t>1</a:t>
            </a:fld>
            <a:endParaRPr lang="it-IT"/>
          </a:p>
        </p:txBody>
      </p:sp>
    </p:spTree>
    <p:extLst>
      <p:ext uri="{BB962C8B-B14F-4D97-AF65-F5344CB8AC3E}">
        <p14:creationId xmlns:p14="http://schemas.microsoft.com/office/powerpoint/2010/main" val="185469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10</a:t>
            </a:fld>
            <a:endParaRPr lang="it-IT"/>
          </a:p>
        </p:txBody>
      </p:sp>
    </p:spTree>
    <p:extLst>
      <p:ext uri="{BB962C8B-B14F-4D97-AF65-F5344CB8AC3E}">
        <p14:creationId xmlns:p14="http://schemas.microsoft.com/office/powerpoint/2010/main" val="282905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11</a:t>
            </a:fld>
            <a:endParaRPr lang="it-IT"/>
          </a:p>
        </p:txBody>
      </p:sp>
    </p:spTree>
    <p:extLst>
      <p:ext uri="{BB962C8B-B14F-4D97-AF65-F5344CB8AC3E}">
        <p14:creationId xmlns:p14="http://schemas.microsoft.com/office/powerpoint/2010/main" val="369809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and there is no a widespread commitment to guarantee continuous action</a:t>
            </a:r>
            <a:r>
              <a:rPr lang="en-GB" sz="1200" b="1" dirty="0"/>
              <a:t>.</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12</a:t>
            </a:fld>
            <a:endParaRPr lang="it-IT"/>
          </a:p>
        </p:txBody>
      </p:sp>
    </p:spTree>
    <p:extLst>
      <p:ext uri="{BB962C8B-B14F-4D97-AF65-F5344CB8AC3E}">
        <p14:creationId xmlns:p14="http://schemas.microsoft.com/office/powerpoint/2010/main" val="265951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13</a:t>
            </a:fld>
            <a:endParaRPr lang="it-IT"/>
          </a:p>
        </p:txBody>
      </p:sp>
    </p:spTree>
    <p:extLst>
      <p:ext uri="{BB962C8B-B14F-4D97-AF65-F5344CB8AC3E}">
        <p14:creationId xmlns:p14="http://schemas.microsoft.com/office/powerpoint/2010/main" val="251856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and there is no a widespread commitment to guarantee continuous action</a:t>
            </a:r>
            <a:r>
              <a:rPr lang="en-GB" sz="1200" b="1" dirty="0"/>
              <a:t>.</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14</a:t>
            </a:fld>
            <a:endParaRPr lang="it-IT"/>
          </a:p>
        </p:txBody>
      </p:sp>
    </p:spTree>
    <p:extLst>
      <p:ext uri="{BB962C8B-B14F-4D97-AF65-F5344CB8AC3E}">
        <p14:creationId xmlns:p14="http://schemas.microsoft.com/office/powerpoint/2010/main" val="239565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15</a:t>
            </a:fld>
            <a:endParaRPr lang="it-IT"/>
          </a:p>
        </p:txBody>
      </p:sp>
    </p:spTree>
    <p:extLst>
      <p:ext uri="{BB962C8B-B14F-4D97-AF65-F5344CB8AC3E}">
        <p14:creationId xmlns:p14="http://schemas.microsoft.com/office/powerpoint/2010/main" val="253481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16</a:t>
            </a:fld>
            <a:endParaRPr lang="it-IT"/>
          </a:p>
        </p:txBody>
      </p:sp>
    </p:spTree>
    <p:extLst>
      <p:ext uri="{BB962C8B-B14F-4D97-AF65-F5344CB8AC3E}">
        <p14:creationId xmlns:p14="http://schemas.microsoft.com/office/powerpoint/2010/main" val="111947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17</a:t>
            </a:fld>
            <a:endParaRPr lang="it-IT"/>
          </a:p>
        </p:txBody>
      </p:sp>
    </p:spTree>
    <p:extLst>
      <p:ext uri="{BB962C8B-B14F-4D97-AF65-F5344CB8AC3E}">
        <p14:creationId xmlns:p14="http://schemas.microsoft.com/office/powerpoint/2010/main" val="296862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and there is no a widespread commitment to guarantee continuous action</a:t>
            </a:r>
            <a:r>
              <a:rPr lang="en-GB" sz="1200" b="1" dirty="0"/>
              <a:t>.</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18</a:t>
            </a:fld>
            <a:endParaRPr lang="it-IT"/>
          </a:p>
        </p:txBody>
      </p:sp>
    </p:spTree>
    <p:extLst>
      <p:ext uri="{BB962C8B-B14F-4D97-AF65-F5344CB8AC3E}">
        <p14:creationId xmlns:p14="http://schemas.microsoft.com/office/powerpoint/2010/main" val="31943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19</a:t>
            </a:fld>
            <a:endParaRPr lang="it-IT"/>
          </a:p>
        </p:txBody>
      </p:sp>
    </p:spTree>
    <p:extLst>
      <p:ext uri="{BB962C8B-B14F-4D97-AF65-F5344CB8AC3E}">
        <p14:creationId xmlns:p14="http://schemas.microsoft.com/office/powerpoint/2010/main" val="6437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61950" indent="-361950" defTabSz="914400">
              <a:buFont typeface="Arial" pitchFamily="34" charset="0"/>
              <a:buChar char="•"/>
            </a:pPr>
            <a:r>
              <a:rPr lang="en-US" sz="2600" dirty="0">
                <a:latin typeface="Arial" pitchFamily="34" charset="0"/>
                <a:ea typeface="Times New Roman"/>
                <a:cs typeface="Arial" pitchFamily="34" charset="0"/>
              </a:rPr>
              <a:t>promote that the results of the JA will find proper and adequate space and timing in the national, regional and local political agenda in MSs</a:t>
            </a:r>
          </a:p>
          <a:p>
            <a:pPr marL="914400" lvl="1" indent="-457200" defTabSz="914400">
              <a:buFont typeface="+mj-lt"/>
              <a:buAutoNum type="alphaLcPeriod"/>
            </a:pPr>
            <a:r>
              <a:rPr lang="en-US" sz="2600" dirty="0">
                <a:latin typeface="Arial" pitchFamily="34" charset="0"/>
                <a:ea typeface="Times New Roman"/>
                <a:cs typeface="Arial" pitchFamily="34" charset="0"/>
              </a:rPr>
              <a:t>raising awareness, interest and political support</a:t>
            </a:r>
          </a:p>
          <a:p>
            <a:pPr marL="914400" lvl="1" indent="-457200" defTabSz="914400">
              <a:buFont typeface="+mj-lt"/>
              <a:buAutoNum type="alphaLcPeriod"/>
            </a:pPr>
            <a:r>
              <a:rPr lang="en-US" sz="2600" dirty="0">
                <a:latin typeface="Arial" pitchFamily="34" charset="0"/>
                <a:ea typeface="Times New Roman"/>
                <a:cs typeface="Arial" pitchFamily="34" charset="0"/>
              </a:rPr>
              <a:t>supporting national plans development</a:t>
            </a:r>
          </a:p>
          <a:p>
            <a:pPr marL="914400" lvl="1" indent="-457200" defTabSz="914400">
              <a:buFont typeface="+mj-lt"/>
              <a:buAutoNum type="alphaLcPeriod"/>
            </a:pPr>
            <a:r>
              <a:rPr lang="en-US" sz="2600" dirty="0">
                <a:latin typeface="Arial" pitchFamily="34" charset="0"/>
                <a:ea typeface="Times New Roman"/>
                <a:cs typeface="Arial" pitchFamily="34" charset="0"/>
              </a:rPr>
              <a:t>presenting the results in a set of clear recommendations and policy implications</a:t>
            </a:r>
          </a:p>
          <a:p>
            <a:pPr marL="914400" lvl="1" indent="-457200" defTabSz="914400">
              <a:buFont typeface="+mj-lt"/>
              <a:buAutoNum type="alphaLcPeriod"/>
            </a:pPr>
            <a:r>
              <a:rPr lang="en-US" sz="2600" dirty="0">
                <a:latin typeface="Arial" pitchFamily="34" charset="0"/>
                <a:ea typeface="Times New Roman"/>
                <a:cs typeface="Arial" pitchFamily="34" charset="0"/>
              </a:rPr>
              <a:t>adaptable to the specific MSs needs, capacities and level of acceptance</a:t>
            </a: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a:t>
            </a:fld>
            <a:endParaRPr lang="it-IT"/>
          </a:p>
        </p:txBody>
      </p:sp>
    </p:spTree>
    <p:extLst>
      <p:ext uri="{BB962C8B-B14F-4D97-AF65-F5344CB8AC3E}">
        <p14:creationId xmlns:p14="http://schemas.microsoft.com/office/powerpoint/2010/main" val="359596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20</a:t>
            </a:fld>
            <a:endParaRPr lang="it-IT"/>
          </a:p>
        </p:txBody>
      </p:sp>
    </p:spTree>
    <p:extLst>
      <p:ext uri="{BB962C8B-B14F-4D97-AF65-F5344CB8AC3E}">
        <p14:creationId xmlns:p14="http://schemas.microsoft.com/office/powerpoint/2010/main" val="1741082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21</a:t>
            </a:fld>
            <a:endParaRPr lang="it-IT"/>
          </a:p>
        </p:txBody>
      </p:sp>
    </p:spTree>
    <p:extLst>
      <p:ext uri="{BB962C8B-B14F-4D97-AF65-F5344CB8AC3E}">
        <p14:creationId xmlns:p14="http://schemas.microsoft.com/office/powerpoint/2010/main" val="172451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22</a:t>
            </a:fld>
            <a:endParaRPr lang="it-IT"/>
          </a:p>
        </p:txBody>
      </p:sp>
    </p:spTree>
    <p:extLst>
      <p:ext uri="{BB962C8B-B14F-4D97-AF65-F5344CB8AC3E}">
        <p14:creationId xmlns:p14="http://schemas.microsoft.com/office/powerpoint/2010/main" val="183735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Only</a:t>
            </a:r>
            <a:r>
              <a:rPr lang="it-IT" dirty="0"/>
              <a:t> 4 countries </a:t>
            </a:r>
            <a:r>
              <a:rPr lang="it-IT" dirty="0" err="1"/>
              <a:t>have</a:t>
            </a:r>
            <a:r>
              <a:rPr lang="it-IT" dirty="0"/>
              <a:t> </a:t>
            </a:r>
            <a:r>
              <a:rPr lang="it-IT" dirty="0" err="1"/>
              <a:t>performed</a:t>
            </a:r>
            <a:r>
              <a:rPr lang="it-IT" dirty="0"/>
              <a:t> a </a:t>
            </a:r>
            <a:r>
              <a:rPr lang="it-IT" dirty="0" err="1"/>
              <a:t>final</a:t>
            </a:r>
            <a:r>
              <a:rPr lang="it-IT" dirty="0"/>
              <a:t> </a:t>
            </a:r>
            <a:r>
              <a:rPr lang="it-IT" dirty="0" err="1"/>
              <a:t>validation</a:t>
            </a:r>
            <a:r>
              <a:rPr lang="it-IT" dirty="0"/>
              <a:t> (</a:t>
            </a:r>
            <a:r>
              <a:rPr lang="it-IT" dirty="0" err="1"/>
              <a:t>Italy</a:t>
            </a:r>
            <a:r>
              <a:rPr lang="it-IT" dirty="0"/>
              <a:t>, </a:t>
            </a:r>
            <a:r>
              <a:rPr lang="it-IT" dirty="0" err="1"/>
              <a:t>Norway</a:t>
            </a:r>
            <a:r>
              <a:rPr lang="it-IT" dirty="0"/>
              <a:t>, </a:t>
            </a:r>
            <a:r>
              <a:rPr lang="it-IT" dirty="0" err="1"/>
              <a:t>Netherland</a:t>
            </a:r>
            <a:r>
              <a:rPr lang="it-IT" dirty="0"/>
              <a:t> and Germany): </a:t>
            </a:r>
            <a:r>
              <a:rPr lang="it-IT" dirty="0" err="1"/>
              <a:t>only</a:t>
            </a:r>
            <a:r>
              <a:rPr lang="it-IT" dirty="0"/>
              <a:t> </a:t>
            </a:r>
            <a:r>
              <a:rPr lang="it-IT" dirty="0" err="1"/>
              <a:t>because</a:t>
            </a:r>
            <a:r>
              <a:rPr lang="it-IT" dirty="0"/>
              <a:t> JAHEE </a:t>
            </a:r>
            <a:r>
              <a:rPr lang="it-IT" dirty="0" err="1"/>
              <a:t>responsabilities</a:t>
            </a:r>
            <a:r>
              <a:rPr lang="it-IT" dirty="0"/>
              <a:t>?</a:t>
            </a:r>
          </a:p>
          <a:p>
            <a:r>
              <a:rPr lang="it-IT" dirty="0" err="1"/>
              <a:t>All</a:t>
            </a:r>
            <a:r>
              <a:rPr lang="it-IT" dirty="0"/>
              <a:t> of </a:t>
            </a:r>
            <a:r>
              <a:rPr lang="it-IT" dirty="0" err="1"/>
              <a:t>them</a:t>
            </a:r>
            <a:r>
              <a:rPr lang="it-IT" dirty="0"/>
              <a:t> interviews with key </a:t>
            </a:r>
            <a:r>
              <a:rPr lang="it-IT" dirty="0" err="1"/>
              <a:t>expert</a:t>
            </a:r>
            <a:r>
              <a:rPr lang="it-IT" dirty="0"/>
              <a:t> </a:t>
            </a:r>
            <a:r>
              <a:rPr lang="it-IT" dirty="0" err="1"/>
              <a:t>working</a:t>
            </a:r>
            <a:r>
              <a:rPr lang="it-IT" dirty="0"/>
              <a:t> in </a:t>
            </a:r>
            <a:r>
              <a:rPr lang="it-IT" dirty="0" err="1"/>
              <a:t>their</a:t>
            </a:r>
            <a:r>
              <a:rPr lang="it-IT" dirty="0"/>
              <a:t> </a:t>
            </a:r>
            <a:r>
              <a:rPr lang="it-IT" dirty="0" err="1"/>
              <a:t>organization</a:t>
            </a:r>
            <a:r>
              <a:rPr lang="it-IT" dirty="0"/>
              <a:t>, </a:t>
            </a:r>
            <a:r>
              <a:rPr lang="it-IT" dirty="0" err="1"/>
              <a:t>only</a:t>
            </a:r>
            <a:r>
              <a:rPr lang="it-IT" dirty="0"/>
              <a:t> 10 </a:t>
            </a:r>
            <a:r>
              <a:rPr lang="it-IT" dirty="0" err="1"/>
              <a:t>other</a:t>
            </a:r>
            <a:r>
              <a:rPr lang="it-IT" dirty="0"/>
              <a:t> </a:t>
            </a:r>
            <a:r>
              <a:rPr lang="it-IT" dirty="0" err="1"/>
              <a:t>external</a:t>
            </a:r>
            <a:r>
              <a:rPr lang="it-IT" dirty="0"/>
              <a:t> </a:t>
            </a:r>
            <a:r>
              <a:rPr lang="it-IT" dirty="0" err="1"/>
              <a:t>health</a:t>
            </a:r>
            <a:r>
              <a:rPr lang="it-IT" dirty="0"/>
              <a:t> and 6 </a:t>
            </a:r>
            <a:r>
              <a:rPr lang="it-IT" dirty="0" err="1"/>
              <a:t>not</a:t>
            </a:r>
            <a:r>
              <a:rPr lang="it-IT" dirty="0"/>
              <a:t> </a:t>
            </a:r>
            <a:r>
              <a:rPr lang="it-IT" dirty="0" err="1"/>
              <a:t>health</a:t>
            </a:r>
            <a:r>
              <a:rPr lang="it-IT" dirty="0"/>
              <a:t> </a:t>
            </a:r>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23</a:t>
            </a:fld>
            <a:endParaRPr lang="it-IT"/>
          </a:p>
        </p:txBody>
      </p:sp>
    </p:spTree>
    <p:extLst>
      <p:ext uri="{BB962C8B-B14F-4D97-AF65-F5344CB8AC3E}">
        <p14:creationId xmlns:p14="http://schemas.microsoft.com/office/powerpoint/2010/main" val="393830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24</a:t>
            </a:fld>
            <a:endParaRPr lang="it-IT"/>
          </a:p>
        </p:txBody>
      </p:sp>
    </p:spTree>
    <p:extLst>
      <p:ext uri="{BB962C8B-B14F-4D97-AF65-F5344CB8AC3E}">
        <p14:creationId xmlns:p14="http://schemas.microsoft.com/office/powerpoint/2010/main" val="3679119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Only</a:t>
            </a:r>
            <a:r>
              <a:rPr lang="it-IT" dirty="0"/>
              <a:t> 4 countries </a:t>
            </a:r>
            <a:r>
              <a:rPr lang="it-IT" dirty="0" err="1"/>
              <a:t>have</a:t>
            </a:r>
            <a:r>
              <a:rPr lang="it-IT" dirty="0"/>
              <a:t> </a:t>
            </a:r>
            <a:r>
              <a:rPr lang="it-IT" dirty="0" err="1"/>
              <a:t>performed</a:t>
            </a:r>
            <a:r>
              <a:rPr lang="it-IT" dirty="0"/>
              <a:t> a </a:t>
            </a:r>
            <a:r>
              <a:rPr lang="it-IT" dirty="0" err="1"/>
              <a:t>final</a:t>
            </a:r>
            <a:r>
              <a:rPr lang="it-IT" dirty="0"/>
              <a:t> </a:t>
            </a:r>
            <a:r>
              <a:rPr lang="it-IT" dirty="0" err="1"/>
              <a:t>validation</a:t>
            </a:r>
            <a:r>
              <a:rPr lang="it-IT" dirty="0"/>
              <a:t> (</a:t>
            </a:r>
            <a:r>
              <a:rPr lang="it-IT" dirty="0" err="1"/>
              <a:t>Italy</a:t>
            </a:r>
            <a:r>
              <a:rPr lang="it-IT" dirty="0"/>
              <a:t>, </a:t>
            </a:r>
            <a:r>
              <a:rPr lang="it-IT" dirty="0" err="1"/>
              <a:t>Norway</a:t>
            </a:r>
            <a:r>
              <a:rPr lang="it-IT" dirty="0"/>
              <a:t>, </a:t>
            </a:r>
            <a:r>
              <a:rPr lang="it-IT" dirty="0" err="1"/>
              <a:t>Netherland</a:t>
            </a:r>
            <a:r>
              <a:rPr lang="it-IT" dirty="0"/>
              <a:t> and Germany): </a:t>
            </a:r>
            <a:r>
              <a:rPr lang="it-IT" dirty="0" err="1"/>
              <a:t>only</a:t>
            </a:r>
            <a:r>
              <a:rPr lang="it-IT" dirty="0"/>
              <a:t> </a:t>
            </a:r>
            <a:r>
              <a:rPr lang="it-IT" dirty="0" err="1"/>
              <a:t>because</a:t>
            </a:r>
            <a:r>
              <a:rPr lang="it-IT" dirty="0"/>
              <a:t> JAHEE </a:t>
            </a:r>
            <a:r>
              <a:rPr lang="it-IT" dirty="0" err="1"/>
              <a:t>responsabilities</a:t>
            </a:r>
            <a:r>
              <a:rPr lang="it-IT" dirty="0"/>
              <a:t>?</a:t>
            </a:r>
          </a:p>
          <a:p>
            <a:r>
              <a:rPr lang="it-IT" dirty="0" err="1"/>
              <a:t>All</a:t>
            </a:r>
            <a:r>
              <a:rPr lang="it-IT" dirty="0"/>
              <a:t> of </a:t>
            </a:r>
            <a:r>
              <a:rPr lang="it-IT" dirty="0" err="1"/>
              <a:t>them</a:t>
            </a:r>
            <a:r>
              <a:rPr lang="it-IT" dirty="0"/>
              <a:t> interviews with key </a:t>
            </a:r>
            <a:r>
              <a:rPr lang="it-IT" dirty="0" err="1"/>
              <a:t>expert</a:t>
            </a:r>
            <a:r>
              <a:rPr lang="it-IT" dirty="0"/>
              <a:t> </a:t>
            </a:r>
            <a:r>
              <a:rPr lang="it-IT" dirty="0" err="1"/>
              <a:t>working</a:t>
            </a:r>
            <a:r>
              <a:rPr lang="it-IT" dirty="0"/>
              <a:t> in </a:t>
            </a:r>
            <a:r>
              <a:rPr lang="it-IT" dirty="0" err="1"/>
              <a:t>their</a:t>
            </a:r>
            <a:r>
              <a:rPr lang="it-IT" dirty="0"/>
              <a:t> </a:t>
            </a:r>
            <a:r>
              <a:rPr lang="it-IT" dirty="0" err="1"/>
              <a:t>organization</a:t>
            </a:r>
            <a:r>
              <a:rPr lang="it-IT" dirty="0"/>
              <a:t>, </a:t>
            </a:r>
            <a:r>
              <a:rPr lang="it-IT" dirty="0" err="1"/>
              <a:t>only</a:t>
            </a:r>
            <a:r>
              <a:rPr lang="it-IT" dirty="0"/>
              <a:t> 10 </a:t>
            </a:r>
            <a:r>
              <a:rPr lang="it-IT" dirty="0" err="1"/>
              <a:t>other</a:t>
            </a:r>
            <a:r>
              <a:rPr lang="it-IT" dirty="0"/>
              <a:t> </a:t>
            </a:r>
            <a:r>
              <a:rPr lang="it-IT" dirty="0" err="1"/>
              <a:t>external</a:t>
            </a:r>
            <a:r>
              <a:rPr lang="it-IT" dirty="0"/>
              <a:t> </a:t>
            </a:r>
            <a:r>
              <a:rPr lang="it-IT" dirty="0" err="1"/>
              <a:t>health</a:t>
            </a:r>
            <a:r>
              <a:rPr lang="it-IT" dirty="0"/>
              <a:t> and 6 </a:t>
            </a:r>
            <a:r>
              <a:rPr lang="it-IT" dirty="0" err="1"/>
              <a:t>not</a:t>
            </a:r>
            <a:r>
              <a:rPr lang="it-IT" dirty="0"/>
              <a:t> </a:t>
            </a:r>
            <a:r>
              <a:rPr lang="it-IT" dirty="0" err="1"/>
              <a:t>health</a:t>
            </a:r>
            <a:r>
              <a:rPr lang="it-IT" dirty="0"/>
              <a:t> </a:t>
            </a:r>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25</a:t>
            </a:fld>
            <a:endParaRPr lang="it-IT"/>
          </a:p>
        </p:txBody>
      </p:sp>
    </p:spTree>
    <p:extLst>
      <p:ext uri="{BB962C8B-B14F-4D97-AF65-F5344CB8AC3E}">
        <p14:creationId xmlns:p14="http://schemas.microsoft.com/office/powerpoint/2010/main" val="3530806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26</a:t>
            </a:fld>
            <a:endParaRPr lang="it-IT"/>
          </a:p>
        </p:txBody>
      </p:sp>
    </p:spTree>
    <p:extLst>
      <p:ext uri="{BB962C8B-B14F-4D97-AF65-F5344CB8AC3E}">
        <p14:creationId xmlns:p14="http://schemas.microsoft.com/office/powerpoint/2010/main" val="309805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27</a:t>
            </a:fld>
            <a:endParaRPr lang="it-IT"/>
          </a:p>
        </p:txBody>
      </p:sp>
    </p:spTree>
    <p:extLst>
      <p:ext uri="{BB962C8B-B14F-4D97-AF65-F5344CB8AC3E}">
        <p14:creationId xmlns:p14="http://schemas.microsoft.com/office/powerpoint/2010/main" val="2532645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Health sector is clearly involved in the persistence of different levels of approaches…</a:t>
            </a: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28</a:t>
            </a:fld>
            <a:endParaRPr lang="it-IT"/>
          </a:p>
        </p:txBody>
      </p:sp>
    </p:spTree>
    <p:extLst>
      <p:ext uri="{BB962C8B-B14F-4D97-AF65-F5344CB8AC3E}">
        <p14:creationId xmlns:p14="http://schemas.microsoft.com/office/powerpoint/2010/main" val="989369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29</a:t>
            </a:fld>
            <a:endParaRPr lang="it-IT"/>
          </a:p>
        </p:txBody>
      </p:sp>
    </p:spTree>
    <p:extLst>
      <p:ext uri="{BB962C8B-B14F-4D97-AF65-F5344CB8AC3E}">
        <p14:creationId xmlns:p14="http://schemas.microsoft.com/office/powerpoint/2010/main" val="17161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a:t>
            </a:fld>
            <a:endParaRPr lang="it-IT"/>
          </a:p>
        </p:txBody>
      </p:sp>
    </p:spTree>
    <p:extLst>
      <p:ext uri="{BB962C8B-B14F-4D97-AF65-F5344CB8AC3E}">
        <p14:creationId xmlns:p14="http://schemas.microsoft.com/office/powerpoint/2010/main" val="3898038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30</a:t>
            </a:fld>
            <a:endParaRPr lang="it-IT"/>
          </a:p>
        </p:txBody>
      </p:sp>
    </p:spTree>
    <p:extLst>
      <p:ext uri="{BB962C8B-B14F-4D97-AF65-F5344CB8AC3E}">
        <p14:creationId xmlns:p14="http://schemas.microsoft.com/office/powerpoint/2010/main" val="1088050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clusterization</a:t>
            </a:r>
            <a:r>
              <a:rPr lang="it-IT" dirty="0"/>
              <a:t> </a:t>
            </a:r>
            <a:r>
              <a:rPr lang="it-IT" dirty="0" err="1"/>
              <a:t>is</a:t>
            </a:r>
            <a:r>
              <a:rPr lang="it-IT" dirty="0"/>
              <a:t> a </a:t>
            </a:r>
            <a:r>
              <a:rPr lang="it-IT" dirty="0" err="1"/>
              <a:t>starting</a:t>
            </a:r>
            <a:r>
              <a:rPr lang="it-IT" dirty="0"/>
              <a:t> point. For produce </a:t>
            </a:r>
            <a:r>
              <a:rPr lang="it-IT" dirty="0" err="1"/>
              <a:t>this</a:t>
            </a:r>
            <a:r>
              <a:rPr lang="it-IT" dirty="0"/>
              <a:t> </a:t>
            </a:r>
            <a:r>
              <a:rPr lang="it-IT" dirty="0" err="1"/>
              <a:t>we</a:t>
            </a:r>
            <a:r>
              <a:rPr lang="it-IT" dirty="0"/>
              <a:t> </a:t>
            </a:r>
            <a:r>
              <a:rPr lang="it-IT" dirty="0" err="1"/>
              <a:t>had</a:t>
            </a:r>
            <a:r>
              <a:rPr lang="it-IT" dirty="0"/>
              <a:t> to produce a first </a:t>
            </a:r>
            <a:r>
              <a:rPr lang="it-IT" dirty="0" err="1"/>
              <a:t>profile</a:t>
            </a:r>
            <a:r>
              <a:rPr lang="it-IT" dirty="0"/>
              <a:t> for </a:t>
            </a:r>
            <a:r>
              <a:rPr lang="it-IT" dirty="0" err="1"/>
              <a:t>each</a:t>
            </a:r>
            <a:r>
              <a:rPr lang="it-IT" dirty="0"/>
              <a:t> country </a:t>
            </a:r>
            <a:r>
              <a:rPr lang="it-IT" dirty="0" err="1"/>
              <a:t>but</a:t>
            </a:r>
            <a:r>
              <a:rPr lang="it-IT" dirty="0"/>
              <a:t> to complete </a:t>
            </a:r>
            <a:r>
              <a:rPr lang="it-IT" dirty="0" err="1"/>
              <a:t>them</a:t>
            </a:r>
            <a:r>
              <a:rPr lang="it-IT" dirty="0"/>
              <a:t> </a:t>
            </a:r>
            <a:r>
              <a:rPr lang="it-IT" dirty="0" err="1"/>
              <a:t>we</a:t>
            </a:r>
            <a:r>
              <a:rPr lang="it-IT" dirty="0"/>
              <a:t> </a:t>
            </a:r>
            <a:r>
              <a:rPr lang="it-IT" dirty="0" err="1"/>
              <a:t>need</a:t>
            </a:r>
            <a:r>
              <a:rPr lang="it-IT" dirty="0"/>
              <a:t>: </a:t>
            </a:r>
          </a:p>
        </p:txBody>
      </p:sp>
      <p:sp>
        <p:nvSpPr>
          <p:cNvPr id="4" name="Segnaposto numero diapositiva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03175A4-93D1-634C-8EA8-40CF2547FFBC}" type="slidenum">
              <a:rPr kumimoji="0" lang="it-IT"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49976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32</a:t>
            </a:fld>
            <a:endParaRPr lang="it-IT"/>
          </a:p>
        </p:txBody>
      </p:sp>
    </p:spTree>
    <p:extLst>
      <p:ext uri="{BB962C8B-B14F-4D97-AF65-F5344CB8AC3E}">
        <p14:creationId xmlns:p14="http://schemas.microsoft.com/office/powerpoint/2010/main" val="2348787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33</a:t>
            </a:fld>
            <a:endParaRPr lang="it-IT"/>
          </a:p>
        </p:txBody>
      </p:sp>
    </p:spTree>
    <p:extLst>
      <p:ext uri="{BB962C8B-B14F-4D97-AF65-F5344CB8AC3E}">
        <p14:creationId xmlns:p14="http://schemas.microsoft.com/office/powerpoint/2010/main" val="645254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34</a:t>
            </a:fld>
            <a:endParaRPr lang="it-IT"/>
          </a:p>
        </p:txBody>
      </p:sp>
    </p:spTree>
    <p:extLst>
      <p:ext uri="{BB962C8B-B14F-4D97-AF65-F5344CB8AC3E}">
        <p14:creationId xmlns:p14="http://schemas.microsoft.com/office/powerpoint/2010/main" val="696464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35</a:t>
            </a:fld>
            <a:endParaRPr lang="it-IT"/>
          </a:p>
        </p:txBody>
      </p:sp>
    </p:spTree>
    <p:extLst>
      <p:ext uri="{BB962C8B-B14F-4D97-AF65-F5344CB8AC3E}">
        <p14:creationId xmlns:p14="http://schemas.microsoft.com/office/powerpoint/2010/main" val="4033059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36</a:t>
            </a:fld>
            <a:endParaRPr lang="it-IT"/>
          </a:p>
        </p:txBody>
      </p:sp>
    </p:spTree>
    <p:extLst>
      <p:ext uri="{BB962C8B-B14F-4D97-AF65-F5344CB8AC3E}">
        <p14:creationId xmlns:p14="http://schemas.microsoft.com/office/powerpoint/2010/main" val="224380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37</a:t>
            </a:fld>
            <a:endParaRPr lang="it-IT"/>
          </a:p>
        </p:txBody>
      </p:sp>
    </p:spTree>
    <p:extLst>
      <p:ext uri="{BB962C8B-B14F-4D97-AF65-F5344CB8AC3E}">
        <p14:creationId xmlns:p14="http://schemas.microsoft.com/office/powerpoint/2010/main" val="1995422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38</a:t>
            </a:fld>
            <a:endParaRPr lang="it-IT"/>
          </a:p>
        </p:txBody>
      </p:sp>
    </p:spTree>
    <p:extLst>
      <p:ext uri="{BB962C8B-B14F-4D97-AF65-F5344CB8AC3E}">
        <p14:creationId xmlns:p14="http://schemas.microsoft.com/office/powerpoint/2010/main" val="49804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39</a:t>
            </a:fld>
            <a:endParaRPr lang="it-IT"/>
          </a:p>
        </p:txBody>
      </p:sp>
    </p:spTree>
    <p:extLst>
      <p:ext uri="{BB962C8B-B14F-4D97-AF65-F5344CB8AC3E}">
        <p14:creationId xmlns:p14="http://schemas.microsoft.com/office/powerpoint/2010/main" val="6513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Complexity</a:t>
            </a:r>
            <a:r>
              <a:rPr lang="it-IT" dirty="0"/>
              <a:t>: </a:t>
            </a:r>
            <a:r>
              <a:rPr lang="it-IT" dirty="0" err="1"/>
              <a:t>many</a:t>
            </a:r>
            <a:r>
              <a:rPr lang="it-IT" dirty="0"/>
              <a:t> of </a:t>
            </a:r>
            <a:r>
              <a:rPr lang="it-IT" dirty="0" err="1"/>
              <a:t>you</a:t>
            </a:r>
            <a:r>
              <a:rPr lang="it-IT" dirty="0"/>
              <a:t> </a:t>
            </a:r>
            <a:r>
              <a:rPr lang="it-IT" dirty="0" err="1"/>
              <a:t>have</a:t>
            </a:r>
            <a:r>
              <a:rPr lang="it-IT" dirty="0"/>
              <a:t> </a:t>
            </a:r>
            <a:r>
              <a:rPr lang="it-IT" dirty="0" err="1"/>
              <a:t>reported</a:t>
            </a:r>
            <a:r>
              <a:rPr lang="it-IT" dirty="0"/>
              <a:t> </a:t>
            </a:r>
            <a:r>
              <a:rPr lang="it-IT" dirty="0" err="1"/>
              <a:t>difficulties</a:t>
            </a:r>
            <a:r>
              <a:rPr lang="it-IT" dirty="0"/>
              <a:t> in filling </a:t>
            </a:r>
          </a:p>
          <a:p>
            <a:r>
              <a:rPr lang="it-IT" dirty="0" err="1"/>
              <a:t>Only</a:t>
            </a:r>
            <a:r>
              <a:rPr lang="it-IT" dirty="0"/>
              <a:t> 4 countries </a:t>
            </a:r>
            <a:r>
              <a:rPr lang="it-IT" dirty="0" err="1"/>
              <a:t>have</a:t>
            </a:r>
            <a:r>
              <a:rPr lang="it-IT" dirty="0"/>
              <a:t> </a:t>
            </a:r>
            <a:r>
              <a:rPr lang="it-IT" dirty="0" err="1"/>
              <a:t>performed</a:t>
            </a:r>
            <a:r>
              <a:rPr lang="it-IT" dirty="0"/>
              <a:t> a </a:t>
            </a:r>
            <a:r>
              <a:rPr lang="it-IT" dirty="0" err="1"/>
              <a:t>final</a:t>
            </a:r>
            <a:r>
              <a:rPr lang="it-IT" dirty="0"/>
              <a:t> </a:t>
            </a:r>
            <a:r>
              <a:rPr lang="it-IT" dirty="0" err="1"/>
              <a:t>validation</a:t>
            </a:r>
            <a:r>
              <a:rPr lang="it-IT" dirty="0"/>
              <a:t> (</a:t>
            </a:r>
            <a:r>
              <a:rPr lang="it-IT" dirty="0" err="1"/>
              <a:t>Italy</a:t>
            </a:r>
            <a:r>
              <a:rPr lang="it-IT" dirty="0"/>
              <a:t>, </a:t>
            </a:r>
            <a:r>
              <a:rPr lang="it-IT" dirty="0" err="1"/>
              <a:t>Norway</a:t>
            </a:r>
            <a:r>
              <a:rPr lang="it-IT" dirty="0"/>
              <a:t>, </a:t>
            </a:r>
            <a:r>
              <a:rPr lang="it-IT" dirty="0" err="1"/>
              <a:t>Netherland</a:t>
            </a:r>
            <a:r>
              <a:rPr lang="it-IT" dirty="0"/>
              <a:t> and Germany): </a:t>
            </a:r>
            <a:r>
              <a:rPr lang="it-IT" dirty="0" err="1"/>
              <a:t>only</a:t>
            </a:r>
            <a:r>
              <a:rPr lang="it-IT" dirty="0"/>
              <a:t> </a:t>
            </a:r>
            <a:r>
              <a:rPr lang="it-IT" dirty="0" err="1"/>
              <a:t>because</a:t>
            </a:r>
            <a:r>
              <a:rPr lang="it-IT" dirty="0"/>
              <a:t> JAHEE </a:t>
            </a:r>
            <a:r>
              <a:rPr lang="it-IT" dirty="0" err="1"/>
              <a:t>responsabilities</a:t>
            </a:r>
            <a:r>
              <a:rPr lang="it-IT" dirty="0"/>
              <a:t>?</a:t>
            </a:r>
          </a:p>
          <a:p>
            <a:r>
              <a:rPr lang="it-IT" dirty="0" err="1"/>
              <a:t>All</a:t>
            </a:r>
            <a:r>
              <a:rPr lang="it-IT" dirty="0"/>
              <a:t> of </a:t>
            </a:r>
            <a:r>
              <a:rPr lang="it-IT" dirty="0" err="1"/>
              <a:t>them</a:t>
            </a:r>
            <a:r>
              <a:rPr lang="it-IT" dirty="0"/>
              <a:t> interviews with key </a:t>
            </a:r>
            <a:r>
              <a:rPr lang="it-IT" dirty="0" err="1"/>
              <a:t>expert</a:t>
            </a:r>
            <a:r>
              <a:rPr lang="it-IT" dirty="0"/>
              <a:t> </a:t>
            </a:r>
            <a:r>
              <a:rPr lang="it-IT" dirty="0" err="1"/>
              <a:t>working</a:t>
            </a:r>
            <a:r>
              <a:rPr lang="it-IT" dirty="0"/>
              <a:t> in </a:t>
            </a:r>
            <a:r>
              <a:rPr lang="it-IT" dirty="0" err="1"/>
              <a:t>their</a:t>
            </a:r>
            <a:r>
              <a:rPr lang="it-IT" dirty="0"/>
              <a:t> </a:t>
            </a:r>
            <a:r>
              <a:rPr lang="it-IT" dirty="0" err="1"/>
              <a:t>organization</a:t>
            </a:r>
            <a:r>
              <a:rPr lang="it-IT" dirty="0"/>
              <a:t>, </a:t>
            </a:r>
            <a:r>
              <a:rPr lang="it-IT" dirty="0" err="1"/>
              <a:t>only</a:t>
            </a:r>
            <a:r>
              <a:rPr lang="it-IT" dirty="0"/>
              <a:t> 10 </a:t>
            </a:r>
            <a:r>
              <a:rPr lang="it-IT" dirty="0" err="1"/>
              <a:t>other</a:t>
            </a:r>
            <a:r>
              <a:rPr lang="it-IT" dirty="0"/>
              <a:t> </a:t>
            </a:r>
            <a:r>
              <a:rPr lang="it-IT" dirty="0" err="1"/>
              <a:t>external</a:t>
            </a:r>
            <a:r>
              <a:rPr lang="it-IT" dirty="0"/>
              <a:t> </a:t>
            </a:r>
            <a:r>
              <a:rPr lang="it-IT" dirty="0" err="1"/>
              <a:t>health</a:t>
            </a:r>
            <a:r>
              <a:rPr lang="it-IT" dirty="0"/>
              <a:t> and 6 </a:t>
            </a:r>
            <a:r>
              <a:rPr lang="it-IT" dirty="0" err="1"/>
              <a:t>not</a:t>
            </a:r>
            <a:r>
              <a:rPr lang="it-IT" dirty="0"/>
              <a:t> </a:t>
            </a:r>
            <a:r>
              <a:rPr lang="it-IT" dirty="0" err="1"/>
              <a:t>health</a:t>
            </a:r>
            <a:r>
              <a:rPr lang="it-IT" dirty="0"/>
              <a:t> </a:t>
            </a:r>
          </a:p>
        </p:txBody>
      </p:sp>
      <p:sp>
        <p:nvSpPr>
          <p:cNvPr id="4" name="Segnaposto numero diapositiva 3"/>
          <p:cNvSpPr>
            <a:spLocks noGrp="1"/>
          </p:cNvSpPr>
          <p:nvPr>
            <p:ph type="sldNum" sz="quarter" idx="10"/>
          </p:nvPr>
        </p:nvSpPr>
        <p:spPr/>
        <p:txBody>
          <a:bodyPr/>
          <a:lstStyle/>
          <a:p>
            <a:fld id="{D03175A4-93D1-634C-8EA8-40CF2547FFBC}" type="slidenum">
              <a:rPr lang="it-IT" smtClean="0"/>
              <a:pPr/>
              <a:t>4</a:t>
            </a:fld>
            <a:endParaRPr lang="it-IT"/>
          </a:p>
        </p:txBody>
      </p:sp>
    </p:spTree>
    <p:extLst>
      <p:ext uri="{BB962C8B-B14F-4D97-AF65-F5344CB8AC3E}">
        <p14:creationId xmlns:p14="http://schemas.microsoft.com/office/powerpoint/2010/main" val="3648730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40</a:t>
            </a:fld>
            <a:endParaRPr lang="it-IT"/>
          </a:p>
        </p:txBody>
      </p:sp>
    </p:spTree>
    <p:extLst>
      <p:ext uri="{BB962C8B-B14F-4D97-AF65-F5344CB8AC3E}">
        <p14:creationId xmlns:p14="http://schemas.microsoft.com/office/powerpoint/2010/main" val="3080485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41</a:t>
            </a:fld>
            <a:endParaRPr lang="it-IT"/>
          </a:p>
        </p:txBody>
      </p:sp>
    </p:spTree>
    <p:extLst>
      <p:ext uri="{BB962C8B-B14F-4D97-AF65-F5344CB8AC3E}">
        <p14:creationId xmlns:p14="http://schemas.microsoft.com/office/powerpoint/2010/main" val="2285020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42</a:t>
            </a:fld>
            <a:endParaRPr lang="it-IT"/>
          </a:p>
        </p:txBody>
      </p:sp>
    </p:spTree>
    <p:extLst>
      <p:ext uri="{BB962C8B-B14F-4D97-AF65-F5344CB8AC3E}">
        <p14:creationId xmlns:p14="http://schemas.microsoft.com/office/powerpoint/2010/main" val="288764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43</a:t>
            </a:fld>
            <a:endParaRPr lang="it-IT"/>
          </a:p>
        </p:txBody>
      </p:sp>
    </p:spTree>
    <p:extLst>
      <p:ext uri="{BB962C8B-B14F-4D97-AF65-F5344CB8AC3E}">
        <p14:creationId xmlns:p14="http://schemas.microsoft.com/office/powerpoint/2010/main" val="377021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5</a:t>
            </a:fld>
            <a:endParaRPr lang="it-IT"/>
          </a:p>
        </p:txBody>
      </p:sp>
    </p:spTree>
    <p:extLst>
      <p:ext uri="{BB962C8B-B14F-4D97-AF65-F5344CB8AC3E}">
        <p14:creationId xmlns:p14="http://schemas.microsoft.com/office/powerpoint/2010/main" val="290732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6</a:t>
            </a:fld>
            <a:endParaRPr lang="it-IT"/>
          </a:p>
        </p:txBody>
      </p:sp>
    </p:spTree>
    <p:extLst>
      <p:ext uri="{BB962C8B-B14F-4D97-AF65-F5344CB8AC3E}">
        <p14:creationId xmlns:p14="http://schemas.microsoft.com/office/powerpoint/2010/main" val="185763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Different</a:t>
            </a:r>
            <a:r>
              <a:rPr lang="it-IT" dirty="0"/>
              <a:t> </a:t>
            </a:r>
            <a:r>
              <a:rPr lang="it-IT" dirty="0" err="1"/>
              <a:t>approach</a:t>
            </a:r>
            <a:r>
              <a:rPr lang="it-IT" dirty="0"/>
              <a:t> </a:t>
            </a:r>
            <a:r>
              <a:rPr lang="it-IT" dirty="0" err="1"/>
              <a:t>but</a:t>
            </a:r>
            <a:r>
              <a:rPr lang="it-IT" dirty="0"/>
              <a:t> in </a:t>
            </a:r>
            <a:r>
              <a:rPr lang="it-IT" dirty="0" err="1"/>
              <a:t>all</a:t>
            </a:r>
            <a:r>
              <a:rPr lang="it-IT" dirty="0"/>
              <a:t> of </a:t>
            </a:r>
            <a:r>
              <a:rPr lang="it-IT" dirty="0" err="1"/>
              <a:t>them</a:t>
            </a:r>
            <a:r>
              <a:rPr lang="it-IT" dirty="0"/>
              <a:t> </a:t>
            </a:r>
            <a:r>
              <a:rPr lang="it-IT" dirty="0" err="1"/>
              <a:t>Health</a:t>
            </a:r>
            <a:r>
              <a:rPr lang="it-IT" dirty="0"/>
              <a:t> equity </a:t>
            </a:r>
            <a:r>
              <a:rPr lang="it-IT" dirty="0" err="1"/>
              <a:t>is</a:t>
            </a:r>
            <a:r>
              <a:rPr lang="it-IT" dirty="0"/>
              <a:t> </a:t>
            </a:r>
            <a:r>
              <a:rPr lang="it-IT" dirty="0" err="1"/>
              <a:t>within</a:t>
            </a:r>
            <a:r>
              <a:rPr lang="it-IT" dirty="0"/>
              <a:t> the </a:t>
            </a:r>
            <a:r>
              <a:rPr lang="it-IT" dirty="0" err="1"/>
              <a:t>objetive</a:t>
            </a:r>
            <a:r>
              <a:rPr lang="it-IT" dirty="0"/>
              <a:t> and </a:t>
            </a:r>
            <a:r>
              <a:rPr lang="it-IT" dirty="0" err="1"/>
              <a:t>is</a:t>
            </a:r>
            <a:r>
              <a:rPr lang="it-IT" dirty="0"/>
              <a:t> </a:t>
            </a:r>
            <a:r>
              <a:rPr lang="it-IT" dirty="0" err="1"/>
              <a:t>considered</a:t>
            </a:r>
            <a:r>
              <a:rPr lang="it-IT" dirty="0"/>
              <a:t> like an </a:t>
            </a:r>
            <a:r>
              <a:rPr lang="it-IT" dirty="0" err="1"/>
              <a:t>intersectoral</a:t>
            </a:r>
            <a:r>
              <a:rPr lang="it-IT" dirty="0"/>
              <a:t> </a:t>
            </a:r>
            <a:r>
              <a:rPr lang="it-IT" dirty="0" err="1"/>
              <a:t>issues</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7</a:t>
            </a:fld>
            <a:endParaRPr lang="it-IT"/>
          </a:p>
        </p:txBody>
      </p:sp>
    </p:spTree>
    <p:extLst>
      <p:ext uri="{BB962C8B-B14F-4D97-AF65-F5344CB8AC3E}">
        <p14:creationId xmlns:p14="http://schemas.microsoft.com/office/powerpoint/2010/main" val="426621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and there is no a widespread commitment to guarantee continuous action</a:t>
            </a:r>
            <a:r>
              <a:rPr lang="en-GB" sz="1200" b="1" dirty="0"/>
              <a:t>.</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8</a:t>
            </a:fld>
            <a:endParaRPr lang="it-IT"/>
          </a:p>
        </p:txBody>
      </p:sp>
    </p:spTree>
    <p:extLst>
      <p:ext uri="{BB962C8B-B14F-4D97-AF65-F5344CB8AC3E}">
        <p14:creationId xmlns:p14="http://schemas.microsoft.com/office/powerpoint/2010/main" val="18795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pPr/>
              <a:t>9</a:t>
            </a:fld>
            <a:endParaRPr lang="it-IT"/>
          </a:p>
        </p:txBody>
      </p:sp>
    </p:spTree>
    <p:extLst>
      <p:ext uri="{BB962C8B-B14F-4D97-AF65-F5344CB8AC3E}">
        <p14:creationId xmlns:p14="http://schemas.microsoft.com/office/powerpoint/2010/main" val="774075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192628" y="140043"/>
            <a:ext cx="717123" cy="6717957"/>
          </a:xfrm>
          <a:prstGeom prst="rect">
            <a:avLst/>
          </a:prstGeom>
        </p:spPr>
      </p:pic>
      <p:sp>
        <p:nvSpPr>
          <p:cNvPr id="4" name="Segnaposto numero diapositiva 2"/>
          <p:cNvSpPr>
            <a:spLocks noGrp="1"/>
          </p:cNvSpPr>
          <p:nvPr>
            <p:ph type="sldNum" sz="quarter" idx="10"/>
          </p:nvPr>
        </p:nvSpPr>
        <p:spPr>
          <a:xfrm>
            <a:off x="6457950" y="6356350"/>
            <a:ext cx="2057400" cy="365125"/>
          </a:xfrm>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7AB9E-5A61-4154-98E5-79E7B3892B0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1378114">
            <a:off x="6094040" y="89983"/>
            <a:ext cx="3647539" cy="7278319"/>
          </a:xfrm>
          <a:prstGeom prst="rect">
            <a:avLst/>
          </a:prstGeom>
        </p:spPr>
      </p:pic>
      <p:pic>
        <p:nvPicPr>
          <p:cNvPr id="6" name="Picture 5"/>
          <p:cNvPicPr>
            <a:picLocks noChangeAspect="1"/>
          </p:cNvPicPr>
          <p:nvPr/>
        </p:nvPicPr>
        <p:blipFill>
          <a:blip r:embed="rId4"/>
          <a:stretch>
            <a:fillRect/>
          </a:stretch>
        </p:blipFill>
        <p:spPr>
          <a:xfrm>
            <a:off x="7546303" y="893856"/>
            <a:ext cx="1266371" cy="1835526"/>
          </a:xfrm>
          <a:prstGeom prst="rect">
            <a:avLst/>
          </a:prstGeom>
        </p:spPr>
      </p:pic>
      <p:pic>
        <p:nvPicPr>
          <p:cNvPr id="10" name="Picture 7"/>
          <p:cNvPicPr>
            <a:picLocks noChangeAspect="1"/>
          </p:cNvPicPr>
          <p:nvPr/>
        </p:nvPicPr>
        <p:blipFill>
          <a:blip r:embed="rId5"/>
          <a:stretch>
            <a:fillRect/>
          </a:stretch>
        </p:blipFill>
        <p:spPr>
          <a:xfrm>
            <a:off x="5863114" y="4238754"/>
            <a:ext cx="3280885" cy="2619246"/>
          </a:xfrm>
          <a:prstGeom prst="rect">
            <a:avLst/>
          </a:prstGeom>
        </p:spPr>
      </p:pic>
      <p:sp>
        <p:nvSpPr>
          <p:cNvPr id="11" name="CasellaDiTesto 10"/>
          <p:cNvSpPr txBox="1"/>
          <p:nvPr/>
        </p:nvSpPr>
        <p:spPr>
          <a:xfrm>
            <a:off x="2445075" y="6303050"/>
            <a:ext cx="2260654" cy="400110"/>
          </a:xfrm>
          <a:prstGeom prst="rect">
            <a:avLst/>
          </a:prstGeom>
          <a:noFill/>
        </p:spPr>
        <p:txBody>
          <a:bodyPr wrap="square" rtlCol="0">
            <a:spAutoFit/>
          </a:bodyPr>
          <a:lstStyle/>
          <a:p>
            <a:r>
              <a:rPr lang="it-IT" sz="1000" dirty="0"/>
              <a:t>Co-</a:t>
            </a:r>
            <a:r>
              <a:rPr lang="it-IT" sz="1000" dirty="0" err="1"/>
              <a:t>founded</a:t>
            </a:r>
            <a:r>
              <a:rPr lang="it-IT" sz="1000" dirty="0"/>
              <a:t> by the </a:t>
            </a:r>
            <a:r>
              <a:rPr lang="it-IT" sz="1000" dirty="0" err="1"/>
              <a:t>Health</a:t>
            </a:r>
            <a:r>
              <a:rPr lang="it-IT" sz="1000" dirty="0"/>
              <a:t> Program  </a:t>
            </a:r>
            <a:br>
              <a:rPr lang="it-IT" sz="1000" dirty="0"/>
            </a:br>
            <a:r>
              <a:rPr lang="it-IT" sz="1000" dirty="0"/>
              <a:t>of the </a:t>
            </a:r>
            <a:r>
              <a:rPr lang="it-IT" sz="1000" dirty="0" err="1"/>
              <a:t>European</a:t>
            </a:r>
            <a:r>
              <a:rPr lang="it-IT" sz="1000" dirty="0"/>
              <a:t> Union - CHAFEA</a:t>
            </a:r>
            <a:endParaRPr lang="es-ES" sz="1000" dirty="0"/>
          </a:p>
        </p:txBody>
      </p:sp>
      <p:sp>
        <p:nvSpPr>
          <p:cNvPr id="17" name="Rettangolo 16"/>
          <p:cNvSpPr/>
          <p:nvPr/>
        </p:nvSpPr>
        <p:spPr>
          <a:xfrm>
            <a:off x="960442" y="5312998"/>
            <a:ext cx="396047" cy="147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rotWithShape="1">
          <a:blip r:embed="rId6"/>
          <a:srcRect r="68501" b="-15201"/>
          <a:stretch/>
        </p:blipFill>
        <p:spPr>
          <a:xfrm>
            <a:off x="1794593" y="6334018"/>
            <a:ext cx="567287" cy="454980"/>
          </a:xfrm>
          <a:prstGeom prst="rect">
            <a:avLst/>
          </a:prstGeom>
        </p:spPr>
      </p:pic>
      <p:sp>
        <p:nvSpPr>
          <p:cNvPr id="19" name="Rettangolo 18"/>
          <p:cNvSpPr/>
          <p:nvPr/>
        </p:nvSpPr>
        <p:spPr>
          <a:xfrm>
            <a:off x="571580" y="3894484"/>
            <a:ext cx="339812" cy="2894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po 2"/>
          <p:cNvGrpSpPr/>
          <p:nvPr/>
        </p:nvGrpSpPr>
        <p:grpSpPr>
          <a:xfrm>
            <a:off x="115550" y="268897"/>
            <a:ext cx="6138338" cy="1061829"/>
            <a:chOff x="1582628" y="688235"/>
            <a:chExt cx="6138338" cy="1061829"/>
          </a:xfrm>
        </p:grpSpPr>
        <p:sp>
          <p:nvSpPr>
            <p:cNvPr id="13" name="CasellaDiTesto 12"/>
            <p:cNvSpPr txBox="1"/>
            <p:nvPr/>
          </p:nvSpPr>
          <p:spPr>
            <a:xfrm>
              <a:off x="2563272" y="1042178"/>
              <a:ext cx="5157694" cy="707886"/>
            </a:xfrm>
            <a:prstGeom prst="rect">
              <a:avLst/>
            </a:prstGeom>
            <a:noFill/>
          </p:spPr>
          <p:txBody>
            <a:bodyPr wrap="none" rtlCol="0">
              <a:spAutoFit/>
            </a:bodyPr>
            <a:lstStyle/>
            <a:p>
              <a:r>
                <a:rPr lang="it-IT" sz="4000" b="1" dirty="0">
                  <a:solidFill>
                    <a:srgbClr val="0070C0"/>
                  </a:solidFill>
                </a:rPr>
                <a:t>H</a:t>
              </a:r>
              <a:r>
                <a:rPr lang="it-IT" sz="2800" b="1" dirty="0">
                  <a:solidFill>
                    <a:srgbClr val="0070C0"/>
                  </a:solidFill>
                </a:rPr>
                <a:t>EALTH </a:t>
              </a:r>
              <a:r>
                <a:rPr lang="it-IT" sz="4000" b="1" dirty="0">
                  <a:solidFill>
                    <a:srgbClr val="0070C0"/>
                  </a:solidFill>
                </a:rPr>
                <a:t>E</a:t>
              </a:r>
              <a:r>
                <a:rPr lang="it-IT" sz="2800" b="1" dirty="0">
                  <a:solidFill>
                    <a:srgbClr val="0070C0"/>
                  </a:solidFill>
                </a:rPr>
                <a:t>QUITY </a:t>
              </a:r>
              <a:r>
                <a:rPr lang="it-IT" sz="4000" b="1" dirty="0">
                  <a:solidFill>
                    <a:srgbClr val="0070C0"/>
                  </a:solidFill>
                </a:rPr>
                <a:t>E</a:t>
              </a:r>
              <a:r>
                <a:rPr lang="it-IT" sz="2800" b="1" dirty="0">
                  <a:solidFill>
                    <a:srgbClr val="0070C0"/>
                  </a:solidFill>
                </a:rPr>
                <a:t>UROPE</a:t>
              </a:r>
              <a:endParaRPr lang="es-ES" sz="2800" b="1" dirty="0">
                <a:solidFill>
                  <a:srgbClr val="0070C0"/>
                </a:solidFill>
              </a:endParaRPr>
            </a:p>
          </p:txBody>
        </p:sp>
        <p:sp>
          <p:nvSpPr>
            <p:cNvPr id="51" name="Rettangolo 50"/>
            <p:cNvSpPr/>
            <p:nvPr/>
          </p:nvSpPr>
          <p:spPr>
            <a:xfrm>
              <a:off x="1582628" y="688235"/>
              <a:ext cx="3741533" cy="646331"/>
            </a:xfrm>
            <a:prstGeom prst="rect">
              <a:avLst/>
            </a:prstGeom>
          </p:spPr>
          <p:txBody>
            <a:bodyPr wrap="square">
              <a:spAutoFit/>
            </a:bodyPr>
            <a:lstStyle/>
            <a:p>
              <a:r>
                <a:rPr lang="it-IT" sz="3600" b="1" dirty="0">
                  <a:solidFill>
                    <a:srgbClr val="FFC000"/>
                  </a:solidFill>
                </a:rPr>
                <a:t>J</a:t>
              </a:r>
              <a:r>
                <a:rPr lang="it-IT" sz="2800" b="1" dirty="0">
                  <a:solidFill>
                    <a:srgbClr val="FFC000"/>
                  </a:solidFill>
                </a:rPr>
                <a:t>OINT </a:t>
              </a:r>
              <a:r>
                <a:rPr lang="it-IT" sz="3600" b="1" dirty="0">
                  <a:solidFill>
                    <a:srgbClr val="FFC000"/>
                  </a:solidFill>
                </a:rPr>
                <a:t>A</a:t>
              </a:r>
              <a:r>
                <a:rPr lang="it-IT" sz="2800" b="1" dirty="0">
                  <a:solidFill>
                    <a:srgbClr val="FFC000"/>
                  </a:solidFill>
                </a:rPr>
                <a:t>CTION </a:t>
              </a:r>
            </a:p>
          </p:txBody>
        </p:sp>
      </p:grpSp>
      <p:sp>
        <p:nvSpPr>
          <p:cNvPr id="52" name="CasellaDiTesto 51"/>
          <p:cNvSpPr txBox="1"/>
          <p:nvPr/>
        </p:nvSpPr>
        <p:spPr>
          <a:xfrm>
            <a:off x="564658" y="1632139"/>
            <a:ext cx="5206318" cy="2222178"/>
          </a:xfrm>
          <a:prstGeom prst="rect">
            <a:avLst/>
          </a:prstGeom>
          <a:solidFill>
            <a:srgbClr val="00B0F0"/>
          </a:solidFill>
          <a:ln w="28575">
            <a:solidFill>
              <a:schemeClr val="bg1"/>
            </a:solidFill>
          </a:ln>
        </p:spPr>
        <p:txBody>
          <a:bodyPr wrap="square" rtlCol="0" anchor="ctr">
            <a:noAutofit/>
          </a:bodyPr>
          <a:lstStyle/>
          <a:p>
            <a:pPr>
              <a:spcBef>
                <a:spcPts val="100"/>
              </a:spcBef>
            </a:pPr>
            <a:r>
              <a:rPr lang="es-ES" sz="3400" b="1" dirty="0">
                <a:solidFill>
                  <a:schemeClr val="bg1"/>
                </a:solidFill>
              </a:rPr>
              <a:t>A </a:t>
            </a:r>
            <a:r>
              <a:rPr lang="es-ES" sz="3400" b="1" dirty="0" err="1">
                <a:solidFill>
                  <a:schemeClr val="bg1"/>
                </a:solidFill>
              </a:rPr>
              <a:t>preliminary</a:t>
            </a:r>
            <a:r>
              <a:rPr lang="es-ES" sz="3400" b="1" dirty="0">
                <a:solidFill>
                  <a:schemeClr val="bg1"/>
                </a:solidFill>
              </a:rPr>
              <a:t> </a:t>
            </a:r>
            <a:r>
              <a:rPr lang="es-ES" sz="3400" b="1" dirty="0" err="1">
                <a:solidFill>
                  <a:schemeClr val="bg1"/>
                </a:solidFill>
              </a:rPr>
              <a:t>comparative</a:t>
            </a:r>
            <a:r>
              <a:rPr lang="es-ES" sz="3400" b="1" dirty="0">
                <a:solidFill>
                  <a:schemeClr val="bg1"/>
                </a:solidFill>
              </a:rPr>
              <a:t> ana</a:t>
            </a:r>
            <a:r>
              <a:rPr lang="it-IT" sz="3400" b="1" dirty="0" err="1">
                <a:solidFill>
                  <a:schemeClr val="bg1"/>
                </a:solidFill>
              </a:rPr>
              <a:t>lysis</a:t>
            </a:r>
            <a:r>
              <a:rPr lang="it-IT" sz="3400" b="1" dirty="0">
                <a:solidFill>
                  <a:schemeClr val="bg1"/>
                </a:solidFill>
              </a:rPr>
              <a:t> of WP4 country </a:t>
            </a:r>
            <a:r>
              <a:rPr lang="it-IT" sz="3400" b="1" dirty="0" err="1">
                <a:solidFill>
                  <a:schemeClr val="bg1"/>
                </a:solidFill>
              </a:rPr>
              <a:t>assessments</a:t>
            </a:r>
            <a:endParaRPr lang="es-ES" sz="3400" b="1" dirty="0">
              <a:solidFill>
                <a:schemeClr val="bg1"/>
              </a:solidFill>
            </a:endParaRPr>
          </a:p>
        </p:txBody>
      </p:sp>
      <p:sp>
        <p:nvSpPr>
          <p:cNvPr id="70" name="Rettangolo 69"/>
          <p:cNvSpPr/>
          <p:nvPr/>
        </p:nvSpPr>
        <p:spPr>
          <a:xfrm>
            <a:off x="142596" y="1652248"/>
            <a:ext cx="379933" cy="5136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ttangolo 1"/>
          <p:cNvSpPr/>
          <p:nvPr/>
        </p:nvSpPr>
        <p:spPr>
          <a:xfrm>
            <a:off x="960443" y="3894484"/>
            <a:ext cx="4810534" cy="707886"/>
          </a:xfrm>
          <a:prstGeom prst="rect">
            <a:avLst/>
          </a:prstGeom>
          <a:solidFill>
            <a:srgbClr val="FFC000"/>
          </a:solidFill>
        </p:spPr>
        <p:txBody>
          <a:bodyPr wrap="square">
            <a:spAutoFit/>
          </a:bodyPr>
          <a:lstStyle/>
          <a:p>
            <a:pPr algn="r"/>
            <a:r>
              <a:rPr lang="it-IT" sz="2000" b="1" dirty="0">
                <a:solidFill>
                  <a:schemeClr val="bg1"/>
                </a:solidFill>
              </a:rPr>
              <a:t>Rome, 4 </a:t>
            </a:r>
            <a:r>
              <a:rPr lang="it-IT" sz="2000" b="1" dirty="0" err="1">
                <a:solidFill>
                  <a:schemeClr val="bg1"/>
                </a:solidFill>
              </a:rPr>
              <a:t>October</a:t>
            </a:r>
            <a:r>
              <a:rPr lang="it-IT" sz="2000" b="1" dirty="0">
                <a:solidFill>
                  <a:schemeClr val="bg1"/>
                </a:solidFill>
              </a:rPr>
              <a:t>, 2019</a:t>
            </a:r>
            <a:endParaRPr lang="es-ES" sz="2000" b="1" dirty="0">
              <a:solidFill>
                <a:schemeClr val="bg1"/>
              </a:solidFill>
            </a:endParaRPr>
          </a:p>
          <a:p>
            <a:pPr algn="r"/>
            <a:r>
              <a:rPr lang="it-IT" sz="2000" b="1" dirty="0">
                <a:solidFill>
                  <a:schemeClr val="bg1"/>
                </a:solidFill>
              </a:rPr>
              <a:t>General Assembly</a:t>
            </a:r>
          </a:p>
        </p:txBody>
      </p:sp>
      <p:sp>
        <p:nvSpPr>
          <p:cNvPr id="4" name="Rettangolo 3"/>
          <p:cNvSpPr/>
          <p:nvPr/>
        </p:nvSpPr>
        <p:spPr>
          <a:xfrm>
            <a:off x="907991" y="4634411"/>
            <a:ext cx="5345897" cy="646331"/>
          </a:xfrm>
          <a:prstGeom prst="rect">
            <a:avLst/>
          </a:prstGeom>
        </p:spPr>
        <p:txBody>
          <a:bodyPr wrap="square">
            <a:spAutoFit/>
          </a:bodyPr>
          <a:lstStyle/>
          <a:p>
            <a:r>
              <a:rPr lang="it-IT" b="1" dirty="0"/>
              <a:t>Michele Marra, ASLTO3, </a:t>
            </a:r>
            <a:r>
              <a:rPr lang="it-IT" b="1" dirty="0" err="1"/>
              <a:t>Piedmont</a:t>
            </a:r>
            <a:r>
              <a:rPr lang="it-IT" b="1" dirty="0"/>
              <a:t> </a:t>
            </a:r>
            <a:r>
              <a:rPr lang="it-IT" b="1" dirty="0" err="1"/>
              <a:t>Region</a:t>
            </a:r>
            <a:endParaRPr lang="it-IT" b="1" dirty="0"/>
          </a:p>
          <a:p>
            <a:r>
              <a:rPr lang="it-IT" b="1" dirty="0"/>
              <a:t>Angelica Valz Gris, University of </a:t>
            </a:r>
            <a:r>
              <a:rPr lang="it-IT" b="1" dirty="0" err="1"/>
              <a:t>Turin</a:t>
            </a:r>
            <a:endParaRPr lang="es-ES" dirty="0"/>
          </a:p>
        </p:txBody>
      </p:sp>
      <p:sp>
        <p:nvSpPr>
          <p:cNvPr id="16" name="Rettangolo 15"/>
          <p:cNvSpPr/>
          <p:nvPr/>
        </p:nvSpPr>
        <p:spPr>
          <a:xfrm>
            <a:off x="1429189" y="5312998"/>
            <a:ext cx="4341787" cy="646331"/>
          </a:xfrm>
          <a:prstGeom prst="rect">
            <a:avLst/>
          </a:prstGeom>
        </p:spPr>
        <p:txBody>
          <a:bodyPr wrap="square">
            <a:spAutoFit/>
          </a:bodyPr>
          <a:lstStyle/>
          <a:p>
            <a:pPr>
              <a:spcBef>
                <a:spcPts val="100"/>
              </a:spcBef>
            </a:pPr>
            <a:r>
              <a:rPr lang="it-IT" b="1" dirty="0">
                <a:solidFill>
                  <a:srgbClr val="00B0F0"/>
                </a:solidFill>
              </a:rPr>
              <a:t>WP4 </a:t>
            </a:r>
            <a:r>
              <a:rPr lang="it-IT" b="1" dirty="0" err="1">
                <a:solidFill>
                  <a:srgbClr val="00B0F0"/>
                </a:solidFill>
              </a:rPr>
              <a:t>Integration</a:t>
            </a:r>
            <a:r>
              <a:rPr lang="it-IT" b="1" dirty="0">
                <a:solidFill>
                  <a:srgbClr val="00B0F0"/>
                </a:solidFill>
              </a:rPr>
              <a:t> in </a:t>
            </a:r>
            <a:r>
              <a:rPr lang="it-IT" b="1" dirty="0" err="1">
                <a:solidFill>
                  <a:srgbClr val="00B0F0"/>
                </a:solidFill>
              </a:rPr>
              <a:t>national</a:t>
            </a:r>
            <a:r>
              <a:rPr lang="it-IT" b="1" dirty="0">
                <a:solidFill>
                  <a:srgbClr val="00B0F0"/>
                </a:solidFill>
              </a:rPr>
              <a:t> </a:t>
            </a:r>
            <a:r>
              <a:rPr lang="it-IT" b="1" dirty="0" err="1">
                <a:solidFill>
                  <a:srgbClr val="00B0F0"/>
                </a:solidFill>
              </a:rPr>
              <a:t>policies</a:t>
            </a:r>
            <a:r>
              <a:rPr lang="it-IT" b="1" dirty="0">
                <a:solidFill>
                  <a:srgbClr val="00B0F0"/>
                </a:solidFill>
              </a:rPr>
              <a:t> and </a:t>
            </a:r>
            <a:r>
              <a:rPr lang="it-IT" b="1" dirty="0" err="1">
                <a:solidFill>
                  <a:srgbClr val="00B0F0"/>
                </a:solidFill>
              </a:rPr>
              <a:t>sustainability</a:t>
            </a:r>
            <a:r>
              <a:rPr lang="it-IT" b="1" dirty="0">
                <a:solidFill>
                  <a:srgbClr val="00B0F0"/>
                </a:solidFill>
              </a:rPr>
              <a:t> </a:t>
            </a:r>
            <a:endParaRPr lang="es-ES" b="1" dirty="0">
              <a:solidFill>
                <a:srgbClr val="00B0F0"/>
              </a:solidFill>
            </a:endParaRPr>
          </a:p>
        </p:txBody>
      </p:sp>
    </p:spTree>
    <p:extLst>
      <p:ext uri="{BB962C8B-B14F-4D97-AF65-F5344CB8AC3E}">
        <p14:creationId xmlns:p14="http://schemas.microsoft.com/office/powerpoint/2010/main" val="41447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Equity </a:t>
            </a:r>
            <a:r>
              <a:rPr lang="it-IT" b="1" cap="none" dirty="0" err="1">
                <a:solidFill>
                  <a:schemeClr val="bg1"/>
                </a:solidFill>
                <a:latin typeface="Arial" panose="020B0604020202020204" pitchFamily="34" charset="0"/>
                <a:cs typeface="Arial" panose="020B0604020202020204" pitchFamily="34" charset="0"/>
              </a:rPr>
              <a:t>oriented</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system</a:t>
            </a:r>
          </a:p>
        </p:txBody>
      </p:sp>
      <p:sp>
        <p:nvSpPr>
          <p:cNvPr id="5" name="Rettangolo 4">
            <a:extLst>
              <a:ext uri="{FF2B5EF4-FFF2-40B4-BE49-F238E27FC236}">
                <a16:creationId xmlns:a16="http://schemas.microsoft.com/office/drawing/2014/main" id="{4D6417F1-CE33-44E5-ACCD-E99BE8924FA9}"/>
              </a:ext>
            </a:extLst>
          </p:cNvPr>
          <p:cNvSpPr/>
          <p:nvPr/>
        </p:nvSpPr>
        <p:spPr>
          <a:xfrm>
            <a:off x="1569027" y="1234555"/>
            <a:ext cx="7200000" cy="1008000"/>
          </a:xfrm>
          <a:prstGeom prst="rect">
            <a:avLst/>
          </a:prstGeom>
        </p:spPr>
        <p:txBody>
          <a:bodyPr wrap="square">
            <a:noAutofit/>
          </a:bodyPr>
          <a:lstStyle/>
          <a:p>
            <a:r>
              <a:rPr lang="en-US" sz="2000" dirty="0"/>
              <a:t>Equity-oriented health system, with universal or almost universal access to health care and various initiatives to include equity into the spectrum of health policies.</a:t>
            </a:r>
            <a:endParaRPr lang="it-IT" sz="2000" dirty="0"/>
          </a:p>
        </p:txBody>
      </p:sp>
      <p:sp>
        <p:nvSpPr>
          <p:cNvPr id="6" name="CasellaDiTesto 5">
            <a:extLst>
              <a:ext uri="{FF2B5EF4-FFF2-40B4-BE49-F238E27FC236}">
                <a16:creationId xmlns:a16="http://schemas.microsoft.com/office/drawing/2014/main" id="{5202C794-04B6-4156-B99A-54BBDC8796F5}"/>
              </a:ext>
            </a:extLst>
          </p:cNvPr>
          <p:cNvSpPr txBox="1"/>
          <p:nvPr/>
        </p:nvSpPr>
        <p:spPr>
          <a:xfrm>
            <a:off x="924791" y="1234555"/>
            <a:ext cx="644236" cy="1008000"/>
          </a:xfrm>
          <a:prstGeom prst="rect">
            <a:avLst/>
          </a:prstGeom>
          <a:noFill/>
        </p:spPr>
        <p:txBody>
          <a:bodyPr wrap="square" rtlCol="0" anchor="ctr">
            <a:noAutofit/>
          </a:bodyPr>
          <a:lstStyle/>
          <a:p>
            <a:pPr algn="ctr"/>
            <a:r>
              <a:rPr lang="it-IT" sz="4000" dirty="0"/>
              <a:t>A</a:t>
            </a:r>
          </a:p>
        </p:txBody>
      </p:sp>
      <p:sp>
        <p:nvSpPr>
          <p:cNvPr id="7" name="CasellaDiTesto 6">
            <a:extLst>
              <a:ext uri="{FF2B5EF4-FFF2-40B4-BE49-F238E27FC236}">
                <a16:creationId xmlns:a16="http://schemas.microsoft.com/office/drawing/2014/main" id="{1C8C3F7E-0D1D-4DA1-A9F9-31775CCF8A05}"/>
              </a:ext>
            </a:extLst>
          </p:cNvPr>
          <p:cNvSpPr txBox="1"/>
          <p:nvPr/>
        </p:nvSpPr>
        <p:spPr>
          <a:xfrm>
            <a:off x="924791" y="2273443"/>
            <a:ext cx="644236" cy="1332000"/>
          </a:xfrm>
          <a:prstGeom prst="rect">
            <a:avLst/>
          </a:prstGeom>
          <a:noFill/>
        </p:spPr>
        <p:txBody>
          <a:bodyPr wrap="square" rtlCol="0" anchor="ctr">
            <a:noAutofit/>
          </a:bodyPr>
          <a:lstStyle/>
          <a:p>
            <a:pPr algn="ctr"/>
            <a:r>
              <a:rPr lang="it-IT" sz="4000" dirty="0"/>
              <a:t>B</a:t>
            </a:r>
          </a:p>
        </p:txBody>
      </p:sp>
      <p:sp>
        <p:nvSpPr>
          <p:cNvPr id="8" name="CasellaDiTesto 7">
            <a:extLst>
              <a:ext uri="{FF2B5EF4-FFF2-40B4-BE49-F238E27FC236}">
                <a16:creationId xmlns:a16="http://schemas.microsoft.com/office/drawing/2014/main" id="{C5548BEA-3611-4A3F-987C-8DF8CFFC2D08}"/>
              </a:ext>
            </a:extLst>
          </p:cNvPr>
          <p:cNvSpPr txBox="1"/>
          <p:nvPr/>
        </p:nvSpPr>
        <p:spPr>
          <a:xfrm>
            <a:off x="924791" y="3631073"/>
            <a:ext cx="644236" cy="1008000"/>
          </a:xfrm>
          <a:prstGeom prst="rect">
            <a:avLst/>
          </a:prstGeom>
          <a:noFill/>
        </p:spPr>
        <p:txBody>
          <a:bodyPr wrap="square" rtlCol="0" anchor="ctr">
            <a:noAutofit/>
          </a:bodyPr>
          <a:lstStyle/>
          <a:p>
            <a:pPr algn="ctr"/>
            <a:r>
              <a:rPr lang="it-IT" sz="4000" dirty="0"/>
              <a:t>C</a:t>
            </a:r>
          </a:p>
        </p:txBody>
      </p:sp>
      <p:sp>
        <p:nvSpPr>
          <p:cNvPr id="9" name="Rettangolo 8">
            <a:extLst>
              <a:ext uri="{FF2B5EF4-FFF2-40B4-BE49-F238E27FC236}">
                <a16:creationId xmlns:a16="http://schemas.microsoft.com/office/drawing/2014/main" id="{C8B15B60-3F4B-4DC0-80CE-766A74A84D4D}"/>
              </a:ext>
            </a:extLst>
          </p:cNvPr>
          <p:cNvSpPr/>
          <p:nvPr/>
        </p:nvSpPr>
        <p:spPr>
          <a:xfrm>
            <a:off x="1569027" y="2273443"/>
            <a:ext cx="7200000" cy="1332000"/>
          </a:xfrm>
          <a:prstGeom prst="rect">
            <a:avLst/>
          </a:prstGeom>
        </p:spPr>
        <p:txBody>
          <a:bodyPr wrap="square">
            <a:noAutofit/>
          </a:bodyPr>
          <a:lstStyle/>
          <a:p>
            <a:r>
              <a:rPr lang="en-GB" sz="2000" dirty="0"/>
              <a:t>Very high or universal health coverage. </a:t>
            </a:r>
            <a:br>
              <a:rPr lang="en-GB" sz="2000" dirty="0"/>
            </a:br>
            <a:r>
              <a:rPr lang="en-GB" sz="2000" dirty="0"/>
              <a:t>Principles of equity are included in prevention programs or in other aspects of the health system but with isolated interventions.</a:t>
            </a:r>
            <a:endParaRPr lang="it-IT" sz="2000" dirty="0"/>
          </a:p>
        </p:txBody>
      </p:sp>
      <p:sp>
        <p:nvSpPr>
          <p:cNvPr id="11" name="Rettangolo 10">
            <a:extLst>
              <a:ext uri="{FF2B5EF4-FFF2-40B4-BE49-F238E27FC236}">
                <a16:creationId xmlns:a16="http://schemas.microsoft.com/office/drawing/2014/main" id="{1CB51C65-6057-4D96-BC7D-51AD8009D994}"/>
              </a:ext>
            </a:extLst>
          </p:cNvPr>
          <p:cNvSpPr/>
          <p:nvPr/>
        </p:nvSpPr>
        <p:spPr>
          <a:xfrm>
            <a:off x="1569027" y="3631073"/>
            <a:ext cx="7200000" cy="1008000"/>
          </a:xfrm>
          <a:prstGeom prst="rect">
            <a:avLst/>
          </a:prstGeom>
        </p:spPr>
        <p:txBody>
          <a:bodyPr wrap="square">
            <a:noAutofit/>
          </a:bodyPr>
          <a:lstStyle/>
          <a:p>
            <a:r>
              <a:rPr lang="en-GB" sz="2000" dirty="0"/>
              <a:t>In these countries there are barriers in accessing health services and equity does not seem to be taken into account very much in the creation of health policies.</a:t>
            </a:r>
            <a:endParaRPr lang="it-IT" sz="2000" dirty="0"/>
          </a:p>
        </p:txBody>
      </p:sp>
      <p:sp>
        <p:nvSpPr>
          <p:cNvPr id="16" name="Rectangle 1">
            <a:extLst>
              <a:ext uri="{FF2B5EF4-FFF2-40B4-BE49-F238E27FC236}">
                <a16:creationId xmlns:a16="http://schemas.microsoft.com/office/drawing/2014/main" id="{99673405-7081-4C82-9DD5-E06FB075CBFE}"/>
              </a:ext>
            </a:extLst>
          </p:cNvPr>
          <p:cNvSpPr>
            <a:spLocks noChangeArrowheads="1"/>
          </p:cNvSpPr>
          <p:nvPr/>
        </p:nvSpPr>
        <p:spPr bwMode="auto">
          <a:xfrm>
            <a:off x="2627313" y="48447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2" name="Tabella 11">
            <a:extLst>
              <a:ext uri="{FF2B5EF4-FFF2-40B4-BE49-F238E27FC236}">
                <a16:creationId xmlns:a16="http://schemas.microsoft.com/office/drawing/2014/main" id="{F1C63327-4EC9-4D32-AB9E-E6BAA8EF6CB3}"/>
              </a:ext>
            </a:extLst>
          </p:cNvPr>
          <p:cNvGraphicFramePr>
            <a:graphicFrameLocks noGrp="1"/>
          </p:cNvGraphicFramePr>
          <p:nvPr/>
        </p:nvGraphicFramePr>
        <p:xfrm>
          <a:off x="1246909" y="4962951"/>
          <a:ext cx="7449225" cy="1691640"/>
        </p:xfrm>
        <a:graphic>
          <a:graphicData uri="http://schemas.openxmlformats.org/drawingml/2006/table">
            <a:tbl>
              <a:tblPr>
                <a:tableStyleId>{5C22544A-7EE6-4342-B048-85BDC9FD1C3A}</a:tableStyleId>
              </a:tblPr>
              <a:tblGrid>
                <a:gridCol w="1489845">
                  <a:extLst>
                    <a:ext uri="{9D8B030D-6E8A-4147-A177-3AD203B41FA5}">
                      <a16:colId xmlns:a16="http://schemas.microsoft.com/office/drawing/2014/main" val="2883217600"/>
                    </a:ext>
                  </a:extLst>
                </a:gridCol>
                <a:gridCol w="1489845">
                  <a:extLst>
                    <a:ext uri="{9D8B030D-6E8A-4147-A177-3AD203B41FA5}">
                      <a16:colId xmlns:a16="http://schemas.microsoft.com/office/drawing/2014/main" val="2803830915"/>
                    </a:ext>
                  </a:extLst>
                </a:gridCol>
                <a:gridCol w="1489845">
                  <a:extLst>
                    <a:ext uri="{9D8B030D-6E8A-4147-A177-3AD203B41FA5}">
                      <a16:colId xmlns:a16="http://schemas.microsoft.com/office/drawing/2014/main" val="3244903570"/>
                    </a:ext>
                  </a:extLst>
                </a:gridCol>
                <a:gridCol w="1489845">
                  <a:extLst>
                    <a:ext uri="{9D8B030D-6E8A-4147-A177-3AD203B41FA5}">
                      <a16:colId xmlns:a16="http://schemas.microsoft.com/office/drawing/2014/main" val="3138438770"/>
                    </a:ext>
                  </a:extLst>
                </a:gridCol>
                <a:gridCol w="1489845">
                  <a:extLst>
                    <a:ext uri="{9D8B030D-6E8A-4147-A177-3AD203B41FA5}">
                      <a16:colId xmlns:a16="http://schemas.microsoft.com/office/drawing/2014/main" val="3847670839"/>
                    </a:ext>
                  </a:extLst>
                </a:gridCol>
              </a:tblGrid>
              <a:tr h="184680">
                <a:tc gridSpan="2">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2894642"/>
                  </a:ext>
                </a:extLst>
              </a:tr>
              <a:tr h="190500">
                <a:tc>
                  <a:txBody>
                    <a:bodyPr/>
                    <a:lstStyle/>
                    <a:p>
                      <a:pPr algn="ctr" fontAlgn="ctr"/>
                      <a:r>
                        <a:rPr lang="it-IT" sz="1800" b="1" u="none" strike="noStrike" dirty="0" err="1">
                          <a:solidFill>
                            <a:schemeClr val="tx1"/>
                          </a:solidFill>
                          <a:effectLst/>
                          <a:latin typeface="+mn-lt"/>
                        </a:rPr>
                        <a:t>Belgium</a:t>
                      </a:r>
                      <a:endParaRPr lang="it-IT" sz="1800" b="1" u="none" strike="noStrike" dirty="0">
                        <a:solidFill>
                          <a:schemeClr val="tx1"/>
                        </a:solidFill>
                        <a:effectLst/>
                        <a:latin typeface="+mn-lt"/>
                      </a:endParaRPr>
                    </a:p>
                    <a:p>
                      <a:pPr algn="ctr" fontAlgn="ctr"/>
                      <a:r>
                        <a:rPr lang="it-IT" sz="1800" b="1" u="none" strike="noStrike" dirty="0" err="1">
                          <a:solidFill>
                            <a:schemeClr val="tx1"/>
                          </a:solidFill>
                          <a:effectLst/>
                          <a:latin typeface="+mn-lt"/>
                        </a:rPr>
                        <a:t>Italy</a:t>
                      </a:r>
                      <a:endParaRPr lang="it-IT" sz="1800" b="1" u="none" strike="noStrike" dirty="0">
                        <a:solidFill>
                          <a:schemeClr val="tx1"/>
                        </a:solidFill>
                        <a:effectLst/>
                        <a:latin typeface="+mn-lt"/>
                      </a:endParaRPr>
                    </a:p>
                    <a:p>
                      <a:pPr algn="ctr" fontAlgn="ctr"/>
                      <a:r>
                        <a:rPr lang="it-IT" sz="1800" b="1" u="none" strike="noStrike" dirty="0" err="1">
                          <a:solidFill>
                            <a:schemeClr val="tx1"/>
                          </a:solidFill>
                          <a:effectLst/>
                          <a:latin typeface="+mn-lt"/>
                        </a:rPr>
                        <a:t>Finland</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Germany</a:t>
                      </a:r>
                    </a:p>
                    <a:p>
                      <a:pPr algn="ctr" fontAlgn="ctr"/>
                      <a:r>
                        <a:rPr lang="it-IT" sz="1800" b="1" u="none" strike="noStrike" dirty="0">
                          <a:solidFill>
                            <a:schemeClr val="tx1"/>
                          </a:solidFill>
                          <a:effectLst/>
                          <a:latin typeface="+mn-lt"/>
                        </a:rPr>
                        <a:t>Netherlands</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800" b="1" i="0" u="none" strike="noStrike" dirty="0" err="1">
                          <a:solidFill>
                            <a:schemeClr val="tx1"/>
                          </a:solidFill>
                          <a:effectLst/>
                          <a:latin typeface="+mn-lt"/>
                        </a:rPr>
                        <a:t>Norway</a:t>
                      </a:r>
                      <a:endParaRPr lang="it-IT" sz="1800" b="1" i="0" u="none" strike="noStrike" dirty="0">
                        <a:solidFill>
                          <a:schemeClr val="tx1"/>
                        </a:solidFill>
                        <a:effectLst/>
                        <a:latin typeface="+mn-lt"/>
                      </a:endParaRPr>
                    </a:p>
                    <a:p>
                      <a:pPr algn="ctr" fontAlgn="ctr"/>
                      <a:r>
                        <a:rPr lang="it-IT" sz="1800" b="1" i="0" u="none" strike="noStrike" dirty="0" err="1">
                          <a:solidFill>
                            <a:schemeClr val="tx1"/>
                          </a:solidFill>
                          <a:effectLst/>
                          <a:latin typeface="+mn-lt"/>
                        </a:rPr>
                        <a:t>Sweden</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Wales</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a:solidFill>
                            <a:schemeClr val="tx1"/>
                          </a:solidFill>
                          <a:effectLst/>
                          <a:latin typeface="+mn-lt"/>
                        </a:rPr>
                        <a:t>(France)</a:t>
                      </a: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800" b="1" u="none" strike="noStrike" dirty="0" err="1">
                          <a:solidFill>
                            <a:schemeClr val="tx1"/>
                          </a:solidFill>
                          <a:effectLst/>
                          <a:latin typeface="+mn-lt"/>
                        </a:rPr>
                        <a:t>Croatia</a:t>
                      </a:r>
                      <a:r>
                        <a:rPr lang="it-IT" sz="1800" b="1" u="none" strike="noStrike" dirty="0">
                          <a:solidFill>
                            <a:schemeClr val="tx1"/>
                          </a:solidFill>
                          <a:effectLst/>
                          <a:latin typeface="+mn-lt"/>
                        </a:rPr>
                        <a:t> </a:t>
                      </a:r>
                    </a:p>
                    <a:p>
                      <a:pPr algn="ctr" fontAlgn="ctr"/>
                      <a:r>
                        <a:rPr lang="it-IT" sz="1800" b="1" u="none" strike="noStrike" dirty="0">
                          <a:solidFill>
                            <a:schemeClr val="tx1"/>
                          </a:solidFill>
                          <a:effectLst/>
                          <a:latin typeface="+mn-lt"/>
                        </a:rPr>
                        <a:t>Poland</a:t>
                      </a:r>
                    </a:p>
                    <a:p>
                      <a:pPr algn="ctr" fontAlgn="ctr"/>
                      <a:r>
                        <a:rPr lang="it-IT" sz="1800" b="1" u="none" strike="noStrike" dirty="0">
                          <a:solidFill>
                            <a:schemeClr val="tx1"/>
                          </a:solidFill>
                          <a:effectLst/>
                          <a:latin typeface="+mn-lt"/>
                        </a:rPr>
                        <a:t>Portugal</a:t>
                      </a:r>
                    </a:p>
                    <a:p>
                      <a:pPr algn="ctr" fontAlgn="ctr"/>
                      <a:r>
                        <a:rPr lang="it-IT" sz="1800" b="1" u="none" strike="noStrike" dirty="0">
                          <a:solidFill>
                            <a:schemeClr val="tx1"/>
                          </a:solidFill>
                          <a:effectLst/>
                          <a:latin typeface="+mn-lt"/>
                        </a:rPr>
                        <a:t>Slovenia</a:t>
                      </a:r>
                    </a:p>
                    <a:p>
                      <a:pPr algn="ctr" fontAlgn="ctr"/>
                      <a:endParaRPr lang="it-IT" sz="1800" b="1"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800" b="1" u="none" strike="noStrike" dirty="0" err="1">
                          <a:solidFill>
                            <a:schemeClr val="tx1"/>
                          </a:solidFill>
                          <a:effectLst/>
                          <a:latin typeface="+mn-lt"/>
                        </a:rPr>
                        <a:t>Spain</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a:t>
                      </a:r>
                      <a:r>
                        <a:rPr lang="it-IT" sz="1800" b="1" u="none" strike="noStrike" dirty="0" err="1">
                          <a:solidFill>
                            <a:schemeClr val="tx1"/>
                          </a:solidFill>
                          <a:effectLst/>
                          <a:latin typeface="+mn-lt"/>
                        </a:rPr>
                        <a:t>Czech</a:t>
                      </a:r>
                      <a:r>
                        <a:rPr lang="it-IT" sz="1800" b="1" u="none" strike="noStrike" dirty="0">
                          <a:solidFill>
                            <a:schemeClr val="tx1"/>
                          </a:solidFill>
                          <a:effectLst/>
                          <a:latin typeface="+mn-lt"/>
                        </a:rPr>
                        <a:t> R.)</a:t>
                      </a:r>
                    </a:p>
                    <a:p>
                      <a:pPr algn="ctr" fontAlgn="ctr"/>
                      <a:r>
                        <a:rPr lang="it-IT" sz="1800" b="1" u="none" strike="noStrike" dirty="0">
                          <a:solidFill>
                            <a:schemeClr val="tx1"/>
                          </a:solidFill>
                          <a:effectLst/>
                          <a:latin typeface="+mn-lt"/>
                        </a:rPr>
                        <a:t>(Serbia)</a:t>
                      </a: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Bulgaria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Estonia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Romania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Greece</a:t>
                      </a:r>
                      <a:r>
                        <a:rPr lang="it-IT" sz="1800" b="1" u="none" strike="noStrike" dirty="0">
                          <a:solidFill>
                            <a:schemeClr val="tx1"/>
                          </a:solidFill>
                          <a:effectLst/>
                          <a:latin typeface="+mn-lt"/>
                        </a:rPr>
                        <a:t>)</a:t>
                      </a:r>
                      <a:endParaRPr lang="it-IT" sz="1800" b="1"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4742549"/>
                  </a:ext>
                </a:extLst>
              </a:tr>
            </a:tbl>
          </a:graphicData>
        </a:graphic>
      </p:graphicFrame>
    </p:spTree>
    <p:extLst>
      <p:ext uri="{BB962C8B-B14F-4D97-AF65-F5344CB8AC3E}">
        <p14:creationId xmlns:p14="http://schemas.microsoft.com/office/powerpoint/2010/main" val="61330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7" y="231441"/>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Equity </a:t>
            </a:r>
            <a:r>
              <a:rPr lang="it-IT" b="1" cap="none" dirty="0" err="1">
                <a:solidFill>
                  <a:schemeClr val="bg1"/>
                </a:solidFill>
                <a:latin typeface="Arial" panose="020B0604020202020204" pitchFamily="34" charset="0"/>
                <a:cs typeface="Arial" panose="020B0604020202020204" pitchFamily="34" charset="0"/>
              </a:rPr>
              <a:t>oriented</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system</a:t>
            </a:r>
          </a:p>
        </p:txBody>
      </p:sp>
      <p:sp>
        <p:nvSpPr>
          <p:cNvPr id="4" name="Rettangolo 3">
            <a:extLst>
              <a:ext uri="{FF2B5EF4-FFF2-40B4-BE49-F238E27FC236}">
                <a16:creationId xmlns:a16="http://schemas.microsoft.com/office/drawing/2014/main" id="{16292EAD-FD97-4477-859E-CB68F61CE9D3}"/>
              </a:ext>
            </a:extLst>
          </p:cNvPr>
          <p:cNvSpPr/>
          <p:nvPr/>
        </p:nvSpPr>
        <p:spPr>
          <a:xfrm>
            <a:off x="1068386" y="1348800"/>
            <a:ext cx="7916587" cy="5509200"/>
          </a:xfrm>
          <a:prstGeom prst="rect">
            <a:avLst/>
          </a:prstGeom>
        </p:spPr>
        <p:txBody>
          <a:bodyPr wrap="square">
            <a:spAutoFit/>
          </a:bodyPr>
          <a:lstStyle/>
          <a:p>
            <a:pPr>
              <a:spcAft>
                <a:spcPts val="1200"/>
              </a:spcAft>
            </a:pPr>
            <a:r>
              <a:rPr lang="en-GB" sz="2000" u="sng" dirty="0"/>
              <a:t>To notice:</a:t>
            </a:r>
          </a:p>
          <a:p>
            <a:pPr>
              <a:spcAft>
                <a:spcPts val="1200"/>
              </a:spcAft>
            </a:pPr>
            <a:endParaRPr lang="en-GB" sz="2000" u="sng" dirty="0"/>
          </a:p>
          <a:p>
            <a:pPr marL="342900" indent="-342900">
              <a:spcAft>
                <a:spcPts val="1200"/>
              </a:spcAft>
              <a:buFont typeface="Arial" panose="020B0604020202020204" pitchFamily="34" charset="0"/>
              <a:buChar char="•"/>
            </a:pPr>
            <a:r>
              <a:rPr lang="en-GB" sz="2000" dirty="0"/>
              <a:t>16 country out of 20 report to take into account health inequalities in the prevention plan.</a:t>
            </a:r>
            <a:endParaRPr lang="it-IT" sz="2000" dirty="0"/>
          </a:p>
          <a:p>
            <a:pPr marL="285750" indent="-285750">
              <a:spcAft>
                <a:spcPts val="1200"/>
              </a:spcAft>
              <a:buFont typeface="Arial" panose="020B0604020202020204" pitchFamily="34" charset="0"/>
              <a:buChar char="•"/>
            </a:pPr>
            <a:r>
              <a:rPr lang="en-GB" sz="2000" dirty="0"/>
              <a:t>17 country out of 20 report that the health system promote the inclusion of health as a goal for not health care policies thanks to a role of advocacy and consulting.  </a:t>
            </a:r>
          </a:p>
          <a:p>
            <a:pPr marL="285750" indent="-285750">
              <a:spcAft>
                <a:spcPts val="1200"/>
              </a:spcAft>
              <a:buFont typeface="Arial" panose="020B0604020202020204" pitchFamily="34" charset="0"/>
              <a:buChar char="•"/>
            </a:pPr>
            <a:r>
              <a:rPr lang="en-GB" sz="2000" dirty="0"/>
              <a:t>Only in 7 countries the health system require healthcare providers to monitor and report on the equity of their services.</a:t>
            </a:r>
          </a:p>
          <a:p>
            <a:pPr marL="285750" indent="-285750">
              <a:spcAft>
                <a:spcPts val="1200"/>
              </a:spcAft>
              <a:buFont typeface="Arial" panose="020B0604020202020204" pitchFamily="34" charset="0"/>
              <a:buChar char="•"/>
            </a:pPr>
            <a:r>
              <a:rPr lang="it-IT" sz="2000" dirty="0"/>
              <a:t>Spread and </a:t>
            </a:r>
            <a:r>
              <a:rPr lang="it-IT" sz="2000" dirty="0" err="1"/>
              <a:t>rising</a:t>
            </a:r>
            <a:r>
              <a:rPr lang="it-IT" sz="2000" dirty="0"/>
              <a:t> </a:t>
            </a:r>
            <a:r>
              <a:rPr lang="it-IT" sz="2000" dirty="0" err="1"/>
              <a:t>awareness</a:t>
            </a:r>
            <a:r>
              <a:rPr lang="it-IT" sz="2000" dirty="0"/>
              <a:t> on the impact of </a:t>
            </a:r>
            <a:r>
              <a:rPr lang="it-IT" sz="2000" dirty="0" err="1"/>
              <a:t>health</a:t>
            </a:r>
            <a:r>
              <a:rPr lang="it-IT" sz="2000" dirty="0"/>
              <a:t> </a:t>
            </a:r>
            <a:r>
              <a:rPr lang="it-IT" sz="2000" dirty="0" err="1"/>
              <a:t>inequalities</a:t>
            </a:r>
            <a:r>
              <a:rPr lang="it-IT" sz="2000" dirty="0"/>
              <a:t>, </a:t>
            </a:r>
            <a:r>
              <a:rPr lang="it-IT" sz="2000" dirty="0" err="1"/>
              <a:t>but</a:t>
            </a:r>
            <a:r>
              <a:rPr lang="it-IT" sz="2000" dirty="0"/>
              <a:t> </a:t>
            </a:r>
            <a:r>
              <a:rPr lang="it-IT" sz="2000" dirty="0" err="1"/>
              <a:t>difficulties</a:t>
            </a:r>
            <a:r>
              <a:rPr lang="it-IT" sz="2000" dirty="0"/>
              <a:t> in </a:t>
            </a:r>
            <a:r>
              <a:rPr lang="it-IT" sz="2000" dirty="0" err="1"/>
              <a:t>putting</a:t>
            </a:r>
            <a:r>
              <a:rPr lang="it-IT" sz="2000" dirty="0"/>
              <a:t> knowledge in </a:t>
            </a:r>
            <a:r>
              <a:rPr lang="it-IT" sz="2000" dirty="0" err="1"/>
              <a:t>practice</a:t>
            </a:r>
            <a:r>
              <a:rPr lang="it-IT" sz="2000" dirty="0"/>
              <a:t>. </a:t>
            </a:r>
            <a:br>
              <a:rPr lang="it-IT" sz="2000" dirty="0"/>
            </a:br>
            <a:r>
              <a:rPr lang="en-GB" sz="2000" dirty="0"/>
              <a:t>How Doctors Can Close the GAP </a:t>
            </a:r>
          </a:p>
          <a:p>
            <a:pPr>
              <a:spcAft>
                <a:spcPts val="1200"/>
              </a:spcAft>
            </a:pPr>
            <a:endParaRPr lang="en-GB" sz="2100" dirty="0"/>
          </a:p>
          <a:p>
            <a:pPr marL="285750" indent="-285750">
              <a:spcAft>
                <a:spcPts val="1200"/>
              </a:spcAft>
              <a:buFont typeface="Arial" panose="020B0604020202020204" pitchFamily="34" charset="0"/>
              <a:buChar char="•"/>
            </a:pPr>
            <a:endParaRPr lang="en-GB" sz="2100" dirty="0"/>
          </a:p>
        </p:txBody>
      </p:sp>
      <p:pic>
        <p:nvPicPr>
          <p:cNvPr id="5" name="Immagine 7" descr="Lente di ingrandimento">
            <a:extLst>
              <a:ext uri="{FF2B5EF4-FFF2-40B4-BE49-F238E27FC236}">
                <a16:creationId xmlns:a16="http://schemas.microsoft.com/office/drawing/2014/main" id="{60586554-D754-4435-B8D2-BB361950F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1161" y="146246"/>
            <a:ext cx="1284989" cy="1284989"/>
          </a:xfrm>
          <a:prstGeom prst="rect">
            <a:avLst/>
          </a:prstGeom>
        </p:spPr>
      </p:pic>
    </p:spTree>
    <p:extLst>
      <p:ext uri="{BB962C8B-B14F-4D97-AF65-F5344CB8AC3E}">
        <p14:creationId xmlns:p14="http://schemas.microsoft.com/office/powerpoint/2010/main" val="112693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Accountability</a:t>
            </a:r>
          </a:p>
        </p:txBody>
      </p:sp>
      <p:sp>
        <p:nvSpPr>
          <p:cNvPr id="4" name="Rettangolo 3">
            <a:extLst>
              <a:ext uri="{FF2B5EF4-FFF2-40B4-BE49-F238E27FC236}">
                <a16:creationId xmlns:a16="http://schemas.microsoft.com/office/drawing/2014/main" id="{16292EAD-FD97-4477-859E-CB68F61CE9D3}"/>
              </a:ext>
            </a:extLst>
          </p:cNvPr>
          <p:cNvSpPr/>
          <p:nvPr/>
        </p:nvSpPr>
        <p:spPr>
          <a:xfrm>
            <a:off x="1569027" y="1234555"/>
            <a:ext cx="7200000" cy="1620000"/>
          </a:xfrm>
          <a:prstGeom prst="rect">
            <a:avLst/>
          </a:prstGeom>
        </p:spPr>
        <p:txBody>
          <a:bodyPr wrap="square">
            <a:noAutofit/>
          </a:bodyPr>
          <a:lstStyle/>
          <a:p>
            <a:r>
              <a:rPr lang="en-GB" sz="2000" dirty="0"/>
              <a:t>Health system is directly accountable for health inequalities at various level (national, regional, local, municipality) but in many cases responsibility is shared with other sectors and/or private actors are responsible for the health impact of their activities.</a:t>
            </a:r>
            <a:endParaRPr lang="it-IT" sz="2000" dirty="0"/>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234555"/>
            <a:ext cx="644236" cy="1620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899948"/>
            <a:ext cx="644236" cy="1008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24791" y="3985638"/>
            <a:ext cx="644236" cy="720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899948"/>
            <a:ext cx="7200000" cy="1008000"/>
          </a:xfrm>
          <a:prstGeom prst="rect">
            <a:avLst/>
          </a:prstGeom>
        </p:spPr>
        <p:txBody>
          <a:bodyPr wrap="square">
            <a:noAutofit/>
          </a:bodyPr>
          <a:lstStyle/>
          <a:p>
            <a:r>
              <a:rPr lang="en-GB" sz="2000" dirty="0"/>
              <a:t>Accountability is attributed totally or mainly to the ministry of health, that includes it on the more general governance for health.</a:t>
            </a:r>
            <a:endParaRPr lang="it-IT" sz="2000" dirty="0"/>
          </a:p>
        </p:txBody>
      </p:sp>
      <p:sp>
        <p:nvSpPr>
          <p:cNvPr id="5" name="Rettangolo 4">
            <a:extLst>
              <a:ext uri="{FF2B5EF4-FFF2-40B4-BE49-F238E27FC236}">
                <a16:creationId xmlns:a16="http://schemas.microsoft.com/office/drawing/2014/main" id="{934B7DE3-A1C9-47D5-8FFA-C152426AB102}"/>
              </a:ext>
            </a:extLst>
          </p:cNvPr>
          <p:cNvSpPr/>
          <p:nvPr/>
        </p:nvSpPr>
        <p:spPr>
          <a:xfrm>
            <a:off x="1569027" y="3985638"/>
            <a:ext cx="7200000" cy="720000"/>
          </a:xfrm>
          <a:prstGeom prst="rect">
            <a:avLst/>
          </a:prstGeom>
        </p:spPr>
        <p:txBody>
          <a:bodyPr wrap="square">
            <a:noAutofit/>
          </a:bodyPr>
          <a:lstStyle/>
          <a:p>
            <a:r>
              <a:rPr lang="en-GB" sz="2000" dirty="0"/>
              <a:t>There isn’t a clear line of accountability (or it has not been declared).</a:t>
            </a:r>
          </a:p>
        </p:txBody>
      </p:sp>
      <p:graphicFrame>
        <p:nvGraphicFramePr>
          <p:cNvPr id="2" name="Tabella 1">
            <a:extLst>
              <a:ext uri="{FF2B5EF4-FFF2-40B4-BE49-F238E27FC236}">
                <a16:creationId xmlns:a16="http://schemas.microsoft.com/office/drawing/2014/main" id="{1CA7F5C4-CAB1-4B32-A39D-1C8D7F92813E}"/>
              </a:ext>
            </a:extLst>
          </p:cNvPr>
          <p:cNvGraphicFramePr>
            <a:graphicFrameLocks noGrp="1"/>
          </p:cNvGraphicFramePr>
          <p:nvPr/>
        </p:nvGraphicFramePr>
        <p:xfrm>
          <a:off x="1319802" y="4773997"/>
          <a:ext cx="7449225" cy="1965960"/>
        </p:xfrm>
        <a:graphic>
          <a:graphicData uri="http://schemas.openxmlformats.org/drawingml/2006/table">
            <a:tbl>
              <a:tblPr>
                <a:tableStyleId>{5C22544A-7EE6-4342-B048-85BDC9FD1C3A}</a:tableStyleId>
              </a:tblPr>
              <a:tblGrid>
                <a:gridCol w="1489845">
                  <a:extLst>
                    <a:ext uri="{9D8B030D-6E8A-4147-A177-3AD203B41FA5}">
                      <a16:colId xmlns:a16="http://schemas.microsoft.com/office/drawing/2014/main" val="379488235"/>
                    </a:ext>
                  </a:extLst>
                </a:gridCol>
                <a:gridCol w="1489845">
                  <a:extLst>
                    <a:ext uri="{9D8B030D-6E8A-4147-A177-3AD203B41FA5}">
                      <a16:colId xmlns:a16="http://schemas.microsoft.com/office/drawing/2014/main" val="361365556"/>
                    </a:ext>
                  </a:extLst>
                </a:gridCol>
                <a:gridCol w="1489845">
                  <a:extLst>
                    <a:ext uri="{9D8B030D-6E8A-4147-A177-3AD203B41FA5}">
                      <a16:colId xmlns:a16="http://schemas.microsoft.com/office/drawing/2014/main" val="925624480"/>
                    </a:ext>
                  </a:extLst>
                </a:gridCol>
                <a:gridCol w="1489845">
                  <a:extLst>
                    <a:ext uri="{9D8B030D-6E8A-4147-A177-3AD203B41FA5}">
                      <a16:colId xmlns:a16="http://schemas.microsoft.com/office/drawing/2014/main" val="2507739342"/>
                    </a:ext>
                  </a:extLst>
                </a:gridCol>
                <a:gridCol w="1489845">
                  <a:extLst>
                    <a:ext uri="{9D8B030D-6E8A-4147-A177-3AD203B41FA5}">
                      <a16:colId xmlns:a16="http://schemas.microsoft.com/office/drawing/2014/main" val="574332654"/>
                    </a:ext>
                  </a:extLst>
                </a:gridCol>
              </a:tblGrid>
              <a:tr h="184680">
                <a:tc gridSpan="2">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55895250"/>
                  </a:ext>
                </a:extLst>
              </a:tr>
              <a:tr h="190500">
                <a:tc>
                  <a:txBody>
                    <a:bodyPr/>
                    <a:lstStyle/>
                    <a:p>
                      <a:pPr algn="ctr" fontAlgn="ctr"/>
                      <a:r>
                        <a:rPr lang="it-IT" sz="1800" b="1" u="none" strike="noStrike" dirty="0" err="1">
                          <a:solidFill>
                            <a:schemeClr val="tx1"/>
                          </a:solidFill>
                          <a:effectLst/>
                          <a:latin typeface="+mn-lt"/>
                        </a:rPr>
                        <a:t>Finland</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Germany</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Netherlands</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err="1">
                          <a:solidFill>
                            <a:schemeClr val="tx1"/>
                          </a:solidFill>
                          <a:effectLst/>
                          <a:latin typeface="+mn-lt"/>
                        </a:rPr>
                        <a:t>Norway</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Portugal</a:t>
                      </a:r>
                      <a:endParaRPr lang="it-IT" sz="1800" b="1"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Spain</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err="1">
                          <a:solidFill>
                            <a:schemeClr val="tx1"/>
                          </a:solidFill>
                          <a:effectLst/>
                          <a:latin typeface="+mn-lt"/>
                        </a:rPr>
                        <a:t>Sweden</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Wales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800" b="1" i="0" u="none" strike="noStrike" dirty="0">
                        <a:solidFill>
                          <a:schemeClr val="tx1"/>
                        </a:solidFill>
                        <a:effectLst/>
                        <a:latin typeface="+mn-lt"/>
                      </a:endParaRP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Bulgaria</a:t>
                      </a:r>
                    </a:p>
                    <a:p>
                      <a:pPr algn="ctr" fontAlgn="ctr"/>
                      <a:r>
                        <a:rPr lang="it-IT" sz="1800" b="1" u="none" strike="noStrike" dirty="0" err="1">
                          <a:solidFill>
                            <a:schemeClr val="tx1"/>
                          </a:solidFill>
                          <a:effectLst/>
                          <a:latin typeface="+mn-lt"/>
                        </a:rPr>
                        <a:t>Italy</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Poland</a:t>
                      </a:r>
                    </a:p>
                    <a:p>
                      <a:pPr algn="ctr" fontAlgn="ctr"/>
                      <a:r>
                        <a:rPr lang="it-IT" sz="1800" b="1" u="none" strike="noStrike" dirty="0">
                          <a:solidFill>
                            <a:schemeClr val="tx1"/>
                          </a:solidFill>
                          <a:effectLst/>
                          <a:latin typeface="+mn-lt"/>
                        </a:rPr>
                        <a:t>Slovenia</a:t>
                      </a:r>
                    </a:p>
                    <a:p>
                      <a:pPr algn="ctr" fontAlgn="ctr"/>
                      <a:endParaRPr lang="it-IT" sz="1800" b="1"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800" b="1" u="none" strike="noStrike" dirty="0">
                          <a:solidFill>
                            <a:schemeClr val="tx1"/>
                          </a:solidFill>
                          <a:effectLst/>
                          <a:latin typeface="+mn-lt"/>
                        </a:rPr>
                        <a:t>(France)</a:t>
                      </a:r>
                    </a:p>
                    <a:p>
                      <a:pPr algn="ctr" fontAlgn="ctr"/>
                      <a:r>
                        <a:rPr lang="it-IT" sz="1800" b="1" u="none" strike="noStrike" dirty="0">
                          <a:solidFill>
                            <a:schemeClr val="tx1"/>
                          </a:solidFill>
                          <a:effectLst/>
                          <a:latin typeface="+mn-lt"/>
                        </a:rPr>
                        <a:t>Romania</a:t>
                      </a:r>
                    </a:p>
                    <a:p>
                      <a:pPr algn="ctr" fontAlgn="ctr"/>
                      <a:endParaRPr lang="it-IT" sz="1800" b="1" u="none" strike="noStrike" dirty="0">
                        <a:solidFill>
                          <a:schemeClr val="tx1"/>
                        </a:solidFill>
                        <a:effectLst/>
                        <a:latin typeface="+mn-lt"/>
                      </a:endParaRP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Estonia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Belgium</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Croatia</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a:t>
                      </a:r>
                      <a:r>
                        <a:rPr lang="it-IT" sz="1800" b="1" u="none" strike="noStrike" dirty="0" err="1">
                          <a:solidFill>
                            <a:schemeClr val="tx1"/>
                          </a:solidFill>
                          <a:effectLst/>
                          <a:latin typeface="+mn-lt"/>
                        </a:rPr>
                        <a:t>Czech</a:t>
                      </a:r>
                      <a:r>
                        <a:rPr lang="it-IT" sz="1800" b="1" u="none" strike="noStrike" dirty="0">
                          <a:solidFill>
                            <a:schemeClr val="tx1"/>
                          </a:solidFill>
                          <a:effectLst/>
                          <a:latin typeface="+mn-lt"/>
                        </a:rPr>
                        <a:t> R.)</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Greece</a:t>
                      </a:r>
                      <a:r>
                        <a:rPr lang="it-IT" sz="1800" b="1" u="none" strike="noStrike" dirty="0">
                          <a:solidFill>
                            <a:schemeClr val="tx1"/>
                          </a:solidFill>
                          <a:effectLst/>
                          <a:latin typeface="+mn-lt"/>
                        </a:rPr>
                        <a:t>)</a:t>
                      </a:r>
                      <a:endParaRPr lang="it-IT" sz="1800" b="1" i="0" u="none" strike="noStrike" dirty="0">
                        <a:solidFill>
                          <a:schemeClr val="tx1"/>
                        </a:solidFill>
                        <a:effectLst/>
                        <a:latin typeface="+mn-lt"/>
                      </a:endParaRPr>
                    </a:p>
                    <a:p>
                      <a:pPr algn="ctr" fontAlgn="ctr"/>
                      <a:r>
                        <a:rPr lang="it-IT" sz="1800" b="1" u="none" strike="noStrike" dirty="0">
                          <a:solidFill>
                            <a:schemeClr val="tx1"/>
                          </a:solidFill>
                          <a:effectLst/>
                          <a:latin typeface="+mn-lt"/>
                        </a:rPr>
                        <a:t>(Serbia)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876901"/>
                  </a:ext>
                </a:extLst>
              </a:tr>
            </a:tbl>
          </a:graphicData>
        </a:graphic>
      </p:graphicFrame>
    </p:spTree>
    <p:extLst>
      <p:ext uri="{BB962C8B-B14F-4D97-AF65-F5344CB8AC3E}">
        <p14:creationId xmlns:p14="http://schemas.microsoft.com/office/powerpoint/2010/main" val="139049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Accountability</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4785926"/>
          </a:xfrm>
          <a:prstGeom prst="rect">
            <a:avLst/>
          </a:prstGeom>
        </p:spPr>
        <p:txBody>
          <a:bodyPr wrap="square">
            <a:spAutoFit/>
          </a:bodyPr>
          <a:lstStyle/>
          <a:p>
            <a:r>
              <a:rPr lang="en-GB" sz="2000" b="1" u="sng" dirty="0"/>
              <a:t>Italy</a:t>
            </a:r>
            <a:r>
              <a:rPr lang="en-GB" sz="2000" u="sng" dirty="0"/>
              <a:t>: </a:t>
            </a:r>
            <a:r>
              <a:rPr lang="en-US" sz="2000" u="sng" dirty="0"/>
              <a:t>a strong system of accountability of health services</a:t>
            </a:r>
            <a:endParaRPr lang="en-GB" sz="2000" u="sng" dirty="0"/>
          </a:p>
          <a:p>
            <a:endParaRPr lang="en-GB" sz="2000" dirty="0"/>
          </a:p>
          <a:p>
            <a:pPr marL="342900" indent="-342900">
              <a:spcAft>
                <a:spcPts val="600"/>
              </a:spcAft>
              <a:buFont typeface="Arial" panose="020B0604020202020204" pitchFamily="34" charset="0"/>
              <a:buChar char="•"/>
            </a:pPr>
            <a:r>
              <a:rPr lang="en-GB" sz="2000" dirty="0"/>
              <a:t>National level has the authority in determining the core benefit package (“essential standards of care”), that must be guaranteed throughout the country (free or with cost sharing)</a:t>
            </a:r>
          </a:p>
          <a:p>
            <a:pPr>
              <a:spcAft>
                <a:spcPts val="600"/>
              </a:spcAft>
            </a:pPr>
            <a:endParaRPr lang="en-GB" sz="2000" dirty="0"/>
          </a:p>
          <a:p>
            <a:pPr marL="342900" indent="-342900">
              <a:spcAft>
                <a:spcPts val="600"/>
              </a:spcAft>
              <a:buFont typeface="Arial" panose="020B0604020202020204" pitchFamily="34" charset="0"/>
              <a:buChar char="•"/>
            </a:pPr>
            <a:r>
              <a:rPr lang="en-GB" sz="2000" dirty="0"/>
              <a:t>Regions are accountable for the delivery of essential levels of assistance under conditions of appropriateness and efficacy in the use of resources and </a:t>
            </a:r>
            <a:r>
              <a:rPr lang="en-GB" sz="2000" dirty="0" err="1"/>
              <a:t>ar</a:t>
            </a:r>
            <a:r>
              <a:rPr lang="en-US" sz="2000" dirty="0"/>
              <a:t>e subject to verification. In case of fulfillment they can access to a </a:t>
            </a:r>
            <a:r>
              <a:rPr lang="en-GB" sz="2000" dirty="0"/>
              <a:t>Premium Fee of 3% of the annual Health Found.</a:t>
            </a:r>
          </a:p>
          <a:p>
            <a:pPr>
              <a:spcAft>
                <a:spcPts val="600"/>
              </a:spcAft>
            </a:pPr>
            <a:endParaRPr lang="en-GB" sz="2000" dirty="0"/>
          </a:p>
          <a:p>
            <a:pPr marL="342900" indent="-342900">
              <a:spcAft>
                <a:spcPts val="600"/>
              </a:spcAft>
              <a:buFont typeface="Arial" panose="020B0604020202020204" pitchFamily="34" charset="0"/>
              <a:buChar char="•"/>
            </a:pPr>
            <a:r>
              <a:rPr lang="en-GB" sz="2000" dirty="0"/>
              <a:t>Pilot study on the inclusion of Equity in the set of indicators of the monitoring are being made</a:t>
            </a:r>
          </a:p>
        </p:txBody>
      </p:sp>
      <p:pic>
        <p:nvPicPr>
          <p:cNvPr id="5" name="Immagine 7" descr="Lente di ingrandimento">
            <a:extLst>
              <a:ext uri="{FF2B5EF4-FFF2-40B4-BE49-F238E27FC236}">
                <a16:creationId xmlns:a16="http://schemas.microsoft.com/office/drawing/2014/main" id="{0B7DA961-6E84-4B90-87A2-59AB8D9D9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5025" y="119271"/>
            <a:ext cx="1441174" cy="1441174"/>
          </a:xfrm>
          <a:prstGeom prst="rect">
            <a:avLst/>
          </a:prstGeom>
        </p:spPr>
      </p:pic>
    </p:spTree>
    <p:extLst>
      <p:ext uri="{BB962C8B-B14F-4D97-AF65-F5344CB8AC3E}">
        <p14:creationId xmlns:p14="http://schemas.microsoft.com/office/powerpoint/2010/main" val="36142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Intersectoral</a:t>
            </a:r>
            <a:r>
              <a:rPr lang="it-IT" b="1" cap="none" dirty="0">
                <a:solidFill>
                  <a:schemeClr val="bg1"/>
                </a:solidFill>
                <a:latin typeface="Arial" panose="020B0604020202020204" pitchFamily="34" charset="0"/>
                <a:cs typeface="Arial" panose="020B0604020202020204" pitchFamily="34" charset="0"/>
              </a:rPr>
              <a:t> work</a:t>
            </a:r>
          </a:p>
        </p:txBody>
      </p:sp>
      <p:sp>
        <p:nvSpPr>
          <p:cNvPr id="4" name="Rettangolo 3">
            <a:extLst>
              <a:ext uri="{FF2B5EF4-FFF2-40B4-BE49-F238E27FC236}">
                <a16:creationId xmlns:a16="http://schemas.microsoft.com/office/drawing/2014/main" id="{16292EAD-FD97-4477-859E-CB68F61CE9D3}"/>
              </a:ext>
            </a:extLst>
          </p:cNvPr>
          <p:cNvSpPr/>
          <p:nvPr/>
        </p:nvSpPr>
        <p:spPr>
          <a:xfrm>
            <a:off x="1569027" y="1344835"/>
            <a:ext cx="7200000" cy="792000"/>
          </a:xfrm>
          <a:prstGeom prst="rect">
            <a:avLst/>
          </a:prstGeom>
        </p:spPr>
        <p:txBody>
          <a:bodyPr wrap="square">
            <a:noAutofit/>
          </a:bodyPr>
          <a:lstStyle/>
          <a:p>
            <a:r>
              <a:rPr lang="en-GB" sz="2000" dirty="0"/>
              <a:t>Health inequalities are addressed mainly with a strong inter-sectoral approach</a:t>
            </a:r>
            <a:endParaRPr lang="it-IT" sz="2000" dirty="0"/>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234555"/>
            <a:ext cx="644236" cy="792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273444"/>
            <a:ext cx="644236" cy="792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24791" y="3443071"/>
            <a:ext cx="644236" cy="792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341963"/>
            <a:ext cx="7200000" cy="792000"/>
          </a:xfrm>
          <a:prstGeom prst="rect">
            <a:avLst/>
          </a:prstGeom>
        </p:spPr>
        <p:txBody>
          <a:bodyPr wrap="square">
            <a:noAutofit/>
          </a:bodyPr>
          <a:lstStyle/>
          <a:p>
            <a:r>
              <a:rPr lang="en-GB" sz="2000" dirty="0"/>
              <a:t>In these countries there are some example of intersectoral work on some project and strategies</a:t>
            </a:r>
            <a:endParaRPr lang="it-IT" sz="2000" dirty="0"/>
          </a:p>
        </p:txBody>
      </p:sp>
      <p:sp>
        <p:nvSpPr>
          <p:cNvPr id="5" name="Rettangolo 4">
            <a:extLst>
              <a:ext uri="{FF2B5EF4-FFF2-40B4-BE49-F238E27FC236}">
                <a16:creationId xmlns:a16="http://schemas.microsoft.com/office/drawing/2014/main" id="{934B7DE3-A1C9-47D5-8FFA-C152426AB102}"/>
              </a:ext>
            </a:extLst>
          </p:cNvPr>
          <p:cNvSpPr/>
          <p:nvPr/>
        </p:nvSpPr>
        <p:spPr>
          <a:xfrm>
            <a:off x="1569027" y="3443071"/>
            <a:ext cx="7200000" cy="792000"/>
          </a:xfrm>
          <a:prstGeom prst="rect">
            <a:avLst/>
          </a:prstGeom>
        </p:spPr>
        <p:txBody>
          <a:bodyPr wrap="square">
            <a:noAutofit/>
          </a:bodyPr>
          <a:lstStyle/>
          <a:p>
            <a:r>
              <a:rPr lang="en-GB" sz="2000" dirty="0"/>
              <a:t>In these countries, intersectoral work was not reported.</a:t>
            </a:r>
            <a:endParaRPr lang="it-IT" sz="2000" dirty="0"/>
          </a:p>
        </p:txBody>
      </p:sp>
      <p:graphicFrame>
        <p:nvGraphicFramePr>
          <p:cNvPr id="13" name="Tabella 12">
            <a:extLst>
              <a:ext uri="{FF2B5EF4-FFF2-40B4-BE49-F238E27FC236}">
                <a16:creationId xmlns:a16="http://schemas.microsoft.com/office/drawing/2014/main" id="{E6BB241E-E323-4C62-A956-D74D092DCB52}"/>
              </a:ext>
            </a:extLst>
          </p:cNvPr>
          <p:cNvGraphicFramePr>
            <a:graphicFrameLocks noGrp="1"/>
          </p:cNvGraphicFramePr>
          <p:nvPr/>
        </p:nvGraphicFramePr>
        <p:xfrm>
          <a:off x="1394446" y="4353187"/>
          <a:ext cx="7040428" cy="2240280"/>
        </p:xfrm>
        <a:graphic>
          <a:graphicData uri="http://schemas.openxmlformats.org/drawingml/2006/table">
            <a:tbl>
              <a:tblPr>
                <a:tableStyleId>{5C22544A-7EE6-4342-B048-85BDC9FD1C3A}</a:tableStyleId>
              </a:tblPr>
              <a:tblGrid>
                <a:gridCol w="1760107">
                  <a:extLst>
                    <a:ext uri="{9D8B030D-6E8A-4147-A177-3AD203B41FA5}">
                      <a16:colId xmlns:a16="http://schemas.microsoft.com/office/drawing/2014/main" val="379488235"/>
                    </a:ext>
                  </a:extLst>
                </a:gridCol>
                <a:gridCol w="1760107">
                  <a:extLst>
                    <a:ext uri="{9D8B030D-6E8A-4147-A177-3AD203B41FA5}">
                      <a16:colId xmlns:a16="http://schemas.microsoft.com/office/drawing/2014/main" val="925624480"/>
                    </a:ext>
                  </a:extLst>
                </a:gridCol>
                <a:gridCol w="1760107">
                  <a:extLst>
                    <a:ext uri="{9D8B030D-6E8A-4147-A177-3AD203B41FA5}">
                      <a16:colId xmlns:a16="http://schemas.microsoft.com/office/drawing/2014/main" val="2507739342"/>
                    </a:ext>
                  </a:extLst>
                </a:gridCol>
                <a:gridCol w="1760107">
                  <a:extLst>
                    <a:ext uri="{9D8B030D-6E8A-4147-A177-3AD203B41FA5}">
                      <a16:colId xmlns:a16="http://schemas.microsoft.com/office/drawing/2014/main" val="574332654"/>
                    </a:ext>
                  </a:extLst>
                </a:gridCol>
              </a:tblGrid>
              <a:tr h="184680">
                <a:tc>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55895250"/>
                  </a:ext>
                </a:extLst>
              </a:tr>
              <a:tr h="190500">
                <a:tc>
                  <a:txBody>
                    <a:bodyPr/>
                    <a:lstStyle/>
                    <a:p>
                      <a:pPr algn="ctr" fontAlgn="ctr"/>
                      <a:r>
                        <a:rPr lang="it-IT" sz="1800" b="1" u="none" strike="noStrike" dirty="0" err="1">
                          <a:solidFill>
                            <a:schemeClr val="tx1"/>
                          </a:solidFill>
                          <a:effectLst/>
                          <a:latin typeface="+mn-lt"/>
                        </a:rPr>
                        <a:t>Finland</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err="1">
                          <a:solidFill>
                            <a:schemeClr val="tx1"/>
                          </a:solidFill>
                          <a:effectLst/>
                          <a:latin typeface="+mn-lt"/>
                        </a:rPr>
                        <a:t>Norway</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Wales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Germany </a:t>
                      </a:r>
                    </a:p>
                    <a:p>
                      <a:pPr algn="ctr" fontAlgn="ctr"/>
                      <a:r>
                        <a:rPr lang="it-IT" sz="1800" b="1" u="none" strike="noStrike" dirty="0" err="1">
                          <a:solidFill>
                            <a:schemeClr val="tx1"/>
                          </a:solidFill>
                          <a:effectLst/>
                          <a:latin typeface="+mn-lt"/>
                        </a:rPr>
                        <a:t>Italy</a:t>
                      </a:r>
                      <a:endParaRPr lang="it-IT" sz="1800" b="1" u="none" strike="noStrike" dirty="0">
                        <a:solidFill>
                          <a:schemeClr val="tx1"/>
                        </a:solidFill>
                        <a:effectLst/>
                        <a:latin typeface="+mn-lt"/>
                      </a:endParaRPr>
                    </a:p>
                    <a:p>
                      <a:pPr algn="ctr" fontAlgn="ctr"/>
                      <a:r>
                        <a:rPr lang="it-IT" sz="1800" b="1" u="none" strike="noStrike" dirty="0">
                          <a:solidFill>
                            <a:schemeClr val="tx1"/>
                          </a:solidFill>
                          <a:effectLst/>
                          <a:latin typeface="+mn-lt"/>
                        </a:rPr>
                        <a:t>Netherlands</a:t>
                      </a:r>
                    </a:p>
                    <a:p>
                      <a:pPr algn="ctr" fontAlgn="ctr"/>
                      <a:r>
                        <a:rPr lang="it-IT" sz="1800" b="1" u="none" strike="noStrike" dirty="0">
                          <a:solidFill>
                            <a:schemeClr val="tx1"/>
                          </a:solidFill>
                          <a:effectLst/>
                          <a:latin typeface="+mn-lt"/>
                        </a:rPr>
                        <a:t>Poland</a:t>
                      </a:r>
                    </a:p>
                    <a:p>
                      <a:pPr algn="ctr" fontAlgn="ctr"/>
                      <a:r>
                        <a:rPr lang="it-IT" sz="1800" b="1" u="none" strike="noStrike" dirty="0">
                          <a:solidFill>
                            <a:schemeClr val="tx1"/>
                          </a:solidFill>
                          <a:effectLst/>
                          <a:latin typeface="+mn-lt"/>
                        </a:rPr>
                        <a:t>Portugal</a:t>
                      </a:r>
                    </a:p>
                    <a:p>
                      <a:pPr algn="ctr" fontAlgn="ctr"/>
                      <a:r>
                        <a:rPr lang="it-IT" sz="1800" b="1" u="none" strike="noStrike" dirty="0">
                          <a:solidFill>
                            <a:schemeClr val="tx1"/>
                          </a:solidFill>
                          <a:effectLst/>
                          <a:latin typeface="+mn-lt"/>
                        </a:rPr>
                        <a:t>Romania</a:t>
                      </a:r>
                    </a:p>
                    <a:p>
                      <a:pPr algn="ctr" fontAlgn="ctr"/>
                      <a:r>
                        <a:rPr lang="it-IT" sz="1800" b="1" u="none" strike="noStrike" dirty="0">
                          <a:solidFill>
                            <a:schemeClr val="tx1"/>
                          </a:solidFill>
                          <a:effectLst/>
                          <a:latin typeface="+mn-lt"/>
                        </a:rPr>
                        <a:t>Slovenia</a:t>
                      </a: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800" b="1" u="none" strike="noStrike" dirty="0" err="1">
                          <a:solidFill>
                            <a:schemeClr val="tx1"/>
                          </a:solidFill>
                          <a:effectLst/>
                          <a:latin typeface="+mn-lt"/>
                        </a:rPr>
                        <a:t>Spain</a:t>
                      </a:r>
                      <a:endParaRPr lang="it-IT" sz="1800" b="1" u="none" strike="noStrike" dirty="0">
                        <a:solidFill>
                          <a:schemeClr val="tx1"/>
                        </a:solidFill>
                        <a:effectLst/>
                        <a:latin typeface="+mn-lt"/>
                      </a:endParaRPr>
                    </a:p>
                    <a:p>
                      <a:pPr algn="ctr" fontAlgn="ctr"/>
                      <a:r>
                        <a:rPr lang="it-IT" sz="1800" b="1" u="none" strike="noStrike" dirty="0" err="1">
                          <a:solidFill>
                            <a:schemeClr val="tx1"/>
                          </a:solidFill>
                          <a:effectLst/>
                          <a:latin typeface="+mn-lt"/>
                        </a:rPr>
                        <a:t>Sweden</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Belgium</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Croatia</a:t>
                      </a:r>
                      <a:r>
                        <a:rPr lang="it-IT" sz="1800" b="1" u="none" strike="noStrike" dirty="0">
                          <a:solidFill>
                            <a:schemeClr val="tx1"/>
                          </a:solidFill>
                          <a:effectLst/>
                          <a:latin typeface="+mn-lt"/>
                        </a:rPr>
                        <a:t> </a:t>
                      </a:r>
                    </a:p>
                    <a:p>
                      <a:pPr algn="ctr" fontAlgn="ctr"/>
                      <a:r>
                        <a:rPr lang="it-IT" sz="1800" b="1" u="none" strike="noStrike" dirty="0">
                          <a:solidFill>
                            <a:schemeClr val="tx1"/>
                          </a:solidFill>
                          <a:effectLst/>
                          <a:latin typeface="+mn-lt"/>
                        </a:rPr>
                        <a:t>(</a:t>
                      </a:r>
                      <a:r>
                        <a:rPr lang="it-IT" sz="1800" b="1" u="none" strike="noStrike" dirty="0" err="1">
                          <a:solidFill>
                            <a:schemeClr val="tx1"/>
                          </a:solidFill>
                          <a:effectLst/>
                          <a:latin typeface="+mn-lt"/>
                        </a:rPr>
                        <a:t>Czech</a:t>
                      </a:r>
                      <a:r>
                        <a:rPr lang="it-IT" sz="1800" b="1" u="none" strike="noStrike" dirty="0">
                          <a:solidFill>
                            <a:schemeClr val="tx1"/>
                          </a:solidFill>
                          <a:effectLst/>
                          <a:latin typeface="+mn-lt"/>
                        </a:rPr>
                        <a:t> R.)</a:t>
                      </a:r>
                    </a:p>
                    <a:p>
                      <a:pPr algn="ctr" fontAlgn="ctr"/>
                      <a:r>
                        <a:rPr lang="it-IT" sz="1800" b="1" u="none" strike="noStrike" dirty="0">
                          <a:solidFill>
                            <a:schemeClr val="tx1"/>
                          </a:solidFill>
                          <a:effectLst/>
                          <a:latin typeface="+mn-lt"/>
                        </a:rPr>
                        <a:t>(France)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(Serbia)</a:t>
                      </a: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Bulgaria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Estonia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Greece</a:t>
                      </a:r>
                      <a:r>
                        <a:rPr lang="it-IT" sz="1800" b="1" u="none" strike="noStrike" dirty="0">
                          <a:solidFill>
                            <a:schemeClr val="tx1"/>
                          </a:solidFill>
                          <a:effectLst/>
                          <a:latin typeface="+mn-lt"/>
                        </a:rPr>
                        <a:t>)</a:t>
                      </a:r>
                      <a:endParaRPr lang="it-IT" sz="1800" b="1"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876901"/>
                  </a:ext>
                </a:extLst>
              </a:tr>
            </a:tbl>
          </a:graphicData>
        </a:graphic>
      </p:graphicFrame>
    </p:spTree>
    <p:extLst>
      <p:ext uri="{BB962C8B-B14F-4D97-AF65-F5344CB8AC3E}">
        <p14:creationId xmlns:p14="http://schemas.microsoft.com/office/powerpoint/2010/main" val="138443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Intersectoral</a:t>
            </a:r>
            <a:r>
              <a:rPr lang="it-IT" b="1" cap="none" dirty="0">
                <a:solidFill>
                  <a:schemeClr val="bg1"/>
                </a:solidFill>
                <a:latin typeface="Arial" panose="020B0604020202020204" pitchFamily="34" charset="0"/>
                <a:cs typeface="Arial" panose="020B0604020202020204" pitchFamily="34" charset="0"/>
              </a:rPr>
              <a:t> work</a:t>
            </a:r>
          </a:p>
        </p:txBody>
      </p:sp>
      <p:sp>
        <p:nvSpPr>
          <p:cNvPr id="4" name="Rettangolo 3">
            <a:extLst>
              <a:ext uri="{FF2B5EF4-FFF2-40B4-BE49-F238E27FC236}">
                <a16:creationId xmlns:a16="http://schemas.microsoft.com/office/drawing/2014/main" id="{16292EAD-FD97-4477-859E-CB68F61CE9D3}"/>
              </a:ext>
            </a:extLst>
          </p:cNvPr>
          <p:cNvSpPr/>
          <p:nvPr/>
        </p:nvSpPr>
        <p:spPr>
          <a:xfrm>
            <a:off x="1068388" y="1279787"/>
            <a:ext cx="7764699" cy="5016758"/>
          </a:xfrm>
          <a:prstGeom prst="rect">
            <a:avLst/>
          </a:prstGeom>
        </p:spPr>
        <p:txBody>
          <a:bodyPr wrap="square">
            <a:spAutoFit/>
          </a:bodyPr>
          <a:lstStyle/>
          <a:p>
            <a:r>
              <a:rPr lang="en-GB" sz="2000" u="sng" dirty="0"/>
              <a:t>To notice:</a:t>
            </a:r>
          </a:p>
          <a:p>
            <a:endParaRPr lang="en-GB" sz="2000" u="sng" dirty="0"/>
          </a:p>
          <a:p>
            <a:pPr marL="285750" indent="-285750">
              <a:buFont typeface="Arial" panose="020B0604020202020204" pitchFamily="34" charset="0"/>
              <a:buChar char="•"/>
            </a:pPr>
            <a:r>
              <a:rPr lang="en-GB" sz="2000" dirty="0"/>
              <a:t>17 countries out of 20 report having included the "Health in all Policy" paradigm into their agenda and the following questions show that in these country there are also various initiatives for the construction of intersectoral policies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Countries of group B have reported example of strategies that are developed with intersectoral work, for example Health 2020 of Czech Republic, Italy for Health Equity, National Health Policy of Portugal.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group A countries the strong intersectoral component given to the topic seems to have led to the creation of more comprehensive strategies and more structured inter-sectoral work mechanisms like cross-governmental working groups.</a:t>
            </a:r>
            <a:endParaRPr lang="it-IT" sz="2000" dirty="0"/>
          </a:p>
        </p:txBody>
      </p:sp>
      <p:pic>
        <p:nvPicPr>
          <p:cNvPr id="5" name="Immagine 7" descr="Lente di ingrandimento">
            <a:extLst>
              <a:ext uri="{FF2B5EF4-FFF2-40B4-BE49-F238E27FC236}">
                <a16:creationId xmlns:a16="http://schemas.microsoft.com/office/drawing/2014/main" id="{D07CF730-B31C-4D3F-9791-688B8CE3C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2247" y="129210"/>
            <a:ext cx="1441174" cy="1441174"/>
          </a:xfrm>
          <a:prstGeom prst="rect">
            <a:avLst/>
          </a:prstGeom>
        </p:spPr>
      </p:pic>
    </p:spTree>
    <p:extLst>
      <p:ext uri="{BB962C8B-B14F-4D97-AF65-F5344CB8AC3E}">
        <p14:creationId xmlns:p14="http://schemas.microsoft.com/office/powerpoint/2010/main" val="412598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Monitoring and </a:t>
            </a:r>
            <a:r>
              <a:rPr lang="it-IT" b="1" cap="none" dirty="0" err="1">
                <a:solidFill>
                  <a:schemeClr val="bg1"/>
                </a:solidFill>
                <a:latin typeface="Arial" panose="020B0604020202020204" pitchFamily="34" charset="0"/>
                <a:cs typeface="Arial" panose="020B0604020202020204" pitchFamily="34" charset="0"/>
              </a:rPr>
              <a:t>evaluation</a:t>
            </a:r>
            <a:endParaRPr lang="it-IT" b="1" cap="none" dirty="0">
              <a:solidFill>
                <a:schemeClr val="bg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16292EAD-FD97-4477-859E-CB68F61CE9D3}"/>
              </a:ext>
            </a:extLst>
          </p:cNvPr>
          <p:cNvSpPr/>
          <p:nvPr/>
        </p:nvSpPr>
        <p:spPr>
          <a:xfrm>
            <a:off x="1569027" y="1234555"/>
            <a:ext cx="7200000" cy="900000"/>
          </a:xfrm>
          <a:prstGeom prst="rect">
            <a:avLst/>
          </a:prstGeom>
        </p:spPr>
        <p:txBody>
          <a:bodyPr wrap="square">
            <a:noAutofit/>
          </a:bodyPr>
          <a:lstStyle/>
          <a:p>
            <a:r>
              <a:rPr lang="en-GB" sz="2000" dirty="0"/>
              <a:t>Data on HI/SDH are systematically collected and analysed, strategies are evaluated and data are used by decision makers during the creation/implementation of policies. </a:t>
            </a:r>
            <a:endParaRPr lang="it-IT" sz="2000" dirty="0"/>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234555"/>
            <a:ext cx="644236" cy="900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408698"/>
            <a:ext cx="644236" cy="1260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19753" y="3893746"/>
            <a:ext cx="644236" cy="648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309441"/>
            <a:ext cx="7200000" cy="1260000"/>
          </a:xfrm>
          <a:prstGeom prst="rect">
            <a:avLst/>
          </a:prstGeom>
        </p:spPr>
        <p:txBody>
          <a:bodyPr wrap="square">
            <a:noAutofit/>
          </a:bodyPr>
          <a:lstStyle/>
          <a:p>
            <a:r>
              <a:rPr lang="en-GB" sz="2000" dirty="0"/>
              <a:t>Data on HI/SDH are often available, even if information on social covariates are not systematically present in many sources. Policy makers are aware of inequalities (even if mainly within the health sector) but these data are still not so used to calibrate policies.</a:t>
            </a:r>
            <a:endParaRPr lang="it-IT" sz="2000" dirty="0"/>
          </a:p>
        </p:txBody>
      </p:sp>
      <p:sp>
        <p:nvSpPr>
          <p:cNvPr id="5" name="Rettangolo 4">
            <a:extLst>
              <a:ext uri="{FF2B5EF4-FFF2-40B4-BE49-F238E27FC236}">
                <a16:creationId xmlns:a16="http://schemas.microsoft.com/office/drawing/2014/main" id="{934B7DE3-A1C9-47D5-8FFA-C152426AB102}"/>
              </a:ext>
            </a:extLst>
          </p:cNvPr>
          <p:cNvSpPr/>
          <p:nvPr/>
        </p:nvSpPr>
        <p:spPr>
          <a:xfrm>
            <a:off x="1563989" y="3909588"/>
            <a:ext cx="7200000" cy="648000"/>
          </a:xfrm>
          <a:prstGeom prst="rect">
            <a:avLst/>
          </a:prstGeom>
        </p:spPr>
        <p:txBody>
          <a:bodyPr wrap="square">
            <a:noAutofit/>
          </a:bodyPr>
          <a:lstStyle/>
          <a:p>
            <a:r>
              <a:rPr lang="en-GB" sz="2000" dirty="0"/>
              <a:t>HI/SDH are purely monitored, although it is possible to obtain data on these</a:t>
            </a:r>
            <a:endParaRPr lang="it-IT" sz="2000" dirty="0"/>
          </a:p>
        </p:txBody>
      </p:sp>
      <p:graphicFrame>
        <p:nvGraphicFramePr>
          <p:cNvPr id="13" name="Tabella 12">
            <a:extLst>
              <a:ext uri="{FF2B5EF4-FFF2-40B4-BE49-F238E27FC236}">
                <a16:creationId xmlns:a16="http://schemas.microsoft.com/office/drawing/2014/main" id="{7F099922-52FF-4967-961E-99541191774A}"/>
              </a:ext>
            </a:extLst>
          </p:cNvPr>
          <p:cNvGraphicFramePr>
            <a:graphicFrameLocks noGrp="1"/>
          </p:cNvGraphicFramePr>
          <p:nvPr/>
        </p:nvGraphicFramePr>
        <p:xfrm>
          <a:off x="1424733" y="4870174"/>
          <a:ext cx="7344295" cy="1726569"/>
        </p:xfrm>
        <a:graphic>
          <a:graphicData uri="http://schemas.openxmlformats.org/drawingml/2006/table">
            <a:tbl>
              <a:tblPr>
                <a:tableStyleId>{5C22544A-7EE6-4342-B048-85BDC9FD1C3A}</a:tableStyleId>
              </a:tblPr>
              <a:tblGrid>
                <a:gridCol w="1468859">
                  <a:extLst>
                    <a:ext uri="{9D8B030D-6E8A-4147-A177-3AD203B41FA5}">
                      <a16:colId xmlns:a16="http://schemas.microsoft.com/office/drawing/2014/main" val="379488235"/>
                    </a:ext>
                  </a:extLst>
                </a:gridCol>
                <a:gridCol w="1468859">
                  <a:extLst>
                    <a:ext uri="{9D8B030D-6E8A-4147-A177-3AD203B41FA5}">
                      <a16:colId xmlns:a16="http://schemas.microsoft.com/office/drawing/2014/main" val="925624480"/>
                    </a:ext>
                  </a:extLst>
                </a:gridCol>
                <a:gridCol w="1468859">
                  <a:extLst>
                    <a:ext uri="{9D8B030D-6E8A-4147-A177-3AD203B41FA5}">
                      <a16:colId xmlns:a16="http://schemas.microsoft.com/office/drawing/2014/main" val="2507739342"/>
                    </a:ext>
                  </a:extLst>
                </a:gridCol>
                <a:gridCol w="1468859">
                  <a:extLst>
                    <a:ext uri="{9D8B030D-6E8A-4147-A177-3AD203B41FA5}">
                      <a16:colId xmlns:a16="http://schemas.microsoft.com/office/drawing/2014/main" val="574332654"/>
                    </a:ext>
                  </a:extLst>
                </a:gridCol>
                <a:gridCol w="1468859">
                  <a:extLst>
                    <a:ext uri="{9D8B030D-6E8A-4147-A177-3AD203B41FA5}">
                      <a16:colId xmlns:a16="http://schemas.microsoft.com/office/drawing/2014/main" val="3112258013"/>
                    </a:ext>
                  </a:extLst>
                </a:gridCol>
              </a:tblGrid>
              <a:tr h="444548">
                <a:tc>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gridSpan="2">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55895250"/>
                  </a:ext>
                </a:extLst>
              </a:tr>
              <a:tr h="1282021">
                <a:tc>
                  <a:txBody>
                    <a:bodyPr/>
                    <a:lstStyle/>
                    <a:p>
                      <a:pPr algn="ctr" fontAlgn="ctr"/>
                      <a:r>
                        <a:rPr lang="it-IT" sz="1800" b="1" u="none" strike="noStrike" dirty="0" err="1">
                          <a:solidFill>
                            <a:schemeClr val="tx1"/>
                          </a:solidFill>
                          <a:effectLst/>
                          <a:latin typeface="+mn-lt"/>
                        </a:rPr>
                        <a:t>Finland</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err="1">
                          <a:solidFill>
                            <a:schemeClr val="tx1"/>
                          </a:solidFill>
                          <a:effectLst/>
                          <a:latin typeface="+mn-lt"/>
                        </a:rPr>
                        <a:t>Norway</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Wales</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a:solidFill>
                            <a:schemeClr val="tx1"/>
                          </a:solidFill>
                          <a:effectLst/>
                          <a:latin typeface="+mn-lt"/>
                        </a:rPr>
                        <a:t>(France)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Estonia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Germany</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Italy</a:t>
                      </a:r>
                      <a:r>
                        <a:rPr lang="it-IT" sz="1800" b="1" u="none" strike="noStrike" dirty="0">
                          <a:solidFill>
                            <a:schemeClr val="tx1"/>
                          </a:solidFill>
                          <a:effectLst/>
                          <a:latin typeface="+mn-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Netherlands</a:t>
                      </a: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Portugal</a:t>
                      </a:r>
                    </a:p>
                    <a:p>
                      <a:pPr algn="ctr" fontAlgn="ctr"/>
                      <a:r>
                        <a:rPr lang="it-IT" sz="1800" b="1" u="none" strike="noStrike" dirty="0">
                          <a:solidFill>
                            <a:schemeClr val="tx1"/>
                          </a:solidFill>
                          <a:effectLst/>
                          <a:latin typeface="+mn-lt"/>
                        </a:rPr>
                        <a:t>Slovenia</a:t>
                      </a:r>
                    </a:p>
                    <a:p>
                      <a:pPr algn="ctr" fontAlgn="ctr"/>
                      <a:r>
                        <a:rPr lang="it-IT" sz="1800" b="1" u="none" strike="noStrike" dirty="0" err="1">
                          <a:solidFill>
                            <a:schemeClr val="tx1"/>
                          </a:solidFill>
                          <a:effectLst/>
                          <a:latin typeface="+mn-lt"/>
                        </a:rPr>
                        <a:t>Sweden</a:t>
                      </a:r>
                      <a:r>
                        <a:rPr lang="it-IT" sz="1800" b="1" u="none" strike="noStrike" dirty="0">
                          <a:solidFill>
                            <a:schemeClr val="tx1"/>
                          </a:solidFill>
                          <a:effectLst/>
                          <a:latin typeface="+mn-lt"/>
                        </a:rPr>
                        <a:t>*</a:t>
                      </a:r>
                    </a:p>
                    <a:p>
                      <a:pPr algn="ctr" fontAlgn="ctr"/>
                      <a:r>
                        <a:rPr lang="it-IT" sz="1800" b="1" u="none" strike="noStrike" dirty="0" err="1">
                          <a:solidFill>
                            <a:schemeClr val="tx1"/>
                          </a:solidFill>
                          <a:effectLst/>
                          <a:latin typeface="+mn-lt"/>
                        </a:rPr>
                        <a:t>Spain</a:t>
                      </a:r>
                      <a:r>
                        <a:rPr lang="it-IT" sz="1800" b="1" u="none" strike="noStrike" dirty="0">
                          <a:solidFill>
                            <a:schemeClr val="tx1"/>
                          </a:solidFill>
                          <a:effectLst/>
                          <a:latin typeface="+mn-lt"/>
                        </a:rPr>
                        <a:t>*</a:t>
                      </a: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Belgium</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Bulgaria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Poland</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Romania</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Croatia</a:t>
                      </a:r>
                      <a:r>
                        <a:rPr lang="it-IT" sz="1800" b="1" u="none" strike="noStrike" dirty="0">
                          <a:solidFill>
                            <a:schemeClr val="tx1"/>
                          </a:solidFill>
                          <a:effectLst/>
                          <a:latin typeface="+mn-lt"/>
                        </a:rPr>
                        <a:t> </a:t>
                      </a:r>
                    </a:p>
                    <a:p>
                      <a:pPr algn="ctr" fontAlgn="ctr"/>
                      <a:r>
                        <a:rPr lang="it-IT" sz="1800" b="1" u="none" strike="noStrike" dirty="0">
                          <a:solidFill>
                            <a:schemeClr val="tx1"/>
                          </a:solidFill>
                          <a:effectLst/>
                          <a:latin typeface="+mn-lt"/>
                        </a:rPr>
                        <a:t>(</a:t>
                      </a:r>
                      <a:r>
                        <a:rPr lang="it-IT" sz="1800" b="1" u="none" strike="noStrike" dirty="0" err="1">
                          <a:solidFill>
                            <a:schemeClr val="tx1"/>
                          </a:solidFill>
                          <a:effectLst/>
                          <a:latin typeface="+mn-lt"/>
                        </a:rPr>
                        <a:t>Czech</a:t>
                      </a:r>
                      <a:r>
                        <a:rPr lang="it-IT" sz="1800" b="1" u="none" strike="noStrike" dirty="0">
                          <a:solidFill>
                            <a:schemeClr val="tx1"/>
                          </a:solidFill>
                          <a:effectLst/>
                          <a:latin typeface="+mn-lt"/>
                        </a:rPr>
                        <a:t> R.)</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Greece</a:t>
                      </a:r>
                      <a:r>
                        <a:rPr lang="it-IT" sz="1800" b="1" u="none" strike="noStrike" dirty="0">
                          <a:solidFill>
                            <a:schemeClr val="tx1"/>
                          </a:solidFill>
                          <a:effectLst/>
                          <a:latin typeface="+mn-lt"/>
                        </a:rPr>
                        <a:t>)</a:t>
                      </a:r>
                      <a:endParaRPr lang="it-IT" sz="1800" b="1" i="0" u="none" strike="noStrike" dirty="0">
                        <a:solidFill>
                          <a:schemeClr val="tx1"/>
                        </a:solidFill>
                        <a:effectLst/>
                        <a:latin typeface="+mn-lt"/>
                      </a:endParaRPr>
                    </a:p>
                    <a:p>
                      <a:pPr algn="ctr" fontAlgn="ctr"/>
                      <a:r>
                        <a:rPr lang="it-IT" sz="1800" b="1" u="none" strike="noStrike" dirty="0">
                          <a:solidFill>
                            <a:schemeClr val="tx1"/>
                          </a:solidFill>
                          <a:effectLst/>
                          <a:latin typeface="+mn-lt"/>
                        </a:rPr>
                        <a:t>(Serbia)</a:t>
                      </a: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876901"/>
                  </a:ext>
                </a:extLst>
              </a:tr>
            </a:tbl>
          </a:graphicData>
        </a:graphic>
      </p:graphicFrame>
      <p:sp>
        <p:nvSpPr>
          <p:cNvPr id="2" name="Rettangolo con angoli arrotondati 1">
            <a:extLst>
              <a:ext uri="{FF2B5EF4-FFF2-40B4-BE49-F238E27FC236}">
                <a16:creationId xmlns:a16="http://schemas.microsoft.com/office/drawing/2014/main" id="{1CA3EC19-6539-4F5B-8798-A86540BE6F5D}"/>
              </a:ext>
            </a:extLst>
          </p:cNvPr>
          <p:cNvSpPr/>
          <p:nvPr/>
        </p:nvSpPr>
        <p:spPr>
          <a:xfrm>
            <a:off x="1882813" y="4279123"/>
            <a:ext cx="6198912" cy="86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err="1"/>
              <a:t>Only</a:t>
            </a:r>
            <a:r>
              <a:rPr lang="it-IT" sz="2200" b="1" dirty="0"/>
              <a:t> 6 countries </a:t>
            </a:r>
            <a:r>
              <a:rPr lang="it-IT" sz="2200" b="1" dirty="0" err="1"/>
              <a:t>refer</a:t>
            </a:r>
            <a:r>
              <a:rPr lang="it-IT" sz="2200" b="1" dirty="0"/>
              <a:t> to use </a:t>
            </a:r>
            <a:r>
              <a:rPr lang="it-IT" sz="2200" b="1" dirty="0" err="1"/>
              <a:t>Health</a:t>
            </a:r>
            <a:r>
              <a:rPr lang="it-IT" sz="2200" b="1" dirty="0"/>
              <a:t> Impact </a:t>
            </a:r>
            <a:r>
              <a:rPr lang="it-IT" sz="2200" b="1" dirty="0" err="1"/>
              <a:t>Assessment</a:t>
            </a:r>
            <a:r>
              <a:rPr lang="it-IT" sz="2200" b="1" dirty="0"/>
              <a:t> (HIA)</a:t>
            </a:r>
          </a:p>
        </p:txBody>
      </p:sp>
    </p:spTree>
    <p:extLst>
      <p:ext uri="{BB962C8B-B14F-4D97-AF65-F5344CB8AC3E}">
        <p14:creationId xmlns:p14="http://schemas.microsoft.com/office/powerpoint/2010/main" val="26608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Monitoring and </a:t>
            </a:r>
            <a:r>
              <a:rPr lang="it-IT" b="1" cap="none" dirty="0" err="1">
                <a:solidFill>
                  <a:schemeClr val="bg1"/>
                </a:solidFill>
                <a:latin typeface="Arial" panose="020B0604020202020204" pitchFamily="34" charset="0"/>
                <a:cs typeface="Arial" panose="020B0604020202020204" pitchFamily="34" charset="0"/>
              </a:rPr>
              <a:t>evaluation</a:t>
            </a:r>
            <a:endParaRPr lang="it-IT" b="1" cap="none" dirty="0">
              <a:solidFill>
                <a:schemeClr val="bg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6155531"/>
          </a:xfrm>
          <a:prstGeom prst="rect">
            <a:avLst/>
          </a:prstGeom>
        </p:spPr>
        <p:txBody>
          <a:bodyPr wrap="square">
            <a:spAutoFit/>
          </a:bodyPr>
          <a:lstStyle/>
          <a:p>
            <a:r>
              <a:rPr lang="en-GB" sz="2000" u="sng" dirty="0"/>
              <a:t>New developing system:</a:t>
            </a:r>
          </a:p>
          <a:p>
            <a:endParaRPr lang="en-GB" dirty="0"/>
          </a:p>
          <a:p>
            <a:r>
              <a:rPr lang="en-GB" sz="2000" b="1" dirty="0"/>
              <a:t>National SDH </a:t>
            </a:r>
            <a:r>
              <a:rPr lang="en-GB" sz="2000" b="1" dirty="0" err="1"/>
              <a:t>Survaillance</a:t>
            </a:r>
            <a:r>
              <a:rPr lang="en-GB" sz="2000" b="1" dirty="0"/>
              <a:t> System (Spain</a:t>
            </a:r>
            <a:r>
              <a:rPr lang="en-GB" sz="2000" dirty="0"/>
              <a:t>) provide information on SDH and health inequalities with the goal of adopting measures to protect and promote health and prevent illness as well as guiding interventions towards reducing health inequalities. Objective:</a:t>
            </a:r>
          </a:p>
          <a:p>
            <a:endParaRPr lang="en-GB" sz="2000" dirty="0"/>
          </a:p>
          <a:p>
            <a:pPr marL="269875" indent="-269875">
              <a:tabLst>
                <a:tab pos="269875" algn="l"/>
              </a:tabLst>
            </a:pPr>
            <a:r>
              <a:rPr lang="en-GB" sz="2000" dirty="0"/>
              <a:t>•	Assessing the extent, distribution and time trends of SDH</a:t>
            </a:r>
            <a:endParaRPr lang="it-IT" sz="2000" dirty="0"/>
          </a:p>
          <a:p>
            <a:pPr marL="269875" indent="-269875">
              <a:tabLst>
                <a:tab pos="269875" algn="l"/>
              </a:tabLst>
            </a:pPr>
            <a:r>
              <a:rPr lang="en-GB" sz="2000" dirty="0"/>
              <a:t>•	Monitoring and </a:t>
            </a:r>
            <a:r>
              <a:rPr lang="en-GB" sz="2000" dirty="0" err="1"/>
              <a:t>analyzing</a:t>
            </a:r>
            <a:r>
              <a:rPr lang="en-GB" sz="2000" dirty="0"/>
              <a:t> key indicators for health equity surveillance</a:t>
            </a:r>
            <a:endParaRPr lang="it-IT" sz="2000" dirty="0"/>
          </a:p>
          <a:p>
            <a:pPr marL="269875" indent="-269875">
              <a:tabLst>
                <a:tab pos="269875" algn="l"/>
              </a:tabLst>
            </a:pPr>
            <a:r>
              <a:rPr lang="en-GB" sz="2000" dirty="0"/>
              <a:t>•	Promoting a comprehensive understanding of health equity departing from the data provided by all surveillance system integrated in the Network</a:t>
            </a:r>
            <a:endParaRPr lang="it-IT" sz="2000" dirty="0"/>
          </a:p>
          <a:p>
            <a:pPr marL="269875" indent="-269875">
              <a:tabLst>
                <a:tab pos="269875" algn="l"/>
              </a:tabLst>
            </a:pPr>
            <a:r>
              <a:rPr lang="en-GB" sz="2000" dirty="0"/>
              <a:t>•	Actively disseminating information so that appropriate measures can be taken by concerned stakeholders, according to equity, comprehensiveness and health in all policies principles.</a:t>
            </a:r>
            <a:endParaRPr lang="it-IT" sz="2000" dirty="0"/>
          </a:p>
          <a:p>
            <a:endParaRPr lang="en-GB" dirty="0"/>
          </a:p>
          <a:p>
            <a:endParaRPr lang="en-GB" dirty="0"/>
          </a:p>
          <a:p>
            <a:endParaRPr lang="it-IT" dirty="0"/>
          </a:p>
          <a:p>
            <a:endParaRPr lang="en-GB" dirty="0"/>
          </a:p>
        </p:txBody>
      </p:sp>
      <p:pic>
        <p:nvPicPr>
          <p:cNvPr id="5" name="Immagine 7" descr="Lente di ingrandimento">
            <a:extLst>
              <a:ext uri="{FF2B5EF4-FFF2-40B4-BE49-F238E27FC236}">
                <a16:creationId xmlns:a16="http://schemas.microsoft.com/office/drawing/2014/main" id="{AE86080A-7551-4DAD-9DC0-EBA50FE8D7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8900" y="119271"/>
            <a:ext cx="1441174" cy="1441174"/>
          </a:xfrm>
          <a:prstGeom prst="rect">
            <a:avLst/>
          </a:prstGeom>
        </p:spPr>
      </p:pic>
    </p:spTree>
    <p:extLst>
      <p:ext uri="{BB962C8B-B14F-4D97-AF65-F5344CB8AC3E}">
        <p14:creationId xmlns:p14="http://schemas.microsoft.com/office/powerpoint/2010/main" val="47513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Public engagement</a:t>
            </a:r>
          </a:p>
        </p:txBody>
      </p:sp>
      <p:sp>
        <p:nvSpPr>
          <p:cNvPr id="4" name="Rettangolo 3">
            <a:extLst>
              <a:ext uri="{FF2B5EF4-FFF2-40B4-BE49-F238E27FC236}">
                <a16:creationId xmlns:a16="http://schemas.microsoft.com/office/drawing/2014/main" id="{16292EAD-FD97-4477-859E-CB68F61CE9D3}"/>
              </a:ext>
            </a:extLst>
          </p:cNvPr>
          <p:cNvSpPr/>
          <p:nvPr/>
        </p:nvSpPr>
        <p:spPr>
          <a:xfrm>
            <a:off x="1569027" y="1234555"/>
            <a:ext cx="7200000" cy="1440000"/>
          </a:xfrm>
          <a:prstGeom prst="rect">
            <a:avLst/>
          </a:prstGeom>
        </p:spPr>
        <p:txBody>
          <a:bodyPr wrap="square">
            <a:noAutofit/>
          </a:bodyPr>
          <a:lstStyle/>
          <a:p>
            <a:r>
              <a:rPr lang="en-GB" dirty="0"/>
              <a:t>These countries have a range of mechanisms/institutions that provide opportunities for sharing and discussing policies at national level with the most important stakeholders. </a:t>
            </a:r>
            <a:br>
              <a:rPr lang="en-GB" dirty="0"/>
            </a:br>
            <a:r>
              <a:rPr lang="en-GB" dirty="0"/>
              <a:t>Community participation in the development of actions is structured.</a:t>
            </a:r>
            <a:endParaRPr lang="it-IT" dirty="0"/>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234555"/>
            <a:ext cx="644236" cy="1440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433418"/>
            <a:ext cx="644236" cy="720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24791" y="3443071"/>
            <a:ext cx="644236" cy="720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273444"/>
            <a:ext cx="7200000" cy="1440000"/>
          </a:xfrm>
          <a:prstGeom prst="rect">
            <a:avLst/>
          </a:prstGeom>
        </p:spPr>
        <p:txBody>
          <a:bodyPr wrap="square">
            <a:noAutofit/>
          </a:bodyPr>
          <a:lstStyle/>
          <a:p>
            <a:endParaRPr lang="it-IT" dirty="0"/>
          </a:p>
          <a:p>
            <a:r>
              <a:rPr lang="en-GB" dirty="0"/>
              <a:t>In these countries there are few examples of stakeholder engagement, but not structured. They count also national attempts.</a:t>
            </a:r>
            <a:endParaRPr lang="it-IT" dirty="0"/>
          </a:p>
        </p:txBody>
      </p:sp>
      <p:sp>
        <p:nvSpPr>
          <p:cNvPr id="5" name="Rettangolo 4">
            <a:extLst>
              <a:ext uri="{FF2B5EF4-FFF2-40B4-BE49-F238E27FC236}">
                <a16:creationId xmlns:a16="http://schemas.microsoft.com/office/drawing/2014/main" id="{934B7DE3-A1C9-47D5-8FFA-C152426AB102}"/>
              </a:ext>
            </a:extLst>
          </p:cNvPr>
          <p:cNvSpPr/>
          <p:nvPr/>
        </p:nvSpPr>
        <p:spPr>
          <a:xfrm>
            <a:off x="1569027" y="3388728"/>
            <a:ext cx="7200000" cy="484689"/>
          </a:xfrm>
          <a:prstGeom prst="rect">
            <a:avLst/>
          </a:prstGeom>
        </p:spPr>
        <p:txBody>
          <a:bodyPr wrap="square">
            <a:noAutofit/>
          </a:bodyPr>
          <a:lstStyle/>
          <a:p>
            <a:r>
              <a:rPr lang="en-GB" dirty="0"/>
              <a:t>In these countries, although there are some mechanisms that promote public debate or public consultation but they are very rare, limited to some specific projects and mainly at local level.</a:t>
            </a:r>
            <a:endParaRPr lang="it-IT" dirty="0"/>
          </a:p>
          <a:p>
            <a:endParaRPr lang="it-IT" dirty="0"/>
          </a:p>
        </p:txBody>
      </p:sp>
      <p:graphicFrame>
        <p:nvGraphicFramePr>
          <p:cNvPr id="13" name="Tabella 12">
            <a:extLst>
              <a:ext uri="{FF2B5EF4-FFF2-40B4-BE49-F238E27FC236}">
                <a16:creationId xmlns:a16="http://schemas.microsoft.com/office/drawing/2014/main" id="{92873389-08EC-4333-9140-EC70FAE74989}"/>
              </a:ext>
            </a:extLst>
          </p:cNvPr>
          <p:cNvGraphicFramePr>
            <a:graphicFrameLocks noGrp="1"/>
          </p:cNvGraphicFramePr>
          <p:nvPr/>
        </p:nvGraphicFramePr>
        <p:xfrm>
          <a:off x="1319802" y="4630783"/>
          <a:ext cx="7301684" cy="1965960"/>
        </p:xfrm>
        <a:graphic>
          <a:graphicData uri="http://schemas.openxmlformats.org/drawingml/2006/table">
            <a:tbl>
              <a:tblPr>
                <a:tableStyleId>{5C22544A-7EE6-4342-B048-85BDC9FD1C3A}</a:tableStyleId>
              </a:tblPr>
              <a:tblGrid>
                <a:gridCol w="1825421">
                  <a:extLst>
                    <a:ext uri="{9D8B030D-6E8A-4147-A177-3AD203B41FA5}">
                      <a16:colId xmlns:a16="http://schemas.microsoft.com/office/drawing/2014/main" val="379488235"/>
                    </a:ext>
                  </a:extLst>
                </a:gridCol>
                <a:gridCol w="1825421">
                  <a:extLst>
                    <a:ext uri="{9D8B030D-6E8A-4147-A177-3AD203B41FA5}">
                      <a16:colId xmlns:a16="http://schemas.microsoft.com/office/drawing/2014/main" val="925624480"/>
                    </a:ext>
                  </a:extLst>
                </a:gridCol>
                <a:gridCol w="1825421">
                  <a:extLst>
                    <a:ext uri="{9D8B030D-6E8A-4147-A177-3AD203B41FA5}">
                      <a16:colId xmlns:a16="http://schemas.microsoft.com/office/drawing/2014/main" val="2507739342"/>
                    </a:ext>
                  </a:extLst>
                </a:gridCol>
                <a:gridCol w="1825421">
                  <a:extLst>
                    <a:ext uri="{9D8B030D-6E8A-4147-A177-3AD203B41FA5}">
                      <a16:colId xmlns:a16="http://schemas.microsoft.com/office/drawing/2014/main" val="574332654"/>
                    </a:ext>
                  </a:extLst>
                </a:gridCol>
              </a:tblGrid>
              <a:tr h="184680">
                <a:tc>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55895250"/>
                  </a:ext>
                </a:extLst>
              </a:tr>
              <a:tr h="190500">
                <a:tc>
                  <a:txBody>
                    <a:bodyPr/>
                    <a:lstStyle/>
                    <a:p>
                      <a:pPr algn="ctr" fontAlgn="ctr"/>
                      <a:r>
                        <a:rPr lang="it-IT" sz="1800" b="1" u="none" strike="noStrike" dirty="0">
                          <a:solidFill>
                            <a:schemeClr val="tx1"/>
                          </a:solidFill>
                          <a:effectLst/>
                          <a:latin typeface="+mn-lt"/>
                        </a:rPr>
                        <a:t>Germany</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err="1">
                          <a:solidFill>
                            <a:schemeClr val="tx1"/>
                          </a:solidFill>
                          <a:effectLst/>
                          <a:latin typeface="+mn-lt"/>
                        </a:rPr>
                        <a:t>Norway</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Spain</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Wales</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i="0" u="none" strike="noStrike" dirty="0">
                          <a:solidFill>
                            <a:schemeClr val="tx1"/>
                          </a:solidFill>
                          <a:effectLst/>
                          <a:latin typeface="+mn-lt"/>
                        </a:rPr>
                        <a:t>(France)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Portugal</a:t>
                      </a:r>
                      <a:endParaRPr lang="it-IT" sz="1800" b="1"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Belgium</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Bulgaria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Finland</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Italy</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Netherlands</a:t>
                      </a:r>
                    </a:p>
                    <a:p>
                      <a:pPr algn="ctr" fontAlgn="ctr"/>
                      <a:r>
                        <a:rPr lang="it-IT" sz="1800" b="1" u="none" strike="noStrike" dirty="0">
                          <a:solidFill>
                            <a:schemeClr val="tx1"/>
                          </a:solidFill>
                          <a:effectLst/>
                          <a:latin typeface="+mn-lt"/>
                        </a:rPr>
                        <a:t>Poland</a:t>
                      </a: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Slovenia</a:t>
                      </a:r>
                    </a:p>
                    <a:p>
                      <a:pPr algn="ctr" fontAlgn="ctr"/>
                      <a:r>
                        <a:rPr lang="it-IT" sz="1800" b="1" u="none" strike="noStrike" dirty="0">
                          <a:solidFill>
                            <a:schemeClr val="tx1"/>
                          </a:solidFill>
                          <a:effectLst/>
                          <a:latin typeface="+mn-lt"/>
                        </a:rPr>
                        <a:t>Slovenia</a:t>
                      </a:r>
                    </a:p>
                    <a:p>
                      <a:pPr algn="ctr" fontAlgn="ctr"/>
                      <a:r>
                        <a:rPr lang="it-IT" sz="1800" b="1" i="0" u="none" strike="noStrike" dirty="0" err="1">
                          <a:solidFill>
                            <a:schemeClr val="tx1"/>
                          </a:solidFill>
                          <a:effectLst/>
                          <a:latin typeface="+mn-lt"/>
                        </a:rPr>
                        <a:t>Sweden</a:t>
                      </a:r>
                      <a:endParaRPr lang="it-IT" sz="180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Czech</a:t>
                      </a:r>
                      <a:r>
                        <a:rPr lang="it-IT" sz="1800" b="1" u="none" strike="noStrike" dirty="0">
                          <a:solidFill>
                            <a:schemeClr val="tx1"/>
                          </a:solidFill>
                          <a:effectLst/>
                          <a:latin typeface="+mn-lt"/>
                        </a:rPr>
                        <a:t> R.)</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Romania</a:t>
                      </a:r>
                    </a:p>
                    <a:p>
                      <a:pPr algn="ctr" fontAlgn="ctr"/>
                      <a:endParaRPr lang="it-IT" sz="1800" b="1" u="none" strike="noStrike" dirty="0">
                        <a:solidFill>
                          <a:schemeClr val="tx1"/>
                        </a:solidFill>
                        <a:effectLst/>
                        <a:latin typeface="+mn-lt"/>
                      </a:endParaRPr>
                    </a:p>
                  </a:txBody>
                  <a:tcPr marL="7620" marR="7620" marT="762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err="1">
                          <a:solidFill>
                            <a:schemeClr val="tx1"/>
                          </a:solidFill>
                          <a:effectLst/>
                          <a:latin typeface="+mn-lt"/>
                        </a:rPr>
                        <a:t>Croatia</a:t>
                      </a:r>
                      <a:endParaRPr lang="it-IT" sz="1800" b="1"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Estonia</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Poland</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solidFill>
                            <a:schemeClr val="tx1"/>
                          </a:solidFill>
                          <a:effectLst/>
                          <a:latin typeface="+mn-lt"/>
                        </a:rPr>
                        <a:t>(</a:t>
                      </a:r>
                      <a:r>
                        <a:rPr lang="it-IT" sz="1800" b="1" u="none" strike="noStrike" dirty="0" err="1">
                          <a:solidFill>
                            <a:schemeClr val="tx1"/>
                          </a:solidFill>
                          <a:effectLst/>
                          <a:latin typeface="+mn-lt"/>
                        </a:rPr>
                        <a:t>Greece</a:t>
                      </a:r>
                      <a:r>
                        <a:rPr lang="it-IT" sz="1800" b="1" u="none" strike="noStrike" dirty="0">
                          <a:solidFill>
                            <a:schemeClr val="tx1"/>
                          </a:solidFill>
                          <a:effectLst/>
                          <a:latin typeface="+mn-lt"/>
                        </a:rPr>
                        <a:t>)</a:t>
                      </a:r>
                      <a:endParaRPr lang="it-IT" sz="1800" b="1" i="0" u="none" strike="noStrike" dirty="0">
                        <a:solidFill>
                          <a:schemeClr val="tx1"/>
                        </a:solidFill>
                        <a:effectLst/>
                        <a:latin typeface="+mn-lt"/>
                      </a:endParaRPr>
                    </a:p>
                    <a:p>
                      <a:pPr algn="ctr" fontAlgn="ctr"/>
                      <a:r>
                        <a:rPr lang="it-IT" sz="1800" b="1" u="none" strike="noStrike" dirty="0">
                          <a:solidFill>
                            <a:schemeClr val="tx1"/>
                          </a:solidFill>
                          <a:effectLst/>
                          <a:latin typeface="+mn-lt"/>
                        </a:rPr>
                        <a:t>(Serbia)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876901"/>
                  </a:ext>
                </a:extLst>
              </a:tr>
            </a:tbl>
          </a:graphicData>
        </a:graphic>
      </p:graphicFrame>
    </p:spTree>
    <p:extLst>
      <p:ext uri="{BB962C8B-B14F-4D97-AF65-F5344CB8AC3E}">
        <p14:creationId xmlns:p14="http://schemas.microsoft.com/office/powerpoint/2010/main" val="192597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Public engagement</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5324535"/>
          </a:xfrm>
          <a:prstGeom prst="rect">
            <a:avLst/>
          </a:prstGeom>
        </p:spPr>
        <p:txBody>
          <a:bodyPr wrap="square">
            <a:spAutoFit/>
          </a:bodyPr>
          <a:lstStyle/>
          <a:p>
            <a:r>
              <a:rPr lang="en-GB" sz="2000" u="sng" dirty="0"/>
              <a:t>Institutional mechanism examples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The Federal Joint Committee (G-BA): </a:t>
            </a:r>
            <a:r>
              <a:rPr lang="en-GB" sz="2000" dirty="0"/>
              <a:t>decision-making body of the joint self-government of physicians, dentists, hospitals and health insurance funds in Germany. The patient involvement represents patients in the G-BA. Nationwide advocacy groups that represent patient interests or facilitate self-help for people in Germany who are chronically ill or have disabilities are entitled to take part in discussions and submit requests.</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Instance de </a:t>
            </a:r>
            <a:r>
              <a:rPr lang="en-GB" sz="2000" b="1" dirty="0" err="1"/>
              <a:t>démocratie</a:t>
            </a:r>
            <a:r>
              <a:rPr lang="en-GB" sz="2000" b="1" dirty="0"/>
              <a:t> </a:t>
            </a:r>
            <a:r>
              <a:rPr lang="en-GB" sz="2000" b="1" dirty="0" err="1"/>
              <a:t>sanitarie</a:t>
            </a:r>
            <a:r>
              <a:rPr lang="en-GB" sz="2000" dirty="0"/>
              <a:t>: an association-oriented approach of all the actors of the health system in the elaboration and implementation of health policy, in a spirit of dialogue and consultation. Health democracy is exercised in France through three echelons: national (Conference National de la </a:t>
            </a:r>
            <a:r>
              <a:rPr lang="en-GB" sz="2000" dirty="0" err="1"/>
              <a:t>Santè</a:t>
            </a:r>
            <a:r>
              <a:rPr lang="en-GB" sz="2000" dirty="0"/>
              <a:t>-CNS), regional (Conference Regional de la </a:t>
            </a:r>
            <a:r>
              <a:rPr lang="en-GB" sz="2000" dirty="0" err="1"/>
              <a:t>Santè</a:t>
            </a:r>
            <a:r>
              <a:rPr lang="en-GB" sz="2000" dirty="0"/>
              <a:t> - CRS) and territorial (Conference Territorial de la </a:t>
            </a:r>
            <a:r>
              <a:rPr lang="en-GB" sz="2000" dirty="0" err="1"/>
              <a:t>Santè</a:t>
            </a:r>
            <a:r>
              <a:rPr lang="en-GB" sz="2000" dirty="0"/>
              <a:t>). </a:t>
            </a:r>
          </a:p>
        </p:txBody>
      </p:sp>
      <p:pic>
        <p:nvPicPr>
          <p:cNvPr id="5" name="Immagine 7" descr="Lente di ingrandimento">
            <a:extLst>
              <a:ext uri="{FF2B5EF4-FFF2-40B4-BE49-F238E27FC236}">
                <a16:creationId xmlns:a16="http://schemas.microsoft.com/office/drawing/2014/main" id="{C23725F9-8069-4A29-8F19-FDC3EE910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2247" y="119271"/>
            <a:ext cx="1441174" cy="1441174"/>
          </a:xfrm>
          <a:prstGeom prst="rect">
            <a:avLst/>
          </a:prstGeom>
        </p:spPr>
      </p:pic>
    </p:spTree>
    <p:extLst>
      <p:ext uri="{BB962C8B-B14F-4D97-AF65-F5344CB8AC3E}">
        <p14:creationId xmlns:p14="http://schemas.microsoft.com/office/powerpoint/2010/main" val="289893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002806" y="1355879"/>
            <a:ext cx="7827763"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a:r>
              <a:rPr lang="en-US" sz="2300" dirty="0">
                <a:solidFill>
                  <a:srgbClr val="000000"/>
                </a:solidFill>
                <a:latin typeface="Arial" pitchFamily="34" charset="0"/>
                <a:ea typeface="Calibri" pitchFamily="34" charset="0"/>
                <a:cs typeface="Arial" pitchFamily="34" charset="0"/>
              </a:rPr>
              <a:t>Objective of WP4 is to understand how to raise the importance and impact of the JAHEE results, to facilitate their inclusion in the national and European political agenda and to ensure sustainability of the actions implemented during the project.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300" i="0" u="none" strike="noStrike" cap="none" normalizeH="0" dirty="0">
              <a:ln>
                <a:noFill/>
              </a:ln>
              <a:solidFill>
                <a:srgbClr val="000000"/>
              </a:solidFill>
              <a:effectLst/>
              <a:latin typeface="Arial" pitchFamily="34" charset="0"/>
              <a:ea typeface="Calibri" pitchFamily="34" charset="0"/>
              <a:cs typeface="Arial" pitchFamily="34" charset="0"/>
            </a:endParaRPr>
          </a:p>
          <a:p>
            <a:r>
              <a:rPr lang="en-GB" sz="2300" b="1" dirty="0"/>
              <a:t>In order to do this, WP4 has started elaborating and assigned to each participating country two templates aimed at understanding how health inequalities are approached</a:t>
            </a:r>
          </a:p>
          <a:p>
            <a:endParaRPr lang="en-GB" sz="2300" b="1" dirty="0"/>
          </a:p>
          <a:p>
            <a:pPr marL="457200" indent="-457200">
              <a:buFont typeface="+mj-lt"/>
              <a:buAutoNum type="alphaUcPeriod"/>
            </a:pPr>
            <a:r>
              <a:rPr lang="en-GB" sz="2300" b="1" dirty="0"/>
              <a:t>to evaluate the level of advancement in the governance of health inequalities in different MSs</a:t>
            </a:r>
          </a:p>
          <a:p>
            <a:pPr marL="457200" indent="-457200">
              <a:buFont typeface="+mj-lt"/>
              <a:buAutoNum type="alphaUcPeriod"/>
            </a:pPr>
            <a:r>
              <a:rPr lang="en-GB" sz="2300" b="1" dirty="0"/>
              <a:t>to collect the main policies implemented in each country acting on the social determinants of health</a:t>
            </a:r>
            <a:endParaRPr lang="en-GB" sz="2300" dirty="0"/>
          </a:p>
        </p:txBody>
      </p:sp>
      <p:sp>
        <p:nvSpPr>
          <p:cNvPr id="14" name="Title 1"/>
          <p:cNvSpPr txBox="1">
            <a:spLocks/>
          </p:cNvSpPr>
          <p:nvPr/>
        </p:nvSpPr>
        <p:spPr>
          <a:xfrm>
            <a:off x="1068388" y="265109"/>
            <a:ext cx="7827763" cy="885772"/>
          </a:xfrm>
          <a:prstGeom prst="rect">
            <a:avLst/>
          </a:prstGeom>
          <a:solidFill>
            <a:srgbClr val="0070C0"/>
          </a:solidFill>
        </p:spPr>
        <p:txBody>
          <a:bodyPr vert="horz" lIns="91440" tIns="45720" rIns="91440" bIns="45720" rtlCol="0" anchor="b">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a:solidFill>
                  <a:schemeClr val="bg1"/>
                </a:solidFill>
                <a:latin typeface="Arial" panose="020B0604020202020204" pitchFamily="34" charset="0"/>
                <a:cs typeface="Arial" panose="020B0604020202020204" pitchFamily="34" charset="0"/>
              </a:rPr>
              <a:t>WP4 - Integration and sustainability: </a:t>
            </a:r>
          </a:p>
          <a:p>
            <a:pPr algn="ctr"/>
            <a:r>
              <a:rPr lang="en-US" b="1" cap="none" dirty="0">
                <a:solidFill>
                  <a:schemeClr val="bg1"/>
                </a:solidFill>
                <a:latin typeface="Arial" panose="020B0604020202020204" pitchFamily="34" charset="0"/>
                <a:cs typeface="Arial" panose="020B0604020202020204" pitchFamily="34" charset="0"/>
              </a:rPr>
              <a:t>aims</a:t>
            </a:r>
            <a:endParaRPr lang="it-IT" b="1" cap="non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82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Public engagement</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369332"/>
          </a:xfrm>
          <a:prstGeom prst="rect">
            <a:avLst/>
          </a:prstGeom>
        </p:spPr>
        <p:txBody>
          <a:bodyPr wrap="square">
            <a:spAutoFit/>
          </a:bodyPr>
          <a:lstStyle/>
          <a:p>
            <a:endParaRPr lang="en-GB" dirty="0"/>
          </a:p>
        </p:txBody>
      </p:sp>
      <p:sp>
        <p:nvSpPr>
          <p:cNvPr id="2" name="CasellaDiTesto 1">
            <a:extLst>
              <a:ext uri="{FF2B5EF4-FFF2-40B4-BE49-F238E27FC236}">
                <a16:creationId xmlns:a16="http://schemas.microsoft.com/office/drawing/2014/main" id="{AA8C9BE0-4546-4B9C-B50A-76EACB8E7B87}"/>
              </a:ext>
            </a:extLst>
          </p:cNvPr>
          <p:cNvSpPr txBox="1"/>
          <p:nvPr/>
        </p:nvSpPr>
        <p:spPr>
          <a:xfrm>
            <a:off x="1068388" y="1234556"/>
            <a:ext cx="7888975" cy="5632311"/>
          </a:xfrm>
          <a:prstGeom prst="rect">
            <a:avLst/>
          </a:prstGeom>
          <a:noFill/>
        </p:spPr>
        <p:txBody>
          <a:bodyPr wrap="square" rtlCol="0">
            <a:spAutoFit/>
          </a:bodyPr>
          <a:lstStyle/>
          <a:p>
            <a:r>
              <a:rPr lang="it-IT" sz="2000" u="sng" dirty="0"/>
              <a:t>Bottom up </a:t>
            </a:r>
            <a:r>
              <a:rPr lang="it-IT" sz="2000" u="sng" dirty="0" err="1"/>
              <a:t>approach</a:t>
            </a:r>
            <a:r>
              <a:rPr lang="it-IT" sz="2000" u="sng" dirty="0"/>
              <a:t>: </a:t>
            </a:r>
          </a:p>
          <a:p>
            <a:endParaRPr lang="en-GB" sz="2000" b="1" dirty="0"/>
          </a:p>
          <a:p>
            <a:pPr marL="342900" indent="-342900">
              <a:buFont typeface="Arial" panose="020B0604020202020204" pitchFamily="34" charset="0"/>
              <a:buChar char="•"/>
            </a:pPr>
            <a:r>
              <a:rPr lang="en-GB" sz="2000" dirty="0"/>
              <a:t>A large consultation to promote awareness on health inequalities and to foster the elaboration of a national strategy around the recommendations of the Review the </a:t>
            </a:r>
            <a:r>
              <a:rPr lang="en-GB" sz="2000" b="1" dirty="0"/>
              <a:t>“Italy for health equity”.</a:t>
            </a:r>
            <a:endParaRPr lang="it-IT" sz="2000" b="1"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consultation developed between 2015 and 2016 involving more than 100 interlocutors (40% of the healthcare world, 20% of the non-healthcare sector and 40% of instrumental bodies), using methods and tools that vary according to the nature and availability of the interlocutors, adapting the main messages to be communicated as much as possible to their profile.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consultation made it possible to make these interlocutors more informed about health inequalities, to ensure that the interlocutor recognized the implications for the health equity of the actions under their own responsibility and shared their own experiences.</a:t>
            </a:r>
            <a:endParaRPr lang="it-IT" sz="2000" dirty="0"/>
          </a:p>
        </p:txBody>
      </p:sp>
      <p:pic>
        <p:nvPicPr>
          <p:cNvPr id="5" name="Immagine 7" descr="Lente di ingrandimento">
            <a:extLst>
              <a:ext uri="{FF2B5EF4-FFF2-40B4-BE49-F238E27FC236}">
                <a16:creationId xmlns:a16="http://schemas.microsoft.com/office/drawing/2014/main" id="{9E57853B-1229-4275-9601-D3902B1F7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2247" y="119271"/>
            <a:ext cx="1441174" cy="1441174"/>
          </a:xfrm>
          <a:prstGeom prst="rect">
            <a:avLst/>
          </a:prstGeom>
        </p:spPr>
      </p:pic>
      <p:sp>
        <p:nvSpPr>
          <p:cNvPr id="3" name="Rectangle 1">
            <a:extLst>
              <a:ext uri="{FF2B5EF4-FFF2-40B4-BE49-F238E27FC236}">
                <a16:creationId xmlns:a16="http://schemas.microsoft.com/office/drawing/2014/main" id="{15484036-8CC9-4CF1-B24A-5D7C8D4BCF2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a:ln>
                  <a:noFill/>
                </a:ln>
                <a:solidFill>
                  <a:schemeClr val="tx1"/>
                </a:solidFill>
                <a:effectLst/>
                <a:latin typeface="inherit"/>
              </a:rPr>
              <a:t>It consisted</a:t>
            </a:r>
            <a:endParaRPr kumimoji="0" lang="it-IT" altLang="it-IT" sz="600" b="0" i="0" u="none" strike="noStrike" cap="none" normalizeH="0" baseline="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br>
              <a:rPr kumimoji="0" lang="it-IT" altLang="it-IT"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305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Overall</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assessment</a:t>
            </a:r>
            <a:r>
              <a:rPr lang="it-IT" b="1" cap="none" dirty="0">
                <a:solidFill>
                  <a:schemeClr val="bg1"/>
                </a:solidFill>
                <a:latin typeface="Arial" panose="020B0604020202020204" pitchFamily="34" charset="0"/>
                <a:cs typeface="Arial" panose="020B0604020202020204" pitchFamily="34" charset="0"/>
              </a:rPr>
              <a:t> of governance of HI</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369332"/>
          </a:xfrm>
          <a:prstGeom prst="rect">
            <a:avLst/>
          </a:prstGeom>
        </p:spPr>
        <p:txBody>
          <a:bodyPr wrap="square">
            <a:spAutoFit/>
          </a:bodyPr>
          <a:lstStyle/>
          <a:p>
            <a:endParaRPr lang="en-GB" dirty="0"/>
          </a:p>
        </p:txBody>
      </p:sp>
      <p:sp>
        <p:nvSpPr>
          <p:cNvPr id="3" name="Rettangolo con angoli arrotondati 2">
            <a:extLst>
              <a:ext uri="{FF2B5EF4-FFF2-40B4-BE49-F238E27FC236}">
                <a16:creationId xmlns:a16="http://schemas.microsoft.com/office/drawing/2014/main" id="{B8E0AE7F-36EA-4E3C-B4DB-D60D9EC49498}"/>
              </a:ext>
            </a:extLst>
          </p:cNvPr>
          <p:cNvSpPr/>
          <p:nvPr/>
        </p:nvSpPr>
        <p:spPr>
          <a:xfrm>
            <a:off x="6419602" y="1264265"/>
            <a:ext cx="2448000" cy="3391236"/>
          </a:xfrm>
          <a:prstGeom prst="roundRect">
            <a:avLst/>
          </a:prstGeom>
          <a:no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tx1"/>
              </a:solidFill>
            </a:endParaRPr>
          </a:p>
          <a:p>
            <a:pPr algn="ctr"/>
            <a:r>
              <a:rPr lang="it-IT" sz="2000" b="1" dirty="0" err="1">
                <a:solidFill>
                  <a:schemeClr val="tx1"/>
                </a:solidFill>
              </a:rPr>
              <a:t>Finland</a:t>
            </a:r>
            <a:endParaRPr lang="it-IT" sz="2000" b="1" dirty="0">
              <a:solidFill>
                <a:schemeClr val="tx1"/>
              </a:solidFill>
            </a:endParaRPr>
          </a:p>
          <a:p>
            <a:pPr algn="ctr"/>
            <a:r>
              <a:rPr lang="it-IT" sz="2000" b="1" dirty="0" err="1">
                <a:solidFill>
                  <a:schemeClr val="tx1"/>
                </a:solidFill>
              </a:rPr>
              <a:t>Norway</a:t>
            </a:r>
            <a:endParaRPr lang="it-IT" sz="2000" b="1" dirty="0">
              <a:solidFill>
                <a:schemeClr val="tx1"/>
              </a:solidFill>
            </a:endParaRPr>
          </a:p>
          <a:p>
            <a:pPr algn="ctr"/>
            <a:r>
              <a:rPr lang="it-IT" sz="2000" b="1" dirty="0">
                <a:solidFill>
                  <a:schemeClr val="tx1"/>
                </a:solidFill>
              </a:rPr>
              <a:t>Wales</a:t>
            </a:r>
          </a:p>
          <a:p>
            <a:pPr algn="ctr"/>
            <a:endParaRPr lang="it-IT" sz="2000" dirty="0">
              <a:solidFill>
                <a:schemeClr val="tx1"/>
              </a:solidFill>
            </a:endParaRPr>
          </a:p>
        </p:txBody>
      </p:sp>
      <p:sp>
        <p:nvSpPr>
          <p:cNvPr id="5" name="Rettangolo con angoli arrotondati 4">
            <a:extLst>
              <a:ext uri="{FF2B5EF4-FFF2-40B4-BE49-F238E27FC236}">
                <a16:creationId xmlns:a16="http://schemas.microsoft.com/office/drawing/2014/main" id="{05A4EE7A-39B6-4A33-861B-B97A2A6D6104}"/>
              </a:ext>
            </a:extLst>
          </p:cNvPr>
          <p:cNvSpPr/>
          <p:nvPr/>
        </p:nvSpPr>
        <p:spPr>
          <a:xfrm>
            <a:off x="3757688" y="1242433"/>
            <a:ext cx="2448000" cy="34032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tx1"/>
                </a:solidFill>
              </a:rPr>
              <a:t>Belgium</a:t>
            </a:r>
            <a:endParaRPr lang="it-IT" sz="2000" b="1" dirty="0">
              <a:solidFill>
                <a:schemeClr val="tx1"/>
              </a:solidFill>
            </a:endParaRPr>
          </a:p>
          <a:p>
            <a:pPr algn="ctr"/>
            <a:r>
              <a:rPr lang="it-IT" sz="2000" b="1" dirty="0" err="1">
                <a:solidFill>
                  <a:schemeClr val="tx1"/>
                </a:solidFill>
              </a:rPr>
              <a:t>Czech</a:t>
            </a:r>
            <a:r>
              <a:rPr lang="it-IT" sz="2000" b="1" dirty="0">
                <a:solidFill>
                  <a:schemeClr val="tx1"/>
                </a:solidFill>
              </a:rPr>
              <a:t> Republic</a:t>
            </a:r>
          </a:p>
          <a:p>
            <a:pPr algn="ctr"/>
            <a:r>
              <a:rPr lang="it-IT" sz="2000" b="1" dirty="0">
                <a:solidFill>
                  <a:schemeClr val="tx1"/>
                </a:solidFill>
              </a:rPr>
              <a:t>France</a:t>
            </a:r>
          </a:p>
          <a:p>
            <a:pPr algn="ctr"/>
            <a:r>
              <a:rPr lang="it-IT" sz="2000" b="1" dirty="0">
                <a:solidFill>
                  <a:schemeClr val="tx1"/>
                </a:solidFill>
              </a:rPr>
              <a:t>Germany</a:t>
            </a:r>
          </a:p>
          <a:p>
            <a:pPr algn="ctr"/>
            <a:r>
              <a:rPr lang="it-IT" sz="2000" b="1" dirty="0" err="1">
                <a:solidFill>
                  <a:schemeClr val="tx1"/>
                </a:solidFill>
              </a:rPr>
              <a:t>Italy</a:t>
            </a:r>
            <a:r>
              <a:rPr lang="it-IT" sz="2000" b="1" dirty="0">
                <a:solidFill>
                  <a:schemeClr val="tx1"/>
                </a:solidFill>
              </a:rPr>
              <a:t> </a:t>
            </a:r>
          </a:p>
          <a:p>
            <a:pPr algn="ctr"/>
            <a:r>
              <a:rPr lang="it-IT" sz="2000" b="1" dirty="0">
                <a:solidFill>
                  <a:schemeClr val="tx1"/>
                </a:solidFill>
              </a:rPr>
              <a:t>Netherlands</a:t>
            </a:r>
          </a:p>
          <a:p>
            <a:pPr algn="ctr"/>
            <a:r>
              <a:rPr lang="it-IT" sz="2000" b="1" dirty="0">
                <a:solidFill>
                  <a:schemeClr val="tx1"/>
                </a:solidFill>
              </a:rPr>
              <a:t>Portugal</a:t>
            </a:r>
          </a:p>
          <a:p>
            <a:pPr algn="ctr"/>
            <a:r>
              <a:rPr lang="it-IT" sz="2000" b="1" dirty="0">
                <a:solidFill>
                  <a:schemeClr val="tx1"/>
                </a:solidFill>
              </a:rPr>
              <a:t>Serbia</a:t>
            </a:r>
          </a:p>
          <a:p>
            <a:pPr algn="ctr"/>
            <a:r>
              <a:rPr lang="it-IT" sz="2000" b="1" dirty="0">
                <a:solidFill>
                  <a:schemeClr val="tx1"/>
                </a:solidFill>
              </a:rPr>
              <a:t>Slovenia</a:t>
            </a:r>
          </a:p>
          <a:p>
            <a:pPr algn="ctr"/>
            <a:r>
              <a:rPr lang="it-IT" sz="2000" b="1" dirty="0" err="1">
                <a:solidFill>
                  <a:schemeClr val="tx1"/>
                </a:solidFill>
              </a:rPr>
              <a:t>Spain</a:t>
            </a:r>
            <a:endParaRPr lang="it-IT" sz="2000" b="1" dirty="0">
              <a:solidFill>
                <a:schemeClr val="tx1"/>
              </a:solidFill>
            </a:endParaRPr>
          </a:p>
          <a:p>
            <a:pPr algn="ctr"/>
            <a:r>
              <a:rPr lang="it-IT" sz="2000" b="1" dirty="0" err="1">
                <a:solidFill>
                  <a:schemeClr val="tx1"/>
                </a:solidFill>
              </a:rPr>
              <a:t>Sweden</a:t>
            </a:r>
            <a:endParaRPr lang="it-IT" sz="2000" b="1" dirty="0">
              <a:solidFill>
                <a:schemeClr val="tx1"/>
              </a:solidFill>
            </a:endParaRPr>
          </a:p>
        </p:txBody>
      </p:sp>
      <p:sp>
        <p:nvSpPr>
          <p:cNvPr id="6" name="Rettangolo con angoli arrotondati 5">
            <a:extLst>
              <a:ext uri="{FF2B5EF4-FFF2-40B4-BE49-F238E27FC236}">
                <a16:creationId xmlns:a16="http://schemas.microsoft.com/office/drawing/2014/main" id="{A09D7CFC-6433-4AE4-9841-2810F7AB54EE}"/>
              </a:ext>
            </a:extLst>
          </p:cNvPr>
          <p:cNvSpPr/>
          <p:nvPr/>
        </p:nvSpPr>
        <p:spPr>
          <a:xfrm>
            <a:off x="1095774" y="1260047"/>
            <a:ext cx="2448000" cy="33912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Bulgaria</a:t>
            </a:r>
          </a:p>
          <a:p>
            <a:pPr algn="ctr"/>
            <a:r>
              <a:rPr lang="it-IT" sz="2000" b="1" dirty="0" err="1">
                <a:solidFill>
                  <a:schemeClr val="tx1"/>
                </a:solidFill>
              </a:rPr>
              <a:t>Croatia</a:t>
            </a:r>
            <a:endParaRPr lang="it-IT" sz="2000" b="1" dirty="0">
              <a:solidFill>
                <a:schemeClr val="tx1"/>
              </a:solidFill>
            </a:endParaRPr>
          </a:p>
          <a:p>
            <a:pPr algn="ctr"/>
            <a:r>
              <a:rPr lang="it-IT" sz="2000" b="1" dirty="0">
                <a:solidFill>
                  <a:schemeClr val="tx1"/>
                </a:solidFill>
              </a:rPr>
              <a:t>Estonia</a:t>
            </a:r>
          </a:p>
          <a:p>
            <a:pPr algn="ctr"/>
            <a:r>
              <a:rPr lang="it-IT" sz="2000" b="1" dirty="0">
                <a:solidFill>
                  <a:schemeClr val="tx1"/>
                </a:solidFill>
              </a:rPr>
              <a:t>Grecia</a:t>
            </a:r>
          </a:p>
          <a:p>
            <a:pPr algn="ctr"/>
            <a:r>
              <a:rPr lang="it-IT" sz="2000" b="1" dirty="0">
                <a:solidFill>
                  <a:schemeClr val="tx1"/>
                </a:solidFill>
              </a:rPr>
              <a:t>Romania</a:t>
            </a:r>
          </a:p>
        </p:txBody>
      </p:sp>
      <p:sp>
        <p:nvSpPr>
          <p:cNvPr id="2" name="Rettangolo 1">
            <a:extLst>
              <a:ext uri="{FF2B5EF4-FFF2-40B4-BE49-F238E27FC236}">
                <a16:creationId xmlns:a16="http://schemas.microsoft.com/office/drawing/2014/main" id="{B01BC6D1-72FA-4DD8-BACD-5CC0989FC6BD}"/>
              </a:ext>
            </a:extLst>
          </p:cNvPr>
          <p:cNvSpPr/>
          <p:nvPr/>
        </p:nvSpPr>
        <p:spPr>
          <a:xfrm>
            <a:off x="1176953" y="5642636"/>
            <a:ext cx="7350665" cy="954107"/>
          </a:xfrm>
          <a:prstGeom prst="rect">
            <a:avLst/>
          </a:prstGeom>
        </p:spPr>
        <p:txBody>
          <a:bodyPr wrap="square">
            <a:spAutoFit/>
          </a:bodyPr>
          <a:lstStyle/>
          <a:p>
            <a:pPr algn="ctr"/>
            <a:r>
              <a:rPr lang="en-GB" sz="2800" dirty="0"/>
              <a:t>Can this assessment of the governance be useful for JAHEE purpose?</a:t>
            </a:r>
          </a:p>
        </p:txBody>
      </p:sp>
      <p:sp>
        <p:nvSpPr>
          <p:cNvPr id="8" name="Rettangolo con angoli arrotondati 7">
            <a:extLst>
              <a:ext uri="{FF2B5EF4-FFF2-40B4-BE49-F238E27FC236}">
                <a16:creationId xmlns:a16="http://schemas.microsoft.com/office/drawing/2014/main" id="{AFE1EB1E-8978-4AA7-8E3A-D8999F4AA98A}"/>
              </a:ext>
            </a:extLst>
          </p:cNvPr>
          <p:cNvSpPr/>
          <p:nvPr/>
        </p:nvSpPr>
        <p:spPr>
          <a:xfrm>
            <a:off x="2107096" y="4799301"/>
            <a:ext cx="6042990" cy="6168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Country profile on governance of HI</a:t>
            </a:r>
          </a:p>
        </p:txBody>
      </p:sp>
    </p:spTree>
    <p:extLst>
      <p:ext uri="{BB962C8B-B14F-4D97-AF65-F5344CB8AC3E}">
        <p14:creationId xmlns:p14="http://schemas.microsoft.com/office/powerpoint/2010/main" val="52950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Template on policies on the social </a:t>
            </a:r>
            <a:r>
              <a:rPr lang="it-IT" b="1" cap="none" dirty="0" err="1">
                <a:solidFill>
                  <a:schemeClr val="bg1"/>
                </a:solidFill>
                <a:latin typeface="Arial" panose="020B0604020202020204" pitchFamily="34" charset="0"/>
                <a:cs typeface="Arial" panose="020B0604020202020204" pitchFamily="34" charset="0"/>
              </a:rPr>
              <a:t>determinants</a:t>
            </a:r>
            <a:r>
              <a:rPr lang="it-IT" b="1" cap="none" dirty="0">
                <a:solidFill>
                  <a:schemeClr val="bg1"/>
                </a:solidFill>
                <a:latin typeface="Arial" panose="020B0604020202020204" pitchFamily="34" charset="0"/>
                <a:cs typeface="Arial" panose="020B0604020202020204" pitchFamily="34" charset="0"/>
              </a:rPr>
              <a:t> of </a:t>
            </a:r>
            <a:r>
              <a:rPr lang="it-IT" b="1" cap="none" dirty="0" err="1">
                <a:solidFill>
                  <a:schemeClr val="bg1"/>
                </a:solidFill>
                <a:latin typeface="Arial" panose="020B0604020202020204" pitchFamily="34" charset="0"/>
                <a:cs typeface="Arial" panose="020B0604020202020204" pitchFamily="34" charset="0"/>
              </a:rPr>
              <a:t>health</a:t>
            </a:r>
            <a:endParaRPr lang="it-IT" b="1" cap="none" dirty="0">
              <a:solidFill>
                <a:schemeClr val="bg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369332"/>
          </a:xfrm>
          <a:prstGeom prst="rect">
            <a:avLst/>
          </a:prstGeom>
        </p:spPr>
        <p:txBody>
          <a:bodyPr wrap="square">
            <a:spAutoFit/>
          </a:bodyPr>
          <a:lstStyle/>
          <a:p>
            <a:endParaRPr lang="en-GB" dirty="0"/>
          </a:p>
        </p:txBody>
      </p:sp>
      <p:sp>
        <p:nvSpPr>
          <p:cNvPr id="5" name="CasellaDiTesto 4">
            <a:extLst>
              <a:ext uri="{FF2B5EF4-FFF2-40B4-BE49-F238E27FC236}">
                <a16:creationId xmlns:a16="http://schemas.microsoft.com/office/drawing/2014/main" id="{8F0EA683-BE2D-4BE2-BB51-0659F0BB860D}"/>
              </a:ext>
            </a:extLst>
          </p:cNvPr>
          <p:cNvSpPr txBox="1"/>
          <p:nvPr/>
        </p:nvSpPr>
        <p:spPr>
          <a:xfrm>
            <a:off x="1086059" y="1202669"/>
            <a:ext cx="7810091" cy="5709255"/>
          </a:xfrm>
          <a:prstGeom prst="rect">
            <a:avLst/>
          </a:prstGeom>
          <a:noFill/>
        </p:spPr>
        <p:txBody>
          <a:bodyPr wrap="square" rtlCol="0">
            <a:spAutoFit/>
          </a:bodyPr>
          <a:lstStyle/>
          <a:p>
            <a:r>
              <a:rPr lang="it-IT" sz="2000" dirty="0"/>
              <a:t>To </a:t>
            </a:r>
            <a:r>
              <a:rPr lang="it-IT" sz="2000" dirty="0" err="1"/>
              <a:t>have</a:t>
            </a:r>
            <a:r>
              <a:rPr lang="it-IT" sz="2000" dirty="0"/>
              <a:t> a </a:t>
            </a:r>
            <a:r>
              <a:rPr lang="it-IT" sz="2000" dirty="0" err="1"/>
              <a:t>wider</a:t>
            </a:r>
            <a:r>
              <a:rPr lang="it-IT" sz="2000" dirty="0"/>
              <a:t> </a:t>
            </a:r>
            <a:r>
              <a:rPr lang="it-IT" sz="2000" dirty="0" err="1"/>
              <a:t>view</a:t>
            </a:r>
            <a:r>
              <a:rPr lang="it-IT" sz="2000" dirty="0"/>
              <a:t> on the governance of </a:t>
            </a:r>
            <a:r>
              <a:rPr lang="it-IT" sz="2000" dirty="0" err="1"/>
              <a:t>health</a:t>
            </a:r>
            <a:r>
              <a:rPr lang="it-IT" sz="2000" dirty="0"/>
              <a:t> </a:t>
            </a:r>
            <a:r>
              <a:rPr lang="it-IT" sz="2000" dirty="0" err="1"/>
              <a:t>inequalities</a:t>
            </a:r>
            <a:r>
              <a:rPr lang="it-IT" sz="2000" dirty="0"/>
              <a:t>, </a:t>
            </a:r>
            <a:br>
              <a:rPr lang="it-IT" sz="2000" dirty="0"/>
            </a:br>
            <a:r>
              <a:rPr lang="it-IT" sz="2000" dirty="0" err="1"/>
              <a:t>we</a:t>
            </a:r>
            <a:r>
              <a:rPr lang="it-IT" sz="2000" dirty="0"/>
              <a:t> </a:t>
            </a:r>
            <a:r>
              <a:rPr lang="it-IT" sz="2000" dirty="0" err="1"/>
              <a:t>asked</a:t>
            </a:r>
            <a:r>
              <a:rPr lang="it-IT" sz="2000" dirty="0"/>
              <a:t> to </a:t>
            </a:r>
            <a:r>
              <a:rPr lang="it-IT" sz="2000" dirty="0" err="1"/>
              <a:t>fill</a:t>
            </a:r>
            <a:r>
              <a:rPr lang="it-IT" sz="2000" dirty="0"/>
              <a:t> a second template for policies </a:t>
            </a:r>
            <a:r>
              <a:rPr lang="it-IT" sz="2000" dirty="0" err="1"/>
              <a:t>acting</a:t>
            </a:r>
            <a:r>
              <a:rPr lang="it-IT" sz="2000" dirty="0"/>
              <a:t> on SDH</a:t>
            </a:r>
          </a:p>
          <a:p>
            <a:pPr marL="3321050" indent="-3321050">
              <a:spcAft>
                <a:spcPts val="600"/>
              </a:spcAft>
              <a:tabLst>
                <a:tab pos="3321050" algn="l"/>
              </a:tabLst>
            </a:pPr>
            <a:r>
              <a:rPr lang="it-IT" sz="2000" dirty="0"/>
              <a:t>At </a:t>
            </a:r>
            <a:r>
              <a:rPr lang="it-IT" sz="2000" dirty="0" err="1"/>
              <a:t>least</a:t>
            </a:r>
            <a:r>
              <a:rPr lang="it-IT" sz="2000" dirty="0"/>
              <a:t> one policy per entry point.</a:t>
            </a:r>
          </a:p>
          <a:p>
            <a:pPr marL="2957513" indent="-2957513" algn="just">
              <a:spcAft>
                <a:spcPts val="600"/>
              </a:spcAft>
              <a:tabLst>
                <a:tab pos="2957513" algn="l"/>
              </a:tabLst>
            </a:pPr>
            <a:endParaRPr lang="it-IT" sz="2000" b="1" dirty="0"/>
          </a:p>
          <a:p>
            <a:pPr marL="2957513" indent="-2957513" algn="just">
              <a:spcAft>
                <a:spcPts val="600"/>
              </a:spcAft>
              <a:tabLst>
                <a:tab pos="2957513" algn="l"/>
              </a:tabLst>
            </a:pPr>
            <a:r>
              <a:rPr lang="it-IT" sz="2000" b="1" dirty="0"/>
              <a:t>SDH </a:t>
            </a:r>
            <a:r>
              <a:rPr lang="it-IT" sz="2000" b="1" dirty="0" err="1"/>
              <a:t>considered</a:t>
            </a:r>
            <a:r>
              <a:rPr lang="it-IT" sz="2000" b="1" dirty="0"/>
              <a:t>	</a:t>
            </a:r>
            <a:r>
              <a:rPr lang="it-IT" sz="2000" b="1" dirty="0" err="1"/>
              <a:t>Different</a:t>
            </a:r>
            <a:r>
              <a:rPr lang="it-IT" sz="2000" b="1" dirty="0"/>
              <a:t> entry point</a:t>
            </a:r>
          </a:p>
          <a:p>
            <a:pPr marL="2957513" indent="-2957513">
              <a:spcAft>
                <a:spcPts val="600"/>
              </a:spcAft>
              <a:tabLst>
                <a:tab pos="2957513" algn="l"/>
              </a:tabLst>
            </a:pPr>
            <a:r>
              <a:rPr lang="it-IT" sz="2000" b="1" dirty="0" err="1"/>
              <a:t>Year</a:t>
            </a:r>
            <a:r>
              <a:rPr lang="it-IT" sz="2000" b="1" dirty="0"/>
              <a:t> of </a:t>
            </a:r>
            <a:r>
              <a:rPr lang="it-IT" sz="2000" b="1" dirty="0" err="1"/>
              <a:t>reference</a:t>
            </a:r>
            <a:r>
              <a:rPr lang="it-IT" sz="2000" b="1" dirty="0"/>
              <a:t>	</a:t>
            </a:r>
            <a:r>
              <a:rPr lang="it-IT" sz="2000" dirty="0"/>
              <a:t>From … to …</a:t>
            </a:r>
          </a:p>
          <a:p>
            <a:pPr marL="2957513" indent="-2957513">
              <a:spcAft>
                <a:spcPts val="600"/>
              </a:spcAft>
              <a:tabLst>
                <a:tab pos="2957513" algn="l"/>
              </a:tabLst>
            </a:pPr>
            <a:r>
              <a:rPr lang="it-IT" sz="2000" b="1" dirty="0" err="1"/>
              <a:t>Approach</a:t>
            </a:r>
            <a:r>
              <a:rPr lang="it-IT" sz="2000" b="1" dirty="0"/>
              <a:t> to HI</a:t>
            </a:r>
            <a:r>
              <a:rPr lang="it-IT" sz="2000" dirty="0"/>
              <a:t>	Direct and </a:t>
            </a:r>
            <a:r>
              <a:rPr lang="it-IT" sz="2000" dirty="0" err="1"/>
              <a:t>Explicit</a:t>
            </a:r>
            <a:r>
              <a:rPr lang="it-IT" sz="2000" dirty="0"/>
              <a:t> </a:t>
            </a:r>
            <a:r>
              <a:rPr lang="it-IT" sz="2000" dirty="0" err="1"/>
              <a:t>aim</a:t>
            </a:r>
            <a:r>
              <a:rPr lang="it-IT" sz="2000" dirty="0"/>
              <a:t> to reduce HI, HI </a:t>
            </a:r>
            <a:r>
              <a:rPr lang="it-IT" sz="2000" dirty="0" err="1"/>
              <a:t>as</a:t>
            </a:r>
            <a:r>
              <a:rPr lang="it-IT" sz="2000" dirty="0"/>
              <a:t> one of the goals, HI are one of the </a:t>
            </a:r>
            <a:r>
              <a:rPr lang="it-IT" sz="2000" dirty="0" err="1"/>
              <a:t>outcomes</a:t>
            </a:r>
            <a:r>
              <a:rPr lang="it-IT" sz="2000" dirty="0"/>
              <a:t>, SDH, HI no </a:t>
            </a:r>
            <a:r>
              <a:rPr lang="it-IT" sz="2000" dirty="0" err="1"/>
              <a:t>considered</a:t>
            </a:r>
            <a:endParaRPr lang="it-IT" sz="2000" b="1" dirty="0"/>
          </a:p>
          <a:p>
            <a:pPr marL="2957513" indent="-2957513">
              <a:spcAft>
                <a:spcPts val="600"/>
              </a:spcAft>
              <a:tabLst>
                <a:tab pos="2957513" algn="l"/>
              </a:tabLst>
            </a:pPr>
            <a:r>
              <a:rPr lang="it-IT" sz="2000" b="1" dirty="0" err="1"/>
              <a:t>Ministries</a:t>
            </a:r>
            <a:r>
              <a:rPr lang="it-IT" sz="2000" b="1" dirty="0"/>
              <a:t> </a:t>
            </a:r>
            <a:r>
              <a:rPr lang="it-IT" sz="2000" b="1" dirty="0" err="1"/>
              <a:t>involved</a:t>
            </a:r>
            <a:r>
              <a:rPr lang="it-IT" sz="2000" dirty="0"/>
              <a:t>	</a:t>
            </a:r>
            <a:r>
              <a:rPr lang="it-IT" sz="2000" dirty="0" err="1"/>
              <a:t>Health</a:t>
            </a:r>
            <a:r>
              <a:rPr lang="it-IT" sz="2000" dirty="0"/>
              <a:t> care? </a:t>
            </a:r>
            <a:r>
              <a:rPr lang="it-IT" sz="2000" dirty="0" err="1"/>
              <a:t>All</a:t>
            </a:r>
            <a:r>
              <a:rPr lang="it-IT" sz="2000" dirty="0"/>
              <a:t> </a:t>
            </a:r>
            <a:r>
              <a:rPr lang="it-IT" sz="2000" dirty="0" err="1"/>
              <a:t>sectors</a:t>
            </a:r>
            <a:r>
              <a:rPr lang="it-IT" sz="2000" dirty="0"/>
              <a:t>?</a:t>
            </a:r>
            <a:endParaRPr lang="it-IT" sz="2000" b="1" dirty="0"/>
          </a:p>
          <a:p>
            <a:pPr marL="2957513" indent="-2957513">
              <a:spcAft>
                <a:spcPts val="600"/>
              </a:spcAft>
              <a:tabLst>
                <a:tab pos="2957513" algn="l"/>
              </a:tabLst>
            </a:pPr>
            <a:r>
              <a:rPr lang="it-IT" sz="2000" b="1" dirty="0" err="1"/>
              <a:t>Role</a:t>
            </a:r>
            <a:r>
              <a:rPr lang="it-IT" sz="2000" b="1" dirty="0"/>
              <a:t> of </a:t>
            </a:r>
            <a:r>
              <a:rPr lang="it-IT" sz="2000" b="1" dirty="0" err="1"/>
              <a:t>health</a:t>
            </a:r>
            <a:r>
              <a:rPr lang="it-IT" sz="2000" b="1" dirty="0"/>
              <a:t> </a:t>
            </a:r>
            <a:r>
              <a:rPr lang="it-IT" sz="2000" b="1" dirty="0" err="1"/>
              <a:t>sector</a:t>
            </a:r>
            <a:r>
              <a:rPr lang="it-IT" sz="2000" dirty="0"/>
              <a:t>	Advocacy, </a:t>
            </a:r>
            <a:r>
              <a:rPr lang="it-IT" sz="2000" dirty="0" err="1"/>
              <a:t>Coordination</a:t>
            </a:r>
            <a:r>
              <a:rPr lang="it-IT" sz="2000" dirty="0"/>
              <a:t>, Planning, </a:t>
            </a:r>
            <a:r>
              <a:rPr lang="it-IT" sz="2000" dirty="0" err="1"/>
              <a:t>Implementation</a:t>
            </a:r>
            <a:r>
              <a:rPr lang="it-IT" sz="2000" dirty="0"/>
              <a:t>, E&amp;M</a:t>
            </a:r>
            <a:endParaRPr lang="it-IT" sz="2000" b="1" dirty="0"/>
          </a:p>
          <a:p>
            <a:pPr marL="2957513" indent="-2957513">
              <a:spcAft>
                <a:spcPts val="600"/>
              </a:spcAft>
              <a:tabLst>
                <a:tab pos="2957513" algn="l"/>
              </a:tabLst>
            </a:pPr>
            <a:r>
              <a:rPr lang="it-IT" sz="2000" b="1" dirty="0"/>
              <a:t>Evaluation and </a:t>
            </a:r>
            <a:r>
              <a:rPr lang="it-IT" sz="2000" b="1" dirty="0" err="1"/>
              <a:t>monit</a:t>
            </a:r>
            <a:r>
              <a:rPr lang="it-IT" sz="2000" b="1" dirty="0"/>
              <a:t>	</a:t>
            </a:r>
            <a:r>
              <a:rPr lang="it-IT" sz="2000" dirty="0" err="1"/>
              <a:t>Is</a:t>
            </a:r>
            <a:r>
              <a:rPr lang="it-IT" sz="2000" dirty="0"/>
              <a:t> </a:t>
            </a:r>
            <a:r>
              <a:rPr lang="it-IT" sz="2000" dirty="0" err="1"/>
              <a:t>there</a:t>
            </a:r>
            <a:r>
              <a:rPr lang="it-IT" sz="2000" dirty="0"/>
              <a:t> M&amp;E? </a:t>
            </a:r>
            <a:r>
              <a:rPr lang="it-IT" sz="2000" dirty="0" err="1"/>
              <a:t>Which</a:t>
            </a:r>
            <a:r>
              <a:rPr lang="it-IT" sz="2000" dirty="0"/>
              <a:t> </a:t>
            </a:r>
            <a:r>
              <a:rPr lang="it-IT" sz="2000" dirty="0" err="1"/>
              <a:t>role</a:t>
            </a:r>
            <a:r>
              <a:rPr lang="it-IT" sz="2000" dirty="0"/>
              <a:t> for HI/SDH?</a:t>
            </a:r>
          </a:p>
          <a:p>
            <a:pPr marL="2957513" indent="-2957513">
              <a:spcAft>
                <a:spcPts val="600"/>
              </a:spcAft>
              <a:tabLst>
                <a:tab pos="2957513" algn="l"/>
              </a:tabLst>
            </a:pPr>
            <a:r>
              <a:rPr lang="it-IT" sz="2000" b="1" dirty="0"/>
              <a:t>Target</a:t>
            </a:r>
            <a:r>
              <a:rPr lang="it-IT" sz="2000" dirty="0"/>
              <a:t>	</a:t>
            </a:r>
            <a:r>
              <a:rPr lang="it-IT" sz="2000" dirty="0" err="1"/>
              <a:t>Gradient</a:t>
            </a:r>
            <a:r>
              <a:rPr lang="it-IT" sz="2000" dirty="0"/>
              <a:t>, Gap, </a:t>
            </a:r>
            <a:r>
              <a:rPr lang="it-IT" sz="2000" dirty="0" err="1"/>
              <a:t>Vulnerable</a:t>
            </a:r>
            <a:r>
              <a:rPr lang="it-IT" sz="2000" dirty="0"/>
              <a:t> groups, Society </a:t>
            </a:r>
            <a:r>
              <a:rPr lang="it-IT" sz="2000" dirty="0" err="1"/>
              <a:t>as</a:t>
            </a:r>
            <a:r>
              <a:rPr lang="it-IT" sz="2000" dirty="0"/>
              <a:t> a </a:t>
            </a:r>
            <a:r>
              <a:rPr lang="it-IT" sz="2000" dirty="0" err="1"/>
              <a:t>whole</a:t>
            </a:r>
            <a:endParaRPr lang="it-IT" sz="2000" dirty="0"/>
          </a:p>
          <a:p>
            <a:pPr marL="2957513" indent="-2957513">
              <a:spcAft>
                <a:spcPts val="600"/>
              </a:spcAft>
              <a:tabLst>
                <a:tab pos="2957513" algn="l"/>
              </a:tabLst>
            </a:pPr>
            <a:r>
              <a:rPr lang="it-IT" sz="2000" b="1" dirty="0" err="1"/>
              <a:t>Vulnerable</a:t>
            </a:r>
            <a:r>
              <a:rPr lang="it-IT" sz="2000" b="1" dirty="0"/>
              <a:t> groups	</a:t>
            </a:r>
            <a:r>
              <a:rPr lang="it-IT" sz="2000" dirty="0"/>
              <a:t>List of </a:t>
            </a:r>
            <a:r>
              <a:rPr lang="it-IT" sz="2000" dirty="0" err="1"/>
              <a:t>vulnerable</a:t>
            </a:r>
            <a:r>
              <a:rPr lang="it-IT" sz="2000" dirty="0"/>
              <a:t> groups</a:t>
            </a:r>
          </a:p>
        </p:txBody>
      </p:sp>
    </p:spTree>
    <p:extLst>
      <p:ext uri="{BB962C8B-B14F-4D97-AF65-F5344CB8AC3E}">
        <p14:creationId xmlns:p14="http://schemas.microsoft.com/office/powerpoint/2010/main" val="111336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General </a:t>
            </a:r>
            <a:r>
              <a:rPr lang="it-IT" b="1" cap="none" dirty="0" err="1">
                <a:solidFill>
                  <a:schemeClr val="bg1"/>
                </a:solidFill>
                <a:latin typeface="Arial" panose="020B0604020202020204" pitchFamily="34" charset="0"/>
                <a:cs typeface="Arial" panose="020B0604020202020204" pitchFamily="34" charset="0"/>
              </a:rPr>
              <a:t>consideration</a:t>
            </a:r>
            <a:r>
              <a:rPr lang="it-IT" b="1" cap="none" dirty="0">
                <a:solidFill>
                  <a:schemeClr val="bg1"/>
                </a:solidFill>
                <a:latin typeface="Arial" panose="020B0604020202020204" pitchFamily="34" charset="0"/>
                <a:cs typeface="Arial" panose="020B0604020202020204" pitchFamily="34" charset="0"/>
              </a:rPr>
              <a:t> of equity</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707886"/>
          </a:xfrm>
          <a:prstGeom prst="rect">
            <a:avLst/>
          </a:prstGeom>
        </p:spPr>
        <p:txBody>
          <a:bodyPr wrap="square">
            <a:spAutoFit/>
          </a:bodyPr>
          <a:lstStyle/>
          <a:p>
            <a:r>
              <a:rPr lang="en-GB" sz="2000" b="1" dirty="0"/>
              <a:t>Totally, 168 policies collected.</a:t>
            </a:r>
            <a:br>
              <a:rPr lang="en-GB" sz="2000" b="1" dirty="0"/>
            </a:br>
            <a:r>
              <a:rPr lang="en-GB" sz="2000" dirty="0"/>
              <a:t>A clear inclusion of health and health inequalities is reported</a:t>
            </a:r>
          </a:p>
        </p:txBody>
      </p:sp>
      <p:graphicFrame>
        <p:nvGraphicFramePr>
          <p:cNvPr id="3" name="Tabella 2">
            <a:extLst>
              <a:ext uri="{FF2B5EF4-FFF2-40B4-BE49-F238E27FC236}">
                <a16:creationId xmlns:a16="http://schemas.microsoft.com/office/drawing/2014/main" id="{21E311A8-EB82-46D5-8AD1-FE799E59325E}"/>
              </a:ext>
            </a:extLst>
          </p:cNvPr>
          <p:cNvGraphicFramePr>
            <a:graphicFrameLocks noGrp="1"/>
          </p:cNvGraphicFramePr>
          <p:nvPr>
            <p:extLst>
              <p:ext uri="{D42A27DB-BD31-4B8C-83A1-F6EECF244321}">
                <p14:modId xmlns:p14="http://schemas.microsoft.com/office/powerpoint/2010/main" val="3142195911"/>
              </p:ext>
            </p:extLst>
          </p:nvPr>
        </p:nvGraphicFramePr>
        <p:xfrm>
          <a:off x="1068385" y="1904802"/>
          <a:ext cx="7827766" cy="4781131"/>
        </p:xfrm>
        <a:graphic>
          <a:graphicData uri="http://schemas.openxmlformats.org/drawingml/2006/table">
            <a:tbl>
              <a:tblPr>
                <a:tableStyleId>{5C22544A-7EE6-4342-B048-85BDC9FD1C3A}</a:tableStyleId>
              </a:tblPr>
              <a:tblGrid>
                <a:gridCol w="1805442">
                  <a:extLst>
                    <a:ext uri="{9D8B030D-6E8A-4147-A177-3AD203B41FA5}">
                      <a16:colId xmlns:a16="http://schemas.microsoft.com/office/drawing/2014/main" val="71087910"/>
                    </a:ext>
                  </a:extLst>
                </a:gridCol>
                <a:gridCol w="605860">
                  <a:extLst>
                    <a:ext uri="{9D8B030D-6E8A-4147-A177-3AD203B41FA5}">
                      <a16:colId xmlns:a16="http://schemas.microsoft.com/office/drawing/2014/main" val="2408898135"/>
                    </a:ext>
                  </a:extLst>
                </a:gridCol>
                <a:gridCol w="902744">
                  <a:extLst>
                    <a:ext uri="{9D8B030D-6E8A-4147-A177-3AD203B41FA5}">
                      <a16:colId xmlns:a16="http://schemas.microsoft.com/office/drawing/2014/main" val="1225174321"/>
                    </a:ext>
                  </a:extLst>
                </a:gridCol>
                <a:gridCol w="902744">
                  <a:extLst>
                    <a:ext uri="{9D8B030D-6E8A-4147-A177-3AD203B41FA5}">
                      <a16:colId xmlns:a16="http://schemas.microsoft.com/office/drawing/2014/main" val="770010257"/>
                    </a:ext>
                  </a:extLst>
                </a:gridCol>
                <a:gridCol w="902744">
                  <a:extLst>
                    <a:ext uri="{9D8B030D-6E8A-4147-A177-3AD203B41FA5}">
                      <a16:colId xmlns:a16="http://schemas.microsoft.com/office/drawing/2014/main" val="640134097"/>
                    </a:ext>
                  </a:extLst>
                </a:gridCol>
                <a:gridCol w="902744">
                  <a:extLst>
                    <a:ext uri="{9D8B030D-6E8A-4147-A177-3AD203B41FA5}">
                      <a16:colId xmlns:a16="http://schemas.microsoft.com/office/drawing/2014/main" val="1111562613"/>
                    </a:ext>
                  </a:extLst>
                </a:gridCol>
                <a:gridCol w="902744">
                  <a:extLst>
                    <a:ext uri="{9D8B030D-6E8A-4147-A177-3AD203B41FA5}">
                      <a16:colId xmlns:a16="http://schemas.microsoft.com/office/drawing/2014/main" val="3023896689"/>
                    </a:ext>
                  </a:extLst>
                </a:gridCol>
                <a:gridCol w="902744">
                  <a:extLst>
                    <a:ext uri="{9D8B030D-6E8A-4147-A177-3AD203B41FA5}">
                      <a16:colId xmlns:a16="http://schemas.microsoft.com/office/drawing/2014/main" val="4032311712"/>
                    </a:ext>
                  </a:extLst>
                </a:gridCol>
              </a:tblGrid>
              <a:tr h="1699249">
                <a:tc>
                  <a:txBody>
                    <a:bodyPr/>
                    <a:lstStyle/>
                    <a:p>
                      <a:pPr algn="ctr" fontAlgn="b"/>
                      <a:endParaRPr lang="it-IT"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rPr>
                        <a:t>N</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err="1">
                          <a:effectLst/>
                        </a:rPr>
                        <a:t>Directly</a:t>
                      </a:r>
                      <a:r>
                        <a:rPr lang="it-IT" sz="1400" u="none" strike="noStrike" dirty="0">
                          <a:effectLst/>
                        </a:rPr>
                        <a:t> &amp; </a:t>
                      </a:r>
                      <a:r>
                        <a:rPr lang="it-IT" sz="1400" u="none" strike="noStrike" dirty="0" err="1">
                          <a:effectLst/>
                        </a:rPr>
                        <a:t>explicitly</a:t>
                      </a:r>
                      <a:r>
                        <a:rPr lang="it-IT" sz="1400" u="none" strike="noStrike" dirty="0">
                          <a:effectLst/>
                        </a:rPr>
                        <a:t> </a:t>
                      </a:r>
                      <a:br>
                        <a:rPr lang="it-IT" sz="1400" u="none" strike="noStrike" dirty="0">
                          <a:effectLst/>
                        </a:rPr>
                      </a:br>
                      <a:r>
                        <a:rPr lang="it-IT" sz="1400" u="none" strike="noStrike" dirty="0" err="1">
                          <a:effectLst/>
                        </a:rPr>
                        <a:t>aimed</a:t>
                      </a:r>
                      <a:r>
                        <a:rPr lang="it-IT" sz="1400" u="none" strike="noStrike" dirty="0">
                          <a:effectLst/>
                        </a:rPr>
                        <a:t> </a:t>
                      </a:r>
                      <a:r>
                        <a:rPr lang="it-IT" sz="1400" u="none" strike="noStrike" dirty="0" err="1">
                          <a:effectLst/>
                        </a:rPr>
                        <a:t>at</a:t>
                      </a:r>
                      <a:r>
                        <a:rPr lang="it-IT" sz="1400" u="none" strike="noStrike" dirty="0">
                          <a:effectLst/>
                        </a:rPr>
                        <a:t> </a:t>
                      </a:r>
                      <a:r>
                        <a:rPr lang="it-IT" sz="1400" u="none" strike="noStrike" dirty="0" err="1">
                          <a:effectLst/>
                        </a:rPr>
                        <a:t>tackling</a:t>
                      </a:r>
                      <a:r>
                        <a:rPr lang="it-IT" sz="1400" u="none" strike="noStrike" dirty="0">
                          <a:effectLst/>
                        </a:rPr>
                        <a:t> HI</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rPr>
                        <a:t>HI are one of the </a:t>
                      </a:r>
                      <a:r>
                        <a:rPr lang="it-IT" sz="1400" u="none" strike="noStrike" dirty="0" err="1">
                          <a:effectLst/>
                        </a:rPr>
                        <a:t>objectives</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rPr>
                        <a:t>HI are one </a:t>
                      </a:r>
                      <a:br>
                        <a:rPr lang="it-IT" sz="1400" u="none" strike="noStrike" dirty="0">
                          <a:effectLst/>
                        </a:rPr>
                      </a:br>
                      <a:r>
                        <a:rPr lang="it-IT" sz="1400" u="none" strike="noStrike" dirty="0">
                          <a:effectLst/>
                        </a:rPr>
                        <a:t>of the </a:t>
                      </a:r>
                      <a:r>
                        <a:rPr lang="it-IT" sz="1400" u="none" strike="noStrike" dirty="0" err="1">
                          <a:effectLst/>
                        </a:rPr>
                        <a:t>outcomes</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rPr>
                        <a:t> HI are </a:t>
                      </a:r>
                      <a:r>
                        <a:rPr lang="it-IT" sz="1400" b="1" u="none" strike="noStrike" dirty="0" err="1">
                          <a:effectLst/>
                        </a:rPr>
                        <a:t>considered</a:t>
                      </a:r>
                      <a:endParaRPr lang="it-IT" sz="1400" b="1"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dirty="0" err="1">
                          <a:effectLst/>
                        </a:rPr>
                        <a:t>Indirectly</a:t>
                      </a:r>
                      <a:r>
                        <a:rPr lang="it-IT" sz="1400" u="none" strike="noStrike" dirty="0">
                          <a:effectLst/>
                        </a:rPr>
                        <a:t> on SDH</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err="1">
                          <a:effectLst/>
                        </a:rPr>
                        <a:t>Not</a:t>
                      </a:r>
                      <a:r>
                        <a:rPr lang="it-IT" sz="1400" u="none" strike="noStrike" dirty="0">
                          <a:effectLst/>
                        </a:rPr>
                        <a:t> </a:t>
                      </a:r>
                      <a:r>
                        <a:rPr lang="it-IT" sz="1400" u="none" strike="noStrike" dirty="0" err="1">
                          <a:effectLst/>
                        </a:rPr>
                        <a:t>considered</a:t>
                      </a:r>
                      <a:endParaRPr lang="it-IT" sz="1400" b="0" i="0" u="none" strike="noStrike" dirty="0">
                        <a:solidFill>
                          <a:srgbClr val="000000"/>
                        </a:solidFill>
                        <a:effectLst/>
                        <a:latin typeface="Calibri" panose="020F050202020403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891319"/>
                  </a:ext>
                </a:extLst>
              </a:tr>
              <a:tr h="364060">
                <a:tc>
                  <a:txBody>
                    <a:bodyPr/>
                    <a:lstStyle/>
                    <a:p>
                      <a:pPr algn="ctr" fontAlgn="b"/>
                      <a:r>
                        <a:rPr lang="it-IT" sz="1400" u="none" strike="noStrike" dirty="0">
                          <a:effectLst/>
                          <a:latin typeface="Arial" panose="020B0604020202020204" pitchFamily="34" charset="0"/>
                          <a:cs typeface="Arial" panose="020B0604020202020204" pitchFamily="34" charset="0"/>
                        </a:rPr>
                        <a:t>equity from the start</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24</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25.0%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29.2%</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4.2%</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58.3%</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a:effectLst/>
                          <a:latin typeface="Arial" panose="020B0604020202020204" pitchFamily="34" charset="0"/>
                          <a:cs typeface="Arial" panose="020B0604020202020204" pitchFamily="34" charset="0"/>
                        </a:rPr>
                        <a:t>33.3%</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8.3%</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901242"/>
                  </a:ext>
                </a:extLst>
              </a:tr>
              <a:tr h="364060">
                <a:tc>
                  <a:txBody>
                    <a:bodyPr/>
                    <a:lstStyle/>
                    <a:p>
                      <a:pPr algn="ctr" fontAlgn="b"/>
                      <a:r>
                        <a:rPr lang="it-IT" sz="1400" u="none" strike="noStrike" dirty="0" err="1">
                          <a:effectLst/>
                          <a:latin typeface="Arial" panose="020B0604020202020204" pitchFamily="34" charset="0"/>
                          <a:cs typeface="Arial" panose="020B0604020202020204" pitchFamily="34" charset="0"/>
                        </a:rPr>
                        <a:t>foster</a:t>
                      </a:r>
                      <a:r>
                        <a:rPr lang="it-IT" sz="1400" u="none" strike="noStrike" dirty="0">
                          <a:effectLst/>
                          <a:latin typeface="Arial" panose="020B0604020202020204" pitchFamily="34" charset="0"/>
                          <a:cs typeface="Arial" panose="020B0604020202020204" pitchFamily="34" charset="0"/>
                        </a:rPr>
                        <a:t> </a:t>
                      </a:r>
                      <a:r>
                        <a:rPr lang="it-IT" sz="1400" u="none" strike="noStrike" dirty="0" err="1">
                          <a:effectLst/>
                          <a:latin typeface="Arial" panose="020B0604020202020204" pitchFamily="34" charset="0"/>
                          <a:cs typeface="Arial" panose="020B0604020202020204" pitchFamily="34" charset="0"/>
                        </a:rPr>
                        <a:t>education</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18</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22.2%</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5.6%</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16.7%</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44.4%</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a:effectLst/>
                          <a:latin typeface="Arial" panose="020B0604020202020204" pitchFamily="34" charset="0"/>
                          <a:cs typeface="Arial" panose="020B0604020202020204" pitchFamily="34" charset="0"/>
                        </a:rPr>
                        <a:t>50.0%</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5.6%</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541723"/>
                  </a:ext>
                </a:extLst>
              </a:tr>
              <a:tr h="364060">
                <a:tc>
                  <a:txBody>
                    <a:bodyPr/>
                    <a:lstStyle/>
                    <a:p>
                      <a:pPr algn="ctr" fontAlgn="b"/>
                      <a:r>
                        <a:rPr lang="it-IT" sz="1400" u="none" strike="noStrike" dirty="0">
                          <a:effectLst/>
                          <a:latin typeface="Arial" panose="020B0604020202020204" pitchFamily="34" charset="0"/>
                          <a:cs typeface="Arial" panose="020B0604020202020204" pitchFamily="34" charset="0"/>
                        </a:rPr>
                        <a:t>fair </a:t>
                      </a:r>
                      <a:r>
                        <a:rPr lang="it-IT" sz="1400" u="none" strike="noStrike" dirty="0" err="1">
                          <a:effectLst/>
                          <a:latin typeface="Arial" panose="020B0604020202020204" pitchFamily="34" charset="0"/>
                          <a:cs typeface="Arial" panose="020B0604020202020204" pitchFamily="34" charset="0"/>
                        </a:rPr>
                        <a:t>employment</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19</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10.5%</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21.1%</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15.8%</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47.4%</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a:effectLst/>
                          <a:latin typeface="Arial" panose="020B0604020202020204" pitchFamily="34" charset="0"/>
                          <a:cs typeface="Arial" panose="020B0604020202020204" pitchFamily="34" charset="0"/>
                        </a:rPr>
                        <a:t>42.1%</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10.5%</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360487"/>
                  </a:ext>
                </a:extLst>
              </a:tr>
              <a:tr h="448761">
                <a:tc>
                  <a:txBody>
                    <a:bodyPr/>
                    <a:lstStyle/>
                    <a:p>
                      <a:pPr algn="ctr" fontAlgn="b"/>
                      <a:r>
                        <a:rPr lang="it-IT" sz="1400" u="none" strike="noStrike" dirty="0" err="1">
                          <a:effectLst/>
                          <a:latin typeface="Arial" panose="020B0604020202020204" pitchFamily="34" charset="0"/>
                          <a:cs typeface="Arial" panose="020B0604020202020204" pitchFamily="34" charset="0"/>
                        </a:rPr>
                        <a:t>improving</a:t>
                      </a:r>
                      <a:r>
                        <a:rPr lang="it-IT" sz="1400" u="none" strike="noStrike" dirty="0">
                          <a:effectLst/>
                          <a:latin typeface="Arial" panose="020B0604020202020204" pitchFamily="34" charset="0"/>
                          <a:cs typeface="Arial" panose="020B0604020202020204" pitchFamily="34" charset="0"/>
                        </a:rPr>
                        <a:t> living </a:t>
                      </a:r>
                      <a:r>
                        <a:rPr lang="it-IT" sz="1400" u="none" strike="noStrike" dirty="0" err="1">
                          <a:effectLst/>
                          <a:latin typeface="Arial" panose="020B0604020202020204" pitchFamily="34" charset="0"/>
                          <a:cs typeface="Arial" panose="020B0604020202020204" pitchFamily="34" charset="0"/>
                        </a:rPr>
                        <a:t>conditions</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23</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21.7%</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17.4%</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8.7%</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47.8%</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a:effectLst/>
                          <a:latin typeface="Arial" panose="020B0604020202020204" pitchFamily="34" charset="0"/>
                          <a:cs typeface="Arial" panose="020B0604020202020204" pitchFamily="34" charset="0"/>
                        </a:rPr>
                        <a:t>34.8%</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17.4%</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644376"/>
                  </a:ext>
                </a:extLst>
              </a:tr>
              <a:tr h="364060">
                <a:tc>
                  <a:txBody>
                    <a:bodyPr/>
                    <a:lstStyle/>
                    <a:p>
                      <a:pPr algn="ctr" fontAlgn="b"/>
                      <a:r>
                        <a:rPr lang="it-IT" sz="1400" u="none" strike="noStrike" dirty="0">
                          <a:effectLst/>
                          <a:latin typeface="Arial" panose="020B0604020202020204" pitchFamily="34" charset="0"/>
                          <a:cs typeface="Arial" panose="020B0604020202020204" pitchFamily="34" charset="0"/>
                        </a:rPr>
                        <a:t>social </a:t>
                      </a:r>
                      <a:r>
                        <a:rPr lang="it-IT" sz="1400" u="none" strike="noStrike" dirty="0" err="1">
                          <a:effectLst/>
                          <a:latin typeface="Arial" panose="020B0604020202020204" pitchFamily="34" charset="0"/>
                          <a:cs typeface="Arial" panose="020B0604020202020204" pitchFamily="34" charset="0"/>
                        </a:rPr>
                        <a:t>protection</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26</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23.1%</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0.0%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23.1%</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46.2%</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38.5%</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15.4%</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12778"/>
                  </a:ext>
                </a:extLst>
              </a:tr>
              <a:tr h="448761">
                <a:tc>
                  <a:txBody>
                    <a:bodyPr/>
                    <a:lstStyle/>
                    <a:p>
                      <a:pPr algn="ctr" fontAlgn="b"/>
                      <a:r>
                        <a:rPr lang="it-IT" sz="1400" u="none" strike="noStrike" dirty="0">
                          <a:effectLst/>
                          <a:latin typeface="Arial" panose="020B0604020202020204" pitchFamily="34" charset="0"/>
                          <a:cs typeface="Arial" panose="020B0604020202020204" pitchFamily="34" charset="0"/>
                        </a:rPr>
                        <a:t>community empowerment</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15</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33.3%</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6.7%</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13.3%</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53.3%</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26.7%</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20.0%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163142"/>
                  </a:ext>
                </a:extLst>
              </a:tr>
              <a:tr h="364060">
                <a:tc>
                  <a:txBody>
                    <a:bodyPr/>
                    <a:lstStyle/>
                    <a:p>
                      <a:pPr algn="ctr" fontAlgn="b"/>
                      <a:r>
                        <a:rPr lang="it-IT" sz="1400" u="none" strike="noStrike" dirty="0" err="1">
                          <a:effectLst/>
                          <a:latin typeface="Arial" panose="020B0604020202020204" pitchFamily="34" charset="0"/>
                          <a:cs typeface="Arial" panose="020B0604020202020204" pitchFamily="34" charset="0"/>
                        </a:rPr>
                        <a:t>promote</a:t>
                      </a:r>
                      <a:r>
                        <a:rPr lang="it-IT" sz="1400" u="none" strike="noStrike" dirty="0">
                          <a:effectLst/>
                          <a:latin typeface="Arial" panose="020B0604020202020204" pitchFamily="34" charset="0"/>
                          <a:cs typeface="Arial" panose="020B0604020202020204" pitchFamily="34" charset="0"/>
                        </a:rPr>
                        <a:t> gender equity</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19</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26.3%</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0.0%</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5.3%</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31.6%</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57.9%</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10.5%</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889590"/>
                  </a:ext>
                </a:extLst>
              </a:tr>
              <a:tr h="364060">
                <a:tc>
                  <a:txBody>
                    <a:bodyPr/>
                    <a:lstStyle/>
                    <a:p>
                      <a:pPr algn="ctr" fontAlgn="b"/>
                      <a:r>
                        <a:rPr lang="it-IT" sz="1400" u="none" strike="noStrike" dirty="0" err="1">
                          <a:effectLst/>
                          <a:latin typeface="Arial" panose="020B0604020202020204" pitchFamily="34" charset="0"/>
                          <a:cs typeface="Arial" panose="020B0604020202020204" pitchFamily="34" charset="0"/>
                        </a:rPr>
                        <a:t>migrant</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20</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20.0%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a:effectLst/>
                          <a:latin typeface="Arial" panose="020B0604020202020204" pitchFamily="34" charset="0"/>
                          <a:cs typeface="Arial" panose="020B0604020202020204" pitchFamily="34" charset="0"/>
                        </a:rPr>
                        <a:t>10.0%</a:t>
                      </a:r>
                      <a:endParaRPr lang="it-IT"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10.0%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b="1" u="none" strike="noStrike" dirty="0">
                          <a:effectLst/>
                          <a:latin typeface="Arial" panose="020B0604020202020204" pitchFamily="34" charset="0"/>
                          <a:cs typeface="Arial" panose="020B0604020202020204" pitchFamily="34" charset="0"/>
                        </a:rPr>
                        <a:t>40.0%</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35.0%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400" u="none" strike="noStrike" dirty="0">
                          <a:effectLst/>
                          <a:latin typeface="Arial" panose="020B0604020202020204" pitchFamily="34" charset="0"/>
                          <a:cs typeface="Arial" panose="020B0604020202020204" pitchFamily="34" charset="0"/>
                        </a:rPr>
                        <a:t>25.0%</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806785"/>
                  </a:ext>
                </a:extLst>
              </a:tr>
            </a:tbl>
          </a:graphicData>
        </a:graphic>
      </p:graphicFrame>
    </p:spTree>
    <p:extLst>
      <p:ext uri="{BB962C8B-B14F-4D97-AF65-F5344CB8AC3E}">
        <p14:creationId xmlns:p14="http://schemas.microsoft.com/office/powerpoint/2010/main" val="158962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5312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Number</a:t>
            </a:r>
            <a:r>
              <a:rPr lang="it-IT" b="1" cap="none" dirty="0">
                <a:solidFill>
                  <a:schemeClr val="bg1"/>
                </a:solidFill>
                <a:latin typeface="Arial" panose="020B0604020202020204" pitchFamily="34" charset="0"/>
                <a:cs typeface="Arial" panose="020B0604020202020204" pitchFamily="34" charset="0"/>
              </a:rPr>
              <a:t> of policies on SDH: </a:t>
            </a:r>
            <a:br>
              <a:rPr lang="it-IT" b="1" cap="none" dirty="0">
                <a:solidFill>
                  <a:schemeClr val="bg1"/>
                </a:solidFill>
                <a:latin typeface="Arial" panose="020B0604020202020204" pitchFamily="34" charset="0"/>
                <a:cs typeface="Arial" panose="020B0604020202020204" pitchFamily="34" charset="0"/>
              </a:rPr>
            </a:br>
            <a:r>
              <a:rPr lang="it-IT" b="1" cap="none" dirty="0">
                <a:solidFill>
                  <a:schemeClr val="bg1"/>
                </a:solidFill>
                <a:latin typeface="Arial" panose="020B0604020202020204" pitchFamily="34" charset="0"/>
                <a:cs typeface="Arial" panose="020B0604020202020204" pitchFamily="34" charset="0"/>
              </a:rPr>
              <a:t>a </a:t>
            </a:r>
            <a:r>
              <a:rPr lang="it-IT" b="1" cap="none" dirty="0" err="1">
                <a:solidFill>
                  <a:schemeClr val="bg1"/>
                </a:solidFill>
                <a:latin typeface="Arial" panose="020B0604020202020204" pitchFamily="34" charset="0"/>
                <a:cs typeface="Arial" panose="020B0604020202020204" pitchFamily="34" charset="0"/>
              </a:rPr>
              <a:t>run</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towards</a:t>
            </a:r>
            <a:r>
              <a:rPr lang="it-IT" b="1" cap="none" dirty="0">
                <a:solidFill>
                  <a:schemeClr val="bg1"/>
                </a:solidFill>
                <a:latin typeface="Arial" panose="020B0604020202020204" pitchFamily="34" charset="0"/>
                <a:cs typeface="Arial" panose="020B0604020202020204" pitchFamily="34" charset="0"/>
              </a:rPr>
              <a:t> equity?</a:t>
            </a:r>
          </a:p>
        </p:txBody>
      </p:sp>
      <p:graphicFrame>
        <p:nvGraphicFramePr>
          <p:cNvPr id="2" name="Tabella 1"/>
          <p:cNvGraphicFramePr>
            <a:graphicFrameLocks noGrp="1"/>
          </p:cNvGraphicFramePr>
          <p:nvPr>
            <p:extLst>
              <p:ext uri="{D42A27DB-BD31-4B8C-83A1-F6EECF244321}">
                <p14:modId xmlns:p14="http://schemas.microsoft.com/office/powerpoint/2010/main" val="3546990162"/>
              </p:ext>
            </p:extLst>
          </p:nvPr>
        </p:nvGraphicFramePr>
        <p:xfrm>
          <a:off x="1068388" y="1179927"/>
          <a:ext cx="7827763" cy="5574030"/>
        </p:xfrm>
        <a:graphic>
          <a:graphicData uri="http://schemas.openxmlformats.org/drawingml/2006/table">
            <a:tbl>
              <a:tblPr>
                <a:tableStyleId>{5C22544A-7EE6-4342-B048-85BDC9FD1C3A}</a:tableStyleId>
              </a:tblPr>
              <a:tblGrid>
                <a:gridCol w="2682548">
                  <a:extLst>
                    <a:ext uri="{9D8B030D-6E8A-4147-A177-3AD203B41FA5}">
                      <a16:colId xmlns:a16="http://schemas.microsoft.com/office/drawing/2014/main" val="1520772128"/>
                    </a:ext>
                  </a:extLst>
                </a:gridCol>
                <a:gridCol w="2191169">
                  <a:extLst>
                    <a:ext uri="{9D8B030D-6E8A-4147-A177-3AD203B41FA5}">
                      <a16:colId xmlns:a16="http://schemas.microsoft.com/office/drawing/2014/main" val="3005322522"/>
                    </a:ext>
                  </a:extLst>
                </a:gridCol>
                <a:gridCol w="1683234">
                  <a:extLst>
                    <a:ext uri="{9D8B030D-6E8A-4147-A177-3AD203B41FA5}">
                      <a16:colId xmlns:a16="http://schemas.microsoft.com/office/drawing/2014/main" val="1819085190"/>
                    </a:ext>
                  </a:extLst>
                </a:gridCol>
                <a:gridCol w="1270812">
                  <a:extLst>
                    <a:ext uri="{9D8B030D-6E8A-4147-A177-3AD203B41FA5}">
                      <a16:colId xmlns:a16="http://schemas.microsoft.com/office/drawing/2014/main" val="548449570"/>
                    </a:ext>
                  </a:extLst>
                </a:gridCol>
              </a:tblGrid>
              <a:tr h="211118">
                <a:tc>
                  <a:txBody>
                    <a:bodyPr/>
                    <a:lstStyle/>
                    <a:p>
                      <a:pPr algn="ctr" fontAlgn="b"/>
                      <a:r>
                        <a:rPr lang="it-IT" sz="1600" b="1" u="none" strike="noStrike" dirty="0">
                          <a:effectLst/>
                        </a:rPr>
                        <a:t>Country</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err="1">
                          <a:effectLst/>
                        </a:rPr>
                        <a:t>Before</a:t>
                      </a:r>
                      <a:r>
                        <a:rPr lang="it-IT" sz="1600" b="1" u="none" strike="noStrike" dirty="0">
                          <a:effectLst/>
                        </a:rPr>
                        <a:t> 2012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After 2012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3404372477"/>
                  </a:ext>
                </a:extLst>
              </a:tr>
              <a:tr h="211118">
                <a:tc>
                  <a:txBody>
                    <a:bodyPr/>
                    <a:lstStyle/>
                    <a:p>
                      <a:pPr algn="ctr" fontAlgn="b"/>
                      <a:r>
                        <a:rPr lang="it-IT" sz="1600" u="none" strike="noStrike" dirty="0" err="1">
                          <a:effectLst/>
                        </a:rPr>
                        <a:t>Belgium</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4</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5</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3908783"/>
                  </a:ext>
                </a:extLst>
              </a:tr>
              <a:tr h="211118">
                <a:tc>
                  <a:txBody>
                    <a:bodyPr/>
                    <a:lstStyle/>
                    <a:p>
                      <a:pPr algn="ctr" fontAlgn="b"/>
                      <a:r>
                        <a:rPr lang="it-IT" sz="1600" u="none" strike="noStrike" dirty="0">
                          <a:effectLst/>
                        </a:rPr>
                        <a:t>Bulgaria</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5231284"/>
                  </a:ext>
                </a:extLst>
              </a:tr>
              <a:tr h="211118">
                <a:tc>
                  <a:txBody>
                    <a:bodyPr/>
                    <a:lstStyle/>
                    <a:p>
                      <a:pPr algn="ctr" fontAlgn="b"/>
                      <a:r>
                        <a:rPr lang="it-IT" sz="1600" u="none" strike="noStrike">
                          <a:effectLst/>
                        </a:rPr>
                        <a:t>Croatia</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5</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9910108"/>
                  </a:ext>
                </a:extLst>
              </a:tr>
              <a:tr h="211118">
                <a:tc>
                  <a:txBody>
                    <a:bodyPr/>
                    <a:lstStyle/>
                    <a:p>
                      <a:pPr algn="ctr" fontAlgn="b"/>
                      <a:r>
                        <a:rPr lang="it-IT" sz="1600" u="none" strike="noStrike" dirty="0" err="1">
                          <a:effectLst/>
                        </a:rPr>
                        <a:t>Czech</a:t>
                      </a:r>
                      <a:r>
                        <a:rPr lang="it-IT" sz="1600" u="none" strike="noStrike" dirty="0">
                          <a:effectLst/>
                        </a:rPr>
                        <a:t> Republic</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006212"/>
                  </a:ext>
                </a:extLst>
              </a:tr>
              <a:tr h="211118">
                <a:tc>
                  <a:txBody>
                    <a:bodyPr/>
                    <a:lstStyle/>
                    <a:p>
                      <a:pPr algn="ctr" fontAlgn="b"/>
                      <a:r>
                        <a:rPr lang="it-IT" sz="1600" u="none" strike="noStrike">
                          <a:effectLst/>
                        </a:rPr>
                        <a:t>Estonia</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026095"/>
                  </a:ext>
                </a:extLst>
              </a:tr>
              <a:tr h="211118">
                <a:tc>
                  <a:txBody>
                    <a:bodyPr/>
                    <a:lstStyle/>
                    <a:p>
                      <a:pPr algn="ctr" fontAlgn="b"/>
                      <a:r>
                        <a:rPr lang="it-IT" sz="1600" u="none" strike="noStrike">
                          <a:effectLst/>
                        </a:rPr>
                        <a:t>Finland</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997601"/>
                  </a:ext>
                </a:extLst>
              </a:tr>
              <a:tr h="211118">
                <a:tc>
                  <a:txBody>
                    <a:bodyPr/>
                    <a:lstStyle/>
                    <a:p>
                      <a:pPr algn="ctr" fontAlgn="b"/>
                      <a:r>
                        <a:rPr lang="it-IT" sz="1600" u="none" strike="noStrike">
                          <a:effectLst/>
                        </a:rPr>
                        <a:t>France</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9</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4425923"/>
                  </a:ext>
                </a:extLst>
              </a:tr>
              <a:tr h="211118">
                <a:tc>
                  <a:txBody>
                    <a:bodyPr/>
                    <a:lstStyle/>
                    <a:p>
                      <a:pPr algn="ctr" fontAlgn="b"/>
                      <a:r>
                        <a:rPr lang="it-IT" sz="1600" u="none" strike="noStrike">
                          <a:effectLst/>
                        </a:rPr>
                        <a:t>Germany</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5</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13</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6067782"/>
                  </a:ext>
                </a:extLst>
              </a:tr>
              <a:tr h="211118">
                <a:tc>
                  <a:txBody>
                    <a:bodyPr/>
                    <a:lstStyle/>
                    <a:p>
                      <a:pPr algn="ctr" fontAlgn="b"/>
                      <a:r>
                        <a:rPr lang="it-IT" sz="1600" u="none" strike="noStrike" dirty="0" err="1">
                          <a:effectLst/>
                        </a:rPr>
                        <a:t>Greece</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4906760"/>
                  </a:ext>
                </a:extLst>
              </a:tr>
              <a:tr h="211118">
                <a:tc>
                  <a:txBody>
                    <a:bodyPr/>
                    <a:lstStyle/>
                    <a:p>
                      <a:pPr algn="ctr" fontAlgn="b"/>
                      <a:r>
                        <a:rPr lang="it-IT" sz="1600" u="none" strike="noStrike">
                          <a:effectLst/>
                        </a:rPr>
                        <a:t>Italy</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11</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2709175"/>
                  </a:ext>
                </a:extLst>
              </a:tr>
              <a:tr h="211118">
                <a:tc>
                  <a:txBody>
                    <a:bodyPr/>
                    <a:lstStyle/>
                    <a:p>
                      <a:pPr algn="ctr" fontAlgn="b"/>
                      <a:r>
                        <a:rPr lang="it-IT" sz="1600" u="none" strike="noStrike">
                          <a:effectLst/>
                        </a:rPr>
                        <a:t>Netherlands</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438097"/>
                  </a:ext>
                </a:extLst>
              </a:tr>
              <a:tr h="211118">
                <a:tc>
                  <a:txBody>
                    <a:bodyPr/>
                    <a:lstStyle/>
                    <a:p>
                      <a:pPr algn="ctr" fontAlgn="b"/>
                      <a:r>
                        <a:rPr lang="it-IT" sz="1600" u="none" strike="noStrike" dirty="0" err="1">
                          <a:effectLst/>
                        </a:rPr>
                        <a:t>Norway</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5</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0785245"/>
                  </a:ext>
                </a:extLst>
              </a:tr>
              <a:tr h="211118">
                <a:tc>
                  <a:txBody>
                    <a:bodyPr/>
                    <a:lstStyle/>
                    <a:p>
                      <a:pPr algn="ctr" fontAlgn="b"/>
                      <a:r>
                        <a:rPr lang="it-IT" sz="1600" u="none" strike="noStrike">
                          <a:effectLst/>
                        </a:rPr>
                        <a:t>Poland</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9</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11</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3057818"/>
                  </a:ext>
                </a:extLst>
              </a:tr>
              <a:tr h="211118">
                <a:tc>
                  <a:txBody>
                    <a:bodyPr/>
                    <a:lstStyle/>
                    <a:p>
                      <a:pPr algn="ctr" fontAlgn="b"/>
                      <a:r>
                        <a:rPr lang="it-IT" sz="1600" u="none" strike="noStrike">
                          <a:effectLst/>
                        </a:rPr>
                        <a:t>Portugal</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0188838"/>
                  </a:ext>
                </a:extLst>
              </a:tr>
              <a:tr h="211118">
                <a:tc>
                  <a:txBody>
                    <a:bodyPr/>
                    <a:lstStyle/>
                    <a:p>
                      <a:pPr algn="ctr" fontAlgn="b"/>
                      <a:r>
                        <a:rPr lang="it-IT" sz="1600" u="none" strike="noStrike" dirty="0">
                          <a:effectLst/>
                        </a:rPr>
                        <a:t>Romania</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8</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103896"/>
                  </a:ext>
                </a:extLst>
              </a:tr>
              <a:tr h="211118">
                <a:tc>
                  <a:txBody>
                    <a:bodyPr/>
                    <a:lstStyle/>
                    <a:p>
                      <a:pPr algn="ctr" fontAlgn="b"/>
                      <a:r>
                        <a:rPr lang="it-IT" sz="1600" u="none" strike="noStrike" dirty="0">
                          <a:effectLst/>
                        </a:rPr>
                        <a:t>Serbia</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9</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1036797"/>
                  </a:ext>
                </a:extLst>
              </a:tr>
              <a:tr h="211118">
                <a:tc>
                  <a:txBody>
                    <a:bodyPr/>
                    <a:lstStyle/>
                    <a:p>
                      <a:pPr algn="ctr" fontAlgn="b"/>
                      <a:r>
                        <a:rPr lang="it-IT" sz="1600" u="none" strike="noStrike" dirty="0">
                          <a:effectLst/>
                        </a:rPr>
                        <a:t>Slovenia</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9</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13</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2816674"/>
                  </a:ext>
                </a:extLst>
              </a:tr>
              <a:tr h="211118">
                <a:tc>
                  <a:txBody>
                    <a:bodyPr/>
                    <a:lstStyle/>
                    <a:p>
                      <a:pPr algn="ctr" fontAlgn="b"/>
                      <a:r>
                        <a:rPr lang="it-IT" sz="1600" u="none" strike="noStrike" dirty="0" err="1">
                          <a:effectLst/>
                        </a:rPr>
                        <a:t>Spain</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6</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8506751"/>
                  </a:ext>
                </a:extLst>
              </a:tr>
              <a:tr h="211118">
                <a:tc>
                  <a:txBody>
                    <a:bodyPr/>
                    <a:lstStyle/>
                    <a:p>
                      <a:pPr algn="ctr" fontAlgn="b"/>
                      <a:r>
                        <a:rPr lang="it-IT" sz="1600" u="none" strike="noStrike" dirty="0" err="1">
                          <a:effectLst/>
                        </a:rPr>
                        <a:t>Sweden</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8</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4714375"/>
                  </a:ext>
                </a:extLst>
              </a:tr>
              <a:tr h="211118">
                <a:tc>
                  <a:txBody>
                    <a:bodyPr/>
                    <a:lstStyle/>
                    <a:p>
                      <a:pPr algn="ctr" fontAlgn="b"/>
                      <a:r>
                        <a:rPr lang="it-IT" sz="1600" u="none" strike="noStrike" dirty="0">
                          <a:effectLst/>
                        </a:rPr>
                        <a:t>Wales</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9</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0269860"/>
                  </a:ext>
                </a:extLst>
              </a:tr>
              <a:tr h="211118">
                <a:tc>
                  <a:txBody>
                    <a:bodyPr/>
                    <a:lstStyle/>
                    <a:p>
                      <a:pPr algn="ctr" fontAlgn="b"/>
                      <a:r>
                        <a:rPr lang="it-IT" sz="1600" b="1" u="none" strike="noStrike" dirty="0">
                          <a:effectLst/>
                        </a:rPr>
                        <a:t>Total</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a:effectLst/>
                        </a:rPr>
                        <a:t>37</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131</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168</a:t>
                      </a:r>
                    </a:p>
                  </a:txBody>
                  <a:tcPr marL="9525" marR="9525" marT="9525" marB="0" anchor="b"/>
                </a:tc>
                <a:extLst>
                  <a:ext uri="{0D108BD9-81ED-4DB2-BD59-A6C34878D82A}">
                    <a16:rowId xmlns:a16="http://schemas.microsoft.com/office/drawing/2014/main" val="1880774927"/>
                  </a:ext>
                </a:extLst>
              </a:tr>
            </a:tbl>
          </a:graphicData>
        </a:graphic>
      </p:graphicFrame>
    </p:spTree>
    <p:extLst>
      <p:ext uri="{BB962C8B-B14F-4D97-AF65-F5344CB8AC3E}">
        <p14:creationId xmlns:p14="http://schemas.microsoft.com/office/powerpoint/2010/main" val="287652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Main</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characteristics</a:t>
            </a:r>
            <a:r>
              <a:rPr lang="it-IT" b="1" cap="none" dirty="0">
                <a:solidFill>
                  <a:schemeClr val="bg1"/>
                </a:solidFill>
                <a:latin typeface="Arial" panose="020B0604020202020204" pitchFamily="34" charset="0"/>
                <a:cs typeface="Arial" panose="020B0604020202020204" pitchFamily="34" charset="0"/>
              </a:rPr>
              <a:t> of policies on SDH</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5447645"/>
          </a:xfrm>
          <a:prstGeom prst="rect">
            <a:avLst/>
          </a:prstGeom>
        </p:spPr>
        <p:txBody>
          <a:bodyPr wrap="square">
            <a:spAutoFit/>
          </a:bodyPr>
          <a:lstStyle/>
          <a:p>
            <a:r>
              <a:rPr lang="en-GB" sz="2200" dirty="0"/>
              <a:t>A temporal comparison is difficult but:</a:t>
            </a:r>
          </a:p>
          <a:p>
            <a:endParaRPr lang="en-GB" sz="2000" dirty="0"/>
          </a:p>
          <a:p>
            <a:pPr marL="457200" indent="-457200">
              <a:buFont typeface="+mj-lt"/>
              <a:buAutoNum type="arabicPeriod"/>
            </a:pPr>
            <a:r>
              <a:rPr lang="en-GB" sz="2200" dirty="0"/>
              <a:t>Cross sectoral work has increased (51,4% to 65,6%) with an increase also in the average number of ministries involved </a:t>
            </a:r>
          </a:p>
          <a:p>
            <a:pPr marL="457200" indent="-457200">
              <a:buFont typeface="+mj-lt"/>
              <a:buAutoNum type="arabicPeriod"/>
            </a:pPr>
            <a:r>
              <a:rPr lang="en-GB" sz="2200" dirty="0"/>
              <a:t>Increase also in the variety of ministries involved (for example policies acting on the contexts as transports, urban planning and environment from 24,2% to 34%)</a:t>
            </a:r>
          </a:p>
          <a:p>
            <a:pPr marL="457200" indent="-457200">
              <a:buFont typeface="+mj-lt"/>
              <a:buAutoNum type="arabicPeriod"/>
            </a:pPr>
            <a:r>
              <a:rPr lang="en-GB" sz="2200" dirty="0"/>
              <a:t>Dimensions of vulnerability have increased (more than 2 from 34% to 50%)</a:t>
            </a:r>
          </a:p>
          <a:p>
            <a:pPr marL="457200" indent="-457200">
              <a:buFont typeface="+mj-lt"/>
              <a:buAutoNum type="arabicPeriod"/>
            </a:pPr>
            <a:r>
              <a:rPr lang="en-GB" sz="2200" dirty="0"/>
              <a:t>Policies not evaluated or monitored or without equity assessments have decreased (from 52,2% to 40%)</a:t>
            </a:r>
          </a:p>
          <a:p>
            <a:pPr marL="457200" indent="-457200">
              <a:buFont typeface="+mj-lt"/>
              <a:buAutoNum type="arabicPeriod"/>
            </a:pPr>
            <a:r>
              <a:rPr lang="en-GB" sz="2200" dirty="0"/>
              <a:t>Approaches on the social gradient seem to have increased (from 27% to 37%)</a:t>
            </a:r>
          </a:p>
          <a:p>
            <a:pPr marL="457200" indent="-457200">
              <a:buFont typeface="+mj-lt"/>
              <a:buAutoNum type="arabicPeriod"/>
            </a:pPr>
            <a:r>
              <a:rPr lang="en-GB" sz="2200" dirty="0"/>
              <a:t>The same happens for policies directly aimed at tackling health inequalities</a:t>
            </a:r>
          </a:p>
        </p:txBody>
      </p:sp>
    </p:spTree>
    <p:extLst>
      <p:ext uri="{BB962C8B-B14F-4D97-AF65-F5344CB8AC3E}">
        <p14:creationId xmlns:p14="http://schemas.microsoft.com/office/powerpoint/2010/main" val="27645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Is</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there</a:t>
            </a:r>
            <a:r>
              <a:rPr lang="it-IT" b="1" cap="none" dirty="0">
                <a:solidFill>
                  <a:schemeClr val="bg1"/>
                </a:solidFill>
                <a:latin typeface="Arial" panose="020B0604020202020204" pitchFamily="34" charset="0"/>
                <a:cs typeface="Arial" panose="020B0604020202020204" pitchFamily="34" charset="0"/>
              </a:rPr>
              <a:t> a relation </a:t>
            </a:r>
            <a:r>
              <a:rPr lang="it-IT" b="1" cap="none" dirty="0" err="1">
                <a:solidFill>
                  <a:schemeClr val="bg1"/>
                </a:solidFill>
                <a:latin typeface="Arial" panose="020B0604020202020204" pitchFamily="34" charset="0"/>
                <a:cs typeface="Arial" panose="020B0604020202020204" pitchFamily="34" charset="0"/>
              </a:rPr>
              <a:t>among</a:t>
            </a:r>
            <a:r>
              <a:rPr lang="it-IT" b="1" cap="none" dirty="0">
                <a:solidFill>
                  <a:schemeClr val="bg1"/>
                </a:solidFill>
                <a:latin typeface="Arial" panose="020B0604020202020204" pitchFamily="34" charset="0"/>
                <a:cs typeface="Arial" panose="020B0604020202020204" pitchFamily="34" charset="0"/>
              </a:rPr>
              <a:t> governance of HI and policies on SDH? </a:t>
            </a:r>
            <a:r>
              <a:rPr lang="it-IT" b="1" cap="none" dirty="0" err="1">
                <a:solidFill>
                  <a:schemeClr val="bg1"/>
                </a:solidFill>
                <a:latin typeface="Arial" panose="020B0604020202020204" pitchFamily="34" charset="0"/>
                <a:cs typeface="Arial" panose="020B0604020202020204" pitchFamily="34" charset="0"/>
              </a:rPr>
              <a:t>Differences</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still</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exist</a:t>
            </a:r>
            <a:endParaRPr lang="it-IT" b="1" cap="none" dirty="0">
              <a:solidFill>
                <a:schemeClr val="bg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369332"/>
          </a:xfrm>
          <a:prstGeom prst="rect">
            <a:avLst/>
          </a:prstGeom>
        </p:spPr>
        <p:txBody>
          <a:bodyPr wrap="square">
            <a:spAutoFit/>
          </a:bodyPr>
          <a:lstStyle/>
          <a:p>
            <a:r>
              <a:rPr lang="en-GB" dirty="0"/>
              <a:t>It seems to be associated with the advancement of policies….</a:t>
            </a:r>
          </a:p>
        </p:txBody>
      </p:sp>
      <p:graphicFrame>
        <p:nvGraphicFramePr>
          <p:cNvPr id="6" name="Grafico 5">
            <a:extLst>
              <a:ext uri="{FF2B5EF4-FFF2-40B4-BE49-F238E27FC236}">
                <a16:creationId xmlns:a16="http://schemas.microsoft.com/office/drawing/2014/main" id="{71B35EBD-6891-4D46-9D93-100D94A03A2E}"/>
              </a:ext>
            </a:extLst>
          </p:cNvPr>
          <p:cNvGraphicFramePr>
            <a:graphicFrameLocks/>
          </p:cNvGraphicFramePr>
          <p:nvPr>
            <p:extLst>
              <p:ext uri="{D42A27DB-BD31-4B8C-83A1-F6EECF244321}">
                <p14:modId xmlns:p14="http://schemas.microsoft.com/office/powerpoint/2010/main" val="2098195635"/>
              </p:ext>
            </p:extLst>
          </p:nvPr>
        </p:nvGraphicFramePr>
        <p:xfrm>
          <a:off x="1682387" y="1603888"/>
          <a:ext cx="6301740" cy="3879518"/>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62B287A5-B29B-4398-A222-FAB81BD96C7B}"/>
              </a:ext>
            </a:extLst>
          </p:cNvPr>
          <p:cNvSpPr txBox="1"/>
          <p:nvPr/>
        </p:nvSpPr>
        <p:spPr>
          <a:xfrm>
            <a:off x="1300480" y="5483406"/>
            <a:ext cx="7213600" cy="1200329"/>
          </a:xfrm>
          <a:prstGeom prst="rect">
            <a:avLst/>
          </a:prstGeom>
          <a:noFill/>
        </p:spPr>
        <p:txBody>
          <a:bodyPr wrap="square" rtlCol="0">
            <a:spAutoFit/>
          </a:bodyPr>
          <a:lstStyle/>
          <a:p>
            <a:pPr algn="ctr"/>
            <a:r>
              <a:rPr lang="it-IT" sz="2400" dirty="0"/>
              <a:t>The more the governance of HI </a:t>
            </a:r>
            <a:r>
              <a:rPr lang="it-IT" sz="2400" dirty="0" err="1"/>
              <a:t>is</a:t>
            </a:r>
            <a:r>
              <a:rPr lang="it-IT" sz="2400" dirty="0"/>
              <a:t> </a:t>
            </a:r>
            <a:r>
              <a:rPr lang="it-IT" sz="2400" dirty="0" err="1"/>
              <a:t>advanced</a:t>
            </a:r>
            <a:r>
              <a:rPr lang="it-IT" sz="2400" dirty="0"/>
              <a:t> the more policies and actions </a:t>
            </a:r>
            <a:r>
              <a:rPr lang="it-IT" sz="2400" dirty="0" err="1"/>
              <a:t>acting</a:t>
            </a:r>
            <a:r>
              <a:rPr lang="it-IT" sz="2400" dirty="0"/>
              <a:t> on the SDH are equity </a:t>
            </a:r>
            <a:r>
              <a:rPr lang="it-IT" sz="2400" dirty="0" err="1"/>
              <a:t>oriented</a:t>
            </a:r>
            <a:endParaRPr lang="it-IT" sz="2400" dirty="0"/>
          </a:p>
        </p:txBody>
      </p:sp>
    </p:spTree>
    <p:extLst>
      <p:ext uri="{BB962C8B-B14F-4D97-AF65-F5344CB8AC3E}">
        <p14:creationId xmlns:p14="http://schemas.microsoft.com/office/powerpoint/2010/main" val="156983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C36DEBDF-82B7-4C19-A87B-3D5700A63CA4}"/>
              </a:ext>
            </a:extLst>
          </p:cNvPr>
          <p:cNvGraphicFramePr>
            <a:graphicFrameLocks/>
          </p:cNvGraphicFramePr>
          <p:nvPr>
            <p:extLst>
              <p:ext uri="{D42A27DB-BD31-4B8C-83A1-F6EECF244321}">
                <p14:modId xmlns:p14="http://schemas.microsoft.com/office/powerpoint/2010/main" val="769320123"/>
              </p:ext>
            </p:extLst>
          </p:nvPr>
        </p:nvGraphicFramePr>
        <p:xfrm>
          <a:off x="1068387" y="1254117"/>
          <a:ext cx="6152220" cy="4642186"/>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1B54D758-1B31-4BAC-ACFA-AF25D142E9AF}"/>
              </a:ext>
            </a:extLst>
          </p:cNvPr>
          <p:cNvSpPr txBox="1"/>
          <p:nvPr/>
        </p:nvSpPr>
        <p:spPr>
          <a:xfrm>
            <a:off x="7101186" y="2494376"/>
            <a:ext cx="1990854" cy="2308324"/>
          </a:xfrm>
          <a:prstGeom prst="rect">
            <a:avLst/>
          </a:prstGeom>
          <a:noFill/>
        </p:spPr>
        <p:txBody>
          <a:bodyPr wrap="square" rtlCol="0">
            <a:spAutoFit/>
          </a:bodyPr>
          <a:lstStyle/>
          <a:p>
            <a:pPr algn="ctr"/>
            <a:r>
              <a:rPr lang="it-IT" sz="3600" b="1" dirty="0" err="1"/>
              <a:t>Is</a:t>
            </a:r>
            <a:r>
              <a:rPr lang="it-IT" sz="3600" b="1" dirty="0"/>
              <a:t> the gap closing?</a:t>
            </a:r>
          </a:p>
        </p:txBody>
      </p:sp>
      <p:sp>
        <p:nvSpPr>
          <p:cNvPr id="11" name="Title 1">
            <a:extLst>
              <a:ext uri="{FF2B5EF4-FFF2-40B4-BE49-F238E27FC236}">
                <a16:creationId xmlns:a16="http://schemas.microsoft.com/office/drawing/2014/main" id="{0F7048A2-77BC-4973-ACEC-73719C028237}"/>
              </a:ext>
            </a:extLst>
          </p:cNvPr>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The good news</a:t>
            </a:r>
          </a:p>
        </p:txBody>
      </p:sp>
      <p:sp>
        <p:nvSpPr>
          <p:cNvPr id="6" name="CasellaDiTesto 5">
            <a:extLst>
              <a:ext uri="{FF2B5EF4-FFF2-40B4-BE49-F238E27FC236}">
                <a16:creationId xmlns:a16="http://schemas.microsoft.com/office/drawing/2014/main" id="{D4ADA336-71D1-4529-9C02-F738CFA390BA}"/>
              </a:ext>
            </a:extLst>
          </p:cNvPr>
          <p:cNvSpPr txBox="1"/>
          <p:nvPr/>
        </p:nvSpPr>
        <p:spPr>
          <a:xfrm>
            <a:off x="2067102" y="5865556"/>
            <a:ext cx="5989730" cy="707886"/>
          </a:xfrm>
          <a:prstGeom prst="rect">
            <a:avLst/>
          </a:prstGeom>
          <a:solidFill>
            <a:srgbClr val="FFC000"/>
          </a:solidFill>
        </p:spPr>
        <p:txBody>
          <a:bodyPr wrap="square" rtlCol="0">
            <a:spAutoFit/>
          </a:bodyPr>
          <a:lstStyle/>
          <a:p>
            <a:r>
              <a:rPr lang="it-IT" sz="4000" b="1" dirty="0"/>
              <a:t>Much </a:t>
            </a:r>
            <a:r>
              <a:rPr lang="it-IT" sz="4000" b="1" dirty="0" err="1"/>
              <a:t>is</a:t>
            </a:r>
            <a:r>
              <a:rPr lang="it-IT" sz="4000" b="1" dirty="0"/>
              <a:t> </a:t>
            </a:r>
            <a:r>
              <a:rPr lang="it-IT" sz="4000" b="1" dirty="0" err="1"/>
              <a:t>still</a:t>
            </a:r>
            <a:r>
              <a:rPr lang="it-IT" sz="4000" b="1" dirty="0"/>
              <a:t> to be </a:t>
            </a:r>
            <a:r>
              <a:rPr lang="it-IT" sz="4000" b="1" dirty="0" err="1"/>
              <a:t>done</a:t>
            </a:r>
            <a:r>
              <a:rPr lang="it-IT" sz="4000" b="1" dirty="0"/>
              <a:t>!</a:t>
            </a:r>
          </a:p>
        </p:txBody>
      </p:sp>
      <p:sp>
        <p:nvSpPr>
          <p:cNvPr id="3" name="CasellaDiTesto 2">
            <a:extLst>
              <a:ext uri="{FF2B5EF4-FFF2-40B4-BE49-F238E27FC236}">
                <a16:creationId xmlns:a16="http://schemas.microsoft.com/office/drawing/2014/main" id="{94F1BAD3-74E9-418F-935F-728660FA27E0}"/>
              </a:ext>
            </a:extLst>
          </p:cNvPr>
          <p:cNvSpPr txBox="1"/>
          <p:nvPr/>
        </p:nvSpPr>
        <p:spPr>
          <a:xfrm>
            <a:off x="1582503" y="3073341"/>
            <a:ext cx="1317523" cy="276999"/>
          </a:xfrm>
          <a:prstGeom prst="rect">
            <a:avLst/>
          </a:prstGeom>
          <a:noFill/>
        </p:spPr>
        <p:txBody>
          <a:bodyPr wrap="square" lIns="0" tIns="0" rIns="0" bIns="0" rtlCol="0">
            <a:spAutoFit/>
          </a:bodyPr>
          <a:lstStyle/>
          <a:p>
            <a:pPr algn="ctr"/>
            <a:r>
              <a:rPr lang="it-IT" b="1" dirty="0" err="1"/>
              <a:t>Before</a:t>
            </a:r>
            <a:endParaRPr lang="it-IT" b="1" dirty="0"/>
          </a:p>
        </p:txBody>
      </p:sp>
      <p:sp>
        <p:nvSpPr>
          <p:cNvPr id="8" name="CasellaDiTesto 7">
            <a:extLst>
              <a:ext uri="{FF2B5EF4-FFF2-40B4-BE49-F238E27FC236}">
                <a16:creationId xmlns:a16="http://schemas.microsoft.com/office/drawing/2014/main" id="{677E3ED1-8DCF-49F5-9BA5-B5A29BCC9E36}"/>
              </a:ext>
            </a:extLst>
          </p:cNvPr>
          <p:cNvSpPr txBox="1"/>
          <p:nvPr/>
        </p:nvSpPr>
        <p:spPr>
          <a:xfrm>
            <a:off x="2339588" y="3073341"/>
            <a:ext cx="1219200" cy="276999"/>
          </a:xfrm>
          <a:prstGeom prst="rect">
            <a:avLst/>
          </a:prstGeom>
          <a:noFill/>
        </p:spPr>
        <p:txBody>
          <a:bodyPr wrap="square" lIns="0" tIns="0" rIns="0" bIns="0" rtlCol="0">
            <a:spAutoFit/>
          </a:bodyPr>
          <a:lstStyle/>
          <a:p>
            <a:pPr algn="ctr"/>
            <a:r>
              <a:rPr lang="it-IT" b="1" dirty="0"/>
              <a:t>After</a:t>
            </a:r>
          </a:p>
        </p:txBody>
      </p:sp>
      <p:sp>
        <p:nvSpPr>
          <p:cNvPr id="4" name="Rettangolo 3">
            <a:extLst>
              <a:ext uri="{FF2B5EF4-FFF2-40B4-BE49-F238E27FC236}">
                <a16:creationId xmlns:a16="http://schemas.microsoft.com/office/drawing/2014/main" id="{1FA9AC26-AF5E-4DF9-A563-06C0A9EA70AB}"/>
              </a:ext>
            </a:extLst>
          </p:cNvPr>
          <p:cNvSpPr/>
          <p:nvPr/>
        </p:nvSpPr>
        <p:spPr>
          <a:xfrm>
            <a:off x="2231432" y="3438323"/>
            <a:ext cx="697627" cy="369332"/>
          </a:xfrm>
          <a:prstGeom prst="rect">
            <a:avLst/>
          </a:prstGeom>
        </p:spPr>
        <p:txBody>
          <a:bodyPr wrap="none">
            <a:spAutoFit/>
          </a:bodyPr>
          <a:lstStyle/>
          <a:p>
            <a:r>
              <a:rPr lang="it-IT" b="1" dirty="0"/>
              <a:t>2012</a:t>
            </a:r>
            <a:endParaRPr lang="it-IT" dirty="0"/>
          </a:p>
        </p:txBody>
      </p:sp>
      <p:sp>
        <p:nvSpPr>
          <p:cNvPr id="10" name="CasellaDiTesto 9">
            <a:extLst>
              <a:ext uri="{FF2B5EF4-FFF2-40B4-BE49-F238E27FC236}">
                <a16:creationId xmlns:a16="http://schemas.microsoft.com/office/drawing/2014/main" id="{7F211BEF-2627-4FA5-9D8D-98356BBFD7B2}"/>
              </a:ext>
            </a:extLst>
          </p:cNvPr>
          <p:cNvSpPr txBox="1"/>
          <p:nvPr/>
        </p:nvSpPr>
        <p:spPr>
          <a:xfrm>
            <a:off x="3406658" y="2646285"/>
            <a:ext cx="1317523" cy="276999"/>
          </a:xfrm>
          <a:prstGeom prst="rect">
            <a:avLst/>
          </a:prstGeom>
          <a:noFill/>
        </p:spPr>
        <p:txBody>
          <a:bodyPr wrap="square" lIns="0" tIns="0" rIns="0" bIns="0" rtlCol="0">
            <a:spAutoFit/>
          </a:bodyPr>
          <a:lstStyle/>
          <a:p>
            <a:pPr algn="ctr"/>
            <a:r>
              <a:rPr lang="it-IT" b="1" dirty="0" err="1"/>
              <a:t>Before</a:t>
            </a:r>
            <a:endParaRPr lang="it-IT" b="1" dirty="0"/>
          </a:p>
        </p:txBody>
      </p:sp>
      <p:sp>
        <p:nvSpPr>
          <p:cNvPr id="12" name="CasellaDiTesto 11">
            <a:extLst>
              <a:ext uri="{FF2B5EF4-FFF2-40B4-BE49-F238E27FC236}">
                <a16:creationId xmlns:a16="http://schemas.microsoft.com/office/drawing/2014/main" id="{C86BF43D-51E1-4812-8553-CB7AF89709D6}"/>
              </a:ext>
            </a:extLst>
          </p:cNvPr>
          <p:cNvSpPr txBox="1"/>
          <p:nvPr/>
        </p:nvSpPr>
        <p:spPr>
          <a:xfrm>
            <a:off x="4163743" y="2646285"/>
            <a:ext cx="1219200" cy="276999"/>
          </a:xfrm>
          <a:prstGeom prst="rect">
            <a:avLst/>
          </a:prstGeom>
          <a:noFill/>
        </p:spPr>
        <p:txBody>
          <a:bodyPr wrap="square" lIns="0" tIns="0" rIns="0" bIns="0" rtlCol="0">
            <a:spAutoFit/>
          </a:bodyPr>
          <a:lstStyle/>
          <a:p>
            <a:pPr algn="ctr"/>
            <a:r>
              <a:rPr lang="it-IT" b="1" dirty="0"/>
              <a:t>After</a:t>
            </a:r>
          </a:p>
        </p:txBody>
      </p:sp>
      <p:sp>
        <p:nvSpPr>
          <p:cNvPr id="13" name="Rettangolo 12">
            <a:extLst>
              <a:ext uri="{FF2B5EF4-FFF2-40B4-BE49-F238E27FC236}">
                <a16:creationId xmlns:a16="http://schemas.microsoft.com/office/drawing/2014/main" id="{2A25FAC8-C14E-4B09-AB05-196CCB2D8B8B}"/>
              </a:ext>
            </a:extLst>
          </p:cNvPr>
          <p:cNvSpPr/>
          <p:nvPr/>
        </p:nvSpPr>
        <p:spPr>
          <a:xfrm>
            <a:off x="4055587" y="3011267"/>
            <a:ext cx="697627" cy="369332"/>
          </a:xfrm>
          <a:prstGeom prst="rect">
            <a:avLst/>
          </a:prstGeom>
        </p:spPr>
        <p:txBody>
          <a:bodyPr wrap="none">
            <a:spAutoFit/>
          </a:bodyPr>
          <a:lstStyle/>
          <a:p>
            <a:r>
              <a:rPr lang="it-IT" b="1" dirty="0"/>
              <a:t>2012</a:t>
            </a:r>
            <a:endParaRPr lang="it-IT" dirty="0"/>
          </a:p>
        </p:txBody>
      </p:sp>
      <p:sp>
        <p:nvSpPr>
          <p:cNvPr id="14" name="CasellaDiTesto 13">
            <a:extLst>
              <a:ext uri="{FF2B5EF4-FFF2-40B4-BE49-F238E27FC236}">
                <a16:creationId xmlns:a16="http://schemas.microsoft.com/office/drawing/2014/main" id="{8D5178FD-2113-47C5-B91F-4BD79F83E728}"/>
              </a:ext>
            </a:extLst>
          </p:cNvPr>
          <p:cNvSpPr txBox="1"/>
          <p:nvPr/>
        </p:nvSpPr>
        <p:spPr>
          <a:xfrm>
            <a:off x="5244322" y="2138717"/>
            <a:ext cx="1317523" cy="276999"/>
          </a:xfrm>
          <a:prstGeom prst="rect">
            <a:avLst/>
          </a:prstGeom>
          <a:noFill/>
        </p:spPr>
        <p:txBody>
          <a:bodyPr wrap="square" lIns="0" tIns="0" rIns="0" bIns="0" rtlCol="0">
            <a:spAutoFit/>
          </a:bodyPr>
          <a:lstStyle/>
          <a:p>
            <a:pPr algn="ctr"/>
            <a:r>
              <a:rPr lang="it-IT" b="1" dirty="0" err="1"/>
              <a:t>Before</a:t>
            </a:r>
            <a:endParaRPr lang="it-IT" b="1" dirty="0"/>
          </a:p>
        </p:txBody>
      </p:sp>
      <p:sp>
        <p:nvSpPr>
          <p:cNvPr id="15" name="CasellaDiTesto 14">
            <a:extLst>
              <a:ext uri="{FF2B5EF4-FFF2-40B4-BE49-F238E27FC236}">
                <a16:creationId xmlns:a16="http://schemas.microsoft.com/office/drawing/2014/main" id="{829A5ECE-9890-49C5-BC0C-AE2050FBAE93}"/>
              </a:ext>
            </a:extLst>
          </p:cNvPr>
          <p:cNvSpPr txBox="1"/>
          <p:nvPr/>
        </p:nvSpPr>
        <p:spPr>
          <a:xfrm>
            <a:off x="6001407" y="2138717"/>
            <a:ext cx="1219200" cy="276999"/>
          </a:xfrm>
          <a:prstGeom prst="rect">
            <a:avLst/>
          </a:prstGeom>
          <a:noFill/>
        </p:spPr>
        <p:txBody>
          <a:bodyPr wrap="square" lIns="0" tIns="0" rIns="0" bIns="0" rtlCol="0">
            <a:spAutoFit/>
          </a:bodyPr>
          <a:lstStyle/>
          <a:p>
            <a:pPr algn="ctr"/>
            <a:r>
              <a:rPr lang="it-IT" b="1" dirty="0"/>
              <a:t>After</a:t>
            </a:r>
          </a:p>
        </p:txBody>
      </p:sp>
      <p:sp>
        <p:nvSpPr>
          <p:cNvPr id="16" name="Rettangolo 15">
            <a:extLst>
              <a:ext uri="{FF2B5EF4-FFF2-40B4-BE49-F238E27FC236}">
                <a16:creationId xmlns:a16="http://schemas.microsoft.com/office/drawing/2014/main" id="{D9083C3D-13ED-473B-8A13-DEECD2170D96}"/>
              </a:ext>
            </a:extLst>
          </p:cNvPr>
          <p:cNvSpPr/>
          <p:nvPr/>
        </p:nvSpPr>
        <p:spPr>
          <a:xfrm>
            <a:off x="5893251" y="2503699"/>
            <a:ext cx="697627" cy="369332"/>
          </a:xfrm>
          <a:prstGeom prst="rect">
            <a:avLst/>
          </a:prstGeom>
        </p:spPr>
        <p:txBody>
          <a:bodyPr wrap="none">
            <a:spAutoFit/>
          </a:bodyPr>
          <a:lstStyle/>
          <a:p>
            <a:r>
              <a:rPr lang="it-IT" b="1" dirty="0"/>
              <a:t>2012</a:t>
            </a:r>
            <a:endParaRPr lang="it-IT" dirty="0"/>
          </a:p>
        </p:txBody>
      </p:sp>
      <p:sp>
        <p:nvSpPr>
          <p:cNvPr id="17" name="Ovale 16">
            <a:extLst>
              <a:ext uri="{FF2B5EF4-FFF2-40B4-BE49-F238E27FC236}">
                <a16:creationId xmlns:a16="http://schemas.microsoft.com/office/drawing/2014/main" id="{63D7B5F9-8188-488B-A6BB-249EC21C89F8}"/>
              </a:ext>
            </a:extLst>
          </p:cNvPr>
          <p:cNvSpPr/>
          <p:nvPr/>
        </p:nvSpPr>
        <p:spPr>
          <a:xfrm>
            <a:off x="6001407" y="2792680"/>
            <a:ext cx="871341" cy="369332"/>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54D37E46-2E9E-4BAB-98FC-11495C620345}"/>
              </a:ext>
            </a:extLst>
          </p:cNvPr>
          <p:cNvSpPr txBox="1"/>
          <p:nvPr/>
        </p:nvSpPr>
        <p:spPr>
          <a:xfrm>
            <a:off x="1956619" y="5240594"/>
            <a:ext cx="1219200" cy="461665"/>
          </a:xfrm>
          <a:prstGeom prst="rect">
            <a:avLst/>
          </a:prstGeom>
          <a:solidFill>
            <a:schemeClr val="bg1"/>
          </a:solidFill>
        </p:spPr>
        <p:txBody>
          <a:bodyPr wrap="square" rtlCol="0">
            <a:spAutoFit/>
          </a:bodyPr>
          <a:lstStyle/>
          <a:p>
            <a:pPr algn="ctr"/>
            <a:r>
              <a:rPr lang="it-IT" sz="2400" b="1" dirty="0"/>
              <a:t>C</a:t>
            </a:r>
          </a:p>
        </p:txBody>
      </p:sp>
      <p:sp>
        <p:nvSpPr>
          <p:cNvPr id="21" name="CasellaDiTesto 20">
            <a:extLst>
              <a:ext uri="{FF2B5EF4-FFF2-40B4-BE49-F238E27FC236}">
                <a16:creationId xmlns:a16="http://schemas.microsoft.com/office/drawing/2014/main" id="{56430C47-ED41-43B4-B7B5-3CAEB0FCFB35}"/>
              </a:ext>
            </a:extLst>
          </p:cNvPr>
          <p:cNvSpPr txBox="1"/>
          <p:nvPr/>
        </p:nvSpPr>
        <p:spPr>
          <a:xfrm>
            <a:off x="3801782" y="5240593"/>
            <a:ext cx="1140542" cy="461665"/>
          </a:xfrm>
          <a:prstGeom prst="rect">
            <a:avLst/>
          </a:prstGeom>
          <a:solidFill>
            <a:schemeClr val="bg1"/>
          </a:solidFill>
        </p:spPr>
        <p:txBody>
          <a:bodyPr wrap="square" rtlCol="0">
            <a:spAutoFit/>
          </a:bodyPr>
          <a:lstStyle/>
          <a:p>
            <a:pPr algn="ctr"/>
            <a:r>
              <a:rPr lang="it-IT" sz="2400" b="1" dirty="0"/>
              <a:t>B</a:t>
            </a:r>
          </a:p>
        </p:txBody>
      </p:sp>
      <p:sp>
        <p:nvSpPr>
          <p:cNvPr id="22" name="CasellaDiTesto 21">
            <a:extLst>
              <a:ext uri="{FF2B5EF4-FFF2-40B4-BE49-F238E27FC236}">
                <a16:creationId xmlns:a16="http://schemas.microsoft.com/office/drawing/2014/main" id="{40C7C616-555C-45BD-8486-090CF79B7682}"/>
              </a:ext>
            </a:extLst>
          </p:cNvPr>
          <p:cNvSpPr txBox="1"/>
          <p:nvPr/>
        </p:nvSpPr>
        <p:spPr>
          <a:xfrm>
            <a:off x="5604391" y="5240594"/>
            <a:ext cx="1140542" cy="461665"/>
          </a:xfrm>
          <a:prstGeom prst="rect">
            <a:avLst/>
          </a:prstGeom>
          <a:solidFill>
            <a:schemeClr val="bg1"/>
          </a:solidFill>
        </p:spPr>
        <p:txBody>
          <a:bodyPr wrap="square" rtlCol="0">
            <a:spAutoFit/>
          </a:bodyPr>
          <a:lstStyle/>
          <a:p>
            <a:pPr algn="ctr"/>
            <a:r>
              <a:rPr lang="it-IT" sz="2400" b="1" dirty="0"/>
              <a:t>A</a:t>
            </a:r>
          </a:p>
        </p:txBody>
      </p:sp>
    </p:spTree>
    <p:extLst>
      <p:ext uri="{BB962C8B-B14F-4D97-AF65-F5344CB8AC3E}">
        <p14:creationId xmlns:p14="http://schemas.microsoft.com/office/powerpoint/2010/main" val="2144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7EB29D62-EFEA-46C3-B387-27A4042A81EC}"/>
              </a:ext>
            </a:extLst>
          </p:cNvPr>
          <p:cNvGraphicFramePr>
            <a:graphicFrameLocks/>
          </p:cNvGraphicFramePr>
          <p:nvPr>
            <p:extLst>
              <p:ext uri="{D42A27DB-BD31-4B8C-83A1-F6EECF244321}">
                <p14:modId xmlns:p14="http://schemas.microsoft.com/office/powerpoint/2010/main" val="2734269059"/>
              </p:ext>
            </p:extLst>
          </p:nvPr>
        </p:nvGraphicFramePr>
        <p:xfrm>
          <a:off x="1068386" y="1147029"/>
          <a:ext cx="7827763" cy="37548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The </a:t>
            </a:r>
            <a:r>
              <a:rPr lang="it-IT" b="1" cap="none" dirty="0" err="1">
                <a:solidFill>
                  <a:schemeClr val="bg1"/>
                </a:solidFill>
                <a:latin typeface="Arial" panose="020B0604020202020204" pitchFamily="34" charset="0"/>
                <a:cs typeface="Arial" panose="020B0604020202020204" pitchFamily="34" charset="0"/>
              </a:rPr>
              <a:t>role</a:t>
            </a:r>
            <a:r>
              <a:rPr lang="it-IT" b="1" cap="none" dirty="0">
                <a:solidFill>
                  <a:schemeClr val="bg1"/>
                </a:solidFill>
                <a:latin typeface="Arial" panose="020B0604020202020204" pitchFamily="34" charset="0"/>
                <a:cs typeface="Arial" panose="020B0604020202020204" pitchFamily="34" charset="0"/>
              </a:rPr>
              <a:t> of the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sector</a:t>
            </a:r>
            <a:endParaRPr lang="it-IT" b="1" cap="none" dirty="0">
              <a:solidFill>
                <a:schemeClr val="bg1"/>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402AFA95-DF84-475C-B135-AB7C353D878D}"/>
              </a:ext>
            </a:extLst>
          </p:cNvPr>
          <p:cNvSpPr/>
          <p:nvPr/>
        </p:nvSpPr>
        <p:spPr>
          <a:xfrm>
            <a:off x="2968821" y="4702389"/>
            <a:ext cx="4572000" cy="584775"/>
          </a:xfrm>
          <a:prstGeom prst="rect">
            <a:avLst/>
          </a:prstGeom>
        </p:spPr>
        <p:txBody>
          <a:bodyPr>
            <a:spAutoFit/>
          </a:bodyPr>
          <a:lstStyle/>
          <a:p>
            <a:pPr algn="ctr">
              <a:defRPr sz="2100" b="1" i="0" u="none" strike="noStrike" kern="1200" spc="0" baseline="0">
                <a:solidFill>
                  <a:prstClr val="black">
                    <a:lumMod val="65000"/>
                    <a:lumOff val="35000"/>
                  </a:prstClr>
                </a:solidFill>
                <a:latin typeface="+mn-lt"/>
                <a:ea typeface="+mn-ea"/>
                <a:cs typeface="+mn-cs"/>
              </a:defRPr>
            </a:pPr>
            <a:r>
              <a:rPr lang="it-IT" sz="1600" dirty="0">
                <a:solidFill>
                  <a:prstClr val="black">
                    <a:lumMod val="65000"/>
                    <a:lumOff val="35000"/>
                  </a:prstClr>
                </a:solidFill>
              </a:rPr>
              <a:t>% of policies </a:t>
            </a:r>
            <a:r>
              <a:rPr lang="it-IT" sz="1600" dirty="0" err="1">
                <a:solidFill>
                  <a:prstClr val="black">
                    <a:lumMod val="65000"/>
                    <a:lumOff val="35000"/>
                  </a:prstClr>
                </a:solidFill>
              </a:rPr>
              <a:t>where</a:t>
            </a:r>
            <a:r>
              <a:rPr lang="it-IT" sz="1600" dirty="0">
                <a:solidFill>
                  <a:prstClr val="black">
                    <a:lumMod val="65000"/>
                    <a:lumOff val="35000"/>
                  </a:prstClr>
                </a:solidFill>
              </a:rPr>
              <a:t> HI are the </a:t>
            </a:r>
            <a:r>
              <a:rPr lang="it-IT" sz="1600" dirty="0" err="1">
                <a:solidFill>
                  <a:prstClr val="black">
                    <a:lumMod val="65000"/>
                    <a:lumOff val="35000"/>
                  </a:prstClr>
                </a:solidFill>
              </a:rPr>
              <a:t>main</a:t>
            </a:r>
            <a:r>
              <a:rPr lang="it-IT" sz="1600" dirty="0">
                <a:solidFill>
                  <a:prstClr val="black">
                    <a:lumMod val="65000"/>
                    <a:lumOff val="35000"/>
                  </a:prstClr>
                </a:solidFill>
              </a:rPr>
              <a:t> </a:t>
            </a:r>
            <a:br>
              <a:rPr lang="it-IT" sz="1600" dirty="0">
                <a:solidFill>
                  <a:prstClr val="black">
                    <a:lumMod val="65000"/>
                    <a:lumOff val="35000"/>
                  </a:prstClr>
                </a:solidFill>
              </a:rPr>
            </a:br>
            <a:r>
              <a:rPr lang="it-IT" sz="1600" dirty="0">
                <a:solidFill>
                  <a:prstClr val="black">
                    <a:lumMod val="65000"/>
                    <a:lumOff val="35000"/>
                  </a:prstClr>
                </a:solidFill>
              </a:rPr>
              <a:t>or one of the </a:t>
            </a:r>
            <a:r>
              <a:rPr lang="it-IT" sz="1600" dirty="0" err="1">
                <a:solidFill>
                  <a:prstClr val="black">
                    <a:lumMod val="65000"/>
                    <a:lumOff val="35000"/>
                  </a:prstClr>
                </a:solidFill>
              </a:rPr>
              <a:t>objectives</a:t>
            </a:r>
            <a:r>
              <a:rPr lang="it-IT" sz="1600" dirty="0">
                <a:solidFill>
                  <a:prstClr val="black">
                    <a:lumMod val="65000"/>
                    <a:lumOff val="35000"/>
                  </a:prstClr>
                </a:solidFill>
              </a:rPr>
              <a:t> of the policy</a:t>
            </a:r>
          </a:p>
        </p:txBody>
      </p:sp>
      <p:sp>
        <p:nvSpPr>
          <p:cNvPr id="3" name="Parentesi graffa aperta 2">
            <a:extLst>
              <a:ext uri="{FF2B5EF4-FFF2-40B4-BE49-F238E27FC236}">
                <a16:creationId xmlns:a16="http://schemas.microsoft.com/office/drawing/2014/main" id="{74A39415-1A81-41DE-B629-EC92F653A885}"/>
              </a:ext>
            </a:extLst>
          </p:cNvPr>
          <p:cNvSpPr/>
          <p:nvPr/>
        </p:nvSpPr>
        <p:spPr>
          <a:xfrm rot="16200000">
            <a:off x="5101437" y="3441100"/>
            <a:ext cx="365760" cy="22053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7B19F75C-B0A3-4EF2-81AA-EFA865A1D71D}"/>
              </a:ext>
            </a:extLst>
          </p:cNvPr>
          <p:cNvSpPr txBox="1"/>
          <p:nvPr/>
        </p:nvSpPr>
        <p:spPr>
          <a:xfrm>
            <a:off x="1068387" y="5335957"/>
            <a:ext cx="7827763" cy="1384995"/>
          </a:xfrm>
          <a:prstGeom prst="rect">
            <a:avLst/>
          </a:prstGeom>
          <a:solidFill>
            <a:srgbClr val="FFC000"/>
          </a:solidFill>
        </p:spPr>
        <p:txBody>
          <a:bodyPr wrap="square" rtlCol="0">
            <a:spAutoFit/>
          </a:bodyPr>
          <a:lstStyle/>
          <a:p>
            <a:r>
              <a:rPr lang="it-IT" sz="2100" dirty="0" err="1"/>
              <a:t>Less</a:t>
            </a:r>
            <a:r>
              <a:rPr lang="it-IT" sz="2100" dirty="0"/>
              <a:t> </a:t>
            </a:r>
            <a:r>
              <a:rPr lang="it-IT" sz="2100" dirty="0" err="1"/>
              <a:t>advanced</a:t>
            </a:r>
            <a:r>
              <a:rPr lang="it-IT" sz="2100" dirty="0"/>
              <a:t> countries </a:t>
            </a:r>
            <a:r>
              <a:rPr lang="it-IT" sz="2100" dirty="0" err="1"/>
              <a:t>should</a:t>
            </a:r>
            <a:r>
              <a:rPr lang="it-IT" sz="2100" dirty="0"/>
              <a:t> </a:t>
            </a:r>
            <a:r>
              <a:rPr lang="it-IT" sz="2100" dirty="0" err="1"/>
              <a:t>develop</a:t>
            </a:r>
            <a:r>
              <a:rPr lang="it-IT" sz="2100" dirty="0"/>
              <a:t> more </a:t>
            </a:r>
            <a:r>
              <a:rPr lang="it-IT" sz="2100" dirty="0" err="1"/>
              <a:t>capacities</a:t>
            </a:r>
            <a:r>
              <a:rPr lang="it-IT" sz="2100" dirty="0"/>
              <a:t> in </a:t>
            </a:r>
            <a:r>
              <a:rPr lang="it-IT" sz="2100" dirty="0" err="1"/>
              <a:t>putting</a:t>
            </a:r>
            <a:r>
              <a:rPr lang="it-IT" sz="2100" dirty="0"/>
              <a:t> </a:t>
            </a:r>
            <a:r>
              <a:rPr lang="it-IT" sz="2100" dirty="0" err="1"/>
              <a:t>their</a:t>
            </a:r>
            <a:r>
              <a:rPr lang="it-IT" sz="2100" dirty="0"/>
              <a:t> house in </a:t>
            </a:r>
            <a:r>
              <a:rPr lang="it-IT" sz="2100" dirty="0" err="1"/>
              <a:t>order</a:t>
            </a:r>
            <a:r>
              <a:rPr lang="it-IT" sz="2100" dirty="0"/>
              <a:t> and more </a:t>
            </a:r>
            <a:r>
              <a:rPr lang="it-IT" sz="2100" dirty="0" err="1"/>
              <a:t>attention</a:t>
            </a:r>
            <a:r>
              <a:rPr lang="it-IT" sz="2100" dirty="0"/>
              <a:t> to spread </a:t>
            </a:r>
            <a:r>
              <a:rPr lang="it-IT" sz="2100" dirty="0" err="1"/>
              <a:t>awareness</a:t>
            </a:r>
            <a:r>
              <a:rPr lang="it-IT" sz="2100" dirty="0"/>
              <a:t> of the impact of SDH on </a:t>
            </a:r>
            <a:r>
              <a:rPr lang="it-IT" sz="2100" dirty="0" err="1"/>
              <a:t>health</a:t>
            </a:r>
            <a:endParaRPr lang="it-IT" sz="2100" dirty="0"/>
          </a:p>
          <a:p>
            <a:r>
              <a:rPr lang="it-IT" sz="2100" dirty="0"/>
              <a:t>More </a:t>
            </a:r>
            <a:r>
              <a:rPr lang="it-IT" sz="2100" dirty="0" err="1"/>
              <a:t>advanced</a:t>
            </a:r>
            <a:r>
              <a:rPr lang="it-IT" sz="2100" dirty="0"/>
              <a:t> ok </a:t>
            </a:r>
            <a:r>
              <a:rPr lang="it-IT" sz="2100" dirty="0" err="1"/>
              <a:t>but</a:t>
            </a:r>
            <a:r>
              <a:rPr lang="it-IT" sz="2100" dirty="0"/>
              <a:t> </a:t>
            </a:r>
            <a:r>
              <a:rPr lang="it-IT" sz="2100" dirty="0" err="1"/>
              <a:t>they</a:t>
            </a:r>
            <a:r>
              <a:rPr lang="it-IT" sz="2100" dirty="0"/>
              <a:t> can </a:t>
            </a:r>
            <a:r>
              <a:rPr lang="it-IT" sz="2100" dirty="0" err="1"/>
              <a:t>still</a:t>
            </a:r>
            <a:r>
              <a:rPr lang="it-IT" sz="2100" dirty="0"/>
              <a:t> </a:t>
            </a:r>
            <a:r>
              <a:rPr lang="it-IT" sz="2100" dirty="0" err="1"/>
              <a:t>improve</a:t>
            </a:r>
            <a:r>
              <a:rPr lang="it-IT" sz="2100" dirty="0"/>
              <a:t>!</a:t>
            </a:r>
          </a:p>
        </p:txBody>
      </p:sp>
    </p:spTree>
    <p:extLst>
      <p:ext uri="{BB962C8B-B14F-4D97-AF65-F5344CB8AC3E}">
        <p14:creationId xmlns:p14="http://schemas.microsoft.com/office/powerpoint/2010/main" val="39958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The </a:t>
            </a:r>
            <a:r>
              <a:rPr lang="it-IT" b="1" cap="none" dirty="0" err="1">
                <a:solidFill>
                  <a:schemeClr val="bg1"/>
                </a:solidFill>
                <a:latin typeface="Arial" panose="020B0604020202020204" pitchFamily="34" charset="0"/>
                <a:cs typeface="Arial" panose="020B0604020202020204" pitchFamily="34" charset="0"/>
              </a:rPr>
              <a:t>role</a:t>
            </a:r>
            <a:r>
              <a:rPr lang="it-IT" b="1" cap="none" dirty="0">
                <a:solidFill>
                  <a:schemeClr val="bg1"/>
                </a:solidFill>
                <a:latin typeface="Arial" panose="020B0604020202020204" pitchFamily="34" charset="0"/>
                <a:cs typeface="Arial" panose="020B0604020202020204" pitchFamily="34" charset="0"/>
              </a:rPr>
              <a:t> of the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sector</a:t>
            </a:r>
            <a:endParaRPr lang="it-IT" b="1" cap="none" dirty="0">
              <a:solidFill>
                <a:schemeClr val="bg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18B13624-0E59-4878-8A7F-3DC181E42660}"/>
              </a:ext>
            </a:extLst>
          </p:cNvPr>
          <p:cNvSpPr txBox="1"/>
          <p:nvPr/>
        </p:nvSpPr>
        <p:spPr>
          <a:xfrm>
            <a:off x="1152656" y="5514689"/>
            <a:ext cx="7780456" cy="1323439"/>
          </a:xfrm>
          <a:prstGeom prst="rect">
            <a:avLst/>
          </a:prstGeom>
          <a:solidFill>
            <a:srgbClr val="FFC000"/>
          </a:solidFill>
        </p:spPr>
        <p:txBody>
          <a:bodyPr wrap="square" rtlCol="0">
            <a:spAutoFit/>
          </a:bodyPr>
          <a:lstStyle/>
          <a:p>
            <a:pPr algn="ctr"/>
            <a:r>
              <a:rPr lang="it-IT" sz="2000" dirty="0" err="1"/>
              <a:t>Health</a:t>
            </a:r>
            <a:r>
              <a:rPr lang="it-IT" sz="2000" dirty="0"/>
              <a:t> systems in countries more mature and more equity </a:t>
            </a:r>
            <a:r>
              <a:rPr lang="it-IT" sz="2000" dirty="0" err="1"/>
              <a:t>oriented</a:t>
            </a:r>
            <a:r>
              <a:rPr lang="it-IT" sz="2000" dirty="0"/>
              <a:t> </a:t>
            </a:r>
            <a:r>
              <a:rPr lang="it-IT" sz="2000" dirty="0" err="1"/>
              <a:t>seem</a:t>
            </a:r>
            <a:r>
              <a:rPr lang="it-IT" sz="2000" dirty="0"/>
              <a:t> more </a:t>
            </a:r>
            <a:r>
              <a:rPr lang="it-IT" sz="2000" dirty="0" err="1"/>
              <a:t>capable</a:t>
            </a:r>
            <a:r>
              <a:rPr lang="it-IT" sz="2000" dirty="0"/>
              <a:t> to </a:t>
            </a:r>
            <a:r>
              <a:rPr lang="it-IT" sz="2000" dirty="0" err="1"/>
              <a:t>influence</a:t>
            </a:r>
            <a:r>
              <a:rPr lang="it-IT" sz="2000" dirty="0"/>
              <a:t> and </a:t>
            </a:r>
            <a:r>
              <a:rPr lang="it-IT" sz="2000" dirty="0" err="1"/>
              <a:t>activate</a:t>
            </a:r>
            <a:r>
              <a:rPr lang="it-IT" sz="2000" dirty="0"/>
              <a:t> </a:t>
            </a:r>
            <a:r>
              <a:rPr lang="it-IT" sz="2000" dirty="0" err="1"/>
              <a:t>other</a:t>
            </a:r>
            <a:r>
              <a:rPr lang="it-IT" sz="2000" dirty="0"/>
              <a:t> </a:t>
            </a:r>
            <a:r>
              <a:rPr lang="it-IT" sz="2000" dirty="0" err="1"/>
              <a:t>sectors</a:t>
            </a:r>
            <a:r>
              <a:rPr lang="it-IT" sz="2000" dirty="0"/>
              <a:t>: </a:t>
            </a:r>
            <a:r>
              <a:rPr lang="it-IT" sz="2000" dirty="0" err="1"/>
              <a:t>comunication</a:t>
            </a:r>
            <a:r>
              <a:rPr lang="it-IT" sz="2000" dirty="0"/>
              <a:t> and public engagement skills </a:t>
            </a:r>
            <a:r>
              <a:rPr lang="it-IT" sz="2000" dirty="0" err="1"/>
              <a:t>needed</a:t>
            </a:r>
            <a:r>
              <a:rPr lang="it-IT" sz="2000" dirty="0"/>
              <a:t>! </a:t>
            </a:r>
            <a:r>
              <a:rPr lang="it-IT" sz="2000" dirty="0" err="1"/>
              <a:t>As</a:t>
            </a:r>
            <a:r>
              <a:rPr lang="it-IT" sz="2000" dirty="0"/>
              <a:t> </a:t>
            </a:r>
            <a:r>
              <a:rPr lang="it-IT" sz="2000" dirty="0" err="1"/>
              <a:t>well</a:t>
            </a:r>
            <a:r>
              <a:rPr lang="it-IT" sz="2000" dirty="0"/>
              <a:t> </a:t>
            </a:r>
            <a:r>
              <a:rPr lang="it-IT" sz="2000" dirty="0" err="1"/>
              <a:t>as</a:t>
            </a:r>
            <a:r>
              <a:rPr lang="it-IT" sz="2000" dirty="0"/>
              <a:t> HIA.</a:t>
            </a:r>
          </a:p>
          <a:p>
            <a:pPr algn="ctr"/>
            <a:r>
              <a:rPr lang="it-IT" sz="2000" dirty="0"/>
              <a:t>Cluster C countries HEA of </a:t>
            </a:r>
            <a:r>
              <a:rPr lang="it-IT" sz="2000" dirty="0" err="1"/>
              <a:t>their</a:t>
            </a:r>
            <a:r>
              <a:rPr lang="it-IT" sz="2000" dirty="0"/>
              <a:t> activities!</a:t>
            </a:r>
          </a:p>
        </p:txBody>
      </p:sp>
      <p:graphicFrame>
        <p:nvGraphicFramePr>
          <p:cNvPr id="6" name="Grafico 5">
            <a:extLst>
              <a:ext uri="{FF2B5EF4-FFF2-40B4-BE49-F238E27FC236}">
                <a16:creationId xmlns:a16="http://schemas.microsoft.com/office/drawing/2014/main" id="{ACE0322A-09D9-4C49-8D3C-85B449CC05E6}"/>
              </a:ext>
            </a:extLst>
          </p:cNvPr>
          <p:cNvGraphicFramePr>
            <a:graphicFrameLocks/>
          </p:cNvGraphicFramePr>
          <p:nvPr>
            <p:extLst>
              <p:ext uri="{D42A27DB-BD31-4B8C-83A1-F6EECF244321}">
                <p14:modId xmlns:p14="http://schemas.microsoft.com/office/powerpoint/2010/main" val="2480677782"/>
              </p:ext>
            </p:extLst>
          </p:nvPr>
        </p:nvGraphicFramePr>
        <p:xfrm>
          <a:off x="1340103" y="1246900"/>
          <a:ext cx="7284331" cy="4364199"/>
        </p:xfrm>
        <a:graphic>
          <a:graphicData uri="http://schemas.openxmlformats.org/drawingml/2006/chart">
            <c:chart xmlns:c="http://schemas.openxmlformats.org/drawingml/2006/chart" xmlns:r="http://schemas.openxmlformats.org/officeDocument/2006/relationships" r:id="rId3"/>
          </a:graphicData>
        </a:graphic>
      </p:graphicFrame>
      <p:sp>
        <p:nvSpPr>
          <p:cNvPr id="2" name="Parentesi graffa chiusa 1">
            <a:extLst>
              <a:ext uri="{FF2B5EF4-FFF2-40B4-BE49-F238E27FC236}">
                <a16:creationId xmlns:a16="http://schemas.microsoft.com/office/drawing/2014/main" id="{C2CE4FE7-AECB-42D0-AA22-F0E8FAD8C0B3}"/>
              </a:ext>
            </a:extLst>
          </p:cNvPr>
          <p:cNvSpPr/>
          <p:nvPr/>
        </p:nvSpPr>
        <p:spPr>
          <a:xfrm rot="16200000">
            <a:off x="6064788" y="-158733"/>
            <a:ext cx="219325" cy="448352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51450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068387" y="4721134"/>
            <a:ext cx="7827763"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a:r>
              <a:rPr lang="en-US" sz="1900" b="1" u="sng" dirty="0">
                <a:solidFill>
                  <a:srgbClr val="FF0000"/>
                </a:solidFill>
                <a:latin typeface="Arial" pitchFamily="34" charset="0"/>
                <a:cs typeface="Arial" pitchFamily="34" charset="0"/>
              </a:rPr>
              <a:t>Because of the changing context</a:t>
            </a:r>
            <a:endParaRPr lang="it-IT" sz="1900" b="1" u="sng" dirty="0">
              <a:solidFill>
                <a:srgbClr val="FF0000"/>
              </a:solidFill>
              <a:latin typeface="Arial" pitchFamily="34" charset="0"/>
              <a:cs typeface="Arial" pitchFamily="34" charset="0"/>
            </a:endParaRPr>
          </a:p>
          <a:p>
            <a:pPr marL="457200" lvl="0" indent="-457200" algn="just" defTabSz="914400" eaLnBrk="0" hangingPunct="0">
              <a:buFont typeface="+mj-lt"/>
              <a:buAutoNum type="arabicPeriod"/>
            </a:pPr>
            <a:r>
              <a:rPr lang="en-US" sz="1900" dirty="0">
                <a:latin typeface="Arial" pitchFamily="34" charset="0"/>
                <a:ea typeface="Calibri" pitchFamily="34" charset="0"/>
                <a:cs typeface="Arial" pitchFamily="34" charset="0"/>
              </a:rPr>
              <a:t>New trends after EU strong commitment on HI</a:t>
            </a:r>
            <a:endParaRPr lang="en-US" sz="1900" dirty="0">
              <a:latin typeface="Arial" pitchFamily="34" charset="0"/>
              <a:cs typeface="Arial" pitchFamily="34" charset="0"/>
            </a:endParaRPr>
          </a:p>
          <a:p>
            <a:pPr algn="just" defTabSz="914400" eaLnBrk="0" hangingPunct="0"/>
            <a:r>
              <a:rPr lang="en-US" sz="1900" b="1" u="sng" dirty="0">
                <a:solidFill>
                  <a:srgbClr val="FF0000"/>
                </a:solidFill>
                <a:latin typeface="Arial" pitchFamily="34" charset="0"/>
                <a:ea typeface="Calibri" pitchFamily="34" charset="0"/>
                <a:cs typeface="Arial" pitchFamily="34" charset="0"/>
              </a:rPr>
              <a:t>Because of progress on policies and need to distinguish approaches to tackle HI </a:t>
            </a:r>
          </a:p>
          <a:p>
            <a:pPr algn="just" defTabSz="914400" eaLnBrk="0" hangingPunct="0"/>
            <a:r>
              <a:rPr lang="en-US" sz="1900" dirty="0">
                <a:latin typeface="Arial" pitchFamily="34" charset="0"/>
                <a:ea typeface="Calibri" pitchFamily="34" charset="0"/>
                <a:cs typeface="Arial" pitchFamily="34" charset="0"/>
              </a:rPr>
              <a:t>previous review are quite broad and provide only few information on specific country profiles </a:t>
            </a:r>
            <a:endParaRPr lang="en-GB" sz="1900" dirty="0">
              <a:sym typeface="Symbol"/>
            </a:endParaRPr>
          </a:p>
          <a:p>
            <a:pPr lvl="0" algn="just" defTabSz="914400" eaLnBrk="0" hangingPunct="0"/>
            <a:endParaRPr lang="en-US" sz="2000" b="1" u="sng" dirty="0">
              <a:solidFill>
                <a:srgbClr val="FF0000"/>
              </a:solidFill>
              <a:latin typeface="Arial"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300" i="0" u="none" strike="noStrike" cap="none" normalizeH="0" dirty="0">
              <a:ln>
                <a:noFill/>
              </a:ln>
              <a:solidFill>
                <a:srgbClr val="000000"/>
              </a:solidFill>
              <a:effectLst/>
              <a:latin typeface="Arial" pitchFamily="34" charset="0"/>
              <a:ea typeface="Calibri" pitchFamily="34" charset="0"/>
              <a:cs typeface="Arial" pitchFamily="34" charset="0"/>
            </a:endParaRPr>
          </a:p>
        </p:txBody>
      </p:sp>
      <p:sp>
        <p:nvSpPr>
          <p:cNvPr id="14" name="Title 1"/>
          <p:cNvSpPr txBox="1">
            <a:spLocks/>
          </p:cNvSpPr>
          <p:nvPr/>
        </p:nvSpPr>
        <p:spPr>
          <a:xfrm>
            <a:off x="1068388" y="265109"/>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Country assessment </a:t>
            </a:r>
            <a:r>
              <a:rPr lang="it-IT" b="1" cap="none" dirty="0" err="1">
                <a:solidFill>
                  <a:schemeClr val="bg1"/>
                </a:solidFill>
                <a:latin typeface="Arial" panose="020B0604020202020204" pitchFamily="34" charset="0"/>
                <a:cs typeface="Arial" panose="020B0604020202020204" pitchFamily="34" charset="0"/>
              </a:rPr>
              <a:t>starting</a:t>
            </a:r>
            <a:r>
              <a:rPr lang="it-IT" b="1" cap="none" dirty="0">
                <a:solidFill>
                  <a:schemeClr val="bg1"/>
                </a:solidFill>
                <a:latin typeface="Arial" panose="020B0604020202020204" pitchFamily="34" charset="0"/>
                <a:cs typeface="Arial" panose="020B0604020202020204" pitchFamily="34" charset="0"/>
              </a:rPr>
              <a:t> points</a:t>
            </a:r>
          </a:p>
        </p:txBody>
      </p:sp>
      <p:sp>
        <p:nvSpPr>
          <p:cNvPr id="4" name="Rettangolo 3"/>
          <p:cNvSpPr/>
          <p:nvPr/>
        </p:nvSpPr>
        <p:spPr>
          <a:xfrm>
            <a:off x="1068388" y="1334008"/>
            <a:ext cx="2340000" cy="307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2006</a:t>
            </a:r>
          </a:p>
        </p:txBody>
      </p:sp>
      <p:pic>
        <p:nvPicPr>
          <p:cNvPr id="5" name="Picture 4"/>
          <p:cNvPicPr>
            <a:picLocks noChangeAspect="1" noChangeArrowheads="1"/>
          </p:cNvPicPr>
          <p:nvPr/>
        </p:nvPicPr>
        <p:blipFill>
          <a:blip r:embed="rId3"/>
          <a:srcRect/>
          <a:stretch>
            <a:fillRect/>
          </a:stretch>
        </p:blipFill>
        <p:spPr bwMode="auto">
          <a:xfrm>
            <a:off x="1068388" y="1724105"/>
            <a:ext cx="2362501" cy="2700000"/>
          </a:xfrm>
          <a:prstGeom prst="rect">
            <a:avLst/>
          </a:prstGeom>
          <a:noFill/>
          <a:ln w="9525">
            <a:solidFill>
              <a:schemeClr val="tx1"/>
            </a:solidFill>
            <a:miter lim="800000"/>
            <a:headEnd/>
            <a:tailEnd/>
          </a:ln>
        </p:spPr>
      </p:pic>
      <p:pic>
        <p:nvPicPr>
          <p:cNvPr id="7" name="Picture 111" descr="countries by cluster"/>
          <p:cNvPicPr>
            <a:picLocks noChangeAspect="1" noChangeArrowheads="1"/>
          </p:cNvPicPr>
          <p:nvPr/>
        </p:nvPicPr>
        <p:blipFill>
          <a:blip r:embed="rId4"/>
          <a:srcRect/>
          <a:stretch>
            <a:fillRect/>
          </a:stretch>
        </p:blipFill>
        <p:spPr bwMode="auto">
          <a:xfrm>
            <a:off x="3812269" y="1724105"/>
            <a:ext cx="2362501" cy="2700000"/>
          </a:xfrm>
          <a:prstGeom prst="rect">
            <a:avLst/>
          </a:prstGeom>
          <a:noFill/>
          <a:ln w="9525">
            <a:solidFill>
              <a:schemeClr val="tx1"/>
            </a:solidFill>
            <a:miter lim="800000"/>
            <a:headEnd/>
            <a:tailEnd/>
          </a:ln>
        </p:spPr>
      </p:pic>
      <p:sp>
        <p:nvSpPr>
          <p:cNvPr id="11" name="Rettangolo 10"/>
          <p:cNvSpPr/>
          <p:nvPr/>
        </p:nvSpPr>
        <p:spPr>
          <a:xfrm>
            <a:off x="3812269" y="1334008"/>
            <a:ext cx="2340000" cy="307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2012</a:t>
            </a:r>
          </a:p>
        </p:txBody>
      </p:sp>
      <p:pic>
        <p:nvPicPr>
          <p:cNvPr id="2" name="Immagine 1"/>
          <p:cNvPicPr>
            <a:picLocks/>
          </p:cNvPicPr>
          <p:nvPr/>
        </p:nvPicPr>
        <p:blipFill>
          <a:blip r:embed="rId5">
            <a:extLst>
              <a:ext uri="{28A0092B-C50C-407E-A947-70E740481C1C}">
                <a14:useLocalDpi xmlns:a14="http://schemas.microsoft.com/office/drawing/2010/main" val="0"/>
              </a:ext>
            </a:extLst>
          </a:blip>
          <a:stretch>
            <a:fillRect/>
          </a:stretch>
        </p:blipFill>
        <p:spPr>
          <a:xfrm>
            <a:off x="6556150" y="1724105"/>
            <a:ext cx="2340000" cy="2700000"/>
          </a:xfrm>
          <a:prstGeom prst="rect">
            <a:avLst/>
          </a:prstGeom>
          <a:ln>
            <a:solidFill>
              <a:schemeClr val="tx1"/>
            </a:solidFill>
          </a:ln>
        </p:spPr>
      </p:pic>
      <p:sp>
        <p:nvSpPr>
          <p:cNvPr id="9" name="Ovale 8"/>
          <p:cNvSpPr/>
          <p:nvPr/>
        </p:nvSpPr>
        <p:spPr>
          <a:xfrm>
            <a:off x="6610937" y="3792926"/>
            <a:ext cx="2362200" cy="662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18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6292EAD-FD97-4477-859E-CB68F61CE9D3}"/>
              </a:ext>
            </a:extLst>
          </p:cNvPr>
          <p:cNvSpPr/>
          <p:nvPr/>
        </p:nvSpPr>
        <p:spPr>
          <a:xfrm>
            <a:off x="1068388" y="1234556"/>
            <a:ext cx="7827763" cy="646331"/>
          </a:xfrm>
          <a:prstGeom prst="rect">
            <a:avLst/>
          </a:prstGeom>
        </p:spPr>
        <p:txBody>
          <a:bodyPr wrap="square">
            <a:spAutoFit/>
          </a:bodyPr>
          <a:lstStyle/>
          <a:p>
            <a:r>
              <a:rPr lang="en-GB" dirty="0"/>
              <a:t>Cooperation could be promoted among countries with similarities </a:t>
            </a:r>
            <a:br>
              <a:rPr lang="en-GB" dirty="0"/>
            </a:br>
            <a:r>
              <a:rPr lang="en-GB" dirty="0"/>
              <a:t>(as targets for example?)</a:t>
            </a:r>
          </a:p>
        </p:txBody>
      </p:sp>
      <p:pic>
        <p:nvPicPr>
          <p:cNvPr id="31" name="Immagine 30">
            <a:extLst>
              <a:ext uri="{FF2B5EF4-FFF2-40B4-BE49-F238E27FC236}">
                <a16:creationId xmlns:a16="http://schemas.microsoft.com/office/drawing/2014/main" id="{BC9D35C8-0623-4897-BCFD-15B6F08C513E}"/>
              </a:ext>
            </a:extLst>
          </p:cNvPr>
          <p:cNvPicPr>
            <a:picLocks noChangeAspect="1"/>
          </p:cNvPicPr>
          <p:nvPr/>
        </p:nvPicPr>
        <p:blipFill rotWithShape="1">
          <a:blip r:embed="rId3"/>
          <a:srcRect r="52964"/>
          <a:stretch/>
        </p:blipFill>
        <p:spPr>
          <a:xfrm>
            <a:off x="1160693" y="1948195"/>
            <a:ext cx="3386580" cy="4737172"/>
          </a:xfrm>
          <a:prstGeom prst="rect">
            <a:avLst/>
          </a:prstGeom>
        </p:spPr>
      </p:pic>
      <p:pic>
        <p:nvPicPr>
          <p:cNvPr id="33" name="Immagine 32">
            <a:extLst>
              <a:ext uri="{FF2B5EF4-FFF2-40B4-BE49-F238E27FC236}">
                <a16:creationId xmlns:a16="http://schemas.microsoft.com/office/drawing/2014/main" id="{8463E0EF-F6C2-4023-936E-6CFC59ED3EB7}"/>
              </a:ext>
            </a:extLst>
          </p:cNvPr>
          <p:cNvPicPr>
            <a:picLocks noChangeAspect="1"/>
          </p:cNvPicPr>
          <p:nvPr/>
        </p:nvPicPr>
        <p:blipFill>
          <a:blip r:embed="rId3"/>
          <a:stretch>
            <a:fillRect/>
          </a:stretch>
        </p:blipFill>
        <p:spPr>
          <a:xfrm>
            <a:off x="1160693" y="1948195"/>
            <a:ext cx="7200000" cy="4737172"/>
          </a:xfrm>
          <a:prstGeom prst="rect">
            <a:avLst/>
          </a:prstGeom>
        </p:spPr>
      </p:pic>
      <p:pic>
        <p:nvPicPr>
          <p:cNvPr id="35" name="Immagine 34">
            <a:extLst>
              <a:ext uri="{FF2B5EF4-FFF2-40B4-BE49-F238E27FC236}">
                <a16:creationId xmlns:a16="http://schemas.microsoft.com/office/drawing/2014/main" id="{0D5EC8C9-3EA5-45B4-840C-0D16A85491E2}"/>
              </a:ext>
            </a:extLst>
          </p:cNvPr>
          <p:cNvPicPr>
            <a:picLocks noChangeAspect="1"/>
          </p:cNvPicPr>
          <p:nvPr/>
        </p:nvPicPr>
        <p:blipFill rotWithShape="1">
          <a:blip r:embed="rId3"/>
          <a:srcRect r="42681"/>
          <a:stretch/>
        </p:blipFill>
        <p:spPr>
          <a:xfrm>
            <a:off x="1160693" y="1954262"/>
            <a:ext cx="4126991" cy="4737172"/>
          </a:xfrm>
          <a:prstGeom prst="rect">
            <a:avLst/>
          </a:prstGeom>
        </p:spPr>
      </p:pic>
      <p:sp>
        <p:nvSpPr>
          <p:cNvPr id="36" name="Title 1">
            <a:extLst>
              <a:ext uri="{FF2B5EF4-FFF2-40B4-BE49-F238E27FC236}">
                <a16:creationId xmlns:a16="http://schemas.microsoft.com/office/drawing/2014/main" id="{C1E0DDB4-C626-439F-A357-80BBA7B7ECF6}"/>
              </a:ext>
            </a:extLst>
          </p:cNvPr>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err="1">
                <a:solidFill>
                  <a:schemeClr val="bg1"/>
                </a:solidFill>
                <a:latin typeface="Arial" panose="020B0604020202020204" pitchFamily="34" charset="0"/>
                <a:cs typeface="Arial" panose="020B0604020202020204" pitchFamily="34" charset="0"/>
              </a:rPr>
              <a:t>Finally</a:t>
            </a:r>
            <a:r>
              <a:rPr lang="it-IT" b="1" cap="none" dirty="0">
                <a:solidFill>
                  <a:schemeClr val="bg1"/>
                </a:solidFill>
                <a:latin typeface="Arial" panose="020B0604020202020204" pitchFamily="34" charset="0"/>
                <a:cs typeface="Arial" panose="020B0604020202020204" pitchFamily="34" charset="0"/>
              </a:rPr>
              <a:t>: </a:t>
            </a:r>
            <a:br>
              <a:rPr lang="it-IT" b="1" cap="none" dirty="0">
                <a:solidFill>
                  <a:schemeClr val="bg1"/>
                </a:solidFill>
                <a:latin typeface="Arial" panose="020B0604020202020204" pitchFamily="34" charset="0"/>
                <a:cs typeface="Arial" panose="020B0604020202020204" pitchFamily="34" charset="0"/>
              </a:rPr>
            </a:br>
            <a:r>
              <a:rPr lang="it-IT" b="1" cap="none" dirty="0" err="1">
                <a:solidFill>
                  <a:schemeClr val="bg1"/>
                </a:solidFill>
                <a:latin typeface="Arial" panose="020B0604020202020204" pitchFamily="34" charset="0"/>
                <a:cs typeface="Arial" panose="020B0604020202020204" pitchFamily="34" charset="0"/>
              </a:rPr>
              <a:t>other</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possible</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vertical</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clusterizations</a:t>
            </a:r>
            <a:r>
              <a:rPr lang="it-IT" b="1" cap="none" dirty="0">
                <a:solidFill>
                  <a:schemeClr val="bg1"/>
                </a:solidFill>
                <a:latin typeface="Arial" panose="020B0604020202020204" pitchFamily="34" charset="0"/>
                <a:cs typeface="Arial" panose="020B0604020202020204" pitchFamily="34" charset="0"/>
              </a:rPr>
              <a:t>?</a:t>
            </a:r>
          </a:p>
        </p:txBody>
      </p:sp>
      <p:sp>
        <p:nvSpPr>
          <p:cNvPr id="2" name="CasellaDiTesto 1">
            <a:extLst>
              <a:ext uri="{FF2B5EF4-FFF2-40B4-BE49-F238E27FC236}">
                <a16:creationId xmlns:a16="http://schemas.microsoft.com/office/drawing/2014/main" id="{EABC82C7-A680-4700-9DE5-EABB8E12F2C0}"/>
              </a:ext>
            </a:extLst>
          </p:cNvPr>
          <p:cNvSpPr txBox="1"/>
          <p:nvPr/>
        </p:nvSpPr>
        <p:spPr>
          <a:xfrm>
            <a:off x="1767840" y="2476500"/>
            <a:ext cx="541020" cy="282573"/>
          </a:xfrm>
          <a:prstGeom prst="rect">
            <a:avLst/>
          </a:prstGeom>
          <a:solidFill>
            <a:schemeClr val="bg1"/>
          </a:solidFill>
        </p:spPr>
        <p:txBody>
          <a:bodyPr wrap="square" lIns="36000" tIns="36000" rIns="36000" bIns="36000" rtlCol="0">
            <a:spAutoFit/>
          </a:bodyPr>
          <a:lstStyle/>
          <a:p>
            <a:r>
              <a:rPr lang="es-ES" sz="1300" dirty="0"/>
              <a:t>81,8%</a:t>
            </a:r>
            <a:endParaRPr lang="it-IT" sz="1300" dirty="0"/>
          </a:p>
        </p:txBody>
      </p:sp>
      <p:sp>
        <p:nvSpPr>
          <p:cNvPr id="8" name="CasellaDiTesto 7">
            <a:extLst>
              <a:ext uri="{FF2B5EF4-FFF2-40B4-BE49-F238E27FC236}">
                <a16:creationId xmlns:a16="http://schemas.microsoft.com/office/drawing/2014/main" id="{95462A18-34B2-42FB-9C7F-9472A8717DCF}"/>
              </a:ext>
            </a:extLst>
          </p:cNvPr>
          <p:cNvSpPr txBox="1"/>
          <p:nvPr/>
        </p:nvSpPr>
        <p:spPr>
          <a:xfrm>
            <a:off x="1767840" y="4095810"/>
            <a:ext cx="541020" cy="272758"/>
          </a:xfrm>
          <a:prstGeom prst="rect">
            <a:avLst/>
          </a:prstGeom>
          <a:solidFill>
            <a:schemeClr val="bg1"/>
          </a:solidFill>
        </p:spPr>
        <p:txBody>
          <a:bodyPr wrap="square" lIns="36000" tIns="36000" rIns="36000" bIns="36000" rtlCol="0">
            <a:spAutoFit/>
          </a:bodyPr>
          <a:lstStyle/>
          <a:p>
            <a:r>
              <a:rPr lang="es-ES" sz="1300" dirty="0"/>
              <a:t>69,3%</a:t>
            </a:r>
            <a:endParaRPr lang="it-IT" sz="1300" dirty="0"/>
          </a:p>
        </p:txBody>
      </p:sp>
      <p:sp>
        <p:nvSpPr>
          <p:cNvPr id="9" name="CasellaDiTesto 8">
            <a:extLst>
              <a:ext uri="{FF2B5EF4-FFF2-40B4-BE49-F238E27FC236}">
                <a16:creationId xmlns:a16="http://schemas.microsoft.com/office/drawing/2014/main" id="{FF45A2F3-5725-49A3-A5A1-0DCA931DB81C}"/>
              </a:ext>
            </a:extLst>
          </p:cNvPr>
          <p:cNvSpPr txBox="1"/>
          <p:nvPr/>
        </p:nvSpPr>
        <p:spPr>
          <a:xfrm>
            <a:off x="1767840" y="5948553"/>
            <a:ext cx="541020" cy="272758"/>
          </a:xfrm>
          <a:prstGeom prst="rect">
            <a:avLst/>
          </a:prstGeom>
          <a:solidFill>
            <a:schemeClr val="bg1"/>
          </a:solidFill>
        </p:spPr>
        <p:txBody>
          <a:bodyPr wrap="square" lIns="36000" tIns="36000" rIns="36000" bIns="36000" rtlCol="0">
            <a:spAutoFit/>
          </a:bodyPr>
          <a:lstStyle/>
          <a:p>
            <a:r>
              <a:rPr lang="es-ES" sz="1300" dirty="0"/>
              <a:t>91,8%</a:t>
            </a:r>
            <a:endParaRPr lang="it-IT" sz="1300" dirty="0"/>
          </a:p>
        </p:txBody>
      </p:sp>
    </p:spTree>
    <p:extLst>
      <p:ext uri="{BB962C8B-B14F-4D97-AF65-F5344CB8AC3E}">
        <p14:creationId xmlns:p14="http://schemas.microsoft.com/office/powerpoint/2010/main" val="22182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Where</a:t>
            </a: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do </a:t>
            </a:r>
            <a:r>
              <a:rPr kumimoji="0" lang="it-IT" sz="28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we</a:t>
            </a: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it-IT" sz="28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want</a:t>
            </a: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to </a:t>
            </a:r>
            <a:r>
              <a:rPr kumimoji="0" lang="it-IT" sz="28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arrive</a:t>
            </a: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p>
        </p:txBody>
      </p:sp>
      <p:sp>
        <p:nvSpPr>
          <p:cNvPr id="4" name="Rettangolo 3">
            <a:extLst>
              <a:ext uri="{FF2B5EF4-FFF2-40B4-BE49-F238E27FC236}">
                <a16:creationId xmlns:a16="http://schemas.microsoft.com/office/drawing/2014/main" id="{16292EAD-FD97-4477-859E-CB68F61CE9D3}"/>
              </a:ext>
            </a:extLst>
          </p:cNvPr>
          <p:cNvSpPr/>
          <p:nvPr/>
        </p:nvSpPr>
        <p:spPr>
          <a:xfrm>
            <a:off x="4343985" y="-1958008"/>
            <a:ext cx="4143767" cy="3139321"/>
          </a:xfrm>
          <a:prstGeom prst="rect">
            <a:avLst/>
          </a:prstGeom>
        </p:spPr>
        <p:txBody>
          <a:bodyPr wrap="square">
            <a:spAutoFit/>
          </a:bodyPr>
          <a:lstStyle/>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lvl="0"/>
            <a:endParaRPr lang="en-US" dirty="0">
              <a:solidFill>
                <a:prstClr val="black"/>
              </a:solidFill>
            </a:endParaRPr>
          </a:p>
          <a:p>
            <a:pPr lvl="0"/>
            <a:r>
              <a:rPr lang="en-GB" dirty="0">
                <a:solidFill>
                  <a:prstClr val="black"/>
                </a:solidFill>
              </a:rPr>
              <a:t> </a:t>
            </a:r>
            <a:endParaRPr kumimoji="0" lang="en-GB" sz="180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3" name="Rectangle 1">
            <a:extLst>
              <a:ext uri="{FF2B5EF4-FFF2-40B4-BE49-F238E27FC236}">
                <a16:creationId xmlns:a16="http://schemas.microsoft.com/office/drawing/2014/main" id="{61F9E71F-E8A6-48FF-B0FA-A1AF2C69F171}"/>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br>
              <a:rPr kumimoji="0" lang="it-IT" altLang="it-IT"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5" name="Rectangle 3">
            <a:extLst>
              <a:ext uri="{FF2B5EF4-FFF2-40B4-BE49-F238E27FC236}">
                <a16:creationId xmlns:a16="http://schemas.microsoft.com/office/drawing/2014/main" id="{73ECBB14-4396-4BD7-AFAA-EE24F70FFAE2}"/>
              </a:ext>
            </a:extLst>
          </p:cNvPr>
          <p:cNvSpPr>
            <a:spLocks noChangeArrowheads="1"/>
          </p:cNvSpPr>
          <p:nvPr/>
        </p:nvSpPr>
        <p:spPr bwMode="auto">
          <a:xfrm>
            <a:off x="0" y="-94565"/>
            <a:ext cx="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600" b="0" i="0" u="none" strike="noStrike" cap="none" normalizeH="0" baseline="0" dirty="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br>
              <a:rPr kumimoji="0" lang="it-IT" altLang="it-IT"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CBFB8AA-C6CF-4184-B1A3-E8FD4CADA4E6}"/>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br>
              <a:rPr kumimoji="0" lang="it-IT" altLang="it-IT"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9" name="Rettangolo con angoli arrotondati 18">
            <a:extLst>
              <a:ext uri="{FF2B5EF4-FFF2-40B4-BE49-F238E27FC236}">
                <a16:creationId xmlns:a16="http://schemas.microsoft.com/office/drawing/2014/main" id="{AA32ABB1-B4EF-4745-9C6B-7EDF5E75BFB3}"/>
              </a:ext>
            </a:extLst>
          </p:cNvPr>
          <p:cNvSpPr/>
          <p:nvPr/>
        </p:nvSpPr>
        <p:spPr>
          <a:xfrm>
            <a:off x="1068387" y="1331844"/>
            <a:ext cx="7827763" cy="1163929"/>
          </a:xfrm>
          <a:prstGeom prst="roundRect">
            <a:avLst>
              <a:gd name="adj" fmla="val 1158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Country specific profile on governance of HI and of social determinants of health</a:t>
            </a:r>
          </a:p>
        </p:txBody>
      </p:sp>
      <p:sp>
        <p:nvSpPr>
          <p:cNvPr id="9" name="Rettangolo con angoli arrotondati 8">
            <a:extLst>
              <a:ext uri="{FF2B5EF4-FFF2-40B4-BE49-F238E27FC236}">
                <a16:creationId xmlns:a16="http://schemas.microsoft.com/office/drawing/2014/main" id="{1429A44F-3E46-4AC9-A1CF-32CD7D899B1E}"/>
              </a:ext>
            </a:extLst>
          </p:cNvPr>
          <p:cNvSpPr/>
          <p:nvPr/>
        </p:nvSpPr>
        <p:spPr>
          <a:xfrm>
            <a:off x="1068388" y="2680588"/>
            <a:ext cx="7827763" cy="1084082"/>
          </a:xfrm>
          <a:prstGeom prst="roundRect">
            <a:avLst>
              <a:gd name="adj" fmla="val 1158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Cluster specific profile of HI and of social determinants of health</a:t>
            </a:r>
          </a:p>
        </p:txBody>
      </p:sp>
      <p:sp>
        <p:nvSpPr>
          <p:cNvPr id="2" name="Freccia in giù 1">
            <a:extLst>
              <a:ext uri="{FF2B5EF4-FFF2-40B4-BE49-F238E27FC236}">
                <a16:creationId xmlns:a16="http://schemas.microsoft.com/office/drawing/2014/main" id="{3E982142-F1D0-43B1-9DF3-B5F3678D838A}"/>
              </a:ext>
            </a:extLst>
          </p:cNvPr>
          <p:cNvSpPr/>
          <p:nvPr/>
        </p:nvSpPr>
        <p:spPr>
          <a:xfrm>
            <a:off x="4441346" y="4033202"/>
            <a:ext cx="1040524" cy="9928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85608E9E-2641-431F-B47B-990B4C2DA5EA}"/>
              </a:ext>
            </a:extLst>
          </p:cNvPr>
          <p:cNvSpPr/>
          <p:nvPr/>
        </p:nvSpPr>
        <p:spPr>
          <a:xfrm>
            <a:off x="1068385" y="5572980"/>
            <a:ext cx="7827763" cy="1084082"/>
          </a:xfrm>
          <a:prstGeom prst="roundRect">
            <a:avLst>
              <a:gd name="adj" fmla="val 1158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Indications on how to increase equity in health</a:t>
            </a:r>
          </a:p>
        </p:txBody>
      </p:sp>
      <p:sp>
        <p:nvSpPr>
          <p:cNvPr id="11" name="CasellaDiTesto 10">
            <a:extLst>
              <a:ext uri="{FF2B5EF4-FFF2-40B4-BE49-F238E27FC236}">
                <a16:creationId xmlns:a16="http://schemas.microsoft.com/office/drawing/2014/main" id="{C44485E4-4B82-49D2-A783-5E8194A0CF15}"/>
              </a:ext>
            </a:extLst>
          </p:cNvPr>
          <p:cNvSpPr txBox="1"/>
          <p:nvPr/>
        </p:nvSpPr>
        <p:spPr>
          <a:xfrm rot="20159254">
            <a:off x="3180164" y="2729073"/>
            <a:ext cx="4633156" cy="2274442"/>
          </a:xfrm>
          <a:prstGeom prst="rect">
            <a:avLst/>
          </a:prstGeom>
          <a:solidFill>
            <a:schemeClr val="accent6">
              <a:lumMod val="60000"/>
              <a:lumOff val="40000"/>
            </a:schemeClr>
          </a:solidFill>
        </p:spPr>
        <p:txBody>
          <a:bodyPr wrap="square" rtlCol="0" anchor="ctr">
            <a:noAutofit/>
          </a:bodyPr>
          <a:lstStyle/>
          <a:p>
            <a:pPr algn="ctr"/>
            <a:r>
              <a:rPr lang="it-IT" sz="4000" b="1" dirty="0" err="1"/>
              <a:t>Is</a:t>
            </a:r>
            <a:r>
              <a:rPr lang="it-IT" sz="4000" b="1" dirty="0"/>
              <a:t> </a:t>
            </a:r>
            <a:r>
              <a:rPr lang="it-IT" sz="4000" b="1" dirty="0" err="1"/>
              <a:t>this</a:t>
            </a:r>
            <a:r>
              <a:rPr lang="it-IT" sz="4000" b="1" dirty="0"/>
              <a:t> </a:t>
            </a:r>
            <a:r>
              <a:rPr lang="it-IT" sz="4000" b="1" dirty="0" err="1"/>
              <a:t>enough</a:t>
            </a:r>
            <a:r>
              <a:rPr lang="it-IT" sz="4000" b="1" dirty="0"/>
              <a:t> to </a:t>
            </a:r>
            <a:r>
              <a:rPr lang="it-IT" sz="4000" b="1" dirty="0" err="1"/>
              <a:t>deal</a:t>
            </a:r>
            <a:r>
              <a:rPr lang="it-IT" sz="4000" b="1" dirty="0"/>
              <a:t> with </a:t>
            </a:r>
            <a:r>
              <a:rPr lang="it-IT" sz="4000" b="1" dirty="0" err="1"/>
              <a:t>our</a:t>
            </a:r>
            <a:r>
              <a:rPr lang="it-IT" sz="4000" b="1" dirty="0"/>
              <a:t> </a:t>
            </a:r>
            <a:r>
              <a:rPr lang="it-IT" sz="4000" b="1" dirty="0" err="1"/>
              <a:t>objectives</a:t>
            </a:r>
            <a:r>
              <a:rPr lang="it-IT" sz="4000" b="1" dirty="0"/>
              <a:t>???</a:t>
            </a:r>
          </a:p>
        </p:txBody>
      </p:sp>
    </p:spTree>
    <p:extLst>
      <p:ext uri="{BB962C8B-B14F-4D97-AF65-F5344CB8AC3E}">
        <p14:creationId xmlns:p14="http://schemas.microsoft.com/office/powerpoint/2010/main" val="23490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r>
              <a:rPr lang="it-IT" b="1" cap="none" dirty="0">
                <a:solidFill>
                  <a:schemeClr val="bg1"/>
                </a:solidFill>
                <a:latin typeface="Arial" panose="020B0604020202020204" pitchFamily="34" charset="0"/>
                <a:cs typeface="Arial" panose="020B0604020202020204" pitchFamily="34" charset="0"/>
              </a:rPr>
              <a:t>: </a:t>
            </a:r>
          </a:p>
          <a:p>
            <a:pPr algn="ctr"/>
            <a:r>
              <a:rPr lang="it-IT" b="1" cap="none" dirty="0">
                <a:solidFill>
                  <a:schemeClr val="bg1"/>
                </a:solidFill>
                <a:latin typeface="Arial" panose="020B0604020202020204" pitchFamily="34" charset="0"/>
                <a:cs typeface="Arial" panose="020B0604020202020204" pitchFamily="34" charset="0"/>
              </a:rPr>
              <a:t>can template A&amp;B help WP4 goals? </a:t>
            </a:r>
          </a:p>
        </p:txBody>
      </p:sp>
      <p:graphicFrame>
        <p:nvGraphicFramePr>
          <p:cNvPr id="4" name="Tabella 3"/>
          <p:cNvGraphicFramePr>
            <a:graphicFrameLocks noGrp="1"/>
          </p:cNvGraphicFramePr>
          <p:nvPr>
            <p:extLst>
              <p:ext uri="{D42A27DB-BD31-4B8C-83A1-F6EECF244321}">
                <p14:modId xmlns:p14="http://schemas.microsoft.com/office/powerpoint/2010/main" val="1777519851"/>
              </p:ext>
            </p:extLst>
          </p:nvPr>
        </p:nvGraphicFramePr>
        <p:xfrm>
          <a:off x="1068390" y="1219201"/>
          <a:ext cx="4369074" cy="5461988"/>
        </p:xfrm>
        <a:graphic>
          <a:graphicData uri="http://schemas.openxmlformats.org/drawingml/2006/table">
            <a:tbl>
              <a:tblPr firstRow="1" bandRow="1">
                <a:tableStyleId>{5C22544A-7EE6-4342-B048-85BDC9FD1C3A}</a:tableStyleId>
              </a:tblPr>
              <a:tblGrid>
                <a:gridCol w="2985598">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 country </a:t>
                      </a:r>
                      <a:r>
                        <a:rPr lang="it-IT" sz="1500" dirty="0" err="1">
                          <a:solidFill>
                            <a:schemeClr val="tx1"/>
                          </a:solidFill>
                        </a:rPr>
                        <a:t>specific</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Template A &amp; B </a:t>
                      </a:r>
                      <a:br>
                        <a:rPr lang="it-IT" sz="1500" dirty="0">
                          <a:solidFill>
                            <a:schemeClr val="tx1"/>
                          </a:solidFill>
                        </a:rPr>
                      </a:br>
                      <a:r>
                        <a:rPr lang="it-IT" sz="1500" dirty="0">
                          <a:solidFill>
                            <a:schemeClr val="tx1"/>
                          </a:solidFill>
                        </a:rPr>
                        <a:t>cluster </a:t>
                      </a:r>
                      <a:r>
                        <a:rPr lang="it-IT" sz="1500" dirty="0" err="1">
                          <a:solidFill>
                            <a:schemeClr val="tx1"/>
                          </a:solidFill>
                        </a:rPr>
                        <a:t>specific</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r>
                        <a:rPr lang="it-IT" sz="30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725942"/>
                  </a:ext>
                </a:extLst>
              </a:tr>
              <a:tr h="799073">
                <a:tc>
                  <a:txBody>
                    <a:bodyPr/>
                    <a:lstStyle/>
                    <a:p>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070701"/>
                  </a:ext>
                </a:extLst>
              </a:tr>
            </a:tbl>
          </a:graphicData>
        </a:graphic>
      </p:graphicFrame>
      <p:sp>
        <p:nvSpPr>
          <p:cNvPr id="5" name="CasellaDiTesto 4"/>
          <p:cNvSpPr txBox="1"/>
          <p:nvPr/>
        </p:nvSpPr>
        <p:spPr>
          <a:xfrm rot="19836677">
            <a:off x="4037202" y="2601183"/>
            <a:ext cx="4184000" cy="2677656"/>
          </a:xfrm>
          <a:prstGeom prst="rect">
            <a:avLst/>
          </a:prstGeom>
          <a:solidFill>
            <a:schemeClr val="accent2"/>
          </a:solidFill>
        </p:spPr>
        <p:txBody>
          <a:bodyPr wrap="square" rtlCol="0">
            <a:spAutoFit/>
          </a:bodyPr>
          <a:lstStyle/>
          <a:p>
            <a:r>
              <a:rPr lang="it-IT" sz="2400" dirty="0"/>
              <a:t>Of course template A and B can </a:t>
            </a:r>
            <a:r>
              <a:rPr lang="it-IT" sz="2400" dirty="0" err="1"/>
              <a:t>provide</a:t>
            </a:r>
            <a:r>
              <a:rPr lang="it-IT" sz="2400" dirty="0"/>
              <a:t> </a:t>
            </a:r>
            <a:r>
              <a:rPr lang="it-IT" sz="2400" dirty="0" err="1"/>
              <a:t>us</a:t>
            </a:r>
            <a:r>
              <a:rPr lang="it-IT" sz="2400" dirty="0"/>
              <a:t> </a:t>
            </a:r>
            <a:r>
              <a:rPr lang="it-IT" sz="2400" dirty="0" err="1"/>
              <a:t>useful</a:t>
            </a:r>
            <a:r>
              <a:rPr lang="it-IT" sz="2400" dirty="0"/>
              <a:t> information </a:t>
            </a:r>
            <a:r>
              <a:rPr lang="it-IT" sz="2400" dirty="0" err="1"/>
              <a:t>but</a:t>
            </a:r>
            <a:r>
              <a:rPr lang="it-IT" sz="2400" dirty="0"/>
              <a:t> </a:t>
            </a:r>
            <a:r>
              <a:rPr lang="it-IT" sz="2400" dirty="0" err="1"/>
              <a:t>if</a:t>
            </a:r>
            <a:r>
              <a:rPr lang="it-IT" sz="2400" dirty="0"/>
              <a:t> </a:t>
            </a:r>
            <a:r>
              <a:rPr lang="it-IT" sz="2400" dirty="0" err="1"/>
              <a:t>we</a:t>
            </a:r>
            <a:r>
              <a:rPr lang="it-IT" sz="2400" dirty="0"/>
              <a:t> </a:t>
            </a:r>
            <a:r>
              <a:rPr lang="it-IT" sz="2400" dirty="0" err="1"/>
              <a:t>want</a:t>
            </a:r>
            <a:r>
              <a:rPr lang="it-IT" sz="2400" dirty="0"/>
              <a:t> to </a:t>
            </a:r>
            <a:r>
              <a:rPr lang="it-IT" sz="2400" dirty="0" err="1"/>
              <a:t>give</a:t>
            </a:r>
            <a:r>
              <a:rPr lang="it-IT" sz="2400" dirty="0"/>
              <a:t> </a:t>
            </a:r>
            <a:r>
              <a:rPr lang="it-IT" sz="2400" dirty="0" err="1"/>
              <a:t>clearer</a:t>
            </a:r>
            <a:r>
              <a:rPr lang="it-IT" sz="2400" dirty="0"/>
              <a:t> </a:t>
            </a:r>
            <a:r>
              <a:rPr lang="it-IT" sz="2400" dirty="0" err="1"/>
              <a:t>recommendations</a:t>
            </a:r>
            <a:r>
              <a:rPr lang="it-IT" sz="2400" dirty="0"/>
              <a:t> </a:t>
            </a:r>
            <a:r>
              <a:rPr lang="it-IT" sz="2400" dirty="0" err="1"/>
              <a:t>we</a:t>
            </a:r>
            <a:r>
              <a:rPr lang="it-IT" sz="2400" dirty="0"/>
              <a:t> </a:t>
            </a:r>
            <a:r>
              <a:rPr lang="it-IT" sz="2400" dirty="0" err="1"/>
              <a:t>have</a:t>
            </a:r>
            <a:r>
              <a:rPr lang="it-IT" sz="2400" dirty="0"/>
              <a:t> complete </a:t>
            </a:r>
            <a:r>
              <a:rPr lang="it-IT" sz="2400" dirty="0" err="1"/>
              <a:t>our</a:t>
            </a:r>
            <a:r>
              <a:rPr lang="it-IT" sz="2400" dirty="0"/>
              <a:t> </a:t>
            </a:r>
            <a:r>
              <a:rPr lang="it-IT" sz="2400" dirty="0" err="1"/>
              <a:t>analysis</a:t>
            </a:r>
            <a:r>
              <a:rPr lang="it-IT" sz="2400" dirty="0"/>
              <a:t> with </a:t>
            </a:r>
            <a:r>
              <a:rPr lang="it-IT" sz="2400" dirty="0" err="1"/>
              <a:t>other</a:t>
            </a:r>
            <a:r>
              <a:rPr lang="it-IT" sz="2400" dirty="0"/>
              <a:t> inputs…</a:t>
            </a:r>
          </a:p>
        </p:txBody>
      </p:sp>
      <p:graphicFrame>
        <p:nvGraphicFramePr>
          <p:cNvPr id="6" name="Tabella 5">
            <a:extLst>
              <a:ext uri="{FF2B5EF4-FFF2-40B4-BE49-F238E27FC236}">
                <a16:creationId xmlns:a16="http://schemas.microsoft.com/office/drawing/2014/main" id="{BE22F9C9-939C-406B-BFEE-DA2718AE74E7}"/>
              </a:ext>
            </a:extLst>
          </p:cNvPr>
          <p:cNvGraphicFramePr>
            <a:graphicFrameLocks noGrp="1"/>
          </p:cNvGraphicFramePr>
          <p:nvPr>
            <p:extLst>
              <p:ext uri="{D42A27DB-BD31-4B8C-83A1-F6EECF244321}">
                <p14:modId xmlns:p14="http://schemas.microsoft.com/office/powerpoint/2010/main" val="2373500186"/>
              </p:ext>
            </p:extLst>
          </p:nvPr>
        </p:nvGraphicFramePr>
        <p:xfrm>
          <a:off x="1068390" y="1209017"/>
          <a:ext cx="2985598" cy="5461988"/>
        </p:xfrm>
        <a:graphic>
          <a:graphicData uri="http://schemas.openxmlformats.org/drawingml/2006/table">
            <a:tbl>
              <a:tblPr firstRow="1" bandRow="1">
                <a:tableStyleId>{5C22544A-7EE6-4342-B048-85BDC9FD1C3A}</a:tableStyleId>
              </a:tblPr>
              <a:tblGrid>
                <a:gridCol w="2985598">
                  <a:extLst>
                    <a:ext uri="{9D8B030D-6E8A-4147-A177-3AD203B41FA5}">
                      <a16:colId xmlns:a16="http://schemas.microsoft.com/office/drawing/2014/main" val="881084803"/>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070701"/>
                  </a:ext>
                </a:extLst>
              </a:tr>
            </a:tbl>
          </a:graphicData>
        </a:graphic>
      </p:graphicFrame>
    </p:spTree>
    <p:extLst>
      <p:ext uri="{BB962C8B-B14F-4D97-AF65-F5344CB8AC3E}">
        <p14:creationId xmlns:p14="http://schemas.microsoft.com/office/powerpoint/2010/main" val="22527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566625478"/>
              </p:ext>
            </p:extLst>
          </p:nvPr>
        </p:nvGraphicFramePr>
        <p:xfrm>
          <a:off x="1078899" y="1286531"/>
          <a:ext cx="5060811" cy="5461988"/>
        </p:xfrm>
        <a:graphic>
          <a:graphicData uri="http://schemas.openxmlformats.org/drawingml/2006/table">
            <a:tbl>
              <a:tblPr firstRow="1" bandRow="1">
                <a:tableStyleId>{5C22544A-7EE6-4342-B048-85BDC9FD1C3A}</a:tableStyleId>
              </a:tblPr>
              <a:tblGrid>
                <a:gridCol w="2985597">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gridCol w="691738">
                  <a:extLst>
                    <a:ext uri="{9D8B030D-6E8A-4147-A177-3AD203B41FA5}">
                      <a16:colId xmlns:a16="http://schemas.microsoft.com/office/drawing/2014/main" val="2902741786"/>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81070701"/>
                  </a:ext>
                </a:extLst>
              </a:tr>
            </a:tbl>
          </a:graphicData>
        </a:graphic>
      </p:graphicFrame>
    </p:spTree>
    <p:extLst>
      <p:ext uri="{BB962C8B-B14F-4D97-AF65-F5344CB8AC3E}">
        <p14:creationId xmlns:p14="http://schemas.microsoft.com/office/powerpoint/2010/main" val="3844191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0" tIns="0" rIns="0" bIns="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142047544"/>
              </p:ext>
            </p:extLst>
          </p:nvPr>
        </p:nvGraphicFramePr>
        <p:xfrm>
          <a:off x="1078899" y="1286531"/>
          <a:ext cx="5752549" cy="5461988"/>
        </p:xfrm>
        <a:graphic>
          <a:graphicData uri="http://schemas.openxmlformats.org/drawingml/2006/table">
            <a:tbl>
              <a:tblPr firstRow="1" bandRow="1">
                <a:tableStyleId>{5C22544A-7EE6-4342-B048-85BDC9FD1C3A}</a:tableStyleId>
              </a:tblPr>
              <a:tblGrid>
                <a:gridCol w="2985597">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gridCol w="691738">
                  <a:extLst>
                    <a:ext uri="{9D8B030D-6E8A-4147-A177-3AD203B41FA5}">
                      <a16:colId xmlns:a16="http://schemas.microsoft.com/office/drawing/2014/main" val="2902741786"/>
                    </a:ext>
                  </a:extLst>
                </a:gridCol>
                <a:gridCol w="691738">
                  <a:extLst>
                    <a:ext uri="{9D8B030D-6E8A-4147-A177-3AD203B41FA5}">
                      <a16:colId xmlns:a16="http://schemas.microsoft.com/office/drawing/2014/main" val="2322634497"/>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Information </a:t>
                      </a:r>
                      <a:r>
                        <a:rPr lang="it-IT" sz="1500" dirty="0" err="1">
                          <a:solidFill>
                            <a:schemeClr val="tx1"/>
                          </a:solidFill>
                        </a:rPr>
                        <a:t>onHI</a:t>
                      </a:r>
                      <a:r>
                        <a:rPr lang="it-IT" sz="1500" dirty="0">
                          <a:solidFill>
                            <a:schemeClr val="tx1"/>
                          </a:solidFill>
                        </a:rPr>
                        <a:t> trends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81070701"/>
                  </a:ext>
                </a:extLst>
              </a:tr>
            </a:tbl>
          </a:graphicData>
        </a:graphic>
      </p:graphicFrame>
      <p:sp>
        <p:nvSpPr>
          <p:cNvPr id="4" name="CasellaDiTesto 3">
            <a:extLst>
              <a:ext uri="{FF2B5EF4-FFF2-40B4-BE49-F238E27FC236}">
                <a16:creationId xmlns:a16="http://schemas.microsoft.com/office/drawing/2014/main" id="{4F0239F4-76EE-4A2C-81CF-466175517B14}"/>
              </a:ext>
            </a:extLst>
          </p:cNvPr>
          <p:cNvSpPr txBox="1"/>
          <p:nvPr/>
        </p:nvSpPr>
        <p:spPr>
          <a:xfrm>
            <a:off x="6951405" y="2792244"/>
            <a:ext cx="2084439" cy="2308324"/>
          </a:xfrm>
          <a:prstGeom prst="rect">
            <a:avLst/>
          </a:prstGeom>
          <a:noFill/>
        </p:spPr>
        <p:txBody>
          <a:bodyPr wrap="square" lIns="0" rtlCol="0">
            <a:spAutoFit/>
          </a:bodyPr>
          <a:lstStyle/>
          <a:p>
            <a:r>
              <a:rPr lang="it-IT" b="1" dirty="0"/>
              <a:t>In </a:t>
            </a:r>
            <a:r>
              <a:rPr lang="it-IT" b="1" dirty="0" err="1"/>
              <a:t>order</a:t>
            </a:r>
            <a:r>
              <a:rPr lang="it-IT" b="1" dirty="0"/>
              <a:t> to </a:t>
            </a:r>
            <a:r>
              <a:rPr lang="it-IT" b="1" dirty="0" err="1"/>
              <a:t>evaluate</a:t>
            </a:r>
            <a:r>
              <a:rPr lang="it-IT" b="1" dirty="0"/>
              <a:t>:</a:t>
            </a:r>
          </a:p>
          <a:p>
            <a:pPr marL="265113" indent="-265113">
              <a:buAutoNum type="arabicPeriod"/>
            </a:pPr>
            <a:r>
              <a:rPr lang="it-IT" b="1" dirty="0" err="1"/>
              <a:t>priorities</a:t>
            </a:r>
            <a:endParaRPr lang="it-IT" b="1" dirty="0"/>
          </a:p>
          <a:p>
            <a:pPr marL="265113" indent="-265113">
              <a:buAutoNum type="arabicPeriod"/>
            </a:pPr>
            <a:r>
              <a:rPr lang="it-IT" b="1" dirty="0"/>
              <a:t>To </a:t>
            </a:r>
            <a:r>
              <a:rPr lang="it-IT" b="1" dirty="0" err="1"/>
              <a:t>have</a:t>
            </a:r>
            <a:r>
              <a:rPr lang="it-IT" b="1" dirty="0"/>
              <a:t> </a:t>
            </a:r>
            <a:r>
              <a:rPr lang="it-IT" b="1" dirty="0" err="1"/>
              <a:t>another</a:t>
            </a:r>
            <a:r>
              <a:rPr lang="it-IT" b="1" dirty="0"/>
              <a:t> </a:t>
            </a:r>
            <a:r>
              <a:rPr lang="it-IT" b="1" dirty="0" err="1"/>
              <a:t>lens</a:t>
            </a:r>
            <a:r>
              <a:rPr lang="it-IT" b="1" dirty="0"/>
              <a:t> on </a:t>
            </a:r>
            <a:r>
              <a:rPr lang="it-IT" b="1" dirty="0" err="1"/>
              <a:t>how</a:t>
            </a:r>
            <a:r>
              <a:rPr lang="it-IT" b="1" dirty="0"/>
              <a:t> to </a:t>
            </a:r>
            <a:r>
              <a:rPr lang="it-IT" b="1" dirty="0" err="1"/>
              <a:t>give</a:t>
            </a:r>
            <a:r>
              <a:rPr lang="it-IT" b="1" dirty="0"/>
              <a:t> </a:t>
            </a:r>
            <a:r>
              <a:rPr lang="it-IT" b="1" dirty="0" err="1"/>
              <a:t>recommendations</a:t>
            </a:r>
            <a:endParaRPr lang="it-IT" b="1" dirty="0"/>
          </a:p>
        </p:txBody>
      </p:sp>
    </p:spTree>
    <p:extLst>
      <p:ext uri="{BB962C8B-B14F-4D97-AF65-F5344CB8AC3E}">
        <p14:creationId xmlns:p14="http://schemas.microsoft.com/office/powerpoint/2010/main" val="306405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3">
            <a:extLst>
              <a:ext uri="{FF2B5EF4-FFF2-40B4-BE49-F238E27FC236}">
                <a16:creationId xmlns:a16="http://schemas.microsoft.com/office/drawing/2014/main" id="{249BFE96-8ECB-4BD2-ABA9-F84F67F36E5E}"/>
              </a:ext>
            </a:extLst>
          </p:cNvPr>
          <p:cNvGraphicFramePr>
            <a:graphicFrameLocks/>
          </p:cNvGraphicFramePr>
          <p:nvPr/>
        </p:nvGraphicFramePr>
        <p:xfrm>
          <a:off x="585788" y="712178"/>
          <a:ext cx="8310364" cy="5771353"/>
        </p:xfrm>
        <a:graphic>
          <a:graphicData uri="http://schemas.openxmlformats.org/presentationml/2006/ole">
            <mc:AlternateContent xmlns:mc="http://schemas.openxmlformats.org/markup-compatibility/2006">
              <mc:Choice xmlns:v="urn:schemas-microsoft-com:vml" Requires="v">
                <p:oleObj spid="_x0000_s2055" name="Grafico" r:id="rId4" imgW="8810662" imgH="5286379" progId="Excel.Chart.8">
                  <p:embed/>
                </p:oleObj>
              </mc:Choice>
              <mc:Fallback>
                <p:oleObj name="Grafico" r:id="rId4" imgW="8810662" imgH="5286379" progId="Excel.Chart.8">
                  <p:embed/>
                  <p:pic>
                    <p:nvPicPr>
                      <p:cNvPr id="3" name="Grafico 3">
                        <a:extLst>
                          <a:ext uri="{FF2B5EF4-FFF2-40B4-BE49-F238E27FC236}">
                            <a16:creationId xmlns:a16="http://schemas.microsoft.com/office/drawing/2014/main" id="{249BFE96-8ECB-4BD2-ABA9-F84F67F36E5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 y="712178"/>
                        <a:ext cx="8310364" cy="5771353"/>
                      </a:xfrm>
                      <a:prstGeom prst="rect">
                        <a:avLst/>
                      </a:prstGeom>
                      <a:noFill/>
                    </p:spPr>
                  </p:pic>
                </p:oleObj>
              </mc:Fallback>
            </mc:AlternateContent>
          </a:graphicData>
        </a:graphic>
      </p:graphicFrame>
      <p:sp>
        <p:nvSpPr>
          <p:cNvPr id="5" name="AutoShape 6">
            <a:extLst>
              <a:ext uri="{FF2B5EF4-FFF2-40B4-BE49-F238E27FC236}">
                <a16:creationId xmlns:a16="http://schemas.microsoft.com/office/drawing/2014/main" id="{4858B121-99A4-471C-BA43-60D0A0060843}"/>
              </a:ext>
            </a:extLst>
          </p:cNvPr>
          <p:cNvSpPr>
            <a:spLocks noChangeArrowheads="1"/>
          </p:cNvSpPr>
          <p:nvPr/>
        </p:nvSpPr>
        <p:spPr bwMode="auto">
          <a:xfrm>
            <a:off x="1439862" y="6048680"/>
            <a:ext cx="7704138" cy="431800"/>
          </a:xfrm>
          <a:prstGeom prst="wedgeRoundRectCallout">
            <a:avLst>
              <a:gd name="adj1" fmla="val -1616"/>
              <a:gd name="adj2" fmla="val 55884"/>
              <a:gd name="adj3" fmla="val 16667"/>
            </a:avLst>
          </a:prstGeom>
          <a:solidFill>
            <a:srgbClr val="80808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lstStyle>
            <a:lvl1pPr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10000"/>
              </a:lnSpc>
            </a:pPr>
            <a:r>
              <a:rPr lang="it-IT" altLang="it-IT" sz="1800" dirty="0">
                <a:solidFill>
                  <a:schemeClr val="bg1"/>
                </a:solidFill>
                <a:latin typeface="Verdana" panose="020B0604030504040204" pitchFamily="34" charset="0"/>
                <a:ea typeface="MS PGothic" panose="020B0600070205080204" pitchFamily="34" charset="-128"/>
                <a:cs typeface="Times New Roman" panose="02020603050405020304" pitchFamily="18" charset="0"/>
              </a:rPr>
              <a:t>% of </a:t>
            </a:r>
            <a:r>
              <a:rPr lang="it-IT" altLang="it-IT" sz="1800" dirty="0" err="1">
                <a:solidFill>
                  <a:schemeClr val="bg1"/>
                </a:solidFill>
                <a:latin typeface="Verdana" panose="020B0604030504040204" pitchFamily="34" charset="0"/>
                <a:ea typeface="MS PGothic" panose="020B0600070205080204" pitchFamily="34" charset="-128"/>
                <a:cs typeface="Times New Roman" panose="02020603050405020304" pitchFamily="18" charset="0"/>
              </a:rPr>
              <a:t>mortality</a:t>
            </a:r>
            <a:r>
              <a:rPr lang="it-IT" altLang="it-IT" sz="1800" dirty="0">
                <a:solidFill>
                  <a:schemeClr val="bg1"/>
                </a:solidFill>
                <a:latin typeface="Verdana" panose="020B0604030504040204" pitchFamily="34" charset="0"/>
                <a:ea typeface="MS PGothic" panose="020B0600070205080204" pitchFamily="34" charset="-128"/>
                <a:cs typeface="Times New Roman" panose="02020603050405020304" pitchFamily="18" charset="0"/>
              </a:rPr>
              <a:t> </a:t>
            </a:r>
            <a:r>
              <a:rPr lang="it-IT" altLang="it-IT" sz="1800" dirty="0" err="1">
                <a:solidFill>
                  <a:schemeClr val="bg1"/>
                </a:solidFill>
                <a:latin typeface="Verdana" panose="020B0604030504040204" pitchFamily="34" charset="0"/>
                <a:ea typeface="MS PGothic" panose="020B0600070205080204" pitchFamily="34" charset="-128"/>
                <a:cs typeface="Times New Roman" panose="02020603050405020304" pitchFamily="18" charset="0"/>
              </a:rPr>
              <a:t>explained</a:t>
            </a:r>
            <a:r>
              <a:rPr lang="it-IT" altLang="it-IT" sz="1800" dirty="0">
                <a:solidFill>
                  <a:schemeClr val="bg1"/>
                </a:solidFill>
                <a:latin typeface="Verdana" panose="020B0604030504040204" pitchFamily="34" charset="0"/>
                <a:ea typeface="MS PGothic" panose="020B0600070205080204" pitchFamily="34" charset="-128"/>
                <a:cs typeface="Times New Roman" panose="02020603050405020304" pitchFamily="18" charset="0"/>
              </a:rPr>
              <a:t> by educational </a:t>
            </a:r>
            <a:r>
              <a:rPr lang="it-IT" altLang="it-IT" sz="1800" dirty="0" err="1">
                <a:solidFill>
                  <a:schemeClr val="bg1"/>
                </a:solidFill>
                <a:latin typeface="Verdana" panose="020B0604030504040204" pitchFamily="34" charset="0"/>
                <a:ea typeface="MS PGothic" panose="020B0600070205080204" pitchFamily="34" charset="-128"/>
                <a:cs typeface="Times New Roman" panose="02020603050405020304" pitchFamily="18" charset="0"/>
              </a:rPr>
              <a:t>inequalities</a:t>
            </a:r>
            <a:endParaRPr lang="it-IT" altLang="it-IT" sz="1800" dirty="0">
              <a:solidFill>
                <a:schemeClr val="bg1"/>
              </a:solidFill>
              <a:latin typeface="Verdana" panose="020B0604030504040204" pitchFamily="34" charset="0"/>
              <a:ea typeface="MS PGothic" panose="020B0600070205080204" pitchFamily="34" charset="-128"/>
              <a:cs typeface="Times New Roman" panose="02020603050405020304" pitchFamily="18" charset="0"/>
            </a:endParaRPr>
          </a:p>
        </p:txBody>
      </p:sp>
      <p:sp>
        <p:nvSpPr>
          <p:cNvPr id="7" name="Text Box 8">
            <a:extLst>
              <a:ext uri="{FF2B5EF4-FFF2-40B4-BE49-F238E27FC236}">
                <a16:creationId xmlns:a16="http://schemas.microsoft.com/office/drawing/2014/main" id="{8271FD78-6902-44D4-93ED-65C2A484BF40}"/>
              </a:ext>
            </a:extLst>
          </p:cNvPr>
          <p:cNvSpPr txBox="1">
            <a:spLocks noChangeArrowheads="1"/>
          </p:cNvSpPr>
          <p:nvPr/>
        </p:nvSpPr>
        <p:spPr bwMode="auto">
          <a:xfrm rot="16200000">
            <a:off x="-886729" y="3295452"/>
            <a:ext cx="3862387" cy="52386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92075" tIns="46038" rIns="92075" bIns="46038">
            <a:spAutoFit/>
          </a:bodyPr>
          <a:lstStyle/>
          <a:p>
            <a:pPr algn="ctr"/>
            <a:r>
              <a:rPr lang="it-IT" altLang="it-IT" sz="1400" dirty="0" err="1">
                <a:latin typeface="Arial" panose="020B0604020202020204" pitchFamily="34" charset="0"/>
              </a:rPr>
              <a:t>Advancement</a:t>
            </a:r>
            <a:r>
              <a:rPr lang="it-IT" altLang="it-IT" sz="1400" dirty="0">
                <a:latin typeface="Arial" panose="020B0604020202020204" pitchFamily="34" charset="0"/>
              </a:rPr>
              <a:t> in the </a:t>
            </a:r>
            <a:r>
              <a:rPr lang="it-IT" altLang="it-IT" sz="1400" dirty="0" err="1">
                <a:latin typeface="Arial" panose="020B0604020202020204" pitchFamily="34" charset="0"/>
              </a:rPr>
              <a:t>development</a:t>
            </a:r>
            <a:endParaRPr lang="it-IT" altLang="it-IT" sz="1400" dirty="0">
              <a:latin typeface="Arial" panose="020B0604020202020204" pitchFamily="34" charset="0"/>
            </a:endParaRPr>
          </a:p>
          <a:p>
            <a:r>
              <a:rPr lang="it-IT" altLang="it-IT" sz="1400" dirty="0">
                <a:latin typeface="Arial" panose="020B0604020202020204" pitchFamily="34" charset="0"/>
              </a:rPr>
              <a:t>of actions to reduce </a:t>
            </a:r>
            <a:r>
              <a:rPr lang="it-IT" altLang="it-IT" sz="1400" dirty="0" err="1">
                <a:latin typeface="Arial" panose="020B0604020202020204" pitchFamily="34" charset="0"/>
              </a:rPr>
              <a:t>health</a:t>
            </a:r>
            <a:r>
              <a:rPr lang="it-IT" altLang="it-IT" sz="1400" dirty="0">
                <a:latin typeface="Arial" panose="020B0604020202020204" pitchFamily="34" charset="0"/>
              </a:rPr>
              <a:t> </a:t>
            </a:r>
            <a:r>
              <a:rPr lang="it-IT" altLang="it-IT" sz="1400" dirty="0" err="1">
                <a:latin typeface="Arial" panose="020B0604020202020204" pitchFamily="34" charset="0"/>
              </a:rPr>
              <a:t>inequalities</a:t>
            </a:r>
            <a:r>
              <a:rPr lang="it-IT" altLang="it-IT" sz="1400" dirty="0">
                <a:latin typeface="Arial" panose="020B0604020202020204" pitchFamily="34" charset="0"/>
              </a:rPr>
              <a:t> </a:t>
            </a:r>
          </a:p>
        </p:txBody>
      </p:sp>
      <p:sp>
        <p:nvSpPr>
          <p:cNvPr id="9" name="CasellaDiTesto 8">
            <a:extLst>
              <a:ext uri="{FF2B5EF4-FFF2-40B4-BE49-F238E27FC236}">
                <a16:creationId xmlns:a16="http://schemas.microsoft.com/office/drawing/2014/main" id="{C587FA69-3D75-48C1-8B4E-50083DDCE893}"/>
              </a:ext>
            </a:extLst>
          </p:cNvPr>
          <p:cNvSpPr txBox="1"/>
          <p:nvPr/>
        </p:nvSpPr>
        <p:spPr>
          <a:xfrm>
            <a:off x="1596442" y="1078521"/>
            <a:ext cx="6961771" cy="587274"/>
          </a:xfrm>
          <a:prstGeom prst="rect">
            <a:avLst/>
          </a:prstGeom>
          <a:solidFill>
            <a:schemeClr val="bg1"/>
          </a:solidFill>
        </p:spPr>
        <p:txBody>
          <a:bodyPr wrap="square" rtlCol="0">
            <a:noAutofit/>
          </a:bodyPr>
          <a:lstStyle/>
          <a:p>
            <a:endParaRPr lang="it-IT" dirty="0"/>
          </a:p>
        </p:txBody>
      </p:sp>
      <p:sp>
        <p:nvSpPr>
          <p:cNvPr id="8" name="Title 1">
            <a:extLst>
              <a:ext uri="{FF2B5EF4-FFF2-40B4-BE49-F238E27FC236}">
                <a16:creationId xmlns:a16="http://schemas.microsoft.com/office/drawing/2014/main" id="{6FFEE7B0-799D-46EB-85ED-A9235511B808}"/>
              </a:ext>
            </a:extLst>
          </p:cNvPr>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Take </a:t>
            </a:r>
            <a:r>
              <a:rPr lang="it-IT" b="1" cap="none" dirty="0" err="1">
                <a:solidFill>
                  <a:schemeClr val="bg1"/>
                </a:solidFill>
                <a:latin typeface="Arial" panose="020B0604020202020204" pitchFamily="34" charset="0"/>
                <a:cs typeface="Arial" panose="020B0604020202020204" pitchFamily="34" charset="0"/>
              </a:rPr>
              <a:t>into</a:t>
            </a:r>
            <a:r>
              <a:rPr lang="it-IT" b="1" cap="none" dirty="0">
                <a:solidFill>
                  <a:schemeClr val="bg1"/>
                </a:solidFill>
                <a:latin typeface="Arial" panose="020B0604020202020204" pitchFamily="34" charset="0"/>
                <a:cs typeface="Arial" panose="020B0604020202020204" pitchFamily="34" charset="0"/>
              </a:rPr>
              <a:t> account the </a:t>
            </a:r>
            <a:r>
              <a:rPr lang="it-IT" b="1" cap="none" dirty="0" err="1">
                <a:solidFill>
                  <a:schemeClr val="bg1"/>
                </a:solidFill>
                <a:latin typeface="Arial" panose="020B0604020202020204" pitchFamily="34" charset="0"/>
                <a:cs typeface="Arial" panose="020B0604020202020204" pitchFamily="34" charset="0"/>
              </a:rPr>
              <a:t>difference</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between</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level</a:t>
            </a:r>
            <a:r>
              <a:rPr lang="it-IT" b="1" cap="none" dirty="0">
                <a:solidFill>
                  <a:schemeClr val="bg1"/>
                </a:solidFill>
                <a:latin typeface="Arial" panose="020B0604020202020204" pitchFamily="34" charset="0"/>
                <a:cs typeface="Arial" panose="020B0604020202020204" pitchFamily="34" charset="0"/>
              </a:rPr>
              <a:t> of </a:t>
            </a:r>
            <a:r>
              <a:rPr lang="it-IT" b="1" cap="none" dirty="0" err="1">
                <a:solidFill>
                  <a:schemeClr val="bg1"/>
                </a:solidFill>
                <a:latin typeface="Arial" panose="020B0604020202020204" pitchFamily="34" charset="0"/>
                <a:cs typeface="Arial" panose="020B0604020202020204" pitchFamily="34" charset="0"/>
              </a:rPr>
              <a:t>advancement</a:t>
            </a:r>
            <a:r>
              <a:rPr lang="it-IT" b="1" cap="none" dirty="0">
                <a:solidFill>
                  <a:schemeClr val="bg1"/>
                </a:solidFill>
                <a:latin typeface="Arial" panose="020B0604020202020204" pitchFamily="34" charset="0"/>
                <a:cs typeface="Arial" panose="020B0604020202020204" pitchFamily="34" charset="0"/>
              </a:rPr>
              <a:t> and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inequalities</a:t>
            </a:r>
            <a:endParaRPr lang="it-IT" b="1" cap="none" dirty="0">
              <a:solidFill>
                <a:schemeClr val="bg1"/>
              </a:solidFill>
              <a:latin typeface="Arial" panose="020B0604020202020204" pitchFamily="34" charset="0"/>
              <a:cs typeface="Arial" panose="020B0604020202020204" pitchFamily="34" charset="0"/>
            </a:endParaRPr>
          </a:p>
        </p:txBody>
      </p:sp>
      <p:sp>
        <p:nvSpPr>
          <p:cNvPr id="2" name="Ovale 1">
            <a:extLst>
              <a:ext uri="{FF2B5EF4-FFF2-40B4-BE49-F238E27FC236}">
                <a16:creationId xmlns:a16="http://schemas.microsoft.com/office/drawing/2014/main" id="{4BA85307-89DD-4BB8-84D1-8C7AA01DBF97}"/>
              </a:ext>
            </a:extLst>
          </p:cNvPr>
          <p:cNvSpPr/>
          <p:nvPr/>
        </p:nvSpPr>
        <p:spPr>
          <a:xfrm>
            <a:off x="3647768" y="3165987"/>
            <a:ext cx="629264" cy="58727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FAD37B91-7FCA-4B05-9A1C-89493D37F55E}"/>
              </a:ext>
            </a:extLst>
          </p:cNvPr>
          <p:cNvSpPr/>
          <p:nvPr/>
        </p:nvSpPr>
        <p:spPr>
          <a:xfrm>
            <a:off x="7408606" y="3165987"/>
            <a:ext cx="629264" cy="58727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57497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397177343"/>
              </p:ext>
            </p:extLst>
          </p:nvPr>
        </p:nvGraphicFramePr>
        <p:xfrm>
          <a:off x="1078899" y="1286531"/>
          <a:ext cx="5752549" cy="5461988"/>
        </p:xfrm>
        <a:graphic>
          <a:graphicData uri="http://schemas.openxmlformats.org/drawingml/2006/table">
            <a:tbl>
              <a:tblPr firstRow="1" bandRow="1">
                <a:tableStyleId>{5C22544A-7EE6-4342-B048-85BDC9FD1C3A}</a:tableStyleId>
              </a:tblPr>
              <a:tblGrid>
                <a:gridCol w="2985597">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gridCol w="691738">
                  <a:extLst>
                    <a:ext uri="{9D8B030D-6E8A-4147-A177-3AD203B41FA5}">
                      <a16:colId xmlns:a16="http://schemas.microsoft.com/office/drawing/2014/main" val="2902741786"/>
                    </a:ext>
                  </a:extLst>
                </a:gridCol>
                <a:gridCol w="691738">
                  <a:extLst>
                    <a:ext uri="{9D8B030D-6E8A-4147-A177-3AD203B41FA5}">
                      <a16:colId xmlns:a16="http://schemas.microsoft.com/office/drawing/2014/main" val="2322634497"/>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Information </a:t>
                      </a:r>
                      <a:r>
                        <a:rPr lang="it-IT" sz="1500" dirty="0" err="1">
                          <a:solidFill>
                            <a:schemeClr val="tx1"/>
                          </a:solidFill>
                        </a:rPr>
                        <a:t>onHI</a:t>
                      </a:r>
                      <a:r>
                        <a:rPr lang="it-IT" sz="1500" dirty="0">
                          <a:solidFill>
                            <a:schemeClr val="tx1"/>
                          </a:solidFill>
                        </a:rPr>
                        <a:t> and </a:t>
                      </a:r>
                      <a:r>
                        <a:rPr lang="it-IT" sz="1500" dirty="0">
                          <a:solidFill>
                            <a:srgbClr val="FF0000"/>
                          </a:solidFill>
                        </a:rPr>
                        <a:t>SDH trends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81070701"/>
                  </a:ext>
                </a:extLst>
              </a:tr>
            </a:tbl>
          </a:graphicData>
        </a:graphic>
      </p:graphicFrame>
      <p:pic>
        <p:nvPicPr>
          <p:cNvPr id="5" name="Immagine 4">
            <a:extLst>
              <a:ext uri="{FF2B5EF4-FFF2-40B4-BE49-F238E27FC236}">
                <a16:creationId xmlns:a16="http://schemas.microsoft.com/office/drawing/2014/main" id="{E369E5C3-4D38-4D81-8C63-A1492565C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584" y="4008741"/>
            <a:ext cx="1962150" cy="2490189"/>
          </a:xfrm>
          <a:prstGeom prst="rect">
            <a:avLst/>
          </a:prstGeom>
        </p:spPr>
      </p:pic>
      <p:sp>
        <p:nvSpPr>
          <p:cNvPr id="6" name="CasellaDiTesto 5">
            <a:extLst>
              <a:ext uri="{FF2B5EF4-FFF2-40B4-BE49-F238E27FC236}">
                <a16:creationId xmlns:a16="http://schemas.microsoft.com/office/drawing/2014/main" id="{72F9EF3E-0AF2-4645-B81C-DF1CF362B420}"/>
              </a:ext>
            </a:extLst>
          </p:cNvPr>
          <p:cNvSpPr txBox="1"/>
          <p:nvPr/>
        </p:nvSpPr>
        <p:spPr>
          <a:xfrm>
            <a:off x="7022881" y="1411006"/>
            <a:ext cx="2084439" cy="2585323"/>
          </a:xfrm>
          <a:prstGeom prst="rect">
            <a:avLst/>
          </a:prstGeom>
          <a:noFill/>
        </p:spPr>
        <p:txBody>
          <a:bodyPr wrap="square" lIns="0" rtlCol="0">
            <a:spAutoFit/>
          </a:bodyPr>
          <a:lstStyle/>
          <a:p>
            <a:r>
              <a:rPr lang="it-IT" b="1" dirty="0"/>
              <a:t>In </a:t>
            </a:r>
            <a:r>
              <a:rPr lang="it-IT" b="1" dirty="0" err="1"/>
              <a:t>order</a:t>
            </a:r>
            <a:r>
              <a:rPr lang="it-IT" b="1" dirty="0"/>
              <a:t> to </a:t>
            </a:r>
            <a:r>
              <a:rPr lang="it-IT" b="1" dirty="0" err="1"/>
              <a:t>evaluate</a:t>
            </a:r>
            <a:r>
              <a:rPr lang="it-IT" b="1" dirty="0"/>
              <a:t>:</a:t>
            </a:r>
          </a:p>
          <a:p>
            <a:pPr marL="265113" indent="-265113">
              <a:buAutoNum type="arabicPeriod"/>
            </a:pPr>
            <a:r>
              <a:rPr lang="it-IT" b="1" dirty="0" err="1"/>
              <a:t>priorities</a:t>
            </a:r>
            <a:endParaRPr lang="it-IT" b="1" dirty="0"/>
          </a:p>
          <a:p>
            <a:pPr marL="265113" indent="-265113">
              <a:buAutoNum type="arabicPeriod"/>
            </a:pPr>
            <a:r>
              <a:rPr lang="it-IT" b="1" dirty="0" err="1"/>
              <a:t>consistency</a:t>
            </a:r>
            <a:r>
              <a:rPr lang="it-IT" b="1" dirty="0"/>
              <a:t> </a:t>
            </a:r>
            <a:r>
              <a:rPr lang="it-IT" b="1" dirty="0" err="1"/>
              <a:t>between</a:t>
            </a:r>
            <a:r>
              <a:rPr lang="it-IT" b="1" dirty="0"/>
              <a:t> policies </a:t>
            </a:r>
            <a:r>
              <a:rPr lang="it-IT" b="1" dirty="0" err="1"/>
              <a:t>implemented</a:t>
            </a:r>
            <a:r>
              <a:rPr lang="it-IT" b="1" dirty="0"/>
              <a:t> so far and </a:t>
            </a:r>
            <a:r>
              <a:rPr lang="it-IT" b="1" dirty="0" err="1"/>
              <a:t>needs</a:t>
            </a:r>
            <a:endParaRPr lang="it-IT" b="1" dirty="0"/>
          </a:p>
        </p:txBody>
      </p:sp>
      <p:sp>
        <p:nvSpPr>
          <p:cNvPr id="8" name="Rettangolo 7">
            <a:extLst>
              <a:ext uri="{FF2B5EF4-FFF2-40B4-BE49-F238E27FC236}">
                <a16:creationId xmlns:a16="http://schemas.microsoft.com/office/drawing/2014/main" id="{50F2F5CD-9011-4EE2-97F6-CFBC574AFCAA}"/>
              </a:ext>
            </a:extLst>
          </p:cNvPr>
          <p:cNvSpPr/>
          <p:nvPr/>
        </p:nvSpPr>
        <p:spPr>
          <a:xfrm rot="20071178">
            <a:off x="1824363" y="2366361"/>
            <a:ext cx="6315811" cy="2862322"/>
          </a:xfrm>
          <a:prstGeom prst="rect">
            <a:avLst/>
          </a:prstGeom>
          <a:solidFill>
            <a:srgbClr val="FFC000"/>
          </a:solidFill>
        </p:spPr>
        <p:txBody>
          <a:bodyPr wrap="square">
            <a:spAutoFit/>
          </a:bodyPr>
          <a:lstStyle/>
          <a:p>
            <a:pPr marL="0" lvl="1">
              <a:tabLst>
                <a:tab pos="354013" algn="l"/>
              </a:tabLst>
            </a:pPr>
            <a:r>
              <a:rPr lang="it-IT" sz="3000" dirty="0"/>
              <a:t>And </a:t>
            </a:r>
            <a:r>
              <a:rPr lang="it-IT" sz="3000" dirty="0" err="1"/>
              <a:t>finally</a:t>
            </a:r>
            <a:r>
              <a:rPr lang="it-IT" sz="3000" dirty="0"/>
              <a:t> </a:t>
            </a:r>
            <a:r>
              <a:rPr lang="it-IT" sz="3000" dirty="0" err="1"/>
              <a:t>two</a:t>
            </a:r>
            <a:r>
              <a:rPr lang="it-IT" sz="3000" dirty="0"/>
              <a:t> </a:t>
            </a:r>
            <a:r>
              <a:rPr lang="it-IT" sz="3000" dirty="0" err="1"/>
              <a:t>question</a:t>
            </a:r>
            <a:r>
              <a:rPr lang="it-IT" sz="3000" dirty="0"/>
              <a:t> to guide </a:t>
            </a:r>
            <a:r>
              <a:rPr lang="it-IT" sz="3000" dirty="0" err="1"/>
              <a:t>your</a:t>
            </a:r>
            <a:r>
              <a:rPr lang="it-IT" sz="3000" dirty="0"/>
              <a:t> </a:t>
            </a:r>
            <a:r>
              <a:rPr lang="it-IT" sz="3000" dirty="0" err="1"/>
              <a:t>next</a:t>
            </a:r>
            <a:r>
              <a:rPr lang="it-IT" sz="3000" dirty="0"/>
              <a:t> workshop…</a:t>
            </a:r>
          </a:p>
          <a:p>
            <a:pPr marL="514350" lvl="1" indent="-514350">
              <a:buFont typeface="+mj-lt"/>
              <a:buAutoNum type="arabicPeriod"/>
              <a:tabLst>
                <a:tab pos="354013" algn="l"/>
              </a:tabLst>
            </a:pPr>
            <a:r>
              <a:rPr lang="it-IT" sz="3000" dirty="0"/>
              <a:t>How </a:t>
            </a:r>
            <a:r>
              <a:rPr lang="it-IT" sz="3000" dirty="0" err="1"/>
              <a:t>could</a:t>
            </a:r>
            <a:r>
              <a:rPr lang="it-IT" sz="3000" dirty="0"/>
              <a:t> </a:t>
            </a:r>
            <a:r>
              <a:rPr lang="it-IT" sz="3000" dirty="0" err="1"/>
              <a:t>we</a:t>
            </a:r>
            <a:r>
              <a:rPr lang="it-IT" sz="3000" dirty="0"/>
              <a:t> use </a:t>
            </a:r>
            <a:r>
              <a:rPr lang="it-IT" sz="3000" dirty="0" err="1"/>
              <a:t>this</a:t>
            </a:r>
            <a:r>
              <a:rPr lang="it-IT" sz="3000" dirty="0"/>
              <a:t> mass of information?</a:t>
            </a:r>
          </a:p>
          <a:p>
            <a:pPr marL="514350" lvl="1" indent="-514350">
              <a:buFont typeface="+mj-lt"/>
              <a:buAutoNum type="arabicPeriod"/>
              <a:tabLst>
                <a:tab pos="354013" algn="l"/>
              </a:tabLst>
            </a:pPr>
            <a:r>
              <a:rPr lang="it-IT" sz="3000" dirty="0" err="1"/>
              <a:t>Which</a:t>
            </a:r>
            <a:r>
              <a:rPr lang="it-IT" sz="3000" dirty="0"/>
              <a:t> output </a:t>
            </a:r>
            <a:r>
              <a:rPr lang="it-IT" sz="3000" dirty="0" err="1"/>
              <a:t>should</a:t>
            </a:r>
            <a:r>
              <a:rPr lang="it-IT" sz="3000" dirty="0"/>
              <a:t> </a:t>
            </a:r>
            <a:r>
              <a:rPr lang="it-IT" sz="3000" dirty="0" err="1"/>
              <a:t>we</a:t>
            </a:r>
            <a:r>
              <a:rPr lang="it-IT" sz="3000" dirty="0"/>
              <a:t> produce to </a:t>
            </a:r>
            <a:r>
              <a:rPr lang="it-IT" sz="3000" dirty="0" err="1"/>
              <a:t>better</a:t>
            </a:r>
            <a:r>
              <a:rPr lang="it-IT" sz="3000" dirty="0"/>
              <a:t> help countries?</a:t>
            </a:r>
            <a:endParaRPr lang="it-IT" sz="3000" b="1" dirty="0"/>
          </a:p>
        </p:txBody>
      </p:sp>
    </p:spTree>
    <p:extLst>
      <p:ext uri="{BB962C8B-B14F-4D97-AF65-F5344CB8AC3E}">
        <p14:creationId xmlns:p14="http://schemas.microsoft.com/office/powerpoint/2010/main" val="3600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676837C-9FD4-4971-BB84-8DC87AA81F61}"/>
              </a:ext>
            </a:extLst>
          </p:cNvPr>
          <p:cNvSpPr txBox="1"/>
          <p:nvPr/>
        </p:nvSpPr>
        <p:spPr>
          <a:xfrm>
            <a:off x="563562" y="4791075"/>
            <a:ext cx="7827763" cy="1154162"/>
          </a:xfrm>
          <a:prstGeom prst="rect">
            <a:avLst/>
          </a:prstGeom>
          <a:noFill/>
        </p:spPr>
        <p:txBody>
          <a:bodyPr wrap="square" rtlCol="0">
            <a:spAutoFit/>
          </a:bodyPr>
          <a:lstStyle/>
          <a:p>
            <a:pPr marL="358775" algn="ctr"/>
            <a:r>
              <a:rPr lang="it-IT" sz="4500" dirty="0" err="1"/>
              <a:t>Thank</a:t>
            </a:r>
            <a:r>
              <a:rPr lang="it-IT" sz="4500" dirty="0"/>
              <a:t> </a:t>
            </a:r>
            <a:r>
              <a:rPr lang="it-IT" sz="4500" dirty="0" err="1"/>
              <a:t>you</a:t>
            </a:r>
            <a:r>
              <a:rPr lang="it-IT" sz="4500" dirty="0"/>
              <a:t>!</a:t>
            </a:r>
            <a:endParaRPr lang="it-IT" sz="4500" b="1" dirty="0"/>
          </a:p>
          <a:p>
            <a:pPr marL="890588" indent="-531813">
              <a:buFont typeface="Arial" panose="020B0604020202020204" pitchFamily="34" charset="0"/>
              <a:buChar char="→"/>
            </a:pPr>
            <a:endParaRPr lang="it-IT" sz="2400" dirty="0"/>
          </a:p>
        </p:txBody>
      </p:sp>
    </p:spTree>
    <p:extLst>
      <p:ext uri="{BB962C8B-B14F-4D97-AF65-F5344CB8AC3E}">
        <p14:creationId xmlns:p14="http://schemas.microsoft.com/office/powerpoint/2010/main" val="1130752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86150149"/>
              </p:ext>
            </p:extLst>
          </p:nvPr>
        </p:nvGraphicFramePr>
        <p:xfrm>
          <a:off x="1078899" y="1265511"/>
          <a:ext cx="6435633" cy="5461988"/>
        </p:xfrm>
        <a:graphic>
          <a:graphicData uri="http://schemas.openxmlformats.org/drawingml/2006/table">
            <a:tbl>
              <a:tblPr firstRow="1" bandRow="1">
                <a:tableStyleId>{5C22544A-7EE6-4342-B048-85BDC9FD1C3A}</a:tableStyleId>
              </a:tblPr>
              <a:tblGrid>
                <a:gridCol w="2981588">
                  <a:extLst>
                    <a:ext uri="{9D8B030D-6E8A-4147-A177-3AD203B41FA5}">
                      <a16:colId xmlns:a16="http://schemas.microsoft.com/office/drawing/2014/main" val="881084803"/>
                    </a:ext>
                  </a:extLst>
                </a:gridCol>
                <a:gridCol w="690809">
                  <a:extLst>
                    <a:ext uri="{9D8B030D-6E8A-4147-A177-3AD203B41FA5}">
                      <a16:colId xmlns:a16="http://schemas.microsoft.com/office/drawing/2014/main" val="1048915238"/>
                    </a:ext>
                  </a:extLst>
                </a:gridCol>
                <a:gridCol w="690809">
                  <a:extLst>
                    <a:ext uri="{9D8B030D-6E8A-4147-A177-3AD203B41FA5}">
                      <a16:colId xmlns:a16="http://schemas.microsoft.com/office/drawing/2014/main" val="4154818667"/>
                    </a:ext>
                  </a:extLst>
                </a:gridCol>
                <a:gridCol w="690809">
                  <a:extLst>
                    <a:ext uri="{9D8B030D-6E8A-4147-A177-3AD203B41FA5}">
                      <a16:colId xmlns:a16="http://schemas.microsoft.com/office/drawing/2014/main" val="2902741786"/>
                    </a:ext>
                  </a:extLst>
                </a:gridCol>
                <a:gridCol w="690809">
                  <a:extLst>
                    <a:ext uri="{9D8B030D-6E8A-4147-A177-3AD203B41FA5}">
                      <a16:colId xmlns:a16="http://schemas.microsoft.com/office/drawing/2014/main" val="3463439382"/>
                    </a:ext>
                  </a:extLst>
                </a:gridCol>
                <a:gridCol w="690809">
                  <a:extLst>
                    <a:ext uri="{9D8B030D-6E8A-4147-A177-3AD203B41FA5}">
                      <a16:colId xmlns:a16="http://schemas.microsoft.com/office/drawing/2014/main" val="928279222"/>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Information on SDH and on HI trends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Efficacy</a:t>
                      </a:r>
                      <a:r>
                        <a:rPr lang="it-IT" sz="1500" dirty="0">
                          <a:solidFill>
                            <a:schemeClr val="tx1"/>
                          </a:solidFill>
                        </a:rPr>
                        <a:t> of policies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703414"/>
                  </a:ext>
                </a:extLst>
              </a:tr>
              <a:tr h="799073">
                <a:tc>
                  <a:txBody>
                    <a:bodyPr/>
                    <a:lstStyle/>
                    <a:p>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725942"/>
                  </a:ext>
                </a:extLst>
              </a:tr>
              <a:tr h="799073">
                <a:tc>
                  <a:txBody>
                    <a:bodyPr/>
                    <a:lstStyle/>
                    <a:p>
                      <a:r>
                        <a:rPr lang="it-IT" sz="1500" dirty="0" err="1">
                          <a:solidFill>
                            <a:schemeClr val="tx1"/>
                          </a:solidFill>
                        </a:rPr>
                        <a:t>Calibration</a:t>
                      </a:r>
                      <a:r>
                        <a:rPr lang="it-IT" sz="1500" baseline="0" dirty="0">
                          <a:solidFill>
                            <a:schemeClr val="tx1"/>
                          </a:solidFill>
                        </a:rPr>
                        <a:t> of </a:t>
                      </a:r>
                      <a:r>
                        <a:rPr lang="it-IT" sz="1500" baseline="0" dirty="0" err="1">
                          <a:solidFill>
                            <a:schemeClr val="tx1"/>
                          </a:solidFill>
                        </a:rPr>
                        <a:t>actions</a:t>
                      </a:r>
                      <a:r>
                        <a:rPr lang="it-IT" sz="1500" baseline="0" dirty="0">
                          <a:solidFill>
                            <a:schemeClr val="tx1"/>
                          </a:solidFill>
                        </a:rPr>
                        <a:t>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t>
                      </a:r>
                      <a:r>
                        <a:rPr lang="it-IT" sz="1500" baseline="0" dirty="0" err="1">
                          <a:solidFill>
                            <a:schemeClr val="tx1"/>
                          </a:solidFill>
                        </a:rPr>
                        <a:t>after</a:t>
                      </a:r>
                      <a:r>
                        <a:rPr lang="it-IT" sz="1500" baseline="0" dirty="0">
                          <a:solidFill>
                            <a:schemeClr val="tx1"/>
                          </a:solidFill>
                        </a:rPr>
                        <a:t> the end of the </a:t>
                      </a:r>
                      <a:r>
                        <a:rPr lang="it-IT" sz="1500" baseline="0" dirty="0" err="1">
                          <a:solidFill>
                            <a:schemeClr val="tx1"/>
                          </a:solidFill>
                        </a:rPr>
                        <a:t>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070701"/>
                  </a:ext>
                </a:extLst>
              </a:tr>
            </a:tbl>
          </a:graphicData>
        </a:graphic>
      </p:graphicFrame>
      <p:sp>
        <p:nvSpPr>
          <p:cNvPr id="3" name="Rettangolo 2">
            <a:extLst>
              <a:ext uri="{FF2B5EF4-FFF2-40B4-BE49-F238E27FC236}">
                <a16:creationId xmlns:a16="http://schemas.microsoft.com/office/drawing/2014/main" id="{9D5F5ADC-ADCD-4108-88BA-4B51628BB1E3}"/>
              </a:ext>
            </a:extLst>
          </p:cNvPr>
          <p:cNvSpPr/>
          <p:nvPr/>
        </p:nvSpPr>
        <p:spPr>
          <a:xfrm rot="20071178">
            <a:off x="1824363" y="2366361"/>
            <a:ext cx="6315811" cy="2862322"/>
          </a:xfrm>
          <a:prstGeom prst="rect">
            <a:avLst/>
          </a:prstGeom>
          <a:solidFill>
            <a:srgbClr val="FFC000"/>
          </a:solidFill>
        </p:spPr>
        <p:txBody>
          <a:bodyPr wrap="square">
            <a:spAutoFit/>
          </a:bodyPr>
          <a:lstStyle/>
          <a:p>
            <a:pPr marL="0" lvl="1">
              <a:tabLst>
                <a:tab pos="354013" algn="l"/>
              </a:tabLst>
            </a:pPr>
            <a:r>
              <a:rPr lang="it-IT" sz="3000" dirty="0"/>
              <a:t>And </a:t>
            </a:r>
            <a:r>
              <a:rPr lang="it-IT" sz="3000" dirty="0" err="1"/>
              <a:t>finally</a:t>
            </a:r>
            <a:r>
              <a:rPr lang="it-IT" sz="3000" dirty="0"/>
              <a:t> </a:t>
            </a:r>
            <a:r>
              <a:rPr lang="it-IT" sz="3000" dirty="0" err="1"/>
              <a:t>two</a:t>
            </a:r>
            <a:r>
              <a:rPr lang="it-IT" sz="3000" dirty="0"/>
              <a:t> </a:t>
            </a:r>
            <a:r>
              <a:rPr lang="it-IT" sz="3000" dirty="0" err="1"/>
              <a:t>question</a:t>
            </a:r>
            <a:r>
              <a:rPr lang="it-IT" sz="3000" dirty="0"/>
              <a:t> to guide </a:t>
            </a:r>
            <a:r>
              <a:rPr lang="it-IT" sz="3000" dirty="0" err="1"/>
              <a:t>your</a:t>
            </a:r>
            <a:r>
              <a:rPr lang="it-IT" sz="3000" dirty="0"/>
              <a:t> </a:t>
            </a:r>
            <a:r>
              <a:rPr lang="it-IT" sz="3000" dirty="0" err="1"/>
              <a:t>next</a:t>
            </a:r>
            <a:r>
              <a:rPr lang="it-IT" sz="3000" dirty="0"/>
              <a:t> workshop…</a:t>
            </a:r>
          </a:p>
          <a:p>
            <a:pPr marL="514350" lvl="1" indent="-514350">
              <a:buFont typeface="+mj-lt"/>
              <a:buAutoNum type="arabicPeriod"/>
              <a:tabLst>
                <a:tab pos="354013" algn="l"/>
              </a:tabLst>
            </a:pPr>
            <a:r>
              <a:rPr lang="it-IT" sz="3000" dirty="0"/>
              <a:t>How </a:t>
            </a:r>
            <a:r>
              <a:rPr lang="it-IT" sz="3000" dirty="0" err="1"/>
              <a:t>could</a:t>
            </a:r>
            <a:r>
              <a:rPr lang="it-IT" sz="3000" dirty="0"/>
              <a:t> </a:t>
            </a:r>
            <a:r>
              <a:rPr lang="it-IT" sz="3000" dirty="0" err="1"/>
              <a:t>we</a:t>
            </a:r>
            <a:r>
              <a:rPr lang="it-IT" sz="3000" dirty="0"/>
              <a:t> use </a:t>
            </a:r>
            <a:r>
              <a:rPr lang="it-IT" sz="3000" dirty="0" err="1"/>
              <a:t>this</a:t>
            </a:r>
            <a:r>
              <a:rPr lang="it-IT" sz="3000" dirty="0"/>
              <a:t> mass of information?</a:t>
            </a:r>
          </a:p>
          <a:p>
            <a:pPr marL="514350" lvl="1" indent="-514350">
              <a:buFont typeface="+mj-lt"/>
              <a:buAutoNum type="arabicPeriod"/>
              <a:tabLst>
                <a:tab pos="354013" algn="l"/>
              </a:tabLst>
            </a:pPr>
            <a:r>
              <a:rPr lang="it-IT" sz="3000" dirty="0" err="1"/>
              <a:t>Which</a:t>
            </a:r>
            <a:r>
              <a:rPr lang="it-IT" sz="3000" dirty="0"/>
              <a:t> output </a:t>
            </a:r>
            <a:r>
              <a:rPr lang="it-IT" sz="3000" dirty="0" err="1"/>
              <a:t>should</a:t>
            </a:r>
            <a:r>
              <a:rPr lang="it-IT" sz="3000" dirty="0"/>
              <a:t> </a:t>
            </a:r>
            <a:r>
              <a:rPr lang="it-IT" sz="3000" dirty="0" err="1"/>
              <a:t>we</a:t>
            </a:r>
            <a:r>
              <a:rPr lang="it-IT" sz="3000" dirty="0"/>
              <a:t> produce to </a:t>
            </a:r>
            <a:r>
              <a:rPr lang="it-IT" sz="3000" dirty="0" err="1"/>
              <a:t>better</a:t>
            </a:r>
            <a:r>
              <a:rPr lang="it-IT" sz="3000" dirty="0"/>
              <a:t> help countries?</a:t>
            </a:r>
            <a:endParaRPr lang="it-IT" sz="3000" b="1" dirty="0"/>
          </a:p>
        </p:txBody>
      </p:sp>
    </p:spTree>
    <p:extLst>
      <p:ext uri="{BB962C8B-B14F-4D97-AF65-F5344CB8AC3E}">
        <p14:creationId xmlns:p14="http://schemas.microsoft.com/office/powerpoint/2010/main" val="165553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03772736"/>
              </p:ext>
            </p:extLst>
          </p:nvPr>
        </p:nvGraphicFramePr>
        <p:xfrm>
          <a:off x="1078899" y="1286531"/>
          <a:ext cx="6444287" cy="5461988"/>
        </p:xfrm>
        <a:graphic>
          <a:graphicData uri="http://schemas.openxmlformats.org/drawingml/2006/table">
            <a:tbl>
              <a:tblPr firstRow="1" bandRow="1">
                <a:tableStyleId>{5C22544A-7EE6-4342-B048-85BDC9FD1C3A}</a:tableStyleId>
              </a:tblPr>
              <a:tblGrid>
                <a:gridCol w="2985597">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gridCol w="691738">
                  <a:extLst>
                    <a:ext uri="{9D8B030D-6E8A-4147-A177-3AD203B41FA5}">
                      <a16:colId xmlns:a16="http://schemas.microsoft.com/office/drawing/2014/main" val="2902741786"/>
                    </a:ext>
                  </a:extLst>
                </a:gridCol>
                <a:gridCol w="691738">
                  <a:extLst>
                    <a:ext uri="{9D8B030D-6E8A-4147-A177-3AD203B41FA5}">
                      <a16:colId xmlns:a16="http://schemas.microsoft.com/office/drawing/2014/main" val="2322634497"/>
                    </a:ext>
                  </a:extLst>
                </a:gridCol>
                <a:gridCol w="691738">
                  <a:extLst>
                    <a:ext uri="{9D8B030D-6E8A-4147-A177-3AD203B41FA5}">
                      <a16:colId xmlns:a16="http://schemas.microsoft.com/office/drawing/2014/main" val="3463439382"/>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Information on SDH and on HI trends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Resources</a:t>
                      </a:r>
                      <a:r>
                        <a:rPr lang="it-IT" sz="1500" dirty="0">
                          <a:solidFill>
                            <a:schemeClr val="tx1"/>
                          </a:solidFill>
                        </a:rPr>
                        <a:t> and </a:t>
                      </a:r>
                      <a:br>
                        <a:rPr lang="it-IT" sz="1500" dirty="0">
                          <a:solidFill>
                            <a:schemeClr val="tx1"/>
                          </a:solidFill>
                        </a:rPr>
                      </a:br>
                      <a:r>
                        <a:rPr lang="it-IT" sz="1500" dirty="0" err="1">
                          <a:solidFill>
                            <a:schemeClr val="tx1"/>
                          </a:solidFill>
                        </a:rPr>
                        <a:t>efficacy</a:t>
                      </a:r>
                      <a:r>
                        <a:rPr lang="it-IT" sz="1500" dirty="0">
                          <a:solidFill>
                            <a:schemeClr val="tx1"/>
                          </a:solidFill>
                        </a:rPr>
                        <a:t> of policies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6703414"/>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81070701"/>
                  </a:ext>
                </a:extLst>
              </a:tr>
            </a:tbl>
          </a:graphicData>
        </a:graphic>
      </p:graphicFrame>
    </p:spTree>
    <p:extLst>
      <p:ext uri="{BB962C8B-B14F-4D97-AF65-F5344CB8AC3E}">
        <p14:creationId xmlns:p14="http://schemas.microsoft.com/office/powerpoint/2010/main" val="71292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Limits</a:t>
            </a:r>
          </a:p>
        </p:txBody>
      </p:sp>
      <p:sp>
        <p:nvSpPr>
          <p:cNvPr id="4" name="Rettangolo 3">
            <a:extLst>
              <a:ext uri="{FF2B5EF4-FFF2-40B4-BE49-F238E27FC236}">
                <a16:creationId xmlns:a16="http://schemas.microsoft.com/office/drawing/2014/main" id="{16292EAD-FD97-4477-859E-CB68F61CE9D3}"/>
              </a:ext>
            </a:extLst>
          </p:cNvPr>
          <p:cNvSpPr/>
          <p:nvPr/>
        </p:nvSpPr>
        <p:spPr>
          <a:xfrm>
            <a:off x="1068388" y="1234556"/>
            <a:ext cx="7827763" cy="5293757"/>
          </a:xfrm>
          <a:prstGeom prst="rect">
            <a:avLst/>
          </a:prstGeom>
        </p:spPr>
        <p:txBody>
          <a:bodyPr wrap="square">
            <a:spAutoFit/>
          </a:bodyPr>
          <a:lstStyle/>
          <a:p>
            <a:pPr marL="355600" indent="-355600">
              <a:buFont typeface="Arial" panose="020B0604020202020204" pitchFamily="34" charset="0"/>
              <a:buChar char="•"/>
            </a:pPr>
            <a:r>
              <a:rPr lang="en-GB" sz="2600" dirty="0"/>
              <a:t>20 country assessments received (still missing Cyprus, Lithuania and Slovakia) in different times and after many reminders.</a:t>
            </a:r>
          </a:p>
          <a:p>
            <a:pPr marL="342900" indent="-342900">
              <a:buFont typeface="Arial" panose="020B0604020202020204" pitchFamily="34" charset="0"/>
              <a:buChar char="•"/>
            </a:pPr>
            <a:r>
              <a:rPr lang="en-GB" sz="2600" dirty="0"/>
              <a:t>Complexity of CA </a:t>
            </a:r>
          </a:p>
          <a:p>
            <a:pPr marL="342900" indent="-342900">
              <a:buFont typeface="Arial" panose="020B0604020202020204" pitchFamily="34" charset="0"/>
              <a:buChar char="•"/>
            </a:pPr>
            <a:r>
              <a:rPr lang="en-GB" sz="2600" dirty="0"/>
              <a:t>Different level of validation</a:t>
            </a:r>
          </a:p>
          <a:p>
            <a:pPr marL="342900" indent="-342900">
              <a:buFont typeface="Arial" panose="020B0604020202020204" pitchFamily="34" charset="0"/>
              <a:buChar char="•"/>
            </a:pPr>
            <a:r>
              <a:rPr lang="en-GB" sz="2600" dirty="0"/>
              <a:t>Different quality in filling the questionnaire </a:t>
            </a:r>
          </a:p>
          <a:p>
            <a:pPr marL="800100" lvl="1" indent="-342900">
              <a:buFont typeface="Wingdings" panose="05000000000000000000" pitchFamily="2" charset="2"/>
              <a:buChar char="ü"/>
            </a:pPr>
            <a:r>
              <a:rPr lang="en-GB" sz="2600" dirty="0"/>
              <a:t>association between quality and level of governance (level of awareness?)</a:t>
            </a:r>
          </a:p>
          <a:p>
            <a:pPr marL="800100" lvl="1" indent="-342900">
              <a:buFont typeface="Wingdings" panose="05000000000000000000" pitchFamily="2" charset="2"/>
              <a:buChar char="ü"/>
            </a:pPr>
            <a:r>
              <a:rPr lang="en-GB" sz="2600" dirty="0"/>
              <a:t>enthusiastic/catastrophic approach?</a:t>
            </a:r>
          </a:p>
          <a:p>
            <a:pPr marL="342900" indent="-342900">
              <a:buFont typeface="Arial" panose="020B0604020202020204" pitchFamily="34" charset="0"/>
              <a:buChar char="•"/>
            </a:pPr>
            <a:r>
              <a:rPr lang="en-GB" sz="2600" dirty="0"/>
              <a:t>Presence of different levels of governance and implementation of actions (Belgium, Germany, Spain, Netherlands).</a:t>
            </a:r>
          </a:p>
          <a:p>
            <a:pPr marL="800100" lvl="1" indent="-342900">
              <a:buFont typeface="Wingdings" panose="05000000000000000000" pitchFamily="2" charset="2"/>
              <a:buChar char="ü"/>
            </a:pPr>
            <a:endParaRPr lang="en-GB" sz="2600" dirty="0"/>
          </a:p>
        </p:txBody>
      </p:sp>
      <p:sp>
        <p:nvSpPr>
          <p:cNvPr id="2" name="CasellaDiTesto 1">
            <a:extLst>
              <a:ext uri="{FF2B5EF4-FFF2-40B4-BE49-F238E27FC236}">
                <a16:creationId xmlns:a16="http://schemas.microsoft.com/office/drawing/2014/main" id="{2976C2D7-F56C-4AF0-BA0F-A39E51B21E25}"/>
              </a:ext>
            </a:extLst>
          </p:cNvPr>
          <p:cNvSpPr txBox="1"/>
          <p:nvPr/>
        </p:nvSpPr>
        <p:spPr>
          <a:xfrm>
            <a:off x="1068388" y="6191264"/>
            <a:ext cx="7827763" cy="461665"/>
          </a:xfrm>
          <a:prstGeom prst="rect">
            <a:avLst/>
          </a:prstGeom>
          <a:noFill/>
        </p:spPr>
        <p:txBody>
          <a:bodyPr wrap="square" rtlCol="0">
            <a:spAutoFit/>
          </a:bodyPr>
          <a:lstStyle/>
          <a:p>
            <a:r>
              <a:rPr lang="it-IT" sz="2400" b="1" dirty="0">
                <a:solidFill>
                  <a:srgbClr val="FF0000"/>
                </a:solidFill>
              </a:rPr>
              <a:t>DYNAMIC APPROACH, NOT DEFINITIVE RESULTS!!!</a:t>
            </a:r>
          </a:p>
        </p:txBody>
      </p:sp>
    </p:spTree>
    <p:extLst>
      <p:ext uri="{BB962C8B-B14F-4D97-AF65-F5344CB8AC3E}">
        <p14:creationId xmlns:p14="http://schemas.microsoft.com/office/powerpoint/2010/main" val="384171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a:solidFill>
                  <a:schemeClr val="bg1"/>
                </a:solidFill>
                <a:latin typeface="Arial" panose="020B0604020202020204" pitchFamily="34" charset="0"/>
                <a:cs typeface="Arial" panose="020B0604020202020204" pitchFamily="34" charset="0"/>
              </a:rPr>
              <a:t>How much policies impact? </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7" name="Grafico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566158094"/>
              </p:ext>
            </p:extLst>
          </p:nvPr>
        </p:nvGraphicFramePr>
        <p:xfrm>
          <a:off x="1068388" y="1458866"/>
          <a:ext cx="7560000" cy="4913575"/>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e 2">
            <a:extLst>
              <a:ext uri="{FF2B5EF4-FFF2-40B4-BE49-F238E27FC236}">
                <a16:creationId xmlns:a16="http://schemas.microsoft.com/office/drawing/2014/main" id="{55FD6465-3590-4742-8EB5-628154A4277C}"/>
              </a:ext>
            </a:extLst>
          </p:cNvPr>
          <p:cNvSpPr/>
          <p:nvPr/>
        </p:nvSpPr>
        <p:spPr>
          <a:xfrm>
            <a:off x="4103836" y="6256238"/>
            <a:ext cx="241737" cy="2417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E87981F1-A73B-43F2-A9D5-7AB2FC4950AA}"/>
              </a:ext>
            </a:extLst>
          </p:cNvPr>
          <p:cNvSpPr/>
          <p:nvPr/>
        </p:nvSpPr>
        <p:spPr>
          <a:xfrm>
            <a:off x="4922660" y="6256238"/>
            <a:ext cx="241737" cy="2417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F42233FC-2F70-4A93-9EE7-C98F3C75DF03}"/>
              </a:ext>
            </a:extLst>
          </p:cNvPr>
          <p:cNvSpPr/>
          <p:nvPr/>
        </p:nvSpPr>
        <p:spPr>
          <a:xfrm>
            <a:off x="5761900" y="6256238"/>
            <a:ext cx="241737" cy="2417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95632DF9-A7A5-4DF6-91CD-1F2430A9C795}"/>
              </a:ext>
            </a:extLst>
          </p:cNvPr>
          <p:cNvSpPr txBox="1"/>
          <p:nvPr/>
        </p:nvSpPr>
        <p:spPr>
          <a:xfrm>
            <a:off x="4200566" y="6192441"/>
            <a:ext cx="515007" cy="360000"/>
          </a:xfrm>
          <a:prstGeom prst="rect">
            <a:avLst/>
          </a:prstGeom>
          <a:noFill/>
        </p:spPr>
        <p:txBody>
          <a:bodyPr wrap="square" rtlCol="0">
            <a:noAutofit/>
          </a:bodyPr>
          <a:lstStyle/>
          <a:p>
            <a:pPr algn="ctr"/>
            <a:r>
              <a:rPr lang="it-IT" b="1" dirty="0"/>
              <a:t>A</a:t>
            </a:r>
          </a:p>
        </p:txBody>
      </p:sp>
      <p:sp>
        <p:nvSpPr>
          <p:cNvPr id="11" name="CasellaDiTesto 10">
            <a:extLst>
              <a:ext uri="{FF2B5EF4-FFF2-40B4-BE49-F238E27FC236}">
                <a16:creationId xmlns:a16="http://schemas.microsoft.com/office/drawing/2014/main" id="{8429CAD2-B22F-4E62-A0A7-F159649C8CC3}"/>
              </a:ext>
            </a:extLst>
          </p:cNvPr>
          <p:cNvSpPr txBox="1"/>
          <p:nvPr/>
        </p:nvSpPr>
        <p:spPr>
          <a:xfrm>
            <a:off x="5046645" y="6192441"/>
            <a:ext cx="515007" cy="360000"/>
          </a:xfrm>
          <a:prstGeom prst="rect">
            <a:avLst/>
          </a:prstGeom>
          <a:noFill/>
        </p:spPr>
        <p:txBody>
          <a:bodyPr wrap="square" rtlCol="0">
            <a:noAutofit/>
          </a:bodyPr>
          <a:lstStyle/>
          <a:p>
            <a:pPr algn="ctr"/>
            <a:r>
              <a:rPr lang="it-IT" b="1" dirty="0"/>
              <a:t>B</a:t>
            </a:r>
          </a:p>
        </p:txBody>
      </p:sp>
      <p:sp>
        <p:nvSpPr>
          <p:cNvPr id="12" name="CasellaDiTesto 11">
            <a:extLst>
              <a:ext uri="{FF2B5EF4-FFF2-40B4-BE49-F238E27FC236}">
                <a16:creationId xmlns:a16="http://schemas.microsoft.com/office/drawing/2014/main" id="{4DCC01BB-A751-4373-A989-530B7BD42D8C}"/>
              </a:ext>
            </a:extLst>
          </p:cNvPr>
          <p:cNvSpPr txBox="1"/>
          <p:nvPr/>
        </p:nvSpPr>
        <p:spPr>
          <a:xfrm>
            <a:off x="5883754" y="6192441"/>
            <a:ext cx="515007" cy="360000"/>
          </a:xfrm>
          <a:prstGeom prst="rect">
            <a:avLst/>
          </a:prstGeom>
          <a:noFill/>
        </p:spPr>
        <p:txBody>
          <a:bodyPr wrap="square" rtlCol="0">
            <a:noAutofit/>
          </a:bodyPr>
          <a:lstStyle/>
          <a:p>
            <a:pPr algn="ctr"/>
            <a:r>
              <a:rPr lang="it-IT" b="1" dirty="0"/>
              <a:t>C</a:t>
            </a:r>
          </a:p>
        </p:txBody>
      </p:sp>
      <p:sp>
        <p:nvSpPr>
          <p:cNvPr id="2" name="CasellaDiTesto 1">
            <a:extLst>
              <a:ext uri="{FF2B5EF4-FFF2-40B4-BE49-F238E27FC236}">
                <a16:creationId xmlns:a16="http://schemas.microsoft.com/office/drawing/2014/main" id="{D2F7968E-8CF0-4ADB-81E2-5470F76B2E33}"/>
              </a:ext>
            </a:extLst>
          </p:cNvPr>
          <p:cNvSpPr txBox="1"/>
          <p:nvPr/>
        </p:nvSpPr>
        <p:spPr>
          <a:xfrm>
            <a:off x="2417704" y="1526345"/>
            <a:ext cx="2430684" cy="923330"/>
          </a:xfrm>
          <a:prstGeom prst="rect">
            <a:avLst/>
          </a:prstGeom>
          <a:noFill/>
        </p:spPr>
        <p:txBody>
          <a:bodyPr wrap="square" rtlCol="0">
            <a:spAutoFit/>
          </a:bodyPr>
          <a:lstStyle/>
          <a:p>
            <a:r>
              <a:rPr lang="it-IT" b="1" dirty="0"/>
              <a:t>Level of governance of HI/SDH </a:t>
            </a:r>
            <a:r>
              <a:rPr lang="it-IT" b="1" dirty="0" err="1"/>
              <a:t>is</a:t>
            </a:r>
            <a:r>
              <a:rPr lang="it-IT" b="1" dirty="0"/>
              <a:t> </a:t>
            </a:r>
            <a:r>
              <a:rPr lang="it-IT" b="1" dirty="0" err="1"/>
              <a:t>not</a:t>
            </a:r>
            <a:r>
              <a:rPr lang="it-IT" b="1" dirty="0"/>
              <a:t> the </a:t>
            </a:r>
            <a:r>
              <a:rPr lang="it-IT" b="1" dirty="0" err="1"/>
              <a:t>same</a:t>
            </a:r>
            <a:r>
              <a:rPr lang="it-IT" b="1" dirty="0"/>
              <a:t> of </a:t>
            </a:r>
            <a:r>
              <a:rPr lang="it-IT" b="1" dirty="0" err="1"/>
              <a:t>efficacy</a:t>
            </a:r>
            <a:endParaRPr lang="it-IT" b="1" dirty="0"/>
          </a:p>
        </p:txBody>
      </p:sp>
    </p:spTree>
    <p:extLst>
      <p:ext uri="{BB962C8B-B14F-4D97-AF65-F5344CB8AC3E}">
        <p14:creationId xmlns:p14="http://schemas.microsoft.com/office/powerpoint/2010/main" val="3176707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a:solidFill>
                  <a:schemeClr val="bg1"/>
                </a:solidFill>
                <a:latin typeface="Arial" panose="020B0604020202020204" pitchFamily="34" charset="0"/>
                <a:cs typeface="Arial" panose="020B0604020202020204" pitchFamily="34" charset="0"/>
              </a:rPr>
              <a:t>How much policies impact? </a:t>
            </a:r>
            <a:br>
              <a:rPr lang="en-US" b="1" cap="none" dirty="0">
                <a:solidFill>
                  <a:schemeClr val="bg1"/>
                </a:solidFill>
                <a:latin typeface="Arial" panose="020B0604020202020204" pitchFamily="34" charset="0"/>
                <a:cs typeface="Arial" panose="020B0604020202020204" pitchFamily="34" charset="0"/>
              </a:rPr>
            </a:br>
            <a:r>
              <a:rPr lang="en-US" b="1" cap="none" dirty="0">
                <a:solidFill>
                  <a:schemeClr val="bg1"/>
                </a:solidFill>
                <a:latin typeface="Arial" panose="020B0604020202020204" pitchFamily="34" charset="0"/>
                <a:cs typeface="Arial" panose="020B0604020202020204" pitchFamily="34" charset="0"/>
              </a:rPr>
              <a:t>Geographical cluster?</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6" name="Grafico 5">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3924155871"/>
              </p:ext>
            </p:extLst>
          </p:nvPr>
        </p:nvGraphicFramePr>
        <p:xfrm>
          <a:off x="1107678" y="1331089"/>
          <a:ext cx="7560000" cy="489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e 6">
            <a:extLst>
              <a:ext uri="{FF2B5EF4-FFF2-40B4-BE49-F238E27FC236}">
                <a16:creationId xmlns:a16="http://schemas.microsoft.com/office/drawing/2014/main" id="{A3734737-1DA8-4341-AA20-44A84D75038B}"/>
              </a:ext>
            </a:extLst>
          </p:cNvPr>
          <p:cNvSpPr/>
          <p:nvPr/>
        </p:nvSpPr>
        <p:spPr>
          <a:xfrm>
            <a:off x="1374336" y="6323409"/>
            <a:ext cx="241737" cy="241737"/>
          </a:xfrm>
          <a:prstGeom prst="ellipse">
            <a:avLst/>
          </a:prstGeom>
          <a:solidFill>
            <a:srgbClr val="99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E31881E2-D9C7-4D91-AE72-ED92DAB8416C}"/>
              </a:ext>
            </a:extLst>
          </p:cNvPr>
          <p:cNvSpPr/>
          <p:nvPr/>
        </p:nvSpPr>
        <p:spPr>
          <a:xfrm>
            <a:off x="2532551" y="6323409"/>
            <a:ext cx="241737" cy="24173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319E06C-FD6C-4A02-9BCB-D651D038E9AC}"/>
              </a:ext>
            </a:extLst>
          </p:cNvPr>
          <p:cNvSpPr txBox="1"/>
          <p:nvPr/>
        </p:nvSpPr>
        <p:spPr>
          <a:xfrm>
            <a:off x="1500463" y="6259612"/>
            <a:ext cx="1017170" cy="360000"/>
          </a:xfrm>
          <a:prstGeom prst="rect">
            <a:avLst/>
          </a:prstGeom>
          <a:noFill/>
        </p:spPr>
        <p:txBody>
          <a:bodyPr wrap="square" rtlCol="0">
            <a:noAutofit/>
          </a:bodyPr>
          <a:lstStyle/>
          <a:p>
            <a:pPr algn="ctr"/>
            <a:r>
              <a:rPr lang="it-IT" b="1" dirty="0" err="1"/>
              <a:t>scand</a:t>
            </a:r>
            <a:endParaRPr lang="it-IT" b="1" dirty="0"/>
          </a:p>
        </p:txBody>
      </p:sp>
      <p:sp>
        <p:nvSpPr>
          <p:cNvPr id="12" name="CasellaDiTesto 11">
            <a:extLst>
              <a:ext uri="{FF2B5EF4-FFF2-40B4-BE49-F238E27FC236}">
                <a16:creationId xmlns:a16="http://schemas.microsoft.com/office/drawing/2014/main" id="{2BE1DBDE-BC35-4043-85F1-7C19380B1D16}"/>
              </a:ext>
            </a:extLst>
          </p:cNvPr>
          <p:cNvSpPr txBox="1"/>
          <p:nvPr/>
        </p:nvSpPr>
        <p:spPr>
          <a:xfrm>
            <a:off x="2646032" y="6259612"/>
            <a:ext cx="968109" cy="360000"/>
          </a:xfrm>
          <a:prstGeom prst="rect">
            <a:avLst/>
          </a:prstGeom>
          <a:noFill/>
        </p:spPr>
        <p:txBody>
          <a:bodyPr wrap="square" rtlCol="0">
            <a:noAutofit/>
          </a:bodyPr>
          <a:lstStyle/>
          <a:p>
            <a:pPr algn="ctr"/>
            <a:r>
              <a:rPr lang="it-IT" b="1" dirty="0"/>
              <a:t>anglo</a:t>
            </a:r>
          </a:p>
        </p:txBody>
      </p:sp>
      <p:sp>
        <p:nvSpPr>
          <p:cNvPr id="14" name="Ovale 13">
            <a:extLst>
              <a:ext uri="{FF2B5EF4-FFF2-40B4-BE49-F238E27FC236}">
                <a16:creationId xmlns:a16="http://schemas.microsoft.com/office/drawing/2014/main" id="{323E86FC-C564-4847-B8C6-112FB39BA2BA}"/>
              </a:ext>
            </a:extLst>
          </p:cNvPr>
          <p:cNvSpPr/>
          <p:nvPr/>
        </p:nvSpPr>
        <p:spPr>
          <a:xfrm>
            <a:off x="3540296" y="6331516"/>
            <a:ext cx="241737" cy="2417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6846F53E-DC3B-489D-AB0A-6368726B5900}"/>
              </a:ext>
            </a:extLst>
          </p:cNvPr>
          <p:cNvSpPr/>
          <p:nvPr/>
        </p:nvSpPr>
        <p:spPr>
          <a:xfrm>
            <a:off x="4779536" y="6331516"/>
            <a:ext cx="241737" cy="24173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B770B2FE-A77D-42B8-8107-ADAC11B2D580}"/>
              </a:ext>
            </a:extLst>
          </p:cNvPr>
          <p:cNvSpPr txBox="1"/>
          <p:nvPr/>
        </p:nvSpPr>
        <p:spPr>
          <a:xfrm>
            <a:off x="3782033" y="6267719"/>
            <a:ext cx="1017170" cy="360000"/>
          </a:xfrm>
          <a:prstGeom prst="rect">
            <a:avLst/>
          </a:prstGeom>
          <a:noFill/>
        </p:spPr>
        <p:txBody>
          <a:bodyPr wrap="square" rtlCol="0">
            <a:noAutofit/>
          </a:bodyPr>
          <a:lstStyle/>
          <a:p>
            <a:pPr algn="ctr"/>
            <a:r>
              <a:rPr lang="it-IT" b="1" dirty="0" err="1"/>
              <a:t>contin</a:t>
            </a:r>
            <a:endParaRPr lang="it-IT" b="1" dirty="0"/>
          </a:p>
        </p:txBody>
      </p:sp>
      <p:sp>
        <p:nvSpPr>
          <p:cNvPr id="17" name="CasellaDiTesto 16">
            <a:extLst>
              <a:ext uri="{FF2B5EF4-FFF2-40B4-BE49-F238E27FC236}">
                <a16:creationId xmlns:a16="http://schemas.microsoft.com/office/drawing/2014/main" id="{DE424C14-E58C-44C3-905F-6F50CCC8A604}"/>
              </a:ext>
            </a:extLst>
          </p:cNvPr>
          <p:cNvSpPr txBox="1"/>
          <p:nvPr/>
        </p:nvSpPr>
        <p:spPr>
          <a:xfrm>
            <a:off x="4959566" y="6267719"/>
            <a:ext cx="968109" cy="360000"/>
          </a:xfrm>
          <a:prstGeom prst="rect">
            <a:avLst/>
          </a:prstGeom>
          <a:noFill/>
        </p:spPr>
        <p:txBody>
          <a:bodyPr wrap="square" rtlCol="0">
            <a:noAutofit/>
          </a:bodyPr>
          <a:lstStyle/>
          <a:p>
            <a:pPr algn="ctr"/>
            <a:r>
              <a:rPr lang="it-IT" b="1" dirty="0" err="1"/>
              <a:t>south</a:t>
            </a:r>
            <a:endParaRPr lang="it-IT" b="1" dirty="0"/>
          </a:p>
        </p:txBody>
      </p:sp>
      <p:sp>
        <p:nvSpPr>
          <p:cNvPr id="18" name="Ovale 17">
            <a:extLst>
              <a:ext uri="{FF2B5EF4-FFF2-40B4-BE49-F238E27FC236}">
                <a16:creationId xmlns:a16="http://schemas.microsoft.com/office/drawing/2014/main" id="{2E1667A4-0AC6-4637-BCAB-0BDF5C0230B4}"/>
              </a:ext>
            </a:extLst>
          </p:cNvPr>
          <p:cNvSpPr/>
          <p:nvPr/>
        </p:nvSpPr>
        <p:spPr>
          <a:xfrm>
            <a:off x="5844839" y="6325337"/>
            <a:ext cx="241737" cy="241737"/>
          </a:xfrm>
          <a:prstGeom prst="ellipse">
            <a:avLst/>
          </a:prstGeom>
          <a:solidFill>
            <a:srgbClr val="51C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45F2D513-5978-4289-B5BD-DDE803EBBF21}"/>
              </a:ext>
            </a:extLst>
          </p:cNvPr>
          <p:cNvSpPr txBox="1"/>
          <p:nvPr/>
        </p:nvSpPr>
        <p:spPr>
          <a:xfrm>
            <a:off x="5958320" y="6261540"/>
            <a:ext cx="968109" cy="360000"/>
          </a:xfrm>
          <a:prstGeom prst="rect">
            <a:avLst/>
          </a:prstGeom>
          <a:noFill/>
        </p:spPr>
        <p:txBody>
          <a:bodyPr wrap="square" rtlCol="0">
            <a:noAutofit/>
          </a:bodyPr>
          <a:lstStyle/>
          <a:p>
            <a:pPr algn="ctr"/>
            <a:r>
              <a:rPr lang="it-IT" b="1" dirty="0" err="1"/>
              <a:t>east</a:t>
            </a:r>
            <a:endParaRPr lang="it-IT" b="1" dirty="0"/>
          </a:p>
        </p:txBody>
      </p:sp>
      <p:sp>
        <p:nvSpPr>
          <p:cNvPr id="20" name="Ovale 19">
            <a:extLst>
              <a:ext uri="{FF2B5EF4-FFF2-40B4-BE49-F238E27FC236}">
                <a16:creationId xmlns:a16="http://schemas.microsoft.com/office/drawing/2014/main" id="{E4534973-7FD2-4AFD-B1DE-C773C74E49C2}"/>
              </a:ext>
            </a:extLst>
          </p:cNvPr>
          <p:cNvSpPr/>
          <p:nvPr/>
        </p:nvSpPr>
        <p:spPr>
          <a:xfrm>
            <a:off x="6852584" y="6333444"/>
            <a:ext cx="241737" cy="2417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AE823B99-8238-480D-9D82-772EFBC98FEF}"/>
              </a:ext>
            </a:extLst>
          </p:cNvPr>
          <p:cNvSpPr/>
          <p:nvPr/>
        </p:nvSpPr>
        <p:spPr>
          <a:xfrm>
            <a:off x="8091824" y="6333444"/>
            <a:ext cx="241737" cy="24173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23061020-EB12-4D41-8638-347E42F21F0F}"/>
              </a:ext>
            </a:extLst>
          </p:cNvPr>
          <p:cNvSpPr txBox="1"/>
          <p:nvPr/>
        </p:nvSpPr>
        <p:spPr>
          <a:xfrm>
            <a:off x="7094321" y="6269647"/>
            <a:ext cx="1017170" cy="360000"/>
          </a:xfrm>
          <a:prstGeom prst="rect">
            <a:avLst/>
          </a:prstGeom>
          <a:noFill/>
        </p:spPr>
        <p:txBody>
          <a:bodyPr wrap="square" rtlCol="0">
            <a:noAutofit/>
          </a:bodyPr>
          <a:lstStyle/>
          <a:p>
            <a:pPr algn="ctr"/>
            <a:r>
              <a:rPr lang="it-IT" b="1" dirty="0" err="1"/>
              <a:t>contin</a:t>
            </a:r>
            <a:endParaRPr lang="it-IT" b="1" dirty="0"/>
          </a:p>
        </p:txBody>
      </p:sp>
      <p:sp>
        <p:nvSpPr>
          <p:cNvPr id="23" name="CasellaDiTesto 22">
            <a:extLst>
              <a:ext uri="{FF2B5EF4-FFF2-40B4-BE49-F238E27FC236}">
                <a16:creationId xmlns:a16="http://schemas.microsoft.com/office/drawing/2014/main" id="{14FC2FF4-3E48-4F9A-A0A5-A5D6320AA6D8}"/>
              </a:ext>
            </a:extLst>
          </p:cNvPr>
          <p:cNvSpPr txBox="1"/>
          <p:nvPr/>
        </p:nvSpPr>
        <p:spPr>
          <a:xfrm>
            <a:off x="8271854" y="6269647"/>
            <a:ext cx="968109" cy="360000"/>
          </a:xfrm>
          <a:prstGeom prst="rect">
            <a:avLst/>
          </a:prstGeom>
          <a:noFill/>
        </p:spPr>
        <p:txBody>
          <a:bodyPr wrap="square" rtlCol="0">
            <a:noAutofit/>
          </a:bodyPr>
          <a:lstStyle/>
          <a:p>
            <a:pPr algn="ctr"/>
            <a:r>
              <a:rPr lang="it-IT" b="1" dirty="0" err="1"/>
              <a:t>south</a:t>
            </a:r>
            <a:endParaRPr lang="it-IT" b="1" dirty="0"/>
          </a:p>
        </p:txBody>
      </p:sp>
    </p:spTree>
    <p:extLst>
      <p:ext uri="{BB962C8B-B14F-4D97-AF65-F5344CB8AC3E}">
        <p14:creationId xmlns:p14="http://schemas.microsoft.com/office/powerpoint/2010/main" val="3534548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Inputs for </a:t>
            </a:r>
            <a:r>
              <a:rPr lang="it-IT" b="1" cap="none" dirty="0" err="1">
                <a:solidFill>
                  <a:schemeClr val="bg1"/>
                </a:solidFill>
                <a:latin typeface="Arial" panose="020B0604020202020204" pitchFamily="34" charset="0"/>
                <a:cs typeface="Arial" panose="020B0604020202020204" pitchFamily="34" charset="0"/>
              </a:rPr>
              <a:t>next</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discussion</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328127053"/>
              </p:ext>
            </p:extLst>
          </p:nvPr>
        </p:nvGraphicFramePr>
        <p:xfrm>
          <a:off x="1078899" y="1286531"/>
          <a:ext cx="7136025" cy="5461988"/>
        </p:xfrm>
        <a:graphic>
          <a:graphicData uri="http://schemas.openxmlformats.org/drawingml/2006/table">
            <a:tbl>
              <a:tblPr firstRow="1" bandRow="1">
                <a:tableStyleId>{5C22544A-7EE6-4342-B048-85BDC9FD1C3A}</a:tableStyleId>
              </a:tblPr>
              <a:tblGrid>
                <a:gridCol w="2985597">
                  <a:extLst>
                    <a:ext uri="{9D8B030D-6E8A-4147-A177-3AD203B41FA5}">
                      <a16:colId xmlns:a16="http://schemas.microsoft.com/office/drawing/2014/main" val="881084803"/>
                    </a:ext>
                  </a:extLst>
                </a:gridCol>
                <a:gridCol w="691738">
                  <a:extLst>
                    <a:ext uri="{9D8B030D-6E8A-4147-A177-3AD203B41FA5}">
                      <a16:colId xmlns:a16="http://schemas.microsoft.com/office/drawing/2014/main" val="1048915238"/>
                    </a:ext>
                  </a:extLst>
                </a:gridCol>
                <a:gridCol w="691738">
                  <a:extLst>
                    <a:ext uri="{9D8B030D-6E8A-4147-A177-3AD203B41FA5}">
                      <a16:colId xmlns:a16="http://schemas.microsoft.com/office/drawing/2014/main" val="4154818667"/>
                    </a:ext>
                  </a:extLst>
                </a:gridCol>
                <a:gridCol w="691738">
                  <a:extLst>
                    <a:ext uri="{9D8B030D-6E8A-4147-A177-3AD203B41FA5}">
                      <a16:colId xmlns:a16="http://schemas.microsoft.com/office/drawing/2014/main" val="2902741786"/>
                    </a:ext>
                  </a:extLst>
                </a:gridCol>
                <a:gridCol w="691738">
                  <a:extLst>
                    <a:ext uri="{9D8B030D-6E8A-4147-A177-3AD203B41FA5}">
                      <a16:colId xmlns:a16="http://schemas.microsoft.com/office/drawing/2014/main" val="3463439382"/>
                    </a:ext>
                  </a:extLst>
                </a:gridCol>
                <a:gridCol w="691738">
                  <a:extLst>
                    <a:ext uri="{9D8B030D-6E8A-4147-A177-3AD203B41FA5}">
                      <a16:colId xmlns:a16="http://schemas.microsoft.com/office/drawing/2014/main" val="928279222"/>
                    </a:ext>
                  </a:extLst>
                </a:gridCol>
                <a:gridCol w="691738">
                  <a:extLst>
                    <a:ext uri="{9D8B030D-6E8A-4147-A177-3AD203B41FA5}">
                      <a16:colId xmlns:a16="http://schemas.microsoft.com/office/drawing/2014/main" val="1080676971"/>
                    </a:ext>
                  </a:extLst>
                </a:gridCol>
              </a:tblGrid>
              <a:tr h="2265696">
                <a:tc>
                  <a:txBody>
                    <a:bodyPr/>
                    <a:lstStyle/>
                    <a:p>
                      <a:pPr algn="ctr"/>
                      <a:r>
                        <a:rPr lang="it-IT" sz="2000" dirty="0">
                          <a:solidFill>
                            <a:schemeClr val="tx1"/>
                          </a:solidFill>
                        </a:rPr>
                        <a:t>Goals</a:t>
                      </a:r>
                      <a:r>
                        <a:rPr lang="it-IT" sz="2000" baseline="0" dirty="0">
                          <a:solidFill>
                            <a:schemeClr val="tx1"/>
                          </a:solidFill>
                        </a:rPr>
                        <a:t> of WP4</a:t>
                      </a:r>
                      <a:endParaRPr lang="it-IT"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err="1">
                          <a:solidFill>
                            <a:schemeClr val="tx1"/>
                          </a:solidFill>
                        </a:rPr>
                        <a:t>specific</a:t>
                      </a:r>
                      <a:r>
                        <a:rPr lang="it-IT" sz="1500" dirty="0">
                          <a:solidFill>
                            <a:schemeClr val="tx1"/>
                          </a:solidFill>
                        </a:rPr>
                        <a:t>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Template</a:t>
                      </a:r>
                      <a:r>
                        <a:rPr lang="it-IT" sz="1500" dirty="0">
                          <a:solidFill>
                            <a:schemeClr val="tx1"/>
                          </a:solidFill>
                        </a:rPr>
                        <a:t> A &amp; B </a:t>
                      </a:r>
                      <a:br>
                        <a:rPr lang="it-IT" sz="1500" dirty="0">
                          <a:solidFill>
                            <a:schemeClr val="tx1"/>
                          </a:solidFill>
                        </a:rPr>
                      </a:br>
                      <a:r>
                        <a:rPr lang="it-IT" sz="1500" dirty="0">
                          <a:solidFill>
                            <a:schemeClr val="tx1"/>
                          </a:solidFill>
                        </a:rPr>
                        <a:t>cross country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Validation</a:t>
                      </a:r>
                      <a:r>
                        <a:rPr lang="it-IT" sz="1500" dirty="0">
                          <a:solidFill>
                            <a:schemeClr val="tx1"/>
                          </a:solidFill>
                        </a:rPr>
                        <a:t> &amp;  Inputs coming from </a:t>
                      </a:r>
                      <a:r>
                        <a:rPr lang="it-IT" sz="1500" dirty="0" err="1">
                          <a:solidFill>
                            <a:schemeClr val="tx1"/>
                          </a:solidFill>
                        </a:rPr>
                        <a:t>other</a:t>
                      </a:r>
                      <a:r>
                        <a:rPr lang="it-IT" sz="1500" dirty="0">
                          <a:solidFill>
                            <a:schemeClr val="tx1"/>
                          </a:solidFill>
                        </a:rPr>
                        <a:t> </a:t>
                      </a:r>
                      <a:r>
                        <a:rPr lang="it-IT" sz="1500" dirty="0" err="1">
                          <a:solidFill>
                            <a:schemeClr val="tx1"/>
                          </a:solidFill>
                        </a:rPr>
                        <a:t>WPs</a:t>
                      </a:r>
                      <a:endParaRPr lang="it-IT" sz="15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Information on SDH and on HI trends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Resources</a:t>
                      </a:r>
                      <a:r>
                        <a:rPr lang="it-IT" sz="1500" dirty="0">
                          <a:solidFill>
                            <a:schemeClr val="tx1"/>
                          </a:solidFill>
                        </a:rPr>
                        <a:t> and </a:t>
                      </a:r>
                      <a:br>
                        <a:rPr lang="it-IT" sz="1500" dirty="0">
                          <a:solidFill>
                            <a:schemeClr val="tx1"/>
                          </a:solidFill>
                        </a:rPr>
                      </a:br>
                      <a:r>
                        <a:rPr lang="it-IT" sz="1500" dirty="0" err="1">
                          <a:solidFill>
                            <a:schemeClr val="tx1"/>
                          </a:solidFill>
                        </a:rPr>
                        <a:t>efficacy</a:t>
                      </a:r>
                      <a:r>
                        <a:rPr lang="it-IT" sz="1500" dirty="0">
                          <a:solidFill>
                            <a:schemeClr val="tx1"/>
                          </a:solidFill>
                        </a:rPr>
                        <a:t> of policies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dirty="0" err="1">
                          <a:solidFill>
                            <a:schemeClr val="tx1"/>
                          </a:solidFill>
                        </a:rPr>
                        <a:t>Goegraphical</a:t>
                      </a:r>
                      <a:r>
                        <a:rPr lang="it-IT" sz="1500" dirty="0">
                          <a:solidFill>
                            <a:schemeClr val="tx1"/>
                          </a:solidFill>
                        </a:rPr>
                        <a:t> </a:t>
                      </a:r>
                      <a:r>
                        <a:rPr lang="it-IT" sz="1500" dirty="0" err="1">
                          <a:solidFill>
                            <a:schemeClr val="tx1"/>
                          </a:solidFill>
                        </a:rPr>
                        <a:t>inequalities</a:t>
                      </a:r>
                      <a:r>
                        <a:rPr lang="it-IT" sz="1500" dirty="0">
                          <a:solidFill>
                            <a:schemeClr val="tx1"/>
                          </a:solidFill>
                        </a:rPr>
                        <a: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1840345"/>
                  </a:ext>
                </a:extLst>
              </a:tr>
              <a:tr h="799073">
                <a:tc>
                  <a:txBody>
                    <a:bodyPr/>
                    <a:lstStyle/>
                    <a:p>
                      <a:r>
                        <a:rPr lang="it-IT" sz="1500" dirty="0" err="1">
                          <a:solidFill>
                            <a:schemeClr val="tx1"/>
                          </a:solidFill>
                        </a:rPr>
                        <a:t>Choice</a:t>
                      </a:r>
                      <a:r>
                        <a:rPr lang="it-IT" sz="1500" dirty="0">
                          <a:solidFill>
                            <a:schemeClr val="tx1"/>
                          </a:solidFill>
                        </a:rPr>
                        <a:t> of </a:t>
                      </a:r>
                      <a:r>
                        <a:rPr lang="it-IT" sz="1500" dirty="0" err="1">
                          <a:solidFill>
                            <a:schemeClr val="tx1"/>
                          </a:solidFill>
                        </a:rPr>
                        <a:t>actions</a:t>
                      </a:r>
                      <a:r>
                        <a:rPr lang="it-IT" sz="1500" dirty="0">
                          <a:solidFill>
                            <a:schemeClr val="tx1"/>
                          </a:solidFill>
                        </a:rPr>
                        <a:t> to be </a:t>
                      </a:r>
                      <a:r>
                        <a:rPr lang="it-IT" sz="1500" dirty="0" err="1">
                          <a:solidFill>
                            <a:schemeClr val="tx1"/>
                          </a:solidFill>
                        </a:rPr>
                        <a:t>implemented</a:t>
                      </a:r>
                      <a:r>
                        <a:rPr lang="it-IT" sz="1500" baseline="0" dirty="0">
                          <a:solidFill>
                            <a:schemeClr val="tx1"/>
                          </a:solidFill>
                        </a:rPr>
                        <a:t> in </a:t>
                      </a:r>
                      <a:r>
                        <a:rPr lang="it-IT" sz="1500" baseline="0" dirty="0" err="1">
                          <a:solidFill>
                            <a:schemeClr val="tx1"/>
                          </a:solidFill>
                        </a:rPr>
                        <a:t>thematic</a:t>
                      </a:r>
                      <a:r>
                        <a:rPr lang="it-IT" sz="1500" baseline="0" dirty="0">
                          <a:solidFill>
                            <a:schemeClr val="tx1"/>
                          </a:solidFill>
                        </a:rPr>
                        <a:t> </a:t>
                      </a:r>
                      <a:r>
                        <a:rPr lang="it-IT" sz="1500" baseline="0" dirty="0" err="1">
                          <a:solidFill>
                            <a:schemeClr val="tx1"/>
                          </a:solidFill>
                        </a:rPr>
                        <a:t>WPs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6703414"/>
                  </a:ext>
                </a:extLst>
              </a:tr>
              <a:tr h="799073">
                <a:tc>
                  <a:txBody>
                    <a:bodyPr/>
                    <a:lstStyle/>
                    <a:p>
                      <a:r>
                        <a:rPr lang="it-IT" sz="1500" dirty="0" err="1">
                          <a:solidFill>
                            <a:schemeClr val="tx1"/>
                          </a:solidFill>
                        </a:rPr>
                        <a:t>Calibration</a:t>
                      </a:r>
                      <a:r>
                        <a:rPr lang="it-IT" sz="1500" baseline="0" dirty="0">
                          <a:solidFill>
                            <a:schemeClr val="tx1"/>
                          </a:solidFill>
                        </a:rPr>
                        <a:t> of actions &amp; </a:t>
                      </a:r>
                      <a:r>
                        <a:rPr lang="it-IT" sz="1500" baseline="0" dirty="0" err="1">
                          <a:solidFill>
                            <a:schemeClr val="tx1"/>
                          </a:solidFill>
                        </a:rPr>
                        <a:t>their</a:t>
                      </a:r>
                      <a:r>
                        <a:rPr lang="it-IT" sz="1500" baseline="0" dirty="0">
                          <a:solidFill>
                            <a:schemeClr val="tx1"/>
                          </a:solidFill>
                        </a:rPr>
                        <a:t> </a:t>
                      </a:r>
                      <a:r>
                        <a:rPr lang="it-IT" sz="1500" baseline="0" dirty="0" err="1">
                          <a:solidFill>
                            <a:schemeClr val="tx1"/>
                          </a:solidFill>
                        </a:rPr>
                        <a:t>sustainiblity</a:t>
                      </a:r>
                      <a:r>
                        <a:rPr lang="it-IT" sz="1500" baseline="0" dirty="0">
                          <a:solidFill>
                            <a:schemeClr val="tx1"/>
                          </a:solidFill>
                        </a:rPr>
                        <a:t> after the end of the project</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68725942"/>
                  </a:ext>
                </a:extLst>
              </a:tr>
              <a:tr h="7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tx1"/>
                          </a:solidFill>
                        </a:rPr>
                        <a:t>To </a:t>
                      </a:r>
                      <a:r>
                        <a:rPr lang="it-IT" sz="1500" dirty="0" err="1">
                          <a:solidFill>
                            <a:schemeClr val="tx1"/>
                          </a:solidFill>
                        </a:rPr>
                        <a:t>foster</a:t>
                      </a:r>
                      <a:r>
                        <a:rPr lang="it-IT" sz="1500" dirty="0">
                          <a:solidFill>
                            <a:schemeClr val="tx1"/>
                          </a:solidFill>
                        </a:rPr>
                        <a:t> </a:t>
                      </a:r>
                      <a:r>
                        <a:rPr lang="it-IT" sz="1500" dirty="0" err="1">
                          <a:solidFill>
                            <a:schemeClr val="tx1"/>
                          </a:solidFill>
                        </a:rPr>
                        <a:t>cooperation</a:t>
                      </a:r>
                      <a:r>
                        <a:rPr lang="it-IT" sz="1500" baseline="0" dirty="0">
                          <a:solidFill>
                            <a:schemeClr val="tx1"/>
                          </a:solidFill>
                        </a:rPr>
                        <a:t> and </a:t>
                      </a:r>
                      <a:r>
                        <a:rPr lang="it-IT" sz="1500" baseline="0" dirty="0" err="1">
                          <a:solidFill>
                            <a:schemeClr val="tx1"/>
                          </a:solidFill>
                        </a:rPr>
                        <a:t>collaboration</a:t>
                      </a:r>
                      <a:r>
                        <a:rPr lang="it-IT" sz="1500" baseline="0" dirty="0">
                          <a:solidFill>
                            <a:schemeClr val="tx1"/>
                          </a:solidFill>
                        </a:rPr>
                        <a:t> </a:t>
                      </a:r>
                      <a:r>
                        <a:rPr lang="it-IT" sz="1500" baseline="0" dirty="0" err="1">
                          <a:solidFill>
                            <a:schemeClr val="tx1"/>
                          </a:solidFill>
                        </a:rPr>
                        <a:t>among</a:t>
                      </a:r>
                      <a:r>
                        <a:rPr lang="it-IT" sz="1500" baseline="0" dirty="0">
                          <a:solidFill>
                            <a:schemeClr val="tx1"/>
                          </a:solidFill>
                        </a:rPr>
                        <a:t> </a:t>
                      </a:r>
                      <a:r>
                        <a:rPr lang="it-IT" sz="1500" baseline="0" dirty="0" err="1">
                          <a:solidFill>
                            <a:schemeClr val="tx1"/>
                          </a:solidFill>
                        </a:rPr>
                        <a:t>MSs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5850598"/>
                  </a:ext>
                </a:extLst>
              </a:tr>
              <a:tr h="799073">
                <a:tc>
                  <a:txBody>
                    <a:bodyPr/>
                    <a:lstStyle/>
                    <a:p>
                      <a:r>
                        <a:rPr lang="it-IT" sz="1500" dirty="0">
                          <a:solidFill>
                            <a:schemeClr val="tx1"/>
                          </a:solidFill>
                        </a:rPr>
                        <a:t>To facilitate</a:t>
                      </a:r>
                      <a:r>
                        <a:rPr lang="it-IT" sz="1500" baseline="0" dirty="0">
                          <a:solidFill>
                            <a:schemeClr val="tx1"/>
                          </a:solidFill>
                        </a:rPr>
                        <a:t> the </a:t>
                      </a:r>
                      <a:r>
                        <a:rPr lang="it-IT" sz="1500" baseline="0" dirty="0" err="1">
                          <a:solidFill>
                            <a:schemeClr val="tx1"/>
                          </a:solidFill>
                        </a:rPr>
                        <a:t>inclusion</a:t>
                      </a:r>
                      <a:r>
                        <a:rPr lang="it-IT" sz="1500" baseline="0" dirty="0">
                          <a:solidFill>
                            <a:schemeClr val="tx1"/>
                          </a:solidFill>
                        </a:rPr>
                        <a:t> of JAHEE </a:t>
                      </a:r>
                      <a:r>
                        <a:rPr lang="it-IT" sz="1500" baseline="0" dirty="0" err="1">
                          <a:solidFill>
                            <a:schemeClr val="tx1"/>
                          </a:solidFill>
                        </a:rPr>
                        <a:t>results</a:t>
                      </a:r>
                      <a:r>
                        <a:rPr lang="it-IT" sz="1500" baseline="0" dirty="0">
                          <a:solidFill>
                            <a:schemeClr val="tx1"/>
                          </a:solidFill>
                        </a:rPr>
                        <a:t> in </a:t>
                      </a:r>
                      <a:r>
                        <a:rPr lang="it-IT" sz="1500" baseline="0" dirty="0" err="1">
                          <a:solidFill>
                            <a:schemeClr val="tx1"/>
                          </a:solidFill>
                        </a:rPr>
                        <a:t>national</a:t>
                      </a:r>
                      <a:r>
                        <a:rPr lang="it-IT" sz="1500" baseline="0" dirty="0">
                          <a:solidFill>
                            <a:schemeClr val="tx1"/>
                          </a:solidFill>
                        </a:rPr>
                        <a:t> </a:t>
                      </a:r>
                      <a:r>
                        <a:rPr lang="it-IT" sz="1500" baseline="0" dirty="0" err="1">
                          <a:solidFill>
                            <a:schemeClr val="tx1"/>
                          </a:solidFill>
                        </a:rPr>
                        <a:t>political</a:t>
                      </a:r>
                      <a:r>
                        <a:rPr lang="it-IT" sz="1500" baseline="0" dirty="0">
                          <a:solidFill>
                            <a:schemeClr val="tx1"/>
                          </a:solidFill>
                        </a:rPr>
                        <a:t> </a:t>
                      </a:r>
                      <a:r>
                        <a:rPr lang="it-IT" sz="1500" baseline="0" dirty="0" err="1">
                          <a:solidFill>
                            <a:schemeClr val="tx1"/>
                          </a:solidFill>
                        </a:rPr>
                        <a:t>agendas</a:t>
                      </a:r>
                      <a:endParaRPr lang="it-IT"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81070701"/>
                  </a:ext>
                </a:extLst>
              </a:tr>
            </a:tbl>
          </a:graphicData>
        </a:graphic>
      </p:graphicFrame>
    </p:spTree>
    <p:extLst>
      <p:ext uri="{BB962C8B-B14F-4D97-AF65-F5344CB8AC3E}">
        <p14:creationId xmlns:p14="http://schemas.microsoft.com/office/powerpoint/2010/main" val="1279386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a:solidFill>
                  <a:schemeClr val="bg1"/>
                </a:solidFill>
                <a:latin typeface="Arial" panose="020B0604020202020204" pitchFamily="34" charset="0"/>
                <a:cs typeface="Arial" panose="020B0604020202020204" pitchFamily="34" charset="0"/>
              </a:rPr>
              <a:t>How much policies impact? </a:t>
            </a:r>
            <a:br>
              <a:rPr lang="en-US" b="1" cap="none" dirty="0">
                <a:solidFill>
                  <a:schemeClr val="bg1"/>
                </a:solidFill>
                <a:latin typeface="Arial" panose="020B0604020202020204" pitchFamily="34" charset="0"/>
                <a:cs typeface="Arial" panose="020B0604020202020204" pitchFamily="34" charset="0"/>
              </a:rPr>
            </a:br>
            <a:r>
              <a:rPr lang="en-US" b="1" cap="none" dirty="0">
                <a:solidFill>
                  <a:schemeClr val="bg1"/>
                </a:solidFill>
                <a:latin typeface="Arial" panose="020B0604020202020204" pitchFamily="34" charset="0"/>
                <a:cs typeface="Arial" panose="020B0604020202020204" pitchFamily="34" charset="0"/>
              </a:rPr>
              <a:t>Geographical cluster?</a:t>
            </a:r>
            <a:endParaRPr lang="it-IT" b="1" cap="none" dirty="0">
              <a:solidFill>
                <a:schemeClr val="bg1"/>
              </a:solidFill>
              <a:latin typeface="Arial" panose="020B0604020202020204" pitchFamily="34" charset="0"/>
              <a:cs typeface="Arial" panose="020B0604020202020204" pitchFamily="34" charset="0"/>
            </a:endParaRPr>
          </a:p>
        </p:txBody>
      </p:sp>
      <p:graphicFrame>
        <p:nvGraphicFramePr>
          <p:cNvPr id="6" name="Grafico 5">
            <a:extLst>
              <a:ext uri="{FF2B5EF4-FFF2-40B4-BE49-F238E27FC236}">
                <a16:creationId xmlns:a16="http://schemas.microsoft.com/office/drawing/2014/main" id="{FCDF8217-8911-4CCE-B180-554F0E892A05}"/>
              </a:ext>
            </a:extLst>
          </p:cNvPr>
          <p:cNvGraphicFramePr>
            <a:graphicFrameLocks/>
          </p:cNvGraphicFramePr>
          <p:nvPr>
            <p:extLst>
              <p:ext uri="{D42A27DB-BD31-4B8C-83A1-F6EECF244321}">
                <p14:modId xmlns:p14="http://schemas.microsoft.com/office/powerpoint/2010/main" val="522500478"/>
              </p:ext>
            </p:extLst>
          </p:nvPr>
        </p:nvGraphicFramePr>
        <p:xfrm>
          <a:off x="1068388" y="1528663"/>
          <a:ext cx="756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11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asellaDiTesto 35"/>
          <p:cNvSpPr txBox="1"/>
          <p:nvPr/>
        </p:nvSpPr>
        <p:spPr>
          <a:xfrm>
            <a:off x="1068388" y="1213523"/>
            <a:ext cx="7827763" cy="5601533"/>
          </a:xfrm>
          <a:prstGeom prst="rect">
            <a:avLst/>
          </a:prstGeom>
          <a:noFill/>
        </p:spPr>
        <p:txBody>
          <a:bodyPr wrap="square" rtlCol="0">
            <a:spAutoFit/>
          </a:bodyPr>
          <a:lstStyle/>
          <a:p>
            <a:pPr marL="355600" lvl="0" indent="-355600">
              <a:spcAft>
                <a:spcPts val="600"/>
              </a:spcAft>
              <a:buFont typeface="+mj-lt"/>
              <a:buAutoNum type="arabicPeriod"/>
            </a:pPr>
            <a:r>
              <a:rPr lang="en-GB" sz="2200" b="1" dirty="0"/>
              <a:t>Legal framework, strategies and policies to tackle HI/SDH </a:t>
            </a:r>
            <a:r>
              <a:rPr lang="en-GB" sz="2200" dirty="0"/>
              <a:t>(approaches, vertical level, targets, on HI)</a:t>
            </a:r>
          </a:p>
          <a:p>
            <a:pPr marL="355600" indent="-355600">
              <a:spcAft>
                <a:spcPts val="600"/>
              </a:spcAft>
              <a:buFont typeface="+mj-lt"/>
              <a:buAutoNum type="arabicPeriod"/>
            </a:pPr>
            <a:r>
              <a:rPr lang="en-GB" sz="2200" b="1" dirty="0"/>
              <a:t>Sustained policy commitment</a:t>
            </a:r>
            <a:r>
              <a:rPr lang="en-GB" sz="2200" dirty="0"/>
              <a:t> </a:t>
            </a:r>
            <a:br>
              <a:rPr lang="en-GB" sz="2200" dirty="0"/>
            </a:br>
            <a:r>
              <a:rPr lang="en-GB" sz="2200" dirty="0"/>
              <a:t>(agenda, mechanisms to protect commitment, funding)</a:t>
            </a:r>
            <a:endParaRPr lang="it-IT" sz="2200" dirty="0"/>
          </a:p>
          <a:p>
            <a:pPr marL="355600" lvl="0" indent="-355600">
              <a:spcAft>
                <a:spcPts val="600"/>
              </a:spcAft>
              <a:buFont typeface="+mj-lt"/>
              <a:buAutoNum type="arabicPeriod"/>
            </a:pPr>
            <a:r>
              <a:rPr lang="en-GB" sz="2200" b="1" dirty="0"/>
              <a:t>Role and equity of the health system </a:t>
            </a:r>
            <a:br>
              <a:rPr lang="en-GB" sz="2200" b="1" dirty="0"/>
            </a:br>
            <a:r>
              <a:rPr lang="en-GB" dirty="0"/>
              <a:t>(access, health care, prevention, skills and resources on HI, advocacy)</a:t>
            </a:r>
            <a:r>
              <a:rPr lang="en-GB" sz="2200" dirty="0"/>
              <a:t> </a:t>
            </a:r>
            <a:endParaRPr lang="it-IT" sz="2200" dirty="0"/>
          </a:p>
          <a:p>
            <a:pPr marL="355600" lvl="0" indent="-355600">
              <a:spcAft>
                <a:spcPts val="600"/>
              </a:spcAft>
              <a:buFont typeface="+mj-lt"/>
              <a:buAutoNum type="arabicPeriod"/>
            </a:pPr>
            <a:r>
              <a:rPr lang="en-GB" sz="2200" b="1" dirty="0"/>
              <a:t>Accountability on HI and on the SDH </a:t>
            </a:r>
            <a:br>
              <a:rPr lang="en-GB" sz="2200" b="1" dirty="0"/>
            </a:br>
            <a:r>
              <a:rPr lang="en-GB" sz="2200" dirty="0"/>
              <a:t>(who is responsible and how)</a:t>
            </a:r>
            <a:endParaRPr lang="it-IT" sz="2200" dirty="0"/>
          </a:p>
          <a:p>
            <a:pPr marL="355600" lvl="0" indent="-355600">
              <a:spcAft>
                <a:spcPts val="600"/>
              </a:spcAft>
              <a:buFont typeface="+mj-lt"/>
              <a:buAutoNum type="arabicPeriod"/>
            </a:pPr>
            <a:r>
              <a:rPr lang="en-GB" sz="2200" b="1" dirty="0"/>
              <a:t>Active intersectoral working and health in all policies </a:t>
            </a:r>
            <a:r>
              <a:rPr lang="en-GB" sz="2200" dirty="0"/>
              <a:t>(institutions &amp; experiences)</a:t>
            </a:r>
          </a:p>
          <a:p>
            <a:pPr marL="355600" indent="-355600">
              <a:spcAft>
                <a:spcPts val="600"/>
              </a:spcAft>
              <a:buFont typeface="+mj-lt"/>
              <a:buAutoNum type="arabicPeriod"/>
            </a:pPr>
            <a:r>
              <a:rPr lang="en-GB" sz="2200" b="1" dirty="0"/>
              <a:t>Monitoring of system performance and evaluation </a:t>
            </a:r>
            <a:br>
              <a:rPr lang="en-GB" sz="2200" b="1" dirty="0"/>
            </a:br>
            <a:r>
              <a:rPr lang="en-GB" sz="2200" dirty="0"/>
              <a:t>(tools and report mechanisms on progress)</a:t>
            </a:r>
            <a:endParaRPr lang="it-IT" sz="2200" dirty="0"/>
          </a:p>
          <a:p>
            <a:pPr marL="355600" lvl="0" indent="-355600">
              <a:spcAft>
                <a:spcPts val="600"/>
              </a:spcAft>
              <a:buFont typeface="+mj-lt"/>
              <a:buAutoNum type="arabicPeriod"/>
            </a:pPr>
            <a:r>
              <a:rPr lang="en-GB" sz="2200" b="1" dirty="0"/>
              <a:t>Communication, public engagement and community participation </a:t>
            </a:r>
            <a:r>
              <a:rPr lang="en-US" sz="2000" dirty="0"/>
              <a:t>mechanisms which promote involvement  of local people and </a:t>
            </a:r>
            <a:r>
              <a:rPr lang="en-US" sz="2000" dirty="0" err="1"/>
              <a:t>stakeh.in</a:t>
            </a:r>
            <a:r>
              <a:rPr lang="en-US" sz="2000" dirty="0"/>
              <a:t> problem </a:t>
            </a:r>
            <a:r>
              <a:rPr lang="it-IT" sz="2000" dirty="0" err="1"/>
              <a:t>definition</a:t>
            </a:r>
            <a:r>
              <a:rPr lang="it-IT" sz="2000" dirty="0"/>
              <a:t> and </a:t>
            </a:r>
            <a:r>
              <a:rPr lang="it-IT" sz="2000" dirty="0" err="1"/>
              <a:t>solution</a:t>
            </a:r>
            <a:r>
              <a:rPr lang="it-IT" sz="2000" dirty="0"/>
              <a:t> </a:t>
            </a:r>
            <a:r>
              <a:rPr lang="it-IT" sz="2000" dirty="0" err="1"/>
              <a:t>develop</a:t>
            </a:r>
            <a:r>
              <a:rPr lang="it-IT" sz="2000" dirty="0"/>
              <a:t>.</a:t>
            </a:r>
            <a:endParaRPr lang="en-GB" sz="2000" b="1" dirty="0"/>
          </a:p>
        </p:txBody>
      </p:sp>
      <p:sp>
        <p:nvSpPr>
          <p:cNvPr id="6" name="Title 1">
            <a:extLst>
              <a:ext uri="{FF2B5EF4-FFF2-40B4-BE49-F238E27FC236}">
                <a16:creationId xmlns:a16="http://schemas.microsoft.com/office/drawing/2014/main" id="{9E8C788B-C24C-4E64-880A-60F707D9E95E}"/>
              </a:ext>
            </a:extLst>
          </p:cNvPr>
          <p:cNvSpPr txBox="1">
            <a:spLocks/>
          </p:cNvSpPr>
          <p:nvPr/>
        </p:nvSpPr>
        <p:spPr>
          <a:xfrm>
            <a:off x="1068388" y="27141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Template A:</a:t>
            </a:r>
            <a:br>
              <a:rPr lang="it-IT" b="1" cap="none" dirty="0">
                <a:solidFill>
                  <a:schemeClr val="bg1"/>
                </a:solidFill>
                <a:latin typeface="Arial" panose="020B0604020202020204" pitchFamily="34" charset="0"/>
                <a:cs typeface="Arial" panose="020B0604020202020204" pitchFamily="34" charset="0"/>
              </a:rPr>
            </a:br>
            <a:r>
              <a:rPr lang="it-IT" b="1" cap="none" dirty="0">
                <a:solidFill>
                  <a:schemeClr val="bg1"/>
                </a:solidFill>
                <a:latin typeface="Arial" panose="020B0604020202020204" pitchFamily="34" charset="0"/>
                <a:cs typeface="Arial" panose="020B0604020202020204" pitchFamily="34" charset="0"/>
              </a:rPr>
              <a:t>Governance of </a:t>
            </a:r>
            <a:r>
              <a:rPr lang="it-IT" b="1" cap="none" dirty="0" err="1">
                <a:solidFill>
                  <a:schemeClr val="bg1"/>
                </a:solidFill>
                <a:latin typeface="Arial" panose="020B0604020202020204" pitchFamily="34" charset="0"/>
                <a:cs typeface="Arial" panose="020B0604020202020204" pitchFamily="34" charset="0"/>
              </a:rPr>
              <a:t>health</a:t>
            </a:r>
            <a:r>
              <a:rPr lang="it-IT" b="1" cap="none" dirty="0">
                <a:solidFill>
                  <a:schemeClr val="bg1"/>
                </a:solidFill>
                <a:latin typeface="Arial" panose="020B0604020202020204" pitchFamily="34" charset="0"/>
                <a:cs typeface="Arial" panose="020B0604020202020204" pitchFamily="34" charset="0"/>
              </a:rPr>
              <a:t> </a:t>
            </a:r>
            <a:r>
              <a:rPr lang="it-IT" b="1" cap="none" dirty="0" err="1">
                <a:solidFill>
                  <a:schemeClr val="bg1"/>
                </a:solidFill>
                <a:latin typeface="Arial" panose="020B0604020202020204" pitchFamily="34" charset="0"/>
                <a:cs typeface="Arial" panose="020B0604020202020204" pitchFamily="34" charset="0"/>
              </a:rPr>
              <a:t>inequalities</a:t>
            </a:r>
            <a:r>
              <a:rPr lang="it-IT" b="1" cap="none" dirty="0">
                <a:solidFill>
                  <a:schemeClr val="bg1"/>
                </a:solidFill>
                <a:latin typeface="Arial" panose="020B0604020202020204" pitchFamily="34" charset="0"/>
                <a:cs typeface="Arial" panose="020B0604020202020204" pitchFamily="34" charset="0"/>
              </a:rPr>
              <a:t> in Europe</a:t>
            </a:r>
          </a:p>
        </p:txBody>
      </p:sp>
      <p:sp>
        <p:nvSpPr>
          <p:cNvPr id="7" name="Rettangolo 6">
            <a:extLst>
              <a:ext uri="{FF2B5EF4-FFF2-40B4-BE49-F238E27FC236}">
                <a16:creationId xmlns:a16="http://schemas.microsoft.com/office/drawing/2014/main" id="{676480AD-E1E9-411A-BD63-60BF962C9D04}"/>
              </a:ext>
            </a:extLst>
          </p:cNvPr>
          <p:cNvSpPr/>
          <p:nvPr/>
        </p:nvSpPr>
        <p:spPr>
          <a:xfrm rot="20514369">
            <a:off x="1248469" y="2656919"/>
            <a:ext cx="7467600" cy="1544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AIMS: To </a:t>
            </a:r>
            <a:r>
              <a:rPr lang="it-IT" sz="2800" b="1" dirty="0" err="1"/>
              <a:t>describe</a:t>
            </a:r>
            <a:r>
              <a:rPr lang="it-IT" sz="2800" b="1" dirty="0"/>
              <a:t> </a:t>
            </a:r>
            <a:r>
              <a:rPr lang="it-IT" sz="2800" b="1" dirty="0" err="1"/>
              <a:t>how</a:t>
            </a:r>
            <a:r>
              <a:rPr lang="it-IT" sz="2800" b="1" dirty="0"/>
              <a:t> </a:t>
            </a:r>
            <a:r>
              <a:rPr lang="it-IT" sz="2800" b="1" dirty="0" err="1"/>
              <a:t>health</a:t>
            </a:r>
            <a:r>
              <a:rPr lang="it-IT" sz="2800" b="1" dirty="0"/>
              <a:t> </a:t>
            </a:r>
            <a:r>
              <a:rPr lang="it-IT" sz="2800" b="1" dirty="0" err="1"/>
              <a:t>inequalities</a:t>
            </a:r>
            <a:r>
              <a:rPr lang="it-IT" sz="2800" b="1" dirty="0"/>
              <a:t> are </a:t>
            </a:r>
            <a:r>
              <a:rPr lang="it-IT" sz="2800" b="1" dirty="0" err="1"/>
              <a:t>approached</a:t>
            </a:r>
            <a:r>
              <a:rPr lang="it-IT" sz="2800" b="1" dirty="0"/>
              <a:t> in </a:t>
            </a:r>
            <a:r>
              <a:rPr lang="it-IT" sz="2800" b="1" dirty="0" err="1"/>
              <a:t>each</a:t>
            </a:r>
            <a:r>
              <a:rPr lang="it-IT" sz="2800" b="1" dirty="0"/>
              <a:t> country and </a:t>
            </a:r>
            <a:r>
              <a:rPr lang="it-IT" sz="2800" b="1" dirty="0" err="1"/>
              <a:t>how</a:t>
            </a:r>
            <a:r>
              <a:rPr lang="it-IT" sz="2800" b="1" dirty="0"/>
              <a:t> to group countries in clusters</a:t>
            </a:r>
          </a:p>
        </p:txBody>
      </p:sp>
    </p:spTree>
    <p:extLst>
      <p:ext uri="{BB962C8B-B14F-4D97-AF65-F5344CB8AC3E}">
        <p14:creationId xmlns:p14="http://schemas.microsoft.com/office/powerpoint/2010/main" val="29728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Legal framework</a:t>
            </a:r>
          </a:p>
        </p:txBody>
      </p:sp>
      <p:sp>
        <p:nvSpPr>
          <p:cNvPr id="4" name="Rettangolo 3">
            <a:extLst>
              <a:ext uri="{FF2B5EF4-FFF2-40B4-BE49-F238E27FC236}">
                <a16:creationId xmlns:a16="http://schemas.microsoft.com/office/drawing/2014/main" id="{16292EAD-FD97-4477-859E-CB68F61CE9D3}"/>
              </a:ext>
            </a:extLst>
          </p:cNvPr>
          <p:cNvSpPr/>
          <p:nvPr/>
        </p:nvSpPr>
        <p:spPr>
          <a:xfrm>
            <a:off x="1569027" y="1176607"/>
            <a:ext cx="7200000" cy="1440000"/>
          </a:xfrm>
          <a:prstGeom prst="rect">
            <a:avLst/>
          </a:prstGeom>
        </p:spPr>
        <p:txBody>
          <a:bodyPr wrap="square">
            <a:noAutofit/>
          </a:bodyPr>
          <a:lstStyle/>
          <a:p>
            <a:endParaRPr lang="en-GB" sz="2000" dirty="0"/>
          </a:p>
          <a:p>
            <a:r>
              <a:rPr lang="en-GB" sz="2000" dirty="0"/>
              <a:t>The are specific public policies or strategies that are explicitly linked to the objective of reducing specific aspects of health inequalities</a:t>
            </a:r>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161818"/>
            <a:ext cx="644236" cy="1440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578892"/>
            <a:ext cx="644236" cy="720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24791" y="3443071"/>
            <a:ext cx="644236" cy="720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578892"/>
            <a:ext cx="7200000" cy="720000"/>
          </a:xfrm>
          <a:prstGeom prst="rect">
            <a:avLst/>
          </a:prstGeom>
        </p:spPr>
        <p:txBody>
          <a:bodyPr wrap="square">
            <a:noAutofit/>
          </a:bodyPr>
          <a:lstStyle/>
          <a:p>
            <a:r>
              <a:rPr lang="en-GB" sz="2000" dirty="0"/>
              <a:t>Health equity is explicitly considered within more general sets of public health policies</a:t>
            </a:r>
          </a:p>
        </p:txBody>
      </p:sp>
      <p:sp>
        <p:nvSpPr>
          <p:cNvPr id="5" name="Rettangolo 4">
            <a:extLst>
              <a:ext uri="{FF2B5EF4-FFF2-40B4-BE49-F238E27FC236}">
                <a16:creationId xmlns:a16="http://schemas.microsoft.com/office/drawing/2014/main" id="{934B7DE3-A1C9-47D5-8FFA-C152426AB102}"/>
              </a:ext>
            </a:extLst>
          </p:cNvPr>
          <p:cNvSpPr/>
          <p:nvPr/>
        </p:nvSpPr>
        <p:spPr>
          <a:xfrm>
            <a:off x="1569027" y="3443071"/>
            <a:ext cx="7200000" cy="720000"/>
          </a:xfrm>
          <a:prstGeom prst="rect">
            <a:avLst/>
          </a:prstGeom>
        </p:spPr>
        <p:txBody>
          <a:bodyPr wrap="square">
            <a:noAutofit/>
          </a:bodyPr>
          <a:lstStyle/>
          <a:p>
            <a:r>
              <a:rPr lang="en-GB" sz="2000" dirty="0"/>
              <a:t>In these countries equity in health is implicitly or indirectly present in laws and strategic documents.</a:t>
            </a:r>
          </a:p>
        </p:txBody>
      </p:sp>
      <p:graphicFrame>
        <p:nvGraphicFramePr>
          <p:cNvPr id="6" name="Tabella 5">
            <a:extLst>
              <a:ext uri="{FF2B5EF4-FFF2-40B4-BE49-F238E27FC236}">
                <a16:creationId xmlns:a16="http://schemas.microsoft.com/office/drawing/2014/main" id="{41FC6304-3349-422D-B9ED-52CE76837ADF}"/>
              </a:ext>
            </a:extLst>
          </p:cNvPr>
          <p:cNvGraphicFramePr>
            <a:graphicFrameLocks noGrp="1"/>
          </p:cNvGraphicFramePr>
          <p:nvPr/>
        </p:nvGraphicFramePr>
        <p:xfrm>
          <a:off x="1453827" y="4307250"/>
          <a:ext cx="7315200" cy="2499360"/>
        </p:xfrm>
        <a:graphic>
          <a:graphicData uri="http://schemas.openxmlformats.org/drawingml/2006/table">
            <a:tbl>
              <a:tblPr>
                <a:tableStyleId>{5C22544A-7EE6-4342-B048-85BDC9FD1C3A}</a:tableStyleId>
              </a:tblPr>
              <a:tblGrid>
                <a:gridCol w="2032000">
                  <a:extLst>
                    <a:ext uri="{9D8B030D-6E8A-4147-A177-3AD203B41FA5}">
                      <a16:colId xmlns:a16="http://schemas.microsoft.com/office/drawing/2014/main" val="42161208"/>
                    </a:ext>
                  </a:extLst>
                </a:gridCol>
                <a:gridCol w="1625600">
                  <a:extLst>
                    <a:ext uri="{9D8B030D-6E8A-4147-A177-3AD203B41FA5}">
                      <a16:colId xmlns:a16="http://schemas.microsoft.com/office/drawing/2014/main" val="4218569539"/>
                    </a:ext>
                  </a:extLst>
                </a:gridCol>
                <a:gridCol w="1625600">
                  <a:extLst>
                    <a:ext uri="{9D8B030D-6E8A-4147-A177-3AD203B41FA5}">
                      <a16:colId xmlns:a16="http://schemas.microsoft.com/office/drawing/2014/main" val="2296281491"/>
                    </a:ext>
                  </a:extLst>
                </a:gridCol>
                <a:gridCol w="2032000">
                  <a:extLst>
                    <a:ext uri="{9D8B030D-6E8A-4147-A177-3AD203B41FA5}">
                      <a16:colId xmlns:a16="http://schemas.microsoft.com/office/drawing/2014/main" val="3518615687"/>
                    </a:ext>
                  </a:extLst>
                </a:gridCol>
              </a:tblGrid>
              <a:tr h="182880">
                <a:tc>
                  <a:txBody>
                    <a:bodyPr/>
                    <a:lstStyle/>
                    <a:p>
                      <a:pPr algn="ctr" fontAlgn="ctr"/>
                      <a:r>
                        <a:rPr lang="it-IT" sz="2000" b="1" u="none" strike="noStrike" dirty="0">
                          <a:effectLst/>
                          <a:latin typeface="Arial" panose="020B0604020202020204" pitchFamily="34" charset="0"/>
                          <a:cs typeface="Arial" panose="020B0604020202020204" pitchFamily="34" charset="0"/>
                        </a:rPr>
                        <a:t>A</a:t>
                      </a:r>
                      <a:endParaRPr lang="it-IT"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fontAlgn="ctr"/>
                      <a:r>
                        <a:rPr lang="it-IT" sz="2000" b="1" u="none" strike="noStrike" dirty="0">
                          <a:effectLst/>
                          <a:latin typeface="Arial" panose="020B0604020202020204" pitchFamily="34" charset="0"/>
                          <a:cs typeface="Arial" panose="020B0604020202020204" pitchFamily="34" charset="0"/>
                        </a:rPr>
                        <a:t>B</a:t>
                      </a:r>
                      <a:endParaRPr lang="it-IT"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it-IT"/>
                    </a:p>
                  </a:txBody>
                  <a:tcPr/>
                </a:tc>
                <a:tc>
                  <a:txBody>
                    <a:bodyPr/>
                    <a:lstStyle/>
                    <a:p>
                      <a:pPr algn="ctr" fontAlgn="ctr"/>
                      <a:r>
                        <a:rPr lang="it-IT" sz="2000" b="1" u="none" strike="noStrike" dirty="0">
                          <a:effectLst/>
                          <a:latin typeface="Arial" panose="020B0604020202020204" pitchFamily="34" charset="0"/>
                          <a:cs typeface="Arial" panose="020B0604020202020204" pitchFamily="34" charset="0"/>
                        </a:rPr>
                        <a:t>C</a:t>
                      </a:r>
                      <a:endParaRPr lang="it-IT"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767151669"/>
                  </a:ext>
                </a:extLst>
              </a:tr>
              <a:tr h="182880">
                <a:tc>
                  <a:txBody>
                    <a:bodyPr/>
                    <a:lstStyle/>
                    <a:p>
                      <a:pPr algn="ctr" fontAlgn="ctr"/>
                      <a:r>
                        <a:rPr lang="it-IT" sz="2000" b="0" u="none" strike="noStrike" dirty="0" err="1">
                          <a:effectLst/>
                          <a:latin typeface="+mj-lt"/>
                          <a:cs typeface="Arial" panose="020B0604020202020204" pitchFamily="34" charset="0"/>
                        </a:rPr>
                        <a:t>Finland</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err="1">
                          <a:effectLst/>
                          <a:latin typeface="+mj-lt"/>
                          <a:cs typeface="Arial" panose="020B0604020202020204" pitchFamily="34" charset="0"/>
                        </a:rPr>
                        <a:t>Belgium</a:t>
                      </a:r>
                      <a:r>
                        <a:rPr lang="it-IT" sz="2000" b="0" u="none" strike="noStrike" dirty="0">
                          <a:effectLst/>
                          <a:latin typeface="+mj-lt"/>
                          <a:cs typeface="Arial" panose="020B0604020202020204" pitchFamily="34" charset="0"/>
                        </a:rPr>
                        <a:t>*</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Portugal</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Bulgaria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801336"/>
                  </a:ext>
                </a:extLst>
              </a:tr>
              <a:tr h="182880">
                <a:tc>
                  <a:txBody>
                    <a:bodyPr/>
                    <a:lstStyle/>
                    <a:p>
                      <a:pPr algn="ctr" fontAlgn="ctr"/>
                      <a:r>
                        <a:rPr lang="it-IT" sz="2000" b="0" u="none" strike="noStrike" dirty="0" err="1">
                          <a:effectLst/>
                          <a:latin typeface="+mj-lt"/>
                          <a:cs typeface="Arial" panose="020B0604020202020204" pitchFamily="34" charset="0"/>
                        </a:rPr>
                        <a:t>Italy</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Estonia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Slovenia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err="1">
                          <a:effectLst/>
                          <a:latin typeface="+mj-lt"/>
                          <a:cs typeface="Arial" panose="020B0604020202020204" pitchFamily="34" charset="0"/>
                        </a:rPr>
                        <a:t>Croatia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074363"/>
                  </a:ext>
                </a:extLst>
              </a:tr>
              <a:tr h="182880">
                <a:tc>
                  <a:txBody>
                    <a:bodyPr/>
                    <a:lstStyle/>
                    <a:p>
                      <a:pPr algn="ctr" fontAlgn="ctr"/>
                      <a:r>
                        <a:rPr lang="it-IT" sz="2000" b="0" u="none" strike="noStrike" dirty="0" err="1">
                          <a:effectLst/>
                          <a:latin typeface="+mj-lt"/>
                          <a:cs typeface="Arial" panose="020B0604020202020204" pitchFamily="34" charset="0"/>
                        </a:rPr>
                        <a:t>Norway</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Germany</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(France)</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Romania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5140332"/>
                  </a:ext>
                </a:extLst>
              </a:tr>
              <a:tr h="182880">
                <a:tc>
                  <a:txBody>
                    <a:bodyPr/>
                    <a:lstStyle/>
                    <a:p>
                      <a:pPr algn="ctr" fontAlgn="ctr"/>
                      <a:r>
                        <a:rPr lang="it-IT" sz="2000" b="0" u="none" strike="noStrike" dirty="0" err="1">
                          <a:effectLst/>
                          <a:latin typeface="+mj-lt"/>
                          <a:cs typeface="Arial" panose="020B0604020202020204" pitchFamily="34" charset="0"/>
                        </a:rPr>
                        <a:t>Spain</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err="1">
                          <a:effectLst/>
                          <a:latin typeface="+mj-lt"/>
                          <a:cs typeface="Arial" panose="020B0604020202020204" pitchFamily="34" charset="0"/>
                        </a:rPr>
                        <a:t>Netherands</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a:t>
                      </a:r>
                      <a:r>
                        <a:rPr lang="it-IT" sz="2000" b="0" u="none" strike="noStrike" dirty="0" err="1">
                          <a:effectLst/>
                          <a:latin typeface="+mj-lt"/>
                          <a:cs typeface="Arial" panose="020B0604020202020204" pitchFamily="34" charset="0"/>
                        </a:rPr>
                        <a:t>Greece</a:t>
                      </a:r>
                      <a:r>
                        <a:rPr lang="it-IT" sz="2000" b="0" u="none" strike="noStrike" dirty="0">
                          <a:effectLst/>
                          <a:latin typeface="+mj-lt"/>
                          <a:cs typeface="Arial" panose="020B0604020202020204" pitchFamily="34" charset="0"/>
                        </a:rPr>
                        <a:t>)</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633528"/>
                  </a:ext>
                </a:extLst>
              </a:tr>
              <a:tr h="182880">
                <a:tc>
                  <a:txBody>
                    <a:bodyPr/>
                    <a:lstStyle/>
                    <a:p>
                      <a:pPr algn="ctr" fontAlgn="ctr"/>
                      <a:r>
                        <a:rPr lang="it-IT" sz="2000" b="0" u="none" strike="noStrike" dirty="0" err="1">
                          <a:effectLst/>
                          <a:latin typeface="+mj-lt"/>
                          <a:cs typeface="Arial" panose="020B0604020202020204" pitchFamily="34" charset="0"/>
                        </a:rPr>
                        <a:t>Sweden</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Poland</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(Serbia)</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6492483"/>
                  </a:ext>
                </a:extLst>
              </a:tr>
              <a:tr h="182880">
                <a:tc>
                  <a:txBody>
                    <a:bodyPr/>
                    <a:lstStyle/>
                    <a:p>
                      <a:pPr algn="ctr" fontAlgn="ctr"/>
                      <a:r>
                        <a:rPr lang="it-IT" sz="2000" b="0" u="none" strike="noStrike" dirty="0">
                          <a:effectLst/>
                          <a:latin typeface="+mj-lt"/>
                          <a:cs typeface="Arial" panose="020B0604020202020204" pitchFamily="34" charset="0"/>
                        </a:rPr>
                        <a:t>Wales</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it-IT" sz="2000" b="0" i="0" u="none" strike="noStrike" dirty="0">
                        <a:solidFill>
                          <a:srgbClr val="000000"/>
                        </a:solidFill>
                        <a:effectLst/>
                        <a:latin typeface="+mj-lt"/>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it-IT" sz="2000" b="0" i="0" u="none" strike="noStrike" dirty="0">
                        <a:solidFill>
                          <a:srgbClr val="000000"/>
                        </a:solidFill>
                        <a:effectLst/>
                        <a:latin typeface="+mj-lt"/>
                        <a:cs typeface="Arial" panose="020B0604020202020204" pitchFamily="34" charset="0"/>
                      </a:endParaRPr>
                    </a:p>
                  </a:txBody>
                  <a:tcPr marL="7620" marR="7620" marT="762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5164955"/>
                  </a:ext>
                </a:extLst>
              </a:tr>
              <a:tr h="182880">
                <a:tc>
                  <a:txBody>
                    <a:bodyPr/>
                    <a:lstStyle/>
                    <a:p>
                      <a:pPr algn="ctr" fontAlgn="ctr"/>
                      <a:r>
                        <a:rPr lang="it-IT" sz="2000" b="0" u="none" strike="noStrike" dirty="0" err="1">
                          <a:effectLst/>
                          <a:latin typeface="+mj-lt"/>
                          <a:cs typeface="Arial" panose="020B0604020202020204" pitchFamily="34" charset="0"/>
                        </a:rPr>
                        <a:t>Czech</a:t>
                      </a:r>
                      <a:r>
                        <a:rPr lang="it-IT" sz="2000" b="0" u="none" strike="noStrike" dirty="0">
                          <a:effectLst/>
                          <a:latin typeface="+mj-lt"/>
                          <a:cs typeface="Arial" panose="020B0604020202020204" pitchFamily="34" charset="0"/>
                        </a:rPr>
                        <a:t> R.</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it-IT" sz="2000" b="0" u="none" strike="noStrike" dirty="0">
                          <a:effectLst/>
                          <a:latin typeface="+mj-lt"/>
                          <a:cs typeface="Arial" panose="020B0604020202020204" pitchFamily="34" charset="0"/>
                        </a:rPr>
                        <a:t> </a:t>
                      </a:r>
                      <a:endParaRPr lang="it-IT" sz="2000" b="0" i="0" u="none" strike="noStrike" dirty="0">
                        <a:solidFill>
                          <a:srgbClr val="000000"/>
                        </a:solidFill>
                        <a:effectLst/>
                        <a:latin typeface="+mj-lt"/>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602752"/>
                  </a:ext>
                </a:extLst>
              </a:tr>
            </a:tbl>
          </a:graphicData>
        </a:graphic>
      </p:graphicFrame>
    </p:spTree>
    <p:extLst>
      <p:ext uri="{BB962C8B-B14F-4D97-AF65-F5344CB8AC3E}">
        <p14:creationId xmlns:p14="http://schemas.microsoft.com/office/powerpoint/2010/main" val="400693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48414"/>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Legal framework</a:t>
            </a:r>
          </a:p>
        </p:txBody>
      </p:sp>
      <p:sp>
        <p:nvSpPr>
          <p:cNvPr id="4" name="Rettangolo 3">
            <a:extLst>
              <a:ext uri="{FF2B5EF4-FFF2-40B4-BE49-F238E27FC236}">
                <a16:creationId xmlns:a16="http://schemas.microsoft.com/office/drawing/2014/main" id="{16292EAD-FD97-4477-859E-CB68F61CE9D3}"/>
              </a:ext>
            </a:extLst>
          </p:cNvPr>
          <p:cNvSpPr/>
          <p:nvPr/>
        </p:nvSpPr>
        <p:spPr>
          <a:xfrm>
            <a:off x="1005324" y="1234556"/>
            <a:ext cx="8075612" cy="369332"/>
          </a:xfrm>
          <a:prstGeom prst="rect">
            <a:avLst/>
          </a:prstGeom>
        </p:spPr>
        <p:txBody>
          <a:bodyPr wrap="square">
            <a:spAutoFit/>
          </a:bodyPr>
          <a:lstStyle/>
          <a:p>
            <a:pPr algn="ctr"/>
            <a:endParaRPr lang="en-GB" dirty="0"/>
          </a:p>
        </p:txBody>
      </p:sp>
      <p:sp>
        <p:nvSpPr>
          <p:cNvPr id="5" name="CasellaDiTesto 4">
            <a:extLst>
              <a:ext uri="{FF2B5EF4-FFF2-40B4-BE49-F238E27FC236}">
                <a16:creationId xmlns:a16="http://schemas.microsoft.com/office/drawing/2014/main" id="{490993BC-B4A7-4543-BDAD-F392E52E15F3}"/>
              </a:ext>
            </a:extLst>
          </p:cNvPr>
          <p:cNvSpPr txBox="1"/>
          <p:nvPr/>
        </p:nvSpPr>
        <p:spPr>
          <a:xfrm>
            <a:off x="924339" y="1134186"/>
            <a:ext cx="7971811" cy="6709529"/>
          </a:xfrm>
          <a:prstGeom prst="rect">
            <a:avLst/>
          </a:prstGeom>
          <a:noFill/>
        </p:spPr>
        <p:txBody>
          <a:bodyPr wrap="square" rtlCol="0">
            <a:spAutoFit/>
          </a:bodyPr>
          <a:lstStyle/>
          <a:p>
            <a:r>
              <a:rPr lang="it-IT" sz="2000" u="sng" dirty="0" err="1"/>
              <a:t>Different</a:t>
            </a:r>
            <a:r>
              <a:rPr lang="it-IT" sz="2000" u="sng" dirty="0"/>
              <a:t> </a:t>
            </a:r>
            <a:r>
              <a:rPr lang="it-IT" sz="2000" u="sng" dirty="0" err="1"/>
              <a:t>approach</a:t>
            </a:r>
            <a:r>
              <a:rPr lang="it-IT" sz="2000" u="sng" dirty="0"/>
              <a:t> to </a:t>
            </a:r>
            <a:r>
              <a:rPr lang="it-IT" sz="2000" u="sng" dirty="0" err="1"/>
              <a:t>Health</a:t>
            </a:r>
            <a:r>
              <a:rPr lang="it-IT" sz="2000" u="sng" dirty="0"/>
              <a:t> Equity:</a:t>
            </a:r>
          </a:p>
          <a:p>
            <a:endParaRPr lang="it-IT" sz="2000" u="sng" dirty="0"/>
          </a:p>
          <a:p>
            <a:pPr marL="342900" indent="-342900">
              <a:buFont typeface="Arial" panose="020B0604020202020204" pitchFamily="34" charset="0"/>
              <a:buChar char="•"/>
            </a:pPr>
            <a:r>
              <a:rPr lang="en-GB" sz="2000" b="1" dirty="0"/>
              <a:t>Well-being of Future Generations (Wales) Act 2015</a:t>
            </a:r>
            <a:r>
              <a:rPr lang="en-GB" sz="2000" dirty="0"/>
              <a:t>: </a:t>
            </a:r>
            <a:r>
              <a:rPr lang="en-GB" dirty="0"/>
              <a:t>long-term strategic document which as a whole guarantees a political commitment, an inter-sectorial work and a involvement of the population on social issues that affect SDHs and His. </a:t>
            </a:r>
          </a:p>
          <a:p>
            <a:endParaRPr lang="en-GB" dirty="0"/>
          </a:p>
          <a:p>
            <a:pPr marL="342900" indent="-342900">
              <a:buFont typeface="Arial" panose="020B0604020202020204" pitchFamily="34" charset="0"/>
              <a:buChar char="•"/>
            </a:pPr>
            <a:r>
              <a:rPr lang="en-GB" sz="2000" b="1" dirty="0"/>
              <a:t>National Strategy on Health Equity (Spain) </a:t>
            </a:r>
            <a:r>
              <a:rPr lang="en-GB" sz="2000" dirty="0"/>
              <a:t>: </a:t>
            </a:r>
            <a:r>
              <a:rPr lang="en-US" sz="2000" dirty="0"/>
              <a:t>document contains a proposal of 166 specific recommendations to reduce health inequalities in Spain (in short, mid and long term), drawn up by the commission on the education of Social Inequalities in Health in Spain.</a:t>
            </a:r>
          </a:p>
          <a:p>
            <a:endParaRPr lang="en-US" sz="2000" dirty="0"/>
          </a:p>
          <a:p>
            <a:pPr marL="342900" indent="-342900">
              <a:buFont typeface="Arial" panose="020B0604020202020204" pitchFamily="34" charset="0"/>
              <a:buChar char="•"/>
            </a:pPr>
            <a:r>
              <a:rPr lang="en-US" sz="2000" b="1" dirty="0"/>
              <a:t>Health 2020 (CZR)</a:t>
            </a:r>
            <a:r>
              <a:rPr lang="en-US" sz="2000" dirty="0"/>
              <a:t> - National Strategy for Health Protection and Promotion and Disease Prevention, a practical policy framework focused on improving health and well-being of the population, reducing health inequalities and strengthening the role of public health. </a:t>
            </a:r>
          </a:p>
          <a:p>
            <a:pPr marL="342900" indent="-342900">
              <a:buFontTx/>
              <a:buChar char="-"/>
            </a:pPr>
            <a:endParaRPr lang="en-GB" sz="2000" dirty="0"/>
          </a:p>
          <a:p>
            <a:endParaRPr lang="it-IT" sz="2200" dirty="0"/>
          </a:p>
          <a:p>
            <a:endParaRPr lang="it-IT" dirty="0"/>
          </a:p>
          <a:p>
            <a:pPr marL="285750" indent="-285750">
              <a:buFontTx/>
              <a:buChar char="-"/>
            </a:pPr>
            <a:endParaRPr lang="it-IT" dirty="0"/>
          </a:p>
        </p:txBody>
      </p:sp>
      <p:pic>
        <p:nvPicPr>
          <p:cNvPr id="7" name="Immagine 7" descr="Lente di ingrandimento">
            <a:extLst>
              <a:ext uri="{FF2B5EF4-FFF2-40B4-BE49-F238E27FC236}">
                <a16:creationId xmlns:a16="http://schemas.microsoft.com/office/drawing/2014/main" id="{253FA599-D21D-41EF-B9B8-CDB2D2DC6B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2247" y="119271"/>
            <a:ext cx="1441174" cy="1441174"/>
          </a:xfrm>
          <a:prstGeom prst="rect">
            <a:avLst/>
          </a:prstGeom>
        </p:spPr>
      </p:pic>
    </p:spTree>
    <p:extLst>
      <p:ext uri="{BB962C8B-B14F-4D97-AF65-F5344CB8AC3E}">
        <p14:creationId xmlns:p14="http://schemas.microsoft.com/office/powerpoint/2010/main" val="75309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Political commitment</a:t>
            </a:r>
          </a:p>
        </p:txBody>
      </p:sp>
      <p:sp>
        <p:nvSpPr>
          <p:cNvPr id="4" name="Rettangolo 3">
            <a:extLst>
              <a:ext uri="{FF2B5EF4-FFF2-40B4-BE49-F238E27FC236}">
                <a16:creationId xmlns:a16="http://schemas.microsoft.com/office/drawing/2014/main" id="{16292EAD-FD97-4477-859E-CB68F61CE9D3}"/>
              </a:ext>
            </a:extLst>
          </p:cNvPr>
          <p:cNvSpPr/>
          <p:nvPr/>
        </p:nvSpPr>
        <p:spPr>
          <a:xfrm>
            <a:off x="1569027" y="1234555"/>
            <a:ext cx="7200000" cy="1440000"/>
          </a:xfrm>
          <a:prstGeom prst="rect">
            <a:avLst/>
          </a:prstGeom>
        </p:spPr>
        <p:txBody>
          <a:bodyPr wrap="square">
            <a:noAutofit/>
          </a:bodyPr>
          <a:lstStyle/>
          <a:p>
            <a:r>
              <a:rPr lang="en-GB" sz="2000" dirty="0"/>
              <a:t>Commitment on health inequalities is solid among decision makers and its continuity is guaranteed by a strong social interest or guarantee mechanisms</a:t>
            </a:r>
            <a:r>
              <a:rPr lang="en-GB" sz="2000" b="1" dirty="0"/>
              <a:t>.</a:t>
            </a:r>
            <a:endParaRPr lang="it-IT" sz="2000" dirty="0"/>
          </a:p>
        </p:txBody>
      </p:sp>
      <p:sp>
        <p:nvSpPr>
          <p:cNvPr id="8" name="CasellaDiTesto 7">
            <a:extLst>
              <a:ext uri="{FF2B5EF4-FFF2-40B4-BE49-F238E27FC236}">
                <a16:creationId xmlns:a16="http://schemas.microsoft.com/office/drawing/2014/main" id="{1DCF690E-47BE-4086-9461-C1B3F7F47FEB}"/>
              </a:ext>
            </a:extLst>
          </p:cNvPr>
          <p:cNvSpPr txBox="1"/>
          <p:nvPr/>
        </p:nvSpPr>
        <p:spPr>
          <a:xfrm>
            <a:off x="924791" y="1011035"/>
            <a:ext cx="644236" cy="1440000"/>
          </a:xfrm>
          <a:prstGeom prst="rect">
            <a:avLst/>
          </a:prstGeom>
          <a:noFill/>
        </p:spPr>
        <p:txBody>
          <a:bodyPr wrap="square" rtlCol="0" anchor="ctr">
            <a:noAutofit/>
          </a:bodyPr>
          <a:lstStyle/>
          <a:p>
            <a:pPr algn="ctr"/>
            <a:r>
              <a:rPr lang="it-IT" sz="4000" dirty="0"/>
              <a:t>A</a:t>
            </a:r>
          </a:p>
        </p:txBody>
      </p:sp>
      <p:sp>
        <p:nvSpPr>
          <p:cNvPr id="11" name="CasellaDiTesto 10">
            <a:extLst>
              <a:ext uri="{FF2B5EF4-FFF2-40B4-BE49-F238E27FC236}">
                <a16:creationId xmlns:a16="http://schemas.microsoft.com/office/drawing/2014/main" id="{82F781CD-8703-4962-9682-5025CEE0CA4C}"/>
              </a:ext>
            </a:extLst>
          </p:cNvPr>
          <p:cNvSpPr txBox="1"/>
          <p:nvPr/>
        </p:nvSpPr>
        <p:spPr>
          <a:xfrm>
            <a:off x="924791" y="2433418"/>
            <a:ext cx="644236" cy="720000"/>
          </a:xfrm>
          <a:prstGeom prst="rect">
            <a:avLst/>
          </a:prstGeom>
          <a:noFill/>
        </p:spPr>
        <p:txBody>
          <a:bodyPr wrap="square" rtlCol="0" anchor="ctr">
            <a:noAutofit/>
          </a:bodyPr>
          <a:lstStyle/>
          <a:p>
            <a:pPr algn="ctr"/>
            <a:r>
              <a:rPr lang="it-IT" sz="4000" dirty="0"/>
              <a:t>B</a:t>
            </a:r>
          </a:p>
        </p:txBody>
      </p:sp>
      <p:sp>
        <p:nvSpPr>
          <p:cNvPr id="12" name="CasellaDiTesto 11">
            <a:extLst>
              <a:ext uri="{FF2B5EF4-FFF2-40B4-BE49-F238E27FC236}">
                <a16:creationId xmlns:a16="http://schemas.microsoft.com/office/drawing/2014/main" id="{23A3C1C9-B205-49F0-8895-3D69EC6F9AC2}"/>
              </a:ext>
            </a:extLst>
          </p:cNvPr>
          <p:cNvSpPr txBox="1"/>
          <p:nvPr/>
        </p:nvSpPr>
        <p:spPr>
          <a:xfrm>
            <a:off x="924791" y="3443071"/>
            <a:ext cx="644236" cy="720000"/>
          </a:xfrm>
          <a:prstGeom prst="rect">
            <a:avLst/>
          </a:prstGeom>
          <a:noFill/>
        </p:spPr>
        <p:txBody>
          <a:bodyPr wrap="square" rtlCol="0" anchor="ctr">
            <a:noAutofit/>
          </a:bodyPr>
          <a:lstStyle/>
          <a:p>
            <a:pPr algn="ctr"/>
            <a:r>
              <a:rPr lang="it-IT" sz="4000" dirty="0"/>
              <a:t>C</a:t>
            </a:r>
          </a:p>
        </p:txBody>
      </p:sp>
      <p:sp>
        <p:nvSpPr>
          <p:cNvPr id="3" name="Rettangolo 2">
            <a:extLst>
              <a:ext uri="{FF2B5EF4-FFF2-40B4-BE49-F238E27FC236}">
                <a16:creationId xmlns:a16="http://schemas.microsoft.com/office/drawing/2014/main" id="{86DE68A6-86A3-4F31-BA9D-E3D732D8736D}"/>
              </a:ext>
            </a:extLst>
          </p:cNvPr>
          <p:cNvSpPr/>
          <p:nvPr/>
        </p:nvSpPr>
        <p:spPr>
          <a:xfrm>
            <a:off x="1569027" y="2273444"/>
            <a:ext cx="7200000" cy="1440000"/>
          </a:xfrm>
          <a:prstGeom prst="rect">
            <a:avLst/>
          </a:prstGeom>
        </p:spPr>
        <p:txBody>
          <a:bodyPr wrap="square">
            <a:noAutofit/>
          </a:bodyPr>
          <a:lstStyle/>
          <a:p>
            <a:r>
              <a:rPr lang="en-GB" sz="2000" dirty="0"/>
              <a:t>These countries report a clear commitment and awareness among public health professionals and a rising interest among decision makers but there are not mechanisms to ensure continuity</a:t>
            </a:r>
            <a:endParaRPr lang="en-GB" sz="2000" b="1" dirty="0"/>
          </a:p>
        </p:txBody>
      </p:sp>
      <p:sp>
        <p:nvSpPr>
          <p:cNvPr id="5" name="Rettangolo 4">
            <a:extLst>
              <a:ext uri="{FF2B5EF4-FFF2-40B4-BE49-F238E27FC236}">
                <a16:creationId xmlns:a16="http://schemas.microsoft.com/office/drawing/2014/main" id="{934B7DE3-A1C9-47D5-8FFA-C152426AB102}"/>
              </a:ext>
            </a:extLst>
          </p:cNvPr>
          <p:cNvSpPr/>
          <p:nvPr/>
        </p:nvSpPr>
        <p:spPr>
          <a:xfrm>
            <a:off x="1569027" y="3631073"/>
            <a:ext cx="7200000" cy="484689"/>
          </a:xfrm>
          <a:prstGeom prst="rect">
            <a:avLst/>
          </a:prstGeom>
        </p:spPr>
        <p:txBody>
          <a:bodyPr wrap="square">
            <a:noAutofit/>
          </a:bodyPr>
          <a:lstStyle/>
          <a:p>
            <a:r>
              <a:rPr lang="en-GB" sz="2000" dirty="0"/>
              <a:t>Little interest and awareness on the subject.</a:t>
            </a:r>
          </a:p>
        </p:txBody>
      </p:sp>
      <p:graphicFrame>
        <p:nvGraphicFramePr>
          <p:cNvPr id="14" name="Tabella 13">
            <a:extLst>
              <a:ext uri="{FF2B5EF4-FFF2-40B4-BE49-F238E27FC236}">
                <a16:creationId xmlns:a16="http://schemas.microsoft.com/office/drawing/2014/main" id="{CD3362EC-8A18-4839-AD99-A08F5DCF26F5}"/>
              </a:ext>
            </a:extLst>
          </p:cNvPr>
          <p:cNvGraphicFramePr>
            <a:graphicFrameLocks noGrp="1"/>
          </p:cNvGraphicFramePr>
          <p:nvPr/>
        </p:nvGraphicFramePr>
        <p:xfrm>
          <a:off x="1246909" y="4119444"/>
          <a:ext cx="7315200" cy="249936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883217600"/>
                    </a:ext>
                  </a:extLst>
                </a:gridCol>
                <a:gridCol w="1828800">
                  <a:extLst>
                    <a:ext uri="{9D8B030D-6E8A-4147-A177-3AD203B41FA5}">
                      <a16:colId xmlns:a16="http://schemas.microsoft.com/office/drawing/2014/main" val="3244903570"/>
                    </a:ext>
                  </a:extLst>
                </a:gridCol>
                <a:gridCol w="1828800">
                  <a:extLst>
                    <a:ext uri="{9D8B030D-6E8A-4147-A177-3AD203B41FA5}">
                      <a16:colId xmlns:a16="http://schemas.microsoft.com/office/drawing/2014/main" val="329811645"/>
                    </a:ext>
                  </a:extLst>
                </a:gridCol>
                <a:gridCol w="1828800">
                  <a:extLst>
                    <a:ext uri="{9D8B030D-6E8A-4147-A177-3AD203B41FA5}">
                      <a16:colId xmlns:a16="http://schemas.microsoft.com/office/drawing/2014/main" val="3847670839"/>
                    </a:ext>
                  </a:extLst>
                </a:gridCol>
              </a:tblGrid>
              <a:tr h="184680">
                <a:tc>
                  <a:txBody>
                    <a:bodyPr/>
                    <a:lstStyle/>
                    <a:p>
                      <a:pPr algn="ctr" fontAlgn="ctr"/>
                      <a:r>
                        <a:rPr lang="it-IT" sz="2000" b="1" u="none" strike="noStrike" dirty="0">
                          <a:solidFill>
                            <a:schemeClr val="tx1"/>
                          </a:solidFill>
                          <a:effectLst/>
                        </a:rPr>
                        <a:t>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fontAlgn="ctr"/>
                      <a:r>
                        <a:rPr lang="it-IT" sz="2000" b="1" u="none" strike="noStrike" dirty="0">
                          <a:solidFill>
                            <a:schemeClr val="tx1"/>
                          </a:solidFill>
                          <a:effectLst/>
                        </a:rPr>
                        <a:t>B</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it-IT"/>
                    </a:p>
                  </a:txBody>
                  <a:tcPr/>
                </a:tc>
                <a:tc>
                  <a:txBody>
                    <a:bodyPr/>
                    <a:lstStyle/>
                    <a:p>
                      <a:pPr algn="ctr" fontAlgn="ctr"/>
                      <a:r>
                        <a:rPr lang="it-IT" sz="2000" b="1" u="none" strike="noStrike" dirty="0">
                          <a:solidFill>
                            <a:schemeClr val="tx1"/>
                          </a:solidFill>
                          <a:effectLst/>
                        </a:rPr>
                        <a:t>C</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2894642"/>
                  </a:ext>
                </a:extLst>
              </a:tr>
              <a:tr h="190500">
                <a:tc>
                  <a:txBody>
                    <a:bodyPr/>
                    <a:lstStyle/>
                    <a:p>
                      <a:pPr algn="ctr" fontAlgn="ctr"/>
                      <a:r>
                        <a:rPr lang="it-IT" sz="2000" b="1" u="none" strike="noStrike" dirty="0" err="1">
                          <a:solidFill>
                            <a:schemeClr val="tx1"/>
                          </a:solidFill>
                          <a:effectLst/>
                        </a:rPr>
                        <a:t>Finland</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err="1">
                          <a:solidFill>
                            <a:schemeClr val="tx1"/>
                          </a:solidFill>
                          <a:effectLst/>
                        </a:rPr>
                        <a:t>Belgium</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Portugal</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err="1">
                          <a:solidFill>
                            <a:schemeClr val="tx1"/>
                          </a:solidFill>
                          <a:effectLst/>
                        </a:rPr>
                        <a:t>Croatia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4742549"/>
                  </a:ext>
                </a:extLst>
              </a:tr>
              <a:tr h="190500">
                <a:tc>
                  <a:txBody>
                    <a:bodyPr/>
                    <a:lstStyle/>
                    <a:p>
                      <a:pPr algn="ctr" fontAlgn="ctr"/>
                      <a:r>
                        <a:rPr lang="it-IT" sz="2000" b="1" u="none" strike="noStrike" dirty="0" err="1">
                          <a:solidFill>
                            <a:schemeClr val="tx1"/>
                          </a:solidFill>
                          <a:effectLst/>
                        </a:rPr>
                        <a:t>Norway</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Bulgaria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Slovenia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Romania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7383392"/>
                  </a:ext>
                </a:extLst>
              </a:tr>
              <a:tr h="190500">
                <a:tc>
                  <a:txBody>
                    <a:bodyPr/>
                    <a:lstStyle/>
                    <a:p>
                      <a:pPr algn="ctr" fontAlgn="ctr"/>
                      <a:r>
                        <a:rPr lang="it-IT" sz="2000" b="1" u="none" strike="noStrike" dirty="0">
                          <a:solidFill>
                            <a:schemeClr val="tx1"/>
                          </a:solidFill>
                          <a:effectLst/>
                        </a:rPr>
                        <a:t>Wales</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Estonia</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err="1">
                          <a:solidFill>
                            <a:schemeClr val="tx1"/>
                          </a:solidFill>
                          <a:effectLst/>
                        </a:rPr>
                        <a:t>Spain</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a:t>
                      </a:r>
                      <a:r>
                        <a:rPr lang="it-IT" sz="2000" b="1" u="none" strike="noStrike" dirty="0" err="1">
                          <a:solidFill>
                            <a:schemeClr val="tx1"/>
                          </a:solidFill>
                          <a:effectLst/>
                        </a:rPr>
                        <a:t>Greece</a:t>
                      </a:r>
                      <a:r>
                        <a:rPr lang="it-IT" sz="2000" b="1" u="none" strike="noStrike" dirty="0">
                          <a:solidFill>
                            <a:schemeClr val="tx1"/>
                          </a:solidFill>
                          <a:effectLst/>
                        </a:rPr>
                        <a:t>)</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5024591"/>
                  </a:ext>
                </a:extLst>
              </a:tr>
              <a:tr h="190500">
                <a:tc>
                  <a:txBody>
                    <a:bodyPr/>
                    <a:lstStyle/>
                    <a:p>
                      <a:pPr algn="ctr" fontAlgn="ct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Germany</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err="1">
                          <a:solidFill>
                            <a:schemeClr val="tx1"/>
                          </a:solidFill>
                          <a:effectLst/>
                        </a:rPr>
                        <a:t>Sweden</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1774724"/>
                  </a:ext>
                </a:extLst>
              </a:tr>
              <a:tr h="190500">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err="1">
                          <a:solidFill>
                            <a:schemeClr val="tx1"/>
                          </a:solidFill>
                          <a:effectLst/>
                        </a:rPr>
                        <a:t>Italy</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a:t>
                      </a:r>
                      <a:r>
                        <a:rPr lang="it-IT" sz="2000" b="1" u="none" strike="noStrike" dirty="0" err="1">
                          <a:solidFill>
                            <a:schemeClr val="tx1"/>
                          </a:solidFill>
                          <a:effectLst/>
                        </a:rPr>
                        <a:t>Czech</a:t>
                      </a:r>
                      <a:r>
                        <a:rPr lang="it-IT" sz="2000" b="1" u="none" strike="noStrike" dirty="0">
                          <a:solidFill>
                            <a:schemeClr val="tx1"/>
                          </a:solidFill>
                          <a:effectLst/>
                        </a:rPr>
                        <a:t> R.)</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1522045"/>
                  </a:ext>
                </a:extLst>
              </a:tr>
              <a:tr h="190500">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Netherlands</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(France)</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3660456"/>
                  </a:ext>
                </a:extLst>
              </a:tr>
              <a:tr h="190500">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Poland</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(Serbia)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2000" b="1" u="none" strike="noStrike" dirty="0">
                          <a:solidFill>
                            <a:schemeClr val="tx1"/>
                          </a:solidFill>
                          <a:effectLst/>
                        </a:rPr>
                        <a:t> </a:t>
                      </a:r>
                      <a:endParaRPr lang="it-IT" sz="2000" b="1" i="0" u="none" strike="noStrike" dirty="0">
                        <a:solidFill>
                          <a:schemeClr val="tx1"/>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403957"/>
                  </a:ext>
                </a:extLst>
              </a:tr>
            </a:tbl>
          </a:graphicData>
        </a:graphic>
      </p:graphicFrame>
    </p:spTree>
    <p:extLst>
      <p:ext uri="{BB962C8B-B14F-4D97-AF65-F5344CB8AC3E}">
        <p14:creationId xmlns:p14="http://schemas.microsoft.com/office/powerpoint/2010/main" val="405253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8388" y="261257"/>
            <a:ext cx="7827763" cy="88577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b="1" cap="none" dirty="0">
                <a:solidFill>
                  <a:schemeClr val="bg1"/>
                </a:solidFill>
                <a:latin typeface="Arial" panose="020B0604020202020204" pitchFamily="34" charset="0"/>
                <a:cs typeface="Arial" panose="020B0604020202020204" pitchFamily="34" charset="0"/>
              </a:rPr>
              <a:t>Political commitment</a:t>
            </a:r>
          </a:p>
        </p:txBody>
      </p:sp>
      <p:sp>
        <p:nvSpPr>
          <p:cNvPr id="2" name="CasellaDiTesto 1">
            <a:extLst>
              <a:ext uri="{FF2B5EF4-FFF2-40B4-BE49-F238E27FC236}">
                <a16:creationId xmlns:a16="http://schemas.microsoft.com/office/drawing/2014/main" id="{319F9928-3DB8-4A5B-8B16-C08A4616AE7E}"/>
              </a:ext>
            </a:extLst>
          </p:cNvPr>
          <p:cNvSpPr txBox="1"/>
          <p:nvPr/>
        </p:nvSpPr>
        <p:spPr>
          <a:xfrm>
            <a:off x="1068388" y="1311652"/>
            <a:ext cx="7916586" cy="5109091"/>
          </a:xfrm>
          <a:prstGeom prst="rect">
            <a:avLst/>
          </a:prstGeom>
          <a:noFill/>
        </p:spPr>
        <p:txBody>
          <a:bodyPr wrap="square" rtlCol="0">
            <a:spAutoFit/>
          </a:bodyPr>
          <a:lstStyle/>
          <a:p>
            <a:r>
              <a:rPr lang="en-GB" sz="2000" b="1" u="sng" dirty="0"/>
              <a:t>Norway </a:t>
            </a:r>
            <a:r>
              <a:rPr lang="en-GB" sz="2000" u="sng" dirty="0"/>
              <a:t>: example of guarantee mechanism</a:t>
            </a:r>
          </a:p>
          <a:p>
            <a:pPr algn="ctr"/>
            <a:endParaRPr lang="en-GB" sz="2000" b="1" dirty="0"/>
          </a:p>
          <a:p>
            <a:pPr marL="342900" indent="-342900">
              <a:buFont typeface="Arial" panose="020B0604020202020204" pitchFamily="34" charset="0"/>
              <a:buChar char="•"/>
            </a:pPr>
            <a:r>
              <a:rPr lang="en-GB" sz="2000" dirty="0"/>
              <a:t>Norwegian Council on Social inequalities in Health provide professional high quality recommendations and help to strengthen the Directorate of Health’s effort to reduce health difference and to develop the public health strategy. </a:t>
            </a:r>
          </a:p>
          <a:p>
            <a:endParaRPr lang="en-GB" sz="2000" dirty="0"/>
          </a:p>
          <a:p>
            <a:pPr marL="342900" indent="-342900">
              <a:buFont typeface="Arial" panose="020B0604020202020204" pitchFamily="34" charset="0"/>
              <a:buChar char="•"/>
            </a:pPr>
            <a:r>
              <a:rPr lang="en-GB" sz="2000" dirty="0"/>
              <a:t>Municipalities, counties and National governments are accountable for addressing collaboration between public actors, preparedness, internal control, and supervision.</a:t>
            </a:r>
          </a:p>
          <a:p>
            <a:endParaRPr lang="en-GB" sz="2000" dirty="0"/>
          </a:p>
          <a:p>
            <a:pPr marL="342900" indent="-342900">
              <a:buFont typeface="Arial" panose="020B0604020202020204" pitchFamily="34" charset="0"/>
              <a:buChar char="•"/>
            </a:pPr>
            <a:r>
              <a:rPr lang="en-GB" sz="2000" dirty="0"/>
              <a:t>Consultation with GOs, NGOs, civil society to inform the new public health strategy</a:t>
            </a:r>
          </a:p>
          <a:p>
            <a:endParaRPr lang="en-GB" sz="2000" dirty="0"/>
          </a:p>
          <a:p>
            <a:pPr marL="342900" indent="-342900">
              <a:buFont typeface="Arial" panose="020B0604020202020204" pitchFamily="34" charset="0"/>
              <a:buChar char="•"/>
            </a:pPr>
            <a:r>
              <a:rPr lang="en-GB" sz="2000" dirty="0"/>
              <a:t>Public Health Strategy debated every 4</a:t>
            </a:r>
            <a:r>
              <a:rPr lang="en-GB" sz="2000" baseline="30000" dirty="0"/>
              <a:t>th</a:t>
            </a:r>
            <a:r>
              <a:rPr lang="en-GB" sz="2000" dirty="0"/>
              <a:t> year in parliament </a:t>
            </a:r>
          </a:p>
          <a:p>
            <a:pPr marL="285750" indent="-285750">
              <a:buFontTx/>
              <a:buChar char="-"/>
            </a:pPr>
            <a:endParaRPr lang="it-IT" dirty="0"/>
          </a:p>
        </p:txBody>
      </p:sp>
      <p:pic>
        <p:nvPicPr>
          <p:cNvPr id="8" name="Immagine 7" descr="Lente di ingrandimento">
            <a:extLst>
              <a:ext uri="{FF2B5EF4-FFF2-40B4-BE49-F238E27FC236}">
                <a16:creationId xmlns:a16="http://schemas.microsoft.com/office/drawing/2014/main" id="{64F5AA81-4704-4CF4-8411-CCE479189B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2247" y="119271"/>
            <a:ext cx="1441174" cy="1441174"/>
          </a:xfrm>
          <a:prstGeom prst="rect">
            <a:avLst/>
          </a:prstGeom>
        </p:spPr>
      </p:pic>
    </p:spTree>
    <p:extLst>
      <p:ext uri="{BB962C8B-B14F-4D97-AF65-F5344CB8AC3E}">
        <p14:creationId xmlns:p14="http://schemas.microsoft.com/office/powerpoint/2010/main" val="935453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11250</TotalTime>
  <Words>3900</Words>
  <Application>Microsoft Office PowerPoint</Application>
  <PresentationFormat>Presentazione su schermo (4:3)</PresentationFormat>
  <Paragraphs>937</Paragraphs>
  <Slides>43</Slides>
  <Notes>43</Notes>
  <HiddenSlides>1</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52" baseType="lpstr">
      <vt:lpstr>Arial</vt:lpstr>
      <vt:lpstr>Calibri</vt:lpstr>
      <vt:lpstr>Franklin Gothic Book</vt:lpstr>
      <vt:lpstr>inherit</vt:lpstr>
      <vt:lpstr>Trebuchet MS</vt:lpstr>
      <vt:lpstr>Verdana</vt:lpstr>
      <vt:lpstr>Wingdings</vt:lpstr>
      <vt:lpstr>Angles</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dc:creator>
  <cp:lastModifiedBy>Michele Marra</cp:lastModifiedBy>
  <cp:revision>566</cp:revision>
  <cp:lastPrinted>2018-06-04T09:56:37Z</cp:lastPrinted>
  <dcterms:created xsi:type="dcterms:W3CDTF">2018-05-30T09:15:47Z</dcterms:created>
  <dcterms:modified xsi:type="dcterms:W3CDTF">2019-10-04T06:14:24Z</dcterms:modified>
</cp:coreProperties>
</file>