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3" r:id="rId1"/>
  </p:sldMasterIdLst>
  <p:notesMasterIdLst>
    <p:notesMasterId r:id="rId3"/>
  </p:notesMasterIdLst>
  <p:sldIdLst>
    <p:sldId id="271" r:id="rId2"/>
  </p:sldIdLst>
  <p:sldSz cx="9144000" cy="6858000" type="screen4x3"/>
  <p:notesSz cx="6805613" cy="99441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F0"/>
    <a:srgbClr val="FAC81A"/>
    <a:srgbClr val="FF9933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0A1B5D5-9B99-4C35-A422-299274C87663}" styleName="Mittlere Formatvorlage 1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Helle Formatvorlage 2 - Akz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A488322-F2BA-4B5B-9748-0D474271808F}" styleName="Mittlere Formatvorlage 3 - Akz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6" autoAdjust="0"/>
    <p:restoredTop sz="86383" autoAdjust="0"/>
  </p:normalViewPr>
  <p:slideViewPr>
    <p:cSldViewPr snapToGrid="0" snapToObjects="1">
      <p:cViewPr varScale="1">
        <p:scale>
          <a:sx n="88" d="100"/>
          <a:sy n="88" d="100"/>
        </p:scale>
        <p:origin x="-1234" y="-67"/>
      </p:cViewPr>
      <p:guideLst>
        <p:guide orient="horz" pos="105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37B7BB3-2DAE-2047-B912-3ADFE87EC276}" type="datetimeFigureOut">
              <a:rPr lang="en-US" smtClean="0"/>
              <a:pPr/>
              <a:t>10/1/2019</a:t>
            </a:fld>
            <a:endParaRPr lang="it-IT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03175A4-93D1-634C-8EA8-40CF2547FFBC}" type="slidenum">
              <a:rPr lang="it-IT" smtClean="0"/>
              <a:pPr/>
              <a:t>‹Nr.›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66777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3175A4-93D1-634C-8EA8-40CF2547FFBC}" type="slidenum">
              <a:rPr lang="it-IT" smtClean="0"/>
              <a:pPr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8914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2628" y="140043"/>
            <a:ext cx="717123" cy="6717957"/>
          </a:xfrm>
          <a:prstGeom prst="rect">
            <a:avLst/>
          </a:prstGeom>
        </p:spPr>
      </p:pic>
      <p:sp>
        <p:nvSpPr>
          <p:cNvPr id="4" name="Segnaposto numero diapositiva 2"/>
          <p:cNvSpPr>
            <a:spLocks noGrp="1"/>
          </p:cNvSpPr>
          <p:nvPr>
            <p:ph type="sldNum" sz="quarter" idx="10"/>
          </p:nvPr>
        </p:nvSpPr>
        <p:spPr>
          <a:xfrm>
            <a:off x="6457950" y="6356350"/>
            <a:ext cx="2057400" cy="365125"/>
          </a:xfrm>
        </p:spPr>
        <p:txBody>
          <a:bodyPr/>
          <a:lstStyle>
            <a:lvl1pPr>
              <a:defRPr sz="2000" b="1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99A7AB9E-5A61-4154-98E5-79E7B3892B0B}" type="slidenum">
              <a:rPr lang="it-IT" smtClean="0"/>
              <a:pPr/>
              <a:t>‹Nr.›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000" b="1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99A7AB9E-5A61-4154-98E5-79E7B3892B0B}" type="slidenum">
              <a:rPr lang="it-IT" smtClean="0"/>
              <a:pPr/>
              <a:t>‹Nr.›</a:t>
            </a:fld>
            <a:endParaRPr lang="it-I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99A7AB9E-5A61-4154-98E5-79E7B3892B0B}" type="slidenum">
              <a:rPr lang="it-IT" smtClean="0"/>
              <a:pPr/>
              <a:t>‹Nr.›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4" r:id="rId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tangolo 3"/>
          <p:cNvSpPr/>
          <p:nvPr/>
        </p:nvSpPr>
        <p:spPr>
          <a:xfrm>
            <a:off x="1418602" y="367551"/>
            <a:ext cx="7486116" cy="830997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General Assembly, 4 Oct 2019, Rome</a:t>
            </a:r>
            <a:endParaRPr lang="de-DE" sz="1600" dirty="0">
              <a:solidFill>
                <a:schemeClr val="bg1"/>
              </a:solidFill>
            </a:endParaRPr>
          </a:p>
          <a:p>
            <a:pPr algn="ctr"/>
            <a:r>
              <a:rPr lang="en-US" sz="1600" b="1" dirty="0">
                <a:solidFill>
                  <a:schemeClr val="bg1"/>
                </a:solidFill>
              </a:rPr>
              <a:t>Session 1</a:t>
            </a:r>
            <a:r>
              <a:rPr lang="en-US" sz="1600" b="1" dirty="0" smtClean="0">
                <a:solidFill>
                  <a:schemeClr val="bg1"/>
                </a:solidFill>
              </a:rPr>
              <a:t>: Update Work </a:t>
            </a:r>
            <a:r>
              <a:rPr lang="en-US" sz="1600" b="1" dirty="0">
                <a:solidFill>
                  <a:schemeClr val="bg1"/>
                </a:solidFill>
              </a:rPr>
              <a:t>package 6</a:t>
            </a:r>
            <a:r>
              <a:rPr lang="en-US" sz="1600" b="1" dirty="0" smtClean="0">
                <a:solidFill>
                  <a:schemeClr val="bg1"/>
                </a:solidFill>
              </a:rPr>
              <a:t> – Healthy Living Environments</a:t>
            </a:r>
          </a:p>
          <a:p>
            <a:r>
              <a:rPr lang="en-US" sz="1600" b="1" dirty="0" smtClean="0">
                <a:solidFill>
                  <a:schemeClr val="bg1"/>
                </a:solidFill>
              </a:rPr>
              <a:t>  </a:t>
            </a:r>
            <a:endParaRPr lang="de-DE" sz="1600" dirty="0">
              <a:solidFill>
                <a:schemeClr val="bg1"/>
              </a:solidFill>
            </a:endParaRPr>
          </a:p>
        </p:txBody>
      </p:sp>
      <p:graphicFrame>
        <p:nvGraphicFramePr>
          <p:cNvPr id="30" name="Tabel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483340"/>
              </p:ext>
            </p:extLst>
          </p:nvPr>
        </p:nvGraphicFramePr>
        <p:xfrm>
          <a:off x="1029824" y="1561381"/>
          <a:ext cx="2494773" cy="5063706"/>
        </p:xfrm>
        <a:graphic>
          <a:graphicData uri="http://schemas.openxmlformats.org/drawingml/2006/table">
            <a:tbl>
              <a:tblPr firstRow="1" firstCol="1" bandRow="1"/>
              <a:tblGrid>
                <a:gridCol w="2494773"/>
              </a:tblGrid>
              <a:tr h="747107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Process and progress in the </a:t>
                      </a:r>
                      <a:r>
                        <a:rPr lang="en-US" sz="1600" b="1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first </a:t>
                      </a: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project year</a:t>
                      </a:r>
                      <a:endParaRPr lang="de-DE" sz="1600" dirty="0">
                        <a:solidFill>
                          <a:srgbClr val="24406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431659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Policy</a:t>
                      </a:r>
                      <a:r>
                        <a:rPr lang="de-DE" sz="1600" b="1" kern="1200" baseline="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Framework </a:t>
                      </a:r>
                      <a:r>
                        <a:rPr lang="de-DE" sz="1600" b="1" kern="1200" baseline="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for</a:t>
                      </a:r>
                      <a:r>
                        <a:rPr lang="de-DE" sz="1600" b="1" kern="1200" baseline="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Action</a:t>
                      </a:r>
                      <a:r>
                        <a:rPr lang="de-DE" sz="16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</a:t>
                      </a:r>
                      <a:endParaRPr lang="en-US" sz="1600" b="1" kern="1200" dirty="0" smtClean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8575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broad community approach towards health promotion</a:t>
                      </a:r>
                      <a:r>
                        <a:rPr lang="en-US" sz="1600" kern="1200" baseline="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that is steered from the municipal level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60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Ideal </a:t>
                      </a:r>
                      <a:r>
                        <a:rPr lang="de-DE" sz="1600" kern="120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process</a:t>
                      </a:r>
                      <a:r>
                        <a:rPr lang="de-DE" sz="160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600" kern="120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and</a:t>
                      </a:r>
                      <a:r>
                        <a:rPr lang="de-DE" sz="160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600" kern="120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quality</a:t>
                      </a:r>
                      <a:r>
                        <a:rPr lang="de-DE" sz="160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600" kern="120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criteria</a:t>
                      </a:r>
                      <a:endParaRPr lang="de-DE" sz="1600" kern="1200" dirty="0" smtClean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600" b="1" kern="1200" dirty="0" smtClean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Country </a:t>
                      </a:r>
                      <a:r>
                        <a:rPr lang="de-DE" sz="16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Assessments:</a:t>
                      </a:r>
                      <a:endParaRPr lang="de-DE" sz="16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Part I: Context and capacities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Part II: Promising Practices</a:t>
                      </a:r>
                      <a:endParaRPr lang="de-DE" sz="1600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1" name="Tabel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70499"/>
              </p:ext>
            </p:extLst>
          </p:nvPr>
        </p:nvGraphicFramePr>
        <p:xfrm>
          <a:off x="3710652" y="1561381"/>
          <a:ext cx="2507270" cy="5063706"/>
        </p:xfrm>
        <a:graphic>
          <a:graphicData uri="http://schemas.openxmlformats.org/drawingml/2006/table">
            <a:tbl>
              <a:tblPr firstRow="1" firstCol="1" bandRow="1"/>
              <a:tblGrid>
                <a:gridCol w="2507270"/>
              </a:tblGrid>
              <a:tr h="7462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Core insights 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and </a:t>
                      </a:r>
                      <a:r>
                        <a:rPr lang="en-US" sz="1600" b="1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challenges</a:t>
                      </a:r>
                      <a:r>
                        <a:rPr lang="en-US" sz="1600" b="1" kern="1200" baseline="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from 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the </a:t>
                      </a:r>
                      <a:r>
                        <a:rPr lang="en-US" sz="1600" b="1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first 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project year</a:t>
                      </a:r>
                      <a:endParaRPr lang="de-DE" sz="1600" b="1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43174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24406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de-DE" sz="1400" dirty="0" smtClean="0">
                        <a:solidFill>
                          <a:srgbClr val="24406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285750" lvl="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de-DE" sz="1600" kern="1200" baseline="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Few</a:t>
                      </a:r>
                      <a:r>
                        <a:rPr lang="de-DE" sz="1600" kern="1200" baseline="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600" kern="1200" baseline="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scientific</a:t>
                      </a:r>
                      <a:r>
                        <a:rPr lang="de-DE" sz="1600" kern="1200" baseline="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600" kern="1200" baseline="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evidence</a:t>
                      </a:r>
                      <a:r>
                        <a:rPr lang="de-DE" sz="1600" kern="1200" baseline="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en-US" sz="1600" kern="1200" baseline="0" dirty="0" smtClean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85750" lvl="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baseline="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multi-level, multi-stakeholder approaches</a:t>
                      </a:r>
                    </a:p>
                    <a:p>
                      <a:pPr marL="285750" lvl="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Every municipality is different, </a:t>
                      </a:r>
                    </a:p>
                    <a:p>
                      <a:pPr marL="285750" lvl="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Health promotion as a voluntary task </a:t>
                      </a:r>
                    </a:p>
                    <a:p>
                      <a:pPr marL="285750" lvl="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Dependence on political leadership</a:t>
                      </a:r>
                    </a:p>
                    <a:p>
                      <a:pPr marL="285750" lvl="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Many existing networks, </a:t>
                      </a:r>
                      <a:r>
                        <a:rPr lang="en-US" sz="1600" kern="120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programmes</a:t>
                      </a:r>
                      <a:r>
                        <a:rPr lang="en-US" sz="1600" kern="1200" baseline="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en-US" sz="160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projects</a:t>
                      </a:r>
                      <a:endParaRPr lang="de-DE" sz="16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3" name="Tabel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830261"/>
              </p:ext>
            </p:extLst>
          </p:nvPr>
        </p:nvGraphicFramePr>
        <p:xfrm>
          <a:off x="6394305" y="1561381"/>
          <a:ext cx="2510413" cy="5063706"/>
        </p:xfrm>
        <a:graphic>
          <a:graphicData uri="http://schemas.openxmlformats.org/drawingml/2006/table">
            <a:tbl>
              <a:tblPr firstRow="1" firstCol="1" bandRow="1"/>
              <a:tblGrid>
                <a:gridCol w="2510413"/>
              </a:tblGrid>
              <a:tr h="684516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Country actions in 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2019 - 2020</a:t>
                      </a:r>
                      <a:endParaRPr lang="de-DE" sz="1600" b="1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43791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24406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de-DE" sz="1400" dirty="0">
                        <a:solidFill>
                          <a:srgbClr val="24406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600" b="1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Feasible</a:t>
                      </a:r>
                      <a:r>
                        <a:rPr lang="de-DE" sz="1600" b="1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/ </a:t>
                      </a:r>
                      <a:r>
                        <a:rPr lang="de-DE" sz="1600" b="1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complex</a:t>
                      </a:r>
                      <a:r>
                        <a:rPr lang="de-DE" sz="1600" b="1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600" b="1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actions</a:t>
                      </a:r>
                      <a:endParaRPr lang="de-DE" sz="1600" b="1" dirty="0" smtClean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600" dirty="0" smtClean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Peer-learning</a:t>
                      </a:r>
                      <a:r>
                        <a:rPr lang="en-US" sz="1600" b="1" baseline="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in c</a:t>
                      </a:r>
                      <a:r>
                        <a:rPr lang="en-US" sz="16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lusters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Policy recommendations</a:t>
                      </a:r>
                      <a:r>
                        <a:rPr lang="en-US" sz="160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for healthy living environments through a participatory and scientifically based process</a:t>
                      </a:r>
                      <a:endParaRPr lang="de-DE" sz="1600" dirty="0" smtClean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3446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Verde giallo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81</Words>
  <Application>Microsoft Office PowerPoint</Application>
  <PresentationFormat>Bildschirmpräsentation (4:3)</PresentationFormat>
  <Paragraphs>28</Paragraphs>
  <Slides>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Angles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Giacomo</dc:creator>
  <cp:lastModifiedBy>Christina Plantz</cp:lastModifiedBy>
  <cp:revision>215</cp:revision>
  <cp:lastPrinted>2018-06-04T09:56:37Z</cp:lastPrinted>
  <dcterms:created xsi:type="dcterms:W3CDTF">2018-05-30T09:15:47Z</dcterms:created>
  <dcterms:modified xsi:type="dcterms:W3CDTF">2019-10-01T11:54:00Z</dcterms:modified>
</cp:coreProperties>
</file>