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Lst>
  <p:notesMasterIdLst>
    <p:notesMasterId r:id="rId23"/>
  </p:notesMasterIdLst>
  <p:sldIdLst>
    <p:sldId id="268" r:id="rId2"/>
    <p:sldId id="258" r:id="rId3"/>
    <p:sldId id="271" r:id="rId4"/>
    <p:sldId id="272" r:id="rId5"/>
    <p:sldId id="269" r:id="rId6"/>
    <p:sldId id="283" r:id="rId7"/>
    <p:sldId id="282" r:id="rId8"/>
    <p:sldId id="284" r:id="rId9"/>
    <p:sldId id="285" r:id="rId10"/>
    <p:sldId id="273" r:id="rId11"/>
    <p:sldId id="275" r:id="rId12"/>
    <p:sldId id="277" r:id="rId13"/>
    <p:sldId id="289" r:id="rId14"/>
    <p:sldId id="278" r:id="rId15"/>
    <p:sldId id="279" r:id="rId16"/>
    <p:sldId id="280" r:id="rId17"/>
    <p:sldId id="281" r:id="rId18"/>
    <p:sldId id="288" r:id="rId19"/>
    <p:sldId id="291" r:id="rId20"/>
    <p:sldId id="287" r:id="rId21"/>
    <p:sldId id="293" r:id="rId22"/>
  </p:sldIdLst>
  <p:sldSz cx="9144000" cy="6858000" type="screen4x3"/>
  <p:notesSz cx="6805613" cy="9944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81A"/>
    <a:srgbClr val="00B0F0"/>
    <a:srgbClr val="FF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snapToGrid="0" snapToObjects="1">
      <p:cViewPr varScale="1">
        <p:scale>
          <a:sx n="69" d="100"/>
          <a:sy n="69" d="100"/>
        </p:scale>
        <p:origin x="594"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1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05A10-6A0B-4AE0-BF84-40707337A94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38DEC47C-34CC-473E-942A-2FF562FD3E66}">
      <dgm:prSet phldrT="[Κείμενο]"/>
      <dgm:spPr>
        <a:solidFill>
          <a:srgbClr val="FFC000"/>
        </a:solidFill>
      </dgm:spPr>
      <dgm:t>
        <a:bodyPr/>
        <a:lstStyle/>
        <a:p>
          <a:r>
            <a:rPr lang="en-US" b="1" dirty="0">
              <a:solidFill>
                <a:schemeClr val="tx1"/>
              </a:solidFill>
              <a:effectLst>
                <a:outerShdw blurRad="38100" dist="38100" dir="2700000" algn="tl">
                  <a:srgbClr val="000000">
                    <a:alpha val="43137"/>
                  </a:srgbClr>
                </a:outerShdw>
              </a:effectLst>
            </a:rPr>
            <a:t>A systematic and continuous monitoring of processes, outputs, outcomes and context.</a:t>
          </a:r>
          <a:endParaRPr lang="el-GR" b="1" dirty="0">
            <a:solidFill>
              <a:schemeClr val="tx1"/>
            </a:solidFill>
            <a:effectLst>
              <a:outerShdw blurRad="38100" dist="38100" dir="2700000" algn="tl">
                <a:srgbClr val="000000">
                  <a:alpha val="43137"/>
                </a:srgbClr>
              </a:outerShdw>
            </a:effectLst>
          </a:endParaRPr>
        </a:p>
      </dgm:t>
    </dgm:pt>
    <dgm:pt modelId="{F1900EDE-7459-4F12-AD9B-E84164A0B90F}" type="parTrans" cxnId="{6F899CA4-8BEF-4F9F-B255-A6B08C3F2CA3}">
      <dgm:prSet/>
      <dgm:spPr/>
      <dgm:t>
        <a:bodyPr/>
        <a:lstStyle/>
        <a:p>
          <a:endParaRPr lang="el-GR"/>
        </a:p>
      </dgm:t>
    </dgm:pt>
    <dgm:pt modelId="{5497FAE1-F03F-44B5-8673-BE087B0E7AD6}" type="sibTrans" cxnId="{6F899CA4-8BEF-4F9F-B255-A6B08C3F2CA3}">
      <dgm:prSet/>
      <dgm:spPr/>
      <dgm:t>
        <a:bodyPr/>
        <a:lstStyle/>
        <a:p>
          <a:endParaRPr lang="el-GR"/>
        </a:p>
      </dgm:t>
    </dgm:pt>
    <dgm:pt modelId="{B7AE0B74-2144-49D8-BC22-D1FD515C816B}">
      <dgm:prSet phldrT="[Κείμενο]" custT="1"/>
      <dgm:spPr>
        <a:solidFill>
          <a:schemeClr val="accent6">
            <a:lumMod val="75000"/>
          </a:schemeClr>
        </a:solidFill>
      </dgm:spPr>
      <dgm:t>
        <a:bodyPr/>
        <a:lstStyle/>
        <a:p>
          <a:r>
            <a:rPr lang="en-US" sz="2400" b="1" dirty="0">
              <a:effectLst>
                <a:outerShdw blurRad="38100" dist="38100" dir="2700000" algn="tl">
                  <a:srgbClr val="000000">
                    <a:alpha val="43137"/>
                  </a:srgbClr>
                </a:outerShdw>
              </a:effectLst>
            </a:rPr>
            <a:t>A final evaluation of outcomes</a:t>
          </a:r>
          <a:endParaRPr lang="el-GR" sz="2400" b="1" dirty="0">
            <a:effectLst>
              <a:outerShdw blurRad="38100" dist="38100" dir="2700000" algn="tl">
                <a:srgbClr val="000000">
                  <a:alpha val="43137"/>
                </a:srgbClr>
              </a:outerShdw>
            </a:effectLst>
          </a:endParaRPr>
        </a:p>
      </dgm:t>
    </dgm:pt>
    <dgm:pt modelId="{3F1069DE-8566-4D54-A5A8-04C7867186C9}" type="parTrans" cxnId="{05D363D9-650C-4C42-A489-62CD763BE383}">
      <dgm:prSet/>
      <dgm:spPr/>
      <dgm:t>
        <a:bodyPr/>
        <a:lstStyle/>
        <a:p>
          <a:endParaRPr lang="el-GR"/>
        </a:p>
      </dgm:t>
    </dgm:pt>
    <dgm:pt modelId="{201E2A8C-EA4F-408F-9753-4FCA54615EA5}" type="sibTrans" cxnId="{05D363D9-650C-4C42-A489-62CD763BE383}">
      <dgm:prSet/>
      <dgm:spPr/>
      <dgm:t>
        <a:bodyPr/>
        <a:lstStyle/>
        <a:p>
          <a:endParaRPr lang="el-GR"/>
        </a:p>
      </dgm:t>
    </dgm:pt>
    <dgm:pt modelId="{B5895BC4-30CF-493E-B4E4-1E08E1B97C64}" type="pres">
      <dgm:prSet presAssocID="{D5705A10-6A0B-4AE0-BF84-40707337A944}" presName="Name0" presStyleCnt="0">
        <dgm:presLayoutVars>
          <dgm:dir/>
          <dgm:resizeHandles val="exact"/>
        </dgm:presLayoutVars>
      </dgm:prSet>
      <dgm:spPr/>
      <dgm:t>
        <a:bodyPr/>
        <a:lstStyle/>
        <a:p>
          <a:endParaRPr lang="it-IT"/>
        </a:p>
      </dgm:t>
    </dgm:pt>
    <dgm:pt modelId="{85F632A3-2848-4E29-AB37-DA3CB7D53D01}" type="pres">
      <dgm:prSet presAssocID="{38DEC47C-34CC-473E-942A-2FF562FD3E66}" presName="node" presStyleLbl="node1" presStyleIdx="0" presStyleCnt="2">
        <dgm:presLayoutVars>
          <dgm:bulletEnabled val="1"/>
        </dgm:presLayoutVars>
      </dgm:prSet>
      <dgm:spPr/>
      <dgm:t>
        <a:bodyPr/>
        <a:lstStyle/>
        <a:p>
          <a:endParaRPr lang="it-IT"/>
        </a:p>
      </dgm:t>
    </dgm:pt>
    <dgm:pt modelId="{4DFA79B5-6BAC-45E9-A533-C63E891CCFAD}" type="pres">
      <dgm:prSet presAssocID="{5497FAE1-F03F-44B5-8673-BE087B0E7AD6}" presName="sibTrans" presStyleCnt="0"/>
      <dgm:spPr/>
    </dgm:pt>
    <dgm:pt modelId="{659C037A-3CE1-4A60-8B46-1E5BB8F78687}" type="pres">
      <dgm:prSet presAssocID="{B7AE0B74-2144-49D8-BC22-D1FD515C816B}" presName="node" presStyleLbl="node1" presStyleIdx="1" presStyleCnt="2">
        <dgm:presLayoutVars>
          <dgm:bulletEnabled val="1"/>
        </dgm:presLayoutVars>
      </dgm:prSet>
      <dgm:spPr/>
      <dgm:t>
        <a:bodyPr/>
        <a:lstStyle/>
        <a:p>
          <a:endParaRPr lang="it-IT"/>
        </a:p>
      </dgm:t>
    </dgm:pt>
  </dgm:ptLst>
  <dgm:cxnLst>
    <dgm:cxn modelId="{95BFD7F0-1745-4A11-8E72-4283D8736067}" type="presOf" srcId="{B7AE0B74-2144-49D8-BC22-D1FD515C816B}" destId="{659C037A-3CE1-4A60-8B46-1E5BB8F78687}" srcOrd="0" destOrd="0" presId="urn:microsoft.com/office/officeart/2005/8/layout/hList6"/>
    <dgm:cxn modelId="{4461C61B-EABE-4CC5-BF9C-6411D88564F5}" type="presOf" srcId="{38DEC47C-34CC-473E-942A-2FF562FD3E66}" destId="{85F632A3-2848-4E29-AB37-DA3CB7D53D01}" srcOrd="0" destOrd="0" presId="urn:microsoft.com/office/officeart/2005/8/layout/hList6"/>
    <dgm:cxn modelId="{6F899CA4-8BEF-4F9F-B255-A6B08C3F2CA3}" srcId="{D5705A10-6A0B-4AE0-BF84-40707337A944}" destId="{38DEC47C-34CC-473E-942A-2FF562FD3E66}" srcOrd="0" destOrd="0" parTransId="{F1900EDE-7459-4F12-AD9B-E84164A0B90F}" sibTransId="{5497FAE1-F03F-44B5-8673-BE087B0E7AD6}"/>
    <dgm:cxn modelId="{05D363D9-650C-4C42-A489-62CD763BE383}" srcId="{D5705A10-6A0B-4AE0-BF84-40707337A944}" destId="{B7AE0B74-2144-49D8-BC22-D1FD515C816B}" srcOrd="1" destOrd="0" parTransId="{3F1069DE-8566-4D54-A5A8-04C7867186C9}" sibTransId="{201E2A8C-EA4F-408F-9753-4FCA54615EA5}"/>
    <dgm:cxn modelId="{820C6EBB-839E-4335-A32E-78469834E0DC}" type="presOf" srcId="{D5705A10-6A0B-4AE0-BF84-40707337A944}" destId="{B5895BC4-30CF-493E-B4E4-1E08E1B97C64}" srcOrd="0" destOrd="0" presId="urn:microsoft.com/office/officeart/2005/8/layout/hList6"/>
    <dgm:cxn modelId="{4520DA89-9871-456D-9D2C-A18CF81D8B8E}" type="presParOf" srcId="{B5895BC4-30CF-493E-B4E4-1E08E1B97C64}" destId="{85F632A3-2848-4E29-AB37-DA3CB7D53D01}" srcOrd="0" destOrd="0" presId="urn:microsoft.com/office/officeart/2005/8/layout/hList6"/>
    <dgm:cxn modelId="{F4C6A78B-410D-4257-BD56-0E3017FEDE4B}" type="presParOf" srcId="{B5895BC4-30CF-493E-B4E4-1E08E1B97C64}" destId="{4DFA79B5-6BAC-45E9-A533-C63E891CCFAD}" srcOrd="1" destOrd="0" presId="urn:microsoft.com/office/officeart/2005/8/layout/hList6"/>
    <dgm:cxn modelId="{BDBF8E31-71D0-4F1C-ADCF-FB9FDEF8BE89}" type="presParOf" srcId="{B5895BC4-30CF-493E-B4E4-1E08E1B97C64}" destId="{659C037A-3CE1-4A60-8B46-1E5BB8F78687}" srcOrd="2" destOrd="0" presId="urn:microsoft.com/office/officeart/2005/8/layout/hList6"/>
  </dgm:cxnLst>
  <dgm:bg>
    <a:solidFill>
      <a:srgbClr val="0070C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710C6-4475-4B07-A623-0C624082F483}"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l-GR"/>
        </a:p>
      </dgm:t>
    </dgm:pt>
    <dgm:pt modelId="{AD301952-CC4C-4268-AB5C-68A786479E42}">
      <dgm:prSet phldrT="[Κείμενο]" custT="1"/>
      <dgm:spPr>
        <a:solidFill>
          <a:srgbClr val="FFC000"/>
        </a:solidFill>
      </dgm:spPr>
      <dgm:t>
        <a:bodyPr/>
        <a:lstStyle/>
        <a:p>
          <a:pPr algn="ctr"/>
          <a:r>
            <a:rPr lang="en-US" sz="2000" b="1" dirty="0"/>
            <a:t>Evaluation plan </a:t>
          </a:r>
          <a:endParaRPr lang="el-GR" sz="2000" b="1" dirty="0"/>
        </a:p>
      </dgm:t>
    </dgm:pt>
    <dgm:pt modelId="{DA8CB22A-E911-41B4-B257-0183C44541E1}" type="parTrans" cxnId="{CC0939BE-A99D-4C08-8B02-E7A3EE1E88B6}">
      <dgm:prSet/>
      <dgm:spPr/>
      <dgm:t>
        <a:bodyPr/>
        <a:lstStyle/>
        <a:p>
          <a:pPr algn="ctr"/>
          <a:endParaRPr lang="el-GR"/>
        </a:p>
      </dgm:t>
    </dgm:pt>
    <dgm:pt modelId="{BD23F935-4170-40C3-AA54-9ADFFA5F58AB}" type="sibTrans" cxnId="{CC0939BE-A99D-4C08-8B02-E7A3EE1E88B6}">
      <dgm:prSet/>
      <dgm:spPr/>
      <dgm:t>
        <a:bodyPr/>
        <a:lstStyle/>
        <a:p>
          <a:pPr algn="ctr"/>
          <a:endParaRPr lang="el-GR"/>
        </a:p>
      </dgm:t>
    </dgm:pt>
    <dgm:pt modelId="{D6AAB418-DE21-458C-92A7-7D4232C959B8}">
      <dgm:prSet phldrT="[Κείμενο]" custT="1"/>
      <dgm:spPr>
        <a:solidFill>
          <a:srgbClr val="00B050"/>
        </a:solidFill>
      </dgm:spPr>
      <dgm:t>
        <a:bodyPr/>
        <a:lstStyle/>
        <a:p>
          <a:pPr algn="ctr"/>
          <a:r>
            <a:rPr lang="en-US" sz="2000" b="1" dirty="0"/>
            <a:t>Internal</a:t>
          </a:r>
          <a:endParaRPr lang="el-GR" sz="2000" b="1" dirty="0"/>
        </a:p>
      </dgm:t>
    </dgm:pt>
    <dgm:pt modelId="{8D3FDAE7-1971-44B9-B2AE-61FF18B1FC10}" type="parTrans" cxnId="{AA504193-8700-41E7-934C-34F812CBB6E6}">
      <dgm:prSet/>
      <dgm:spPr/>
      <dgm:t>
        <a:bodyPr/>
        <a:lstStyle/>
        <a:p>
          <a:pPr algn="ctr"/>
          <a:endParaRPr lang="el-GR"/>
        </a:p>
      </dgm:t>
    </dgm:pt>
    <dgm:pt modelId="{20C9E4CE-334D-416A-91C9-2F440D965394}" type="sibTrans" cxnId="{AA504193-8700-41E7-934C-34F812CBB6E6}">
      <dgm:prSet/>
      <dgm:spPr/>
      <dgm:t>
        <a:bodyPr/>
        <a:lstStyle/>
        <a:p>
          <a:pPr algn="ctr"/>
          <a:endParaRPr lang="el-GR"/>
        </a:p>
      </dgm:t>
    </dgm:pt>
    <dgm:pt modelId="{09E98DB6-E7DE-4245-934E-2907196FA7DC}">
      <dgm:prSet phldrT="[Κείμενο]"/>
      <dgm:spPr>
        <a:solidFill>
          <a:srgbClr val="002060"/>
        </a:solidFill>
      </dgm:spPr>
      <dgm:t>
        <a:bodyPr/>
        <a:lstStyle/>
        <a:p>
          <a:pPr algn="ctr"/>
          <a:r>
            <a:rPr lang="en-US" b="1" dirty="0"/>
            <a:t>Deliverables</a:t>
          </a:r>
          <a:endParaRPr lang="el-GR" b="1" dirty="0"/>
        </a:p>
      </dgm:t>
    </dgm:pt>
    <dgm:pt modelId="{5AE39DF7-5DC8-4BFC-A54C-6B8265D9B604}" type="parTrans" cxnId="{69588C01-3954-4C73-8928-A2173AD4DC43}">
      <dgm:prSet/>
      <dgm:spPr/>
      <dgm:t>
        <a:bodyPr/>
        <a:lstStyle/>
        <a:p>
          <a:pPr algn="ctr"/>
          <a:endParaRPr lang="el-GR"/>
        </a:p>
      </dgm:t>
    </dgm:pt>
    <dgm:pt modelId="{A1D53B4F-C71B-463D-91BA-29CD82D611C4}" type="sibTrans" cxnId="{69588C01-3954-4C73-8928-A2173AD4DC43}">
      <dgm:prSet/>
      <dgm:spPr/>
      <dgm:t>
        <a:bodyPr/>
        <a:lstStyle/>
        <a:p>
          <a:pPr algn="ctr"/>
          <a:endParaRPr lang="el-GR"/>
        </a:p>
      </dgm:t>
    </dgm:pt>
    <dgm:pt modelId="{10A0549C-FEA1-4A34-84BD-E85FC151FC28}">
      <dgm:prSet phldrT="[Κείμενο]" custT="1"/>
      <dgm:spPr>
        <a:solidFill>
          <a:schemeClr val="accent1">
            <a:lumMod val="75000"/>
          </a:schemeClr>
        </a:solidFill>
      </dgm:spPr>
      <dgm:t>
        <a:bodyPr/>
        <a:lstStyle/>
        <a:p>
          <a:pPr algn="ctr"/>
          <a:r>
            <a:rPr lang="en-US" sz="2000" b="1" dirty="0"/>
            <a:t>External</a:t>
          </a:r>
          <a:endParaRPr lang="el-GR" sz="2000" b="1" dirty="0"/>
        </a:p>
      </dgm:t>
    </dgm:pt>
    <dgm:pt modelId="{DE6EE20C-80CD-43A4-A9BA-BFA8C84FEE95}" type="parTrans" cxnId="{E64752BF-AE60-44D0-AB83-A353579FA66C}">
      <dgm:prSet/>
      <dgm:spPr/>
      <dgm:t>
        <a:bodyPr/>
        <a:lstStyle/>
        <a:p>
          <a:pPr algn="ctr"/>
          <a:endParaRPr lang="el-GR"/>
        </a:p>
      </dgm:t>
    </dgm:pt>
    <dgm:pt modelId="{201B328E-C483-4C66-BD5F-98DEB1DA19D6}" type="sibTrans" cxnId="{E64752BF-AE60-44D0-AB83-A353579FA66C}">
      <dgm:prSet/>
      <dgm:spPr/>
      <dgm:t>
        <a:bodyPr/>
        <a:lstStyle/>
        <a:p>
          <a:pPr algn="ctr"/>
          <a:endParaRPr lang="el-GR"/>
        </a:p>
      </dgm:t>
    </dgm:pt>
    <dgm:pt modelId="{A3DF773A-5860-44BF-A3EF-57D642535DAF}">
      <dgm:prSet phldrT="[Κείμενο]"/>
      <dgm:spPr>
        <a:solidFill>
          <a:srgbClr val="0070C0"/>
        </a:solidFill>
      </dgm:spPr>
      <dgm:t>
        <a:bodyPr/>
        <a:lstStyle/>
        <a:p>
          <a:pPr algn="ctr"/>
          <a:r>
            <a:rPr lang="en-US" b="1" dirty="0"/>
            <a:t>Activities</a:t>
          </a:r>
          <a:endParaRPr lang="el-GR" b="1" dirty="0"/>
        </a:p>
      </dgm:t>
    </dgm:pt>
    <dgm:pt modelId="{0D71AF85-0ED3-4CC4-B570-DC30D47AA9ED}" type="parTrans" cxnId="{1DB66D53-A86A-44EE-88B2-30DDAEFDDD81}">
      <dgm:prSet/>
      <dgm:spPr/>
      <dgm:t>
        <a:bodyPr/>
        <a:lstStyle/>
        <a:p>
          <a:pPr algn="ctr"/>
          <a:endParaRPr lang="el-GR"/>
        </a:p>
      </dgm:t>
    </dgm:pt>
    <dgm:pt modelId="{6380803B-6021-4C38-9745-AD340BF576AC}" type="sibTrans" cxnId="{1DB66D53-A86A-44EE-88B2-30DDAEFDDD81}">
      <dgm:prSet/>
      <dgm:spPr/>
      <dgm:t>
        <a:bodyPr/>
        <a:lstStyle/>
        <a:p>
          <a:pPr algn="ctr"/>
          <a:endParaRPr lang="el-GR"/>
        </a:p>
      </dgm:t>
    </dgm:pt>
    <dgm:pt modelId="{2C74449B-7E63-417C-B189-A7F43F5EA7C3}" type="pres">
      <dgm:prSet presAssocID="{221710C6-4475-4B07-A623-0C624082F483}" presName="mainComposite" presStyleCnt="0">
        <dgm:presLayoutVars>
          <dgm:chPref val="1"/>
          <dgm:dir/>
          <dgm:animOne val="branch"/>
          <dgm:animLvl val="lvl"/>
          <dgm:resizeHandles val="exact"/>
        </dgm:presLayoutVars>
      </dgm:prSet>
      <dgm:spPr/>
      <dgm:t>
        <a:bodyPr/>
        <a:lstStyle/>
        <a:p>
          <a:endParaRPr lang="it-IT"/>
        </a:p>
      </dgm:t>
    </dgm:pt>
    <dgm:pt modelId="{A9E43702-A4A1-42A9-AF37-4F910A9EE13D}" type="pres">
      <dgm:prSet presAssocID="{221710C6-4475-4B07-A623-0C624082F483}" presName="hierFlow" presStyleCnt="0"/>
      <dgm:spPr/>
    </dgm:pt>
    <dgm:pt modelId="{7F45289F-DF9A-464E-AFEE-94E7E3875E9E}" type="pres">
      <dgm:prSet presAssocID="{221710C6-4475-4B07-A623-0C624082F483}" presName="hierChild1" presStyleCnt="0">
        <dgm:presLayoutVars>
          <dgm:chPref val="1"/>
          <dgm:animOne val="branch"/>
          <dgm:animLvl val="lvl"/>
        </dgm:presLayoutVars>
      </dgm:prSet>
      <dgm:spPr/>
    </dgm:pt>
    <dgm:pt modelId="{EBCF38D6-D1FF-4467-B3EA-2476F967F23C}" type="pres">
      <dgm:prSet presAssocID="{AD301952-CC4C-4268-AB5C-68A786479E42}" presName="Name14" presStyleCnt="0"/>
      <dgm:spPr/>
    </dgm:pt>
    <dgm:pt modelId="{09A94CBB-5A70-48B1-B0C1-710C8E91C11F}" type="pres">
      <dgm:prSet presAssocID="{AD301952-CC4C-4268-AB5C-68A786479E42}" presName="level1Shape" presStyleLbl="node0" presStyleIdx="0" presStyleCnt="1">
        <dgm:presLayoutVars>
          <dgm:chPref val="3"/>
        </dgm:presLayoutVars>
      </dgm:prSet>
      <dgm:spPr/>
      <dgm:t>
        <a:bodyPr/>
        <a:lstStyle/>
        <a:p>
          <a:endParaRPr lang="it-IT"/>
        </a:p>
      </dgm:t>
    </dgm:pt>
    <dgm:pt modelId="{6011D02A-994E-4431-B99E-30CFEA7E8CA8}" type="pres">
      <dgm:prSet presAssocID="{AD301952-CC4C-4268-AB5C-68A786479E42}" presName="hierChild2" presStyleCnt="0"/>
      <dgm:spPr/>
    </dgm:pt>
    <dgm:pt modelId="{DAAB85F8-2275-435A-B4C5-F61F507E8CA0}" type="pres">
      <dgm:prSet presAssocID="{8D3FDAE7-1971-44B9-B2AE-61FF18B1FC10}" presName="Name19" presStyleLbl="parChTrans1D2" presStyleIdx="0" presStyleCnt="2"/>
      <dgm:spPr/>
      <dgm:t>
        <a:bodyPr/>
        <a:lstStyle/>
        <a:p>
          <a:endParaRPr lang="it-IT"/>
        </a:p>
      </dgm:t>
    </dgm:pt>
    <dgm:pt modelId="{50B9ED00-5132-4BFF-881E-861A1743760D}" type="pres">
      <dgm:prSet presAssocID="{D6AAB418-DE21-458C-92A7-7D4232C959B8}" presName="Name21" presStyleCnt="0"/>
      <dgm:spPr/>
    </dgm:pt>
    <dgm:pt modelId="{BC726657-650B-4EBC-B223-C1B8D3D54BD5}" type="pres">
      <dgm:prSet presAssocID="{D6AAB418-DE21-458C-92A7-7D4232C959B8}" presName="level2Shape" presStyleLbl="node2" presStyleIdx="0" presStyleCnt="2"/>
      <dgm:spPr/>
      <dgm:t>
        <a:bodyPr/>
        <a:lstStyle/>
        <a:p>
          <a:endParaRPr lang="it-IT"/>
        </a:p>
      </dgm:t>
    </dgm:pt>
    <dgm:pt modelId="{F057AFE5-D684-4150-9F65-275C9C875020}" type="pres">
      <dgm:prSet presAssocID="{D6AAB418-DE21-458C-92A7-7D4232C959B8}" presName="hierChild3" presStyleCnt="0"/>
      <dgm:spPr/>
    </dgm:pt>
    <dgm:pt modelId="{1640EFF0-F605-40DA-9C0F-D3F2227CB22F}" type="pres">
      <dgm:prSet presAssocID="{5AE39DF7-5DC8-4BFC-A54C-6B8265D9B604}" presName="Name19" presStyleLbl="parChTrans1D3" presStyleIdx="0" presStyleCnt="2"/>
      <dgm:spPr/>
      <dgm:t>
        <a:bodyPr/>
        <a:lstStyle/>
        <a:p>
          <a:endParaRPr lang="it-IT"/>
        </a:p>
      </dgm:t>
    </dgm:pt>
    <dgm:pt modelId="{AAE7A0D4-E14E-4FB6-A830-5F104753DD05}" type="pres">
      <dgm:prSet presAssocID="{09E98DB6-E7DE-4245-934E-2907196FA7DC}" presName="Name21" presStyleCnt="0"/>
      <dgm:spPr/>
    </dgm:pt>
    <dgm:pt modelId="{13009047-A36D-4B43-B39F-C2AC93A6F2DB}" type="pres">
      <dgm:prSet presAssocID="{09E98DB6-E7DE-4245-934E-2907196FA7DC}" presName="level2Shape" presStyleLbl="node3" presStyleIdx="0" presStyleCnt="2"/>
      <dgm:spPr/>
      <dgm:t>
        <a:bodyPr/>
        <a:lstStyle/>
        <a:p>
          <a:endParaRPr lang="it-IT"/>
        </a:p>
      </dgm:t>
    </dgm:pt>
    <dgm:pt modelId="{D8E184B8-DFB5-433D-890F-767A40F3F48E}" type="pres">
      <dgm:prSet presAssocID="{09E98DB6-E7DE-4245-934E-2907196FA7DC}" presName="hierChild3" presStyleCnt="0"/>
      <dgm:spPr/>
    </dgm:pt>
    <dgm:pt modelId="{BEFF4508-1B2B-47F9-A2E9-076450B045B4}" type="pres">
      <dgm:prSet presAssocID="{0D71AF85-0ED3-4CC4-B570-DC30D47AA9ED}" presName="Name19" presStyleLbl="parChTrans1D3" presStyleIdx="1" presStyleCnt="2"/>
      <dgm:spPr/>
      <dgm:t>
        <a:bodyPr/>
        <a:lstStyle/>
        <a:p>
          <a:endParaRPr lang="it-IT"/>
        </a:p>
      </dgm:t>
    </dgm:pt>
    <dgm:pt modelId="{B4AEA45C-FA8D-4FE6-907B-64145883053C}" type="pres">
      <dgm:prSet presAssocID="{A3DF773A-5860-44BF-A3EF-57D642535DAF}" presName="Name21" presStyleCnt="0"/>
      <dgm:spPr/>
    </dgm:pt>
    <dgm:pt modelId="{F16EB83D-416B-4F4C-953F-76785A9F3E91}" type="pres">
      <dgm:prSet presAssocID="{A3DF773A-5860-44BF-A3EF-57D642535DAF}" presName="level2Shape" presStyleLbl="node3" presStyleIdx="1" presStyleCnt="2"/>
      <dgm:spPr/>
      <dgm:t>
        <a:bodyPr/>
        <a:lstStyle/>
        <a:p>
          <a:endParaRPr lang="it-IT"/>
        </a:p>
      </dgm:t>
    </dgm:pt>
    <dgm:pt modelId="{4D4CF909-C58E-454F-9552-E15997D56422}" type="pres">
      <dgm:prSet presAssocID="{A3DF773A-5860-44BF-A3EF-57D642535DAF}" presName="hierChild3" presStyleCnt="0"/>
      <dgm:spPr/>
    </dgm:pt>
    <dgm:pt modelId="{7C0DEF61-A115-4CDF-9407-ED29771A1391}" type="pres">
      <dgm:prSet presAssocID="{DE6EE20C-80CD-43A4-A9BA-BFA8C84FEE95}" presName="Name19" presStyleLbl="parChTrans1D2" presStyleIdx="1" presStyleCnt="2"/>
      <dgm:spPr/>
      <dgm:t>
        <a:bodyPr/>
        <a:lstStyle/>
        <a:p>
          <a:endParaRPr lang="it-IT"/>
        </a:p>
      </dgm:t>
    </dgm:pt>
    <dgm:pt modelId="{8C53333D-514E-4AB7-A9AF-179C4061798D}" type="pres">
      <dgm:prSet presAssocID="{10A0549C-FEA1-4A34-84BD-E85FC151FC28}" presName="Name21" presStyleCnt="0"/>
      <dgm:spPr/>
    </dgm:pt>
    <dgm:pt modelId="{6F698664-62D8-4033-A8CD-0F6D76F79827}" type="pres">
      <dgm:prSet presAssocID="{10A0549C-FEA1-4A34-84BD-E85FC151FC28}" presName="level2Shape" presStyleLbl="node2" presStyleIdx="1" presStyleCnt="2" custLinFactNeighborX="50062" custLinFactNeighborY="-232"/>
      <dgm:spPr/>
      <dgm:t>
        <a:bodyPr/>
        <a:lstStyle/>
        <a:p>
          <a:endParaRPr lang="it-IT"/>
        </a:p>
      </dgm:t>
    </dgm:pt>
    <dgm:pt modelId="{D42A8A2D-EDB8-4C99-9B9F-6844AACBEDF9}" type="pres">
      <dgm:prSet presAssocID="{10A0549C-FEA1-4A34-84BD-E85FC151FC28}" presName="hierChild3" presStyleCnt="0"/>
      <dgm:spPr/>
    </dgm:pt>
    <dgm:pt modelId="{6828A4B0-0165-491B-B072-21C78EA1F7EE}" type="pres">
      <dgm:prSet presAssocID="{221710C6-4475-4B07-A623-0C624082F483}" presName="bgShapesFlow" presStyleCnt="0"/>
      <dgm:spPr/>
    </dgm:pt>
  </dgm:ptLst>
  <dgm:cxnLst>
    <dgm:cxn modelId="{3DFBCF5E-DD72-416D-B796-2F708C552CC9}" type="presOf" srcId="{221710C6-4475-4B07-A623-0C624082F483}" destId="{2C74449B-7E63-417C-B189-A7F43F5EA7C3}" srcOrd="0" destOrd="0" presId="urn:microsoft.com/office/officeart/2005/8/layout/hierarchy6"/>
    <dgm:cxn modelId="{4DC93570-E573-4B3D-9568-A6C965ACC077}" type="presOf" srcId="{DE6EE20C-80CD-43A4-A9BA-BFA8C84FEE95}" destId="{7C0DEF61-A115-4CDF-9407-ED29771A1391}" srcOrd="0" destOrd="0" presId="urn:microsoft.com/office/officeart/2005/8/layout/hierarchy6"/>
    <dgm:cxn modelId="{886049F4-9E5D-4458-9509-274567BA79B6}" type="presOf" srcId="{0D71AF85-0ED3-4CC4-B570-DC30D47AA9ED}" destId="{BEFF4508-1B2B-47F9-A2E9-076450B045B4}" srcOrd="0" destOrd="0" presId="urn:microsoft.com/office/officeart/2005/8/layout/hierarchy6"/>
    <dgm:cxn modelId="{1DB66D53-A86A-44EE-88B2-30DDAEFDDD81}" srcId="{D6AAB418-DE21-458C-92A7-7D4232C959B8}" destId="{A3DF773A-5860-44BF-A3EF-57D642535DAF}" srcOrd="1" destOrd="0" parTransId="{0D71AF85-0ED3-4CC4-B570-DC30D47AA9ED}" sibTransId="{6380803B-6021-4C38-9745-AD340BF576AC}"/>
    <dgm:cxn modelId="{6A3757A8-9DA4-4C52-9EF2-3BA906F21C9B}" type="presOf" srcId="{10A0549C-FEA1-4A34-84BD-E85FC151FC28}" destId="{6F698664-62D8-4033-A8CD-0F6D76F79827}" srcOrd="0" destOrd="0" presId="urn:microsoft.com/office/officeart/2005/8/layout/hierarchy6"/>
    <dgm:cxn modelId="{F84469F1-2E03-4032-AB67-F96BB251C65D}" type="presOf" srcId="{5AE39DF7-5DC8-4BFC-A54C-6B8265D9B604}" destId="{1640EFF0-F605-40DA-9C0F-D3F2227CB22F}" srcOrd="0" destOrd="0" presId="urn:microsoft.com/office/officeart/2005/8/layout/hierarchy6"/>
    <dgm:cxn modelId="{69588C01-3954-4C73-8928-A2173AD4DC43}" srcId="{D6AAB418-DE21-458C-92A7-7D4232C959B8}" destId="{09E98DB6-E7DE-4245-934E-2907196FA7DC}" srcOrd="0" destOrd="0" parTransId="{5AE39DF7-5DC8-4BFC-A54C-6B8265D9B604}" sibTransId="{A1D53B4F-C71B-463D-91BA-29CD82D611C4}"/>
    <dgm:cxn modelId="{AD6E0F1E-4A4A-40D9-BD4F-D9C4600CD687}" type="presOf" srcId="{09E98DB6-E7DE-4245-934E-2907196FA7DC}" destId="{13009047-A36D-4B43-B39F-C2AC93A6F2DB}" srcOrd="0" destOrd="0" presId="urn:microsoft.com/office/officeart/2005/8/layout/hierarchy6"/>
    <dgm:cxn modelId="{7004C33C-739A-419C-9733-58D0B7EF9224}" type="presOf" srcId="{D6AAB418-DE21-458C-92A7-7D4232C959B8}" destId="{BC726657-650B-4EBC-B223-C1B8D3D54BD5}" srcOrd="0" destOrd="0" presId="urn:microsoft.com/office/officeart/2005/8/layout/hierarchy6"/>
    <dgm:cxn modelId="{E64752BF-AE60-44D0-AB83-A353579FA66C}" srcId="{AD301952-CC4C-4268-AB5C-68A786479E42}" destId="{10A0549C-FEA1-4A34-84BD-E85FC151FC28}" srcOrd="1" destOrd="0" parTransId="{DE6EE20C-80CD-43A4-A9BA-BFA8C84FEE95}" sibTransId="{201B328E-C483-4C66-BD5F-98DEB1DA19D6}"/>
    <dgm:cxn modelId="{AA504193-8700-41E7-934C-34F812CBB6E6}" srcId="{AD301952-CC4C-4268-AB5C-68A786479E42}" destId="{D6AAB418-DE21-458C-92A7-7D4232C959B8}" srcOrd="0" destOrd="0" parTransId="{8D3FDAE7-1971-44B9-B2AE-61FF18B1FC10}" sibTransId="{20C9E4CE-334D-416A-91C9-2F440D965394}"/>
    <dgm:cxn modelId="{CC0939BE-A99D-4C08-8B02-E7A3EE1E88B6}" srcId="{221710C6-4475-4B07-A623-0C624082F483}" destId="{AD301952-CC4C-4268-AB5C-68A786479E42}" srcOrd="0" destOrd="0" parTransId="{DA8CB22A-E911-41B4-B257-0183C44541E1}" sibTransId="{BD23F935-4170-40C3-AA54-9ADFFA5F58AB}"/>
    <dgm:cxn modelId="{1785DBD9-B11A-463E-BBFD-761570177B2E}" type="presOf" srcId="{A3DF773A-5860-44BF-A3EF-57D642535DAF}" destId="{F16EB83D-416B-4F4C-953F-76785A9F3E91}" srcOrd="0" destOrd="0" presId="urn:microsoft.com/office/officeart/2005/8/layout/hierarchy6"/>
    <dgm:cxn modelId="{0D853F09-7436-4993-B783-845836EDBC76}" type="presOf" srcId="{AD301952-CC4C-4268-AB5C-68A786479E42}" destId="{09A94CBB-5A70-48B1-B0C1-710C8E91C11F}" srcOrd="0" destOrd="0" presId="urn:microsoft.com/office/officeart/2005/8/layout/hierarchy6"/>
    <dgm:cxn modelId="{BDA3117F-FF46-4335-846D-E416825B0040}" type="presOf" srcId="{8D3FDAE7-1971-44B9-B2AE-61FF18B1FC10}" destId="{DAAB85F8-2275-435A-B4C5-F61F507E8CA0}" srcOrd="0" destOrd="0" presId="urn:microsoft.com/office/officeart/2005/8/layout/hierarchy6"/>
    <dgm:cxn modelId="{0DDEB902-1680-4EB7-98DB-CDAEC3EE5E80}" type="presParOf" srcId="{2C74449B-7E63-417C-B189-A7F43F5EA7C3}" destId="{A9E43702-A4A1-42A9-AF37-4F910A9EE13D}" srcOrd="0" destOrd="0" presId="urn:microsoft.com/office/officeart/2005/8/layout/hierarchy6"/>
    <dgm:cxn modelId="{3015E4B8-26B1-4A62-A715-A7757E0383B6}" type="presParOf" srcId="{A9E43702-A4A1-42A9-AF37-4F910A9EE13D}" destId="{7F45289F-DF9A-464E-AFEE-94E7E3875E9E}" srcOrd="0" destOrd="0" presId="urn:microsoft.com/office/officeart/2005/8/layout/hierarchy6"/>
    <dgm:cxn modelId="{53FEB362-F537-4D3C-B070-8BFB83857846}" type="presParOf" srcId="{7F45289F-DF9A-464E-AFEE-94E7E3875E9E}" destId="{EBCF38D6-D1FF-4467-B3EA-2476F967F23C}" srcOrd="0" destOrd="0" presId="urn:microsoft.com/office/officeart/2005/8/layout/hierarchy6"/>
    <dgm:cxn modelId="{527D7BC8-D4CB-4FFD-91BB-4E720F75896D}" type="presParOf" srcId="{EBCF38D6-D1FF-4467-B3EA-2476F967F23C}" destId="{09A94CBB-5A70-48B1-B0C1-710C8E91C11F}" srcOrd="0" destOrd="0" presId="urn:microsoft.com/office/officeart/2005/8/layout/hierarchy6"/>
    <dgm:cxn modelId="{EE5E8426-7D68-48A0-8079-AD9E048A8DEE}" type="presParOf" srcId="{EBCF38D6-D1FF-4467-B3EA-2476F967F23C}" destId="{6011D02A-994E-4431-B99E-30CFEA7E8CA8}" srcOrd="1" destOrd="0" presId="urn:microsoft.com/office/officeart/2005/8/layout/hierarchy6"/>
    <dgm:cxn modelId="{E86C515C-F673-46E8-B65E-5DAD8F50E175}" type="presParOf" srcId="{6011D02A-994E-4431-B99E-30CFEA7E8CA8}" destId="{DAAB85F8-2275-435A-B4C5-F61F507E8CA0}" srcOrd="0" destOrd="0" presId="urn:microsoft.com/office/officeart/2005/8/layout/hierarchy6"/>
    <dgm:cxn modelId="{B8D620E7-5960-41D7-AB82-933CDC580FB9}" type="presParOf" srcId="{6011D02A-994E-4431-B99E-30CFEA7E8CA8}" destId="{50B9ED00-5132-4BFF-881E-861A1743760D}" srcOrd="1" destOrd="0" presId="urn:microsoft.com/office/officeart/2005/8/layout/hierarchy6"/>
    <dgm:cxn modelId="{A06C3F44-C4CC-4152-9A18-5B6DCFE7E7ED}" type="presParOf" srcId="{50B9ED00-5132-4BFF-881E-861A1743760D}" destId="{BC726657-650B-4EBC-B223-C1B8D3D54BD5}" srcOrd="0" destOrd="0" presId="urn:microsoft.com/office/officeart/2005/8/layout/hierarchy6"/>
    <dgm:cxn modelId="{DEB4CF9B-57C9-4F8A-8BA0-4988AD81DD44}" type="presParOf" srcId="{50B9ED00-5132-4BFF-881E-861A1743760D}" destId="{F057AFE5-D684-4150-9F65-275C9C875020}" srcOrd="1" destOrd="0" presId="urn:microsoft.com/office/officeart/2005/8/layout/hierarchy6"/>
    <dgm:cxn modelId="{7A271B87-B491-43E3-98C0-6FBDB9556918}" type="presParOf" srcId="{F057AFE5-D684-4150-9F65-275C9C875020}" destId="{1640EFF0-F605-40DA-9C0F-D3F2227CB22F}" srcOrd="0" destOrd="0" presId="urn:microsoft.com/office/officeart/2005/8/layout/hierarchy6"/>
    <dgm:cxn modelId="{3FA08E9A-292C-4B6F-8FA4-66D60256E62F}" type="presParOf" srcId="{F057AFE5-D684-4150-9F65-275C9C875020}" destId="{AAE7A0D4-E14E-4FB6-A830-5F104753DD05}" srcOrd="1" destOrd="0" presId="urn:microsoft.com/office/officeart/2005/8/layout/hierarchy6"/>
    <dgm:cxn modelId="{5F201ADA-13AC-4B2B-B8C8-567C06F99182}" type="presParOf" srcId="{AAE7A0D4-E14E-4FB6-A830-5F104753DD05}" destId="{13009047-A36D-4B43-B39F-C2AC93A6F2DB}" srcOrd="0" destOrd="0" presId="urn:microsoft.com/office/officeart/2005/8/layout/hierarchy6"/>
    <dgm:cxn modelId="{183350EF-DF57-4096-9DDB-27CE3CB41C3D}" type="presParOf" srcId="{AAE7A0D4-E14E-4FB6-A830-5F104753DD05}" destId="{D8E184B8-DFB5-433D-890F-767A40F3F48E}" srcOrd="1" destOrd="0" presId="urn:microsoft.com/office/officeart/2005/8/layout/hierarchy6"/>
    <dgm:cxn modelId="{2C26412E-52C6-4B16-80CF-6A3522F1EF19}" type="presParOf" srcId="{F057AFE5-D684-4150-9F65-275C9C875020}" destId="{BEFF4508-1B2B-47F9-A2E9-076450B045B4}" srcOrd="2" destOrd="0" presId="urn:microsoft.com/office/officeart/2005/8/layout/hierarchy6"/>
    <dgm:cxn modelId="{074C6643-652F-41B9-BB98-47A365EA5F9D}" type="presParOf" srcId="{F057AFE5-D684-4150-9F65-275C9C875020}" destId="{B4AEA45C-FA8D-4FE6-907B-64145883053C}" srcOrd="3" destOrd="0" presId="urn:microsoft.com/office/officeart/2005/8/layout/hierarchy6"/>
    <dgm:cxn modelId="{5E89A382-F223-42C2-B5FB-E7A6E5925434}" type="presParOf" srcId="{B4AEA45C-FA8D-4FE6-907B-64145883053C}" destId="{F16EB83D-416B-4F4C-953F-76785A9F3E91}" srcOrd="0" destOrd="0" presId="urn:microsoft.com/office/officeart/2005/8/layout/hierarchy6"/>
    <dgm:cxn modelId="{28D55040-5A42-4FB2-B546-139EAB4B36F4}" type="presParOf" srcId="{B4AEA45C-FA8D-4FE6-907B-64145883053C}" destId="{4D4CF909-C58E-454F-9552-E15997D56422}" srcOrd="1" destOrd="0" presId="urn:microsoft.com/office/officeart/2005/8/layout/hierarchy6"/>
    <dgm:cxn modelId="{A04A0D4A-055C-4027-8624-073455DA4C1B}" type="presParOf" srcId="{6011D02A-994E-4431-B99E-30CFEA7E8CA8}" destId="{7C0DEF61-A115-4CDF-9407-ED29771A1391}" srcOrd="2" destOrd="0" presId="urn:microsoft.com/office/officeart/2005/8/layout/hierarchy6"/>
    <dgm:cxn modelId="{6CFC7837-E849-4184-8CD3-FD5EFE1FEB37}" type="presParOf" srcId="{6011D02A-994E-4431-B99E-30CFEA7E8CA8}" destId="{8C53333D-514E-4AB7-A9AF-179C4061798D}" srcOrd="3" destOrd="0" presId="urn:microsoft.com/office/officeart/2005/8/layout/hierarchy6"/>
    <dgm:cxn modelId="{640036C5-C06F-46CB-81C1-82A4EFAE7DA0}" type="presParOf" srcId="{8C53333D-514E-4AB7-A9AF-179C4061798D}" destId="{6F698664-62D8-4033-A8CD-0F6D76F79827}" srcOrd="0" destOrd="0" presId="urn:microsoft.com/office/officeart/2005/8/layout/hierarchy6"/>
    <dgm:cxn modelId="{E25F51B7-7849-45B2-A69F-83E004ED5F8F}" type="presParOf" srcId="{8C53333D-514E-4AB7-A9AF-179C4061798D}" destId="{D42A8A2D-EDB8-4C99-9B9F-6844AACBEDF9}" srcOrd="1" destOrd="0" presId="urn:microsoft.com/office/officeart/2005/8/layout/hierarchy6"/>
    <dgm:cxn modelId="{45D11A4D-B141-4DE5-9246-F0E44AB48ED9}" type="presParOf" srcId="{2C74449B-7E63-417C-B189-A7F43F5EA7C3}" destId="{6828A4B0-0165-491B-B072-21C78EA1F7E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CA374-DC4F-4E8B-A181-73B48DF92B27}"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l-GR"/>
        </a:p>
      </dgm:t>
    </dgm:pt>
    <dgm:pt modelId="{3936E518-9339-467E-9CE0-190F26CC7A05}">
      <dgm:prSet phldrT="[Κείμενο]" custT="1"/>
      <dgm:spPr>
        <a:solidFill>
          <a:srgbClr val="FAC81A"/>
        </a:solidFill>
      </dgm:spPr>
      <dgm:t>
        <a:bodyPr/>
        <a:lstStyle/>
        <a:p>
          <a:r>
            <a:rPr lang="en-US" sz="2000" b="1" dirty="0"/>
            <a:t>M &amp; E framework</a:t>
          </a:r>
          <a:endParaRPr lang="el-GR" sz="2000" b="1" dirty="0"/>
        </a:p>
      </dgm:t>
    </dgm:pt>
    <dgm:pt modelId="{E091BA83-A5D8-4871-B29C-7EB161949B70}" type="parTrans" cxnId="{D531D10D-86D3-4A35-BF5D-C9F4600D9230}">
      <dgm:prSet/>
      <dgm:spPr/>
      <dgm:t>
        <a:bodyPr/>
        <a:lstStyle/>
        <a:p>
          <a:endParaRPr lang="el-GR"/>
        </a:p>
      </dgm:t>
    </dgm:pt>
    <dgm:pt modelId="{97A00B00-12E1-4EDB-B3EC-FC0E072A4B0F}" type="sibTrans" cxnId="{D531D10D-86D3-4A35-BF5D-C9F4600D9230}">
      <dgm:prSet/>
      <dgm:spPr/>
      <dgm:t>
        <a:bodyPr/>
        <a:lstStyle/>
        <a:p>
          <a:endParaRPr lang="el-GR"/>
        </a:p>
      </dgm:t>
    </dgm:pt>
    <dgm:pt modelId="{D4CFFE4F-4CEF-4E18-8F9E-9EF2FEC7D622}">
      <dgm:prSet phldrT="[Κείμενο]"/>
      <dgm:spPr/>
      <dgm:t>
        <a:bodyPr/>
        <a:lstStyle/>
        <a:p>
          <a:r>
            <a:rPr lang="en-US" b="1" dirty="0"/>
            <a:t>Continuous process monitoring</a:t>
          </a:r>
          <a:endParaRPr lang="el-GR" b="1" dirty="0"/>
        </a:p>
      </dgm:t>
    </dgm:pt>
    <dgm:pt modelId="{9633AAEF-4B8D-4BEA-89AC-4F5B081AD081}" type="parTrans" cxnId="{AEB2BEA8-814A-42DC-A3BB-29561D1F189B}">
      <dgm:prSet/>
      <dgm:spPr/>
      <dgm:t>
        <a:bodyPr/>
        <a:lstStyle/>
        <a:p>
          <a:endParaRPr lang="el-GR"/>
        </a:p>
      </dgm:t>
    </dgm:pt>
    <dgm:pt modelId="{70B05720-D474-4AEA-8FEF-6BDB877975F2}" type="sibTrans" cxnId="{AEB2BEA8-814A-42DC-A3BB-29561D1F189B}">
      <dgm:prSet/>
      <dgm:spPr/>
      <dgm:t>
        <a:bodyPr/>
        <a:lstStyle/>
        <a:p>
          <a:endParaRPr lang="el-GR"/>
        </a:p>
      </dgm:t>
    </dgm:pt>
    <dgm:pt modelId="{96A36BDD-984B-48BD-B0DA-A5122B1E7990}">
      <dgm:prSet phldrT="[Κείμενο]"/>
      <dgm:spPr/>
      <dgm:t>
        <a:bodyPr/>
        <a:lstStyle/>
        <a:p>
          <a:r>
            <a:rPr lang="en-US" b="1" dirty="0"/>
            <a:t>Continuous context monitoring </a:t>
          </a:r>
          <a:endParaRPr lang="el-GR" dirty="0"/>
        </a:p>
      </dgm:t>
    </dgm:pt>
    <dgm:pt modelId="{A4F528BB-327A-485B-9FB5-2A65BEB890A4}" type="parTrans" cxnId="{156D3B8C-E427-47FE-93D2-C630C343F316}">
      <dgm:prSet/>
      <dgm:spPr/>
      <dgm:t>
        <a:bodyPr/>
        <a:lstStyle/>
        <a:p>
          <a:endParaRPr lang="el-GR"/>
        </a:p>
      </dgm:t>
    </dgm:pt>
    <dgm:pt modelId="{33CDD319-4439-4B1E-B4BE-6FC6828F1F7F}" type="sibTrans" cxnId="{156D3B8C-E427-47FE-93D2-C630C343F316}">
      <dgm:prSet/>
      <dgm:spPr/>
      <dgm:t>
        <a:bodyPr/>
        <a:lstStyle/>
        <a:p>
          <a:endParaRPr lang="el-GR"/>
        </a:p>
      </dgm:t>
    </dgm:pt>
    <dgm:pt modelId="{508FCB55-0290-4BF7-9EDD-2279F96BCF88}">
      <dgm:prSet phldrT="[Κείμενο]" custT="1"/>
      <dgm:spPr/>
      <dgm:t>
        <a:bodyPr/>
        <a:lstStyle/>
        <a:p>
          <a:r>
            <a:rPr lang="en-US" sz="1200" b="1" dirty="0"/>
            <a:t>Continuous outcome monitoring </a:t>
          </a:r>
          <a:endParaRPr lang="el-GR" sz="1200" b="1" dirty="0"/>
        </a:p>
      </dgm:t>
    </dgm:pt>
    <dgm:pt modelId="{77A5A143-1BE5-4CCE-B265-DC169C68D3BC}" type="parTrans" cxnId="{3E792E02-3686-45A8-BC01-9BB190775809}">
      <dgm:prSet/>
      <dgm:spPr/>
      <dgm:t>
        <a:bodyPr/>
        <a:lstStyle/>
        <a:p>
          <a:endParaRPr lang="el-GR"/>
        </a:p>
      </dgm:t>
    </dgm:pt>
    <dgm:pt modelId="{C8EC3782-B167-4862-B482-97FB14A07ADE}" type="sibTrans" cxnId="{3E792E02-3686-45A8-BC01-9BB190775809}">
      <dgm:prSet/>
      <dgm:spPr/>
      <dgm:t>
        <a:bodyPr/>
        <a:lstStyle/>
        <a:p>
          <a:endParaRPr lang="el-GR"/>
        </a:p>
      </dgm:t>
    </dgm:pt>
    <dgm:pt modelId="{70BEC7A0-AA28-4D01-A2CF-813811A6164F}" type="pres">
      <dgm:prSet presAssocID="{F9ACA374-DC4F-4E8B-A181-73B48DF92B27}" presName="Name0" presStyleCnt="0">
        <dgm:presLayoutVars>
          <dgm:chMax val="1"/>
          <dgm:dir/>
          <dgm:animLvl val="ctr"/>
          <dgm:resizeHandles val="exact"/>
        </dgm:presLayoutVars>
      </dgm:prSet>
      <dgm:spPr/>
      <dgm:t>
        <a:bodyPr/>
        <a:lstStyle/>
        <a:p>
          <a:endParaRPr lang="it-IT"/>
        </a:p>
      </dgm:t>
    </dgm:pt>
    <dgm:pt modelId="{8BFB98B5-B3F8-41A5-8831-1B5B369CEA69}" type="pres">
      <dgm:prSet presAssocID="{3936E518-9339-467E-9CE0-190F26CC7A05}" presName="centerShape" presStyleLbl="node0" presStyleIdx="0" presStyleCnt="1" custScaleX="112230" custScaleY="103791"/>
      <dgm:spPr/>
      <dgm:t>
        <a:bodyPr/>
        <a:lstStyle/>
        <a:p>
          <a:endParaRPr lang="it-IT"/>
        </a:p>
      </dgm:t>
    </dgm:pt>
    <dgm:pt modelId="{B1E94134-D181-4902-B89F-82020C1A6EBA}" type="pres">
      <dgm:prSet presAssocID="{D4CFFE4F-4CEF-4E18-8F9E-9EF2FEC7D622}" presName="node" presStyleLbl="node1" presStyleIdx="0" presStyleCnt="3" custScaleX="136223" custScaleY="118797" custRadScaleRad="99356">
        <dgm:presLayoutVars>
          <dgm:bulletEnabled val="1"/>
        </dgm:presLayoutVars>
      </dgm:prSet>
      <dgm:spPr/>
      <dgm:t>
        <a:bodyPr/>
        <a:lstStyle/>
        <a:p>
          <a:endParaRPr lang="it-IT"/>
        </a:p>
      </dgm:t>
    </dgm:pt>
    <dgm:pt modelId="{0F6202E5-CB89-4AA7-B0C2-2A980D9BA3D2}" type="pres">
      <dgm:prSet presAssocID="{D4CFFE4F-4CEF-4E18-8F9E-9EF2FEC7D622}" presName="dummy" presStyleCnt="0"/>
      <dgm:spPr/>
    </dgm:pt>
    <dgm:pt modelId="{692B747E-18E0-4AAD-8C2B-523983157001}" type="pres">
      <dgm:prSet presAssocID="{70B05720-D474-4AEA-8FEF-6BDB877975F2}" presName="sibTrans" presStyleLbl="sibTrans2D1" presStyleIdx="0" presStyleCnt="3"/>
      <dgm:spPr/>
      <dgm:t>
        <a:bodyPr/>
        <a:lstStyle/>
        <a:p>
          <a:endParaRPr lang="it-IT"/>
        </a:p>
      </dgm:t>
    </dgm:pt>
    <dgm:pt modelId="{CB4F989B-EEC7-421C-B923-BEAD5A7A559B}" type="pres">
      <dgm:prSet presAssocID="{96A36BDD-984B-48BD-B0DA-A5122B1E7990}" presName="node" presStyleLbl="node1" presStyleIdx="1" presStyleCnt="3" custScaleX="109309" custScaleY="121701">
        <dgm:presLayoutVars>
          <dgm:bulletEnabled val="1"/>
        </dgm:presLayoutVars>
      </dgm:prSet>
      <dgm:spPr/>
      <dgm:t>
        <a:bodyPr/>
        <a:lstStyle/>
        <a:p>
          <a:endParaRPr lang="it-IT"/>
        </a:p>
      </dgm:t>
    </dgm:pt>
    <dgm:pt modelId="{09CDF925-6A93-4429-8476-FB55CBEA00CB}" type="pres">
      <dgm:prSet presAssocID="{96A36BDD-984B-48BD-B0DA-A5122B1E7990}" presName="dummy" presStyleCnt="0"/>
      <dgm:spPr/>
    </dgm:pt>
    <dgm:pt modelId="{32982060-8D38-40BB-B4CB-B79AD4C75C61}" type="pres">
      <dgm:prSet presAssocID="{33CDD319-4439-4B1E-B4BE-6FC6828F1F7F}" presName="sibTrans" presStyleLbl="sibTrans2D1" presStyleIdx="1" presStyleCnt="3"/>
      <dgm:spPr/>
      <dgm:t>
        <a:bodyPr/>
        <a:lstStyle/>
        <a:p>
          <a:endParaRPr lang="it-IT"/>
        </a:p>
      </dgm:t>
    </dgm:pt>
    <dgm:pt modelId="{88275A8A-44D0-463C-8855-AA6461E8EBBA}" type="pres">
      <dgm:prSet presAssocID="{508FCB55-0290-4BF7-9EDD-2279F96BCF88}" presName="node" presStyleLbl="node1" presStyleIdx="2" presStyleCnt="3" custScaleX="116236" custScaleY="123255">
        <dgm:presLayoutVars>
          <dgm:bulletEnabled val="1"/>
        </dgm:presLayoutVars>
      </dgm:prSet>
      <dgm:spPr/>
      <dgm:t>
        <a:bodyPr/>
        <a:lstStyle/>
        <a:p>
          <a:endParaRPr lang="it-IT"/>
        </a:p>
      </dgm:t>
    </dgm:pt>
    <dgm:pt modelId="{D400E384-A72E-44E9-8D38-A76CD3B2EDBF}" type="pres">
      <dgm:prSet presAssocID="{508FCB55-0290-4BF7-9EDD-2279F96BCF88}" presName="dummy" presStyleCnt="0"/>
      <dgm:spPr/>
    </dgm:pt>
    <dgm:pt modelId="{5E5DFA42-5601-480C-B1AF-A424EBC4ABA8}" type="pres">
      <dgm:prSet presAssocID="{C8EC3782-B167-4862-B482-97FB14A07ADE}" presName="sibTrans" presStyleLbl="sibTrans2D1" presStyleIdx="2" presStyleCnt="3"/>
      <dgm:spPr/>
      <dgm:t>
        <a:bodyPr/>
        <a:lstStyle/>
        <a:p>
          <a:endParaRPr lang="it-IT"/>
        </a:p>
      </dgm:t>
    </dgm:pt>
  </dgm:ptLst>
  <dgm:cxnLst>
    <dgm:cxn modelId="{569C20E0-52D6-4B37-A182-72946E1CA0BD}" type="presOf" srcId="{F9ACA374-DC4F-4E8B-A181-73B48DF92B27}" destId="{70BEC7A0-AA28-4D01-A2CF-813811A6164F}" srcOrd="0" destOrd="0" presId="urn:microsoft.com/office/officeart/2005/8/layout/radial6"/>
    <dgm:cxn modelId="{AEB2BEA8-814A-42DC-A3BB-29561D1F189B}" srcId="{3936E518-9339-467E-9CE0-190F26CC7A05}" destId="{D4CFFE4F-4CEF-4E18-8F9E-9EF2FEC7D622}" srcOrd="0" destOrd="0" parTransId="{9633AAEF-4B8D-4BEA-89AC-4F5B081AD081}" sibTransId="{70B05720-D474-4AEA-8FEF-6BDB877975F2}"/>
    <dgm:cxn modelId="{A83BE479-A7C1-4EAE-B179-005726BF2DD5}" type="presOf" srcId="{D4CFFE4F-4CEF-4E18-8F9E-9EF2FEC7D622}" destId="{B1E94134-D181-4902-B89F-82020C1A6EBA}" srcOrd="0" destOrd="0" presId="urn:microsoft.com/office/officeart/2005/8/layout/radial6"/>
    <dgm:cxn modelId="{EBA66718-1A35-4E37-A403-11914FA33AB3}" type="presOf" srcId="{96A36BDD-984B-48BD-B0DA-A5122B1E7990}" destId="{CB4F989B-EEC7-421C-B923-BEAD5A7A559B}" srcOrd="0" destOrd="0" presId="urn:microsoft.com/office/officeart/2005/8/layout/radial6"/>
    <dgm:cxn modelId="{D531D10D-86D3-4A35-BF5D-C9F4600D9230}" srcId="{F9ACA374-DC4F-4E8B-A181-73B48DF92B27}" destId="{3936E518-9339-467E-9CE0-190F26CC7A05}" srcOrd="0" destOrd="0" parTransId="{E091BA83-A5D8-4871-B29C-7EB161949B70}" sibTransId="{97A00B00-12E1-4EDB-B3EC-FC0E072A4B0F}"/>
    <dgm:cxn modelId="{9F8C29AD-FB1A-45B2-BF35-B3211017E96B}" type="presOf" srcId="{C8EC3782-B167-4862-B482-97FB14A07ADE}" destId="{5E5DFA42-5601-480C-B1AF-A424EBC4ABA8}" srcOrd="0" destOrd="0" presId="urn:microsoft.com/office/officeart/2005/8/layout/radial6"/>
    <dgm:cxn modelId="{A87AA32E-01B8-4EF3-9D78-4F97878212C9}" type="presOf" srcId="{70B05720-D474-4AEA-8FEF-6BDB877975F2}" destId="{692B747E-18E0-4AAD-8C2B-523983157001}" srcOrd="0" destOrd="0" presId="urn:microsoft.com/office/officeart/2005/8/layout/radial6"/>
    <dgm:cxn modelId="{3E792E02-3686-45A8-BC01-9BB190775809}" srcId="{3936E518-9339-467E-9CE0-190F26CC7A05}" destId="{508FCB55-0290-4BF7-9EDD-2279F96BCF88}" srcOrd="2" destOrd="0" parTransId="{77A5A143-1BE5-4CCE-B265-DC169C68D3BC}" sibTransId="{C8EC3782-B167-4862-B482-97FB14A07ADE}"/>
    <dgm:cxn modelId="{156D3B8C-E427-47FE-93D2-C630C343F316}" srcId="{3936E518-9339-467E-9CE0-190F26CC7A05}" destId="{96A36BDD-984B-48BD-B0DA-A5122B1E7990}" srcOrd="1" destOrd="0" parTransId="{A4F528BB-327A-485B-9FB5-2A65BEB890A4}" sibTransId="{33CDD319-4439-4B1E-B4BE-6FC6828F1F7F}"/>
    <dgm:cxn modelId="{9E55357A-808E-4C64-8D0F-EF29BA37E040}" type="presOf" srcId="{3936E518-9339-467E-9CE0-190F26CC7A05}" destId="{8BFB98B5-B3F8-41A5-8831-1B5B369CEA69}" srcOrd="0" destOrd="0" presId="urn:microsoft.com/office/officeart/2005/8/layout/radial6"/>
    <dgm:cxn modelId="{EF9E6EFA-F43C-4439-A824-4ADBE5A76E1B}" type="presOf" srcId="{508FCB55-0290-4BF7-9EDD-2279F96BCF88}" destId="{88275A8A-44D0-463C-8855-AA6461E8EBBA}" srcOrd="0" destOrd="0" presId="urn:microsoft.com/office/officeart/2005/8/layout/radial6"/>
    <dgm:cxn modelId="{77E4C65A-8570-4A02-8EBD-E2F3E27FCC0F}" type="presOf" srcId="{33CDD319-4439-4B1E-B4BE-6FC6828F1F7F}" destId="{32982060-8D38-40BB-B4CB-B79AD4C75C61}" srcOrd="0" destOrd="0" presId="urn:microsoft.com/office/officeart/2005/8/layout/radial6"/>
    <dgm:cxn modelId="{7B6F9453-1109-4968-86E7-62DF6909D11D}" type="presParOf" srcId="{70BEC7A0-AA28-4D01-A2CF-813811A6164F}" destId="{8BFB98B5-B3F8-41A5-8831-1B5B369CEA69}" srcOrd="0" destOrd="0" presId="urn:microsoft.com/office/officeart/2005/8/layout/radial6"/>
    <dgm:cxn modelId="{EAA997F9-218D-4F99-BF91-0969A456AE84}" type="presParOf" srcId="{70BEC7A0-AA28-4D01-A2CF-813811A6164F}" destId="{B1E94134-D181-4902-B89F-82020C1A6EBA}" srcOrd="1" destOrd="0" presId="urn:microsoft.com/office/officeart/2005/8/layout/radial6"/>
    <dgm:cxn modelId="{D9F1F44E-1DC3-46DA-8B97-FCA2C73C2D2B}" type="presParOf" srcId="{70BEC7A0-AA28-4D01-A2CF-813811A6164F}" destId="{0F6202E5-CB89-4AA7-B0C2-2A980D9BA3D2}" srcOrd="2" destOrd="0" presId="urn:microsoft.com/office/officeart/2005/8/layout/radial6"/>
    <dgm:cxn modelId="{8BFCE753-EE34-4CAB-A24B-910EF33F6CC1}" type="presParOf" srcId="{70BEC7A0-AA28-4D01-A2CF-813811A6164F}" destId="{692B747E-18E0-4AAD-8C2B-523983157001}" srcOrd="3" destOrd="0" presId="urn:microsoft.com/office/officeart/2005/8/layout/radial6"/>
    <dgm:cxn modelId="{68216893-E64F-43CC-BB38-CC3569D54884}" type="presParOf" srcId="{70BEC7A0-AA28-4D01-A2CF-813811A6164F}" destId="{CB4F989B-EEC7-421C-B923-BEAD5A7A559B}" srcOrd="4" destOrd="0" presId="urn:microsoft.com/office/officeart/2005/8/layout/radial6"/>
    <dgm:cxn modelId="{71BC8CF4-AE55-44F5-8D80-45CCCBB8ADD7}" type="presParOf" srcId="{70BEC7A0-AA28-4D01-A2CF-813811A6164F}" destId="{09CDF925-6A93-4429-8476-FB55CBEA00CB}" srcOrd="5" destOrd="0" presId="urn:microsoft.com/office/officeart/2005/8/layout/radial6"/>
    <dgm:cxn modelId="{D4E5F1DA-F202-47B8-81D1-39ED64E06B7D}" type="presParOf" srcId="{70BEC7A0-AA28-4D01-A2CF-813811A6164F}" destId="{32982060-8D38-40BB-B4CB-B79AD4C75C61}" srcOrd="6" destOrd="0" presId="urn:microsoft.com/office/officeart/2005/8/layout/radial6"/>
    <dgm:cxn modelId="{4DFA34D3-FBE9-4E91-A0C2-88E9ADC57CF8}" type="presParOf" srcId="{70BEC7A0-AA28-4D01-A2CF-813811A6164F}" destId="{88275A8A-44D0-463C-8855-AA6461E8EBBA}" srcOrd="7" destOrd="0" presId="urn:microsoft.com/office/officeart/2005/8/layout/radial6"/>
    <dgm:cxn modelId="{20A53265-C2AD-4C84-99A5-396B0FBAAFC9}" type="presParOf" srcId="{70BEC7A0-AA28-4D01-A2CF-813811A6164F}" destId="{D400E384-A72E-44E9-8D38-A76CD3B2EDBF}" srcOrd="8" destOrd="0" presId="urn:microsoft.com/office/officeart/2005/8/layout/radial6"/>
    <dgm:cxn modelId="{68DDCD26-B0FE-4D6A-BC34-191E87F5B492}" type="presParOf" srcId="{70BEC7A0-AA28-4D01-A2CF-813811A6164F}" destId="{5E5DFA42-5601-480C-B1AF-A424EBC4ABA8}"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632A3-2848-4E29-AB37-DA3CB7D53D01}">
      <dsp:nvSpPr>
        <dsp:cNvPr id="0" name=""/>
        <dsp:cNvSpPr/>
      </dsp:nvSpPr>
      <dsp:spPr>
        <a:xfrm rot="16200000">
          <a:off x="-561503" y="564554"/>
          <a:ext cx="4064000" cy="2934890"/>
        </a:xfrm>
        <a:prstGeom prst="flowChartManualOperati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7742" bIns="0" numCol="1" spcCol="1270" anchor="ctr" anchorCtr="0">
          <a:noAutofit/>
        </a:bodyPr>
        <a:lstStyle/>
        <a:p>
          <a:pPr lvl="0" algn="ctr" defTabSz="1155700">
            <a:lnSpc>
              <a:spcPct val="90000"/>
            </a:lnSpc>
            <a:spcBef>
              <a:spcPct val="0"/>
            </a:spcBef>
            <a:spcAft>
              <a:spcPct val="35000"/>
            </a:spcAft>
          </a:pPr>
          <a:r>
            <a:rPr lang="en-US" sz="2600" b="1" kern="1200" dirty="0">
              <a:solidFill>
                <a:schemeClr val="tx1"/>
              </a:solidFill>
              <a:effectLst>
                <a:outerShdw blurRad="38100" dist="38100" dir="2700000" algn="tl">
                  <a:srgbClr val="000000">
                    <a:alpha val="43137"/>
                  </a:srgbClr>
                </a:outerShdw>
              </a:effectLst>
            </a:rPr>
            <a:t>A systematic and continuous monitoring of processes, outputs, outcomes and context.</a:t>
          </a:r>
          <a:endParaRPr lang="el-GR" sz="2600" b="1" kern="1200" dirty="0">
            <a:solidFill>
              <a:schemeClr val="tx1"/>
            </a:solidFill>
            <a:effectLst>
              <a:outerShdw blurRad="38100" dist="38100" dir="2700000" algn="tl">
                <a:srgbClr val="000000">
                  <a:alpha val="43137"/>
                </a:srgbClr>
              </a:outerShdw>
            </a:effectLst>
          </a:endParaRPr>
        </a:p>
      </dsp:txBody>
      <dsp:txXfrm rot="5400000">
        <a:off x="3052" y="812799"/>
        <a:ext cx="2934890" cy="2438400"/>
      </dsp:txXfrm>
    </dsp:sp>
    <dsp:sp modelId="{659C037A-3CE1-4A60-8B46-1E5BB8F78687}">
      <dsp:nvSpPr>
        <dsp:cNvPr id="0" name=""/>
        <dsp:cNvSpPr/>
      </dsp:nvSpPr>
      <dsp:spPr>
        <a:xfrm rot="16200000">
          <a:off x="2593503" y="564554"/>
          <a:ext cx="4064000" cy="2934890"/>
        </a:xfrm>
        <a:prstGeom prst="flowChartManualOperati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A final evaluation of outcomes</a:t>
          </a:r>
          <a:endParaRPr lang="el-GR" sz="2400" b="1" kern="1200" dirty="0">
            <a:effectLst>
              <a:outerShdw blurRad="38100" dist="38100" dir="2700000" algn="tl">
                <a:srgbClr val="000000">
                  <a:alpha val="43137"/>
                </a:srgbClr>
              </a:outerShdw>
            </a:effectLst>
          </a:endParaRPr>
        </a:p>
      </dsp:txBody>
      <dsp:txXfrm rot="5400000">
        <a:off x="3158058" y="812799"/>
        <a:ext cx="2934890" cy="243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94CBB-5A70-48B1-B0C1-710C8E91C11F}">
      <dsp:nvSpPr>
        <dsp:cNvPr id="0" name=""/>
        <dsp:cNvSpPr/>
      </dsp:nvSpPr>
      <dsp:spPr>
        <a:xfrm>
          <a:off x="3064595" y="1037"/>
          <a:ext cx="1813145" cy="120876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Evaluation plan </a:t>
          </a:r>
          <a:endParaRPr lang="el-GR" sz="2000" b="1" kern="1200" dirty="0"/>
        </a:p>
      </dsp:txBody>
      <dsp:txXfrm>
        <a:off x="3099998" y="36440"/>
        <a:ext cx="1742339" cy="1137957"/>
      </dsp:txXfrm>
    </dsp:sp>
    <dsp:sp modelId="{DAAB85F8-2275-435A-B4C5-F61F507E8CA0}">
      <dsp:nvSpPr>
        <dsp:cNvPr id="0" name=""/>
        <dsp:cNvSpPr/>
      </dsp:nvSpPr>
      <dsp:spPr>
        <a:xfrm>
          <a:off x="2792623" y="1209800"/>
          <a:ext cx="1178544" cy="483505"/>
        </a:xfrm>
        <a:custGeom>
          <a:avLst/>
          <a:gdLst/>
          <a:ahLst/>
          <a:cxnLst/>
          <a:rect l="0" t="0" r="0" b="0"/>
          <a:pathLst>
            <a:path>
              <a:moveTo>
                <a:pt x="1178544" y="0"/>
              </a:moveTo>
              <a:lnTo>
                <a:pt x="1178544" y="241752"/>
              </a:lnTo>
              <a:lnTo>
                <a:pt x="0" y="241752"/>
              </a:lnTo>
              <a:lnTo>
                <a:pt x="0" y="48350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726657-650B-4EBC-B223-C1B8D3D54BD5}">
      <dsp:nvSpPr>
        <dsp:cNvPr id="0" name=""/>
        <dsp:cNvSpPr/>
      </dsp:nvSpPr>
      <dsp:spPr>
        <a:xfrm>
          <a:off x="1886051" y="1693306"/>
          <a:ext cx="1813145" cy="1208763"/>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Internal</a:t>
          </a:r>
          <a:endParaRPr lang="el-GR" sz="2000" b="1" kern="1200" dirty="0"/>
        </a:p>
      </dsp:txBody>
      <dsp:txXfrm>
        <a:off x="1921454" y="1728709"/>
        <a:ext cx="1742339" cy="1137957"/>
      </dsp:txXfrm>
    </dsp:sp>
    <dsp:sp modelId="{1640EFF0-F605-40DA-9C0F-D3F2227CB22F}">
      <dsp:nvSpPr>
        <dsp:cNvPr id="0" name=""/>
        <dsp:cNvSpPr/>
      </dsp:nvSpPr>
      <dsp:spPr>
        <a:xfrm>
          <a:off x="1614079" y="2902069"/>
          <a:ext cx="1178544" cy="483505"/>
        </a:xfrm>
        <a:custGeom>
          <a:avLst/>
          <a:gdLst/>
          <a:ahLst/>
          <a:cxnLst/>
          <a:rect l="0" t="0" r="0" b="0"/>
          <a:pathLst>
            <a:path>
              <a:moveTo>
                <a:pt x="1178544" y="0"/>
              </a:moveTo>
              <a:lnTo>
                <a:pt x="1178544" y="241752"/>
              </a:lnTo>
              <a:lnTo>
                <a:pt x="0" y="241752"/>
              </a:lnTo>
              <a:lnTo>
                <a:pt x="0" y="4835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009047-A36D-4B43-B39F-C2AC93A6F2DB}">
      <dsp:nvSpPr>
        <dsp:cNvPr id="0" name=""/>
        <dsp:cNvSpPr/>
      </dsp:nvSpPr>
      <dsp:spPr>
        <a:xfrm>
          <a:off x="707506" y="3385575"/>
          <a:ext cx="1813145" cy="120876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a:t>Deliverables</a:t>
          </a:r>
          <a:endParaRPr lang="el-GR" sz="2300" b="1" kern="1200" dirty="0"/>
        </a:p>
      </dsp:txBody>
      <dsp:txXfrm>
        <a:off x="742909" y="3420978"/>
        <a:ext cx="1742339" cy="1137957"/>
      </dsp:txXfrm>
    </dsp:sp>
    <dsp:sp modelId="{BEFF4508-1B2B-47F9-A2E9-076450B045B4}">
      <dsp:nvSpPr>
        <dsp:cNvPr id="0" name=""/>
        <dsp:cNvSpPr/>
      </dsp:nvSpPr>
      <dsp:spPr>
        <a:xfrm>
          <a:off x="2792623" y="2902069"/>
          <a:ext cx="1178544" cy="483505"/>
        </a:xfrm>
        <a:custGeom>
          <a:avLst/>
          <a:gdLst/>
          <a:ahLst/>
          <a:cxnLst/>
          <a:rect l="0" t="0" r="0" b="0"/>
          <a:pathLst>
            <a:path>
              <a:moveTo>
                <a:pt x="0" y="0"/>
              </a:moveTo>
              <a:lnTo>
                <a:pt x="0" y="241752"/>
              </a:lnTo>
              <a:lnTo>
                <a:pt x="1178544" y="241752"/>
              </a:lnTo>
              <a:lnTo>
                <a:pt x="1178544" y="4835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EB83D-416B-4F4C-953F-76785A9F3E91}">
      <dsp:nvSpPr>
        <dsp:cNvPr id="0" name=""/>
        <dsp:cNvSpPr/>
      </dsp:nvSpPr>
      <dsp:spPr>
        <a:xfrm>
          <a:off x="3064595" y="3385575"/>
          <a:ext cx="1813145" cy="12087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a:t>Activities</a:t>
          </a:r>
          <a:endParaRPr lang="el-GR" sz="2300" b="1" kern="1200" dirty="0"/>
        </a:p>
      </dsp:txBody>
      <dsp:txXfrm>
        <a:off x="3099998" y="3420978"/>
        <a:ext cx="1742339" cy="1137957"/>
      </dsp:txXfrm>
    </dsp:sp>
    <dsp:sp modelId="{7C0DEF61-A115-4CDF-9407-ED29771A1391}">
      <dsp:nvSpPr>
        <dsp:cNvPr id="0" name=""/>
        <dsp:cNvSpPr/>
      </dsp:nvSpPr>
      <dsp:spPr>
        <a:xfrm>
          <a:off x="3971168" y="1209800"/>
          <a:ext cx="1886051" cy="480701"/>
        </a:xfrm>
        <a:custGeom>
          <a:avLst/>
          <a:gdLst/>
          <a:ahLst/>
          <a:cxnLst/>
          <a:rect l="0" t="0" r="0" b="0"/>
          <a:pathLst>
            <a:path>
              <a:moveTo>
                <a:pt x="0" y="0"/>
              </a:moveTo>
              <a:lnTo>
                <a:pt x="0" y="240350"/>
              </a:lnTo>
              <a:lnTo>
                <a:pt x="1886051" y="240350"/>
              </a:lnTo>
              <a:lnTo>
                <a:pt x="1886051" y="48070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698664-62D8-4033-A8CD-0F6D76F79827}">
      <dsp:nvSpPr>
        <dsp:cNvPr id="0" name=""/>
        <dsp:cNvSpPr/>
      </dsp:nvSpPr>
      <dsp:spPr>
        <a:xfrm>
          <a:off x="4950646" y="1690501"/>
          <a:ext cx="1813145" cy="120876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External</a:t>
          </a:r>
          <a:endParaRPr lang="el-GR" sz="2000" b="1" kern="1200" dirty="0"/>
        </a:p>
      </dsp:txBody>
      <dsp:txXfrm>
        <a:off x="4986049" y="1725904"/>
        <a:ext cx="1742339" cy="1137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DFA42-5601-480C-B1AF-A424EBC4ABA8}">
      <dsp:nvSpPr>
        <dsp:cNvPr id="0" name=""/>
        <dsp:cNvSpPr/>
      </dsp:nvSpPr>
      <dsp:spPr>
        <a:xfrm>
          <a:off x="1556099" y="562269"/>
          <a:ext cx="3346336" cy="3346336"/>
        </a:xfrm>
        <a:prstGeom prst="blockArc">
          <a:avLst>
            <a:gd name="adj1" fmla="val 9025483"/>
            <a:gd name="adj2" fmla="val 16187340"/>
            <a:gd name="adj3" fmla="val 4638"/>
          </a:avLst>
        </a:prstGeom>
        <a:solidFill>
          <a:schemeClr val="accent4">
            <a:hueOff val="1645434"/>
            <a:satOff val="7132"/>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982060-8D38-40BB-B4CB-B79AD4C75C61}">
      <dsp:nvSpPr>
        <dsp:cNvPr id="0" name=""/>
        <dsp:cNvSpPr/>
      </dsp:nvSpPr>
      <dsp:spPr>
        <a:xfrm>
          <a:off x="1550080" y="551755"/>
          <a:ext cx="3346336" cy="3346336"/>
        </a:xfrm>
        <a:prstGeom prst="blockArc">
          <a:avLst>
            <a:gd name="adj1" fmla="val 1800000"/>
            <a:gd name="adj2" fmla="val 9000000"/>
            <a:gd name="adj3" fmla="val 4638"/>
          </a:avLst>
        </a:prstGeom>
        <a:solidFill>
          <a:schemeClr val="accent4">
            <a:hueOff val="822717"/>
            <a:satOff val="356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2B747E-18E0-4AAD-8C2B-523983157001}">
      <dsp:nvSpPr>
        <dsp:cNvPr id="0" name=""/>
        <dsp:cNvSpPr/>
      </dsp:nvSpPr>
      <dsp:spPr>
        <a:xfrm>
          <a:off x="1544062" y="562269"/>
          <a:ext cx="3346336" cy="3346336"/>
        </a:xfrm>
        <a:prstGeom prst="blockArc">
          <a:avLst>
            <a:gd name="adj1" fmla="val 16212660"/>
            <a:gd name="adj2" fmla="val 1774517"/>
            <a:gd name="adj3" fmla="val 463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FB98B5-B3F8-41A5-8831-1B5B369CEA69}">
      <dsp:nvSpPr>
        <dsp:cNvPr id="0" name=""/>
        <dsp:cNvSpPr/>
      </dsp:nvSpPr>
      <dsp:spPr>
        <a:xfrm>
          <a:off x="2359244" y="1425886"/>
          <a:ext cx="1728008" cy="1598072"/>
        </a:xfrm>
        <a:prstGeom prst="ellipse">
          <a:avLst/>
        </a:prstGeom>
        <a:solidFill>
          <a:srgbClr val="FAC8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M &amp; E framework</a:t>
          </a:r>
          <a:endParaRPr lang="el-GR" sz="2000" b="1" kern="1200" dirty="0"/>
        </a:p>
      </dsp:txBody>
      <dsp:txXfrm>
        <a:off x="2612305" y="1659918"/>
        <a:ext cx="1221886" cy="1130008"/>
      </dsp:txXfrm>
    </dsp:sp>
    <dsp:sp modelId="{B1E94134-D181-4902-B89F-82020C1A6EBA}">
      <dsp:nvSpPr>
        <dsp:cNvPr id="0" name=""/>
        <dsp:cNvSpPr/>
      </dsp:nvSpPr>
      <dsp:spPr>
        <a:xfrm>
          <a:off x="2489148" y="-39111"/>
          <a:ext cx="1468200" cy="12803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t>Continuous process monitoring</a:t>
          </a:r>
          <a:endParaRPr lang="el-GR" sz="1300" b="1" kern="1200" dirty="0"/>
        </a:p>
      </dsp:txBody>
      <dsp:txXfrm>
        <a:off x="2704161" y="148397"/>
        <a:ext cx="1038174" cy="905368"/>
      </dsp:txXfrm>
    </dsp:sp>
    <dsp:sp modelId="{CB4F989B-EEC7-421C-B923-BEAD5A7A559B}">
      <dsp:nvSpPr>
        <dsp:cNvPr id="0" name=""/>
        <dsp:cNvSpPr/>
      </dsp:nvSpPr>
      <dsp:spPr>
        <a:xfrm>
          <a:off x="4049591" y="2386265"/>
          <a:ext cx="1178123" cy="1311683"/>
        </a:xfrm>
        <a:prstGeom prst="ellipse">
          <a:avLst/>
        </a:prstGeom>
        <a:solidFill>
          <a:schemeClr val="accent4">
            <a:hueOff val="822717"/>
            <a:satOff val="356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t>Continuous context monitoring </a:t>
          </a:r>
          <a:endParaRPr lang="el-GR" sz="1300" kern="1200" dirty="0"/>
        </a:p>
      </dsp:txBody>
      <dsp:txXfrm>
        <a:off x="4222123" y="2578357"/>
        <a:ext cx="833059" cy="927499"/>
      </dsp:txXfrm>
    </dsp:sp>
    <dsp:sp modelId="{88275A8A-44D0-463C-8855-AA6461E8EBBA}">
      <dsp:nvSpPr>
        <dsp:cNvPr id="0" name=""/>
        <dsp:cNvSpPr/>
      </dsp:nvSpPr>
      <dsp:spPr>
        <a:xfrm>
          <a:off x="1181454" y="2377890"/>
          <a:ext cx="1252782" cy="1328432"/>
        </a:xfrm>
        <a:prstGeom prst="ellipse">
          <a:avLst/>
        </a:prstGeom>
        <a:solidFill>
          <a:schemeClr val="accent4">
            <a:hueOff val="1645434"/>
            <a:satOff val="7132"/>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Continuous outcome monitoring </a:t>
          </a:r>
          <a:endParaRPr lang="el-GR" sz="1200" b="1" kern="1200" dirty="0"/>
        </a:p>
      </dsp:txBody>
      <dsp:txXfrm>
        <a:off x="1364920" y="2572434"/>
        <a:ext cx="885850" cy="93934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37B7BB3-2DAE-2047-B912-3ADFE87EC276}" type="datetimeFigureOut">
              <a:rPr lang="en-US" smtClean="0"/>
              <a:t>10/4/2019</a:t>
            </a:fld>
            <a:endParaRPr lang="it-IT"/>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03175A4-93D1-634C-8EA8-40CF2547FFBC}" type="slidenum">
              <a:rPr lang="it-IT" smtClean="0"/>
              <a:t>‹N›</a:t>
            </a:fld>
            <a:endParaRPr lang="it-IT"/>
          </a:p>
        </p:txBody>
      </p:sp>
    </p:spTree>
    <p:extLst>
      <p:ext uri="{BB962C8B-B14F-4D97-AF65-F5344CB8AC3E}">
        <p14:creationId xmlns:p14="http://schemas.microsoft.com/office/powerpoint/2010/main" val="3766777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03175A4-93D1-634C-8EA8-40CF2547FFBC}" type="slidenum">
              <a:rPr lang="it-IT" smtClean="0"/>
              <a:t>1</a:t>
            </a:fld>
            <a:endParaRPr lang="it-IT"/>
          </a:p>
        </p:txBody>
      </p:sp>
    </p:spTree>
    <p:extLst>
      <p:ext uri="{BB962C8B-B14F-4D97-AF65-F5344CB8AC3E}">
        <p14:creationId xmlns:p14="http://schemas.microsoft.com/office/powerpoint/2010/main" val="109749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2</a:t>
            </a:fld>
            <a:endParaRPr lang="it-IT"/>
          </a:p>
        </p:txBody>
      </p:sp>
    </p:spTree>
    <p:extLst>
      <p:ext uri="{BB962C8B-B14F-4D97-AF65-F5344CB8AC3E}">
        <p14:creationId xmlns:p14="http://schemas.microsoft.com/office/powerpoint/2010/main" val="293928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3</a:t>
            </a:fld>
            <a:endParaRPr lang="it-IT"/>
          </a:p>
        </p:txBody>
      </p:sp>
    </p:spTree>
    <p:extLst>
      <p:ext uri="{BB962C8B-B14F-4D97-AF65-F5344CB8AC3E}">
        <p14:creationId xmlns:p14="http://schemas.microsoft.com/office/powerpoint/2010/main" val="2152594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a:stretch>
            <a:fillRect/>
          </a:stretch>
        </p:blipFill>
        <p:spPr>
          <a:xfrm>
            <a:off x="192628" y="140043"/>
            <a:ext cx="717123" cy="6717957"/>
          </a:xfrm>
          <a:prstGeom prst="rect">
            <a:avLst/>
          </a:prstGeom>
        </p:spPr>
      </p:pic>
      <p:sp>
        <p:nvSpPr>
          <p:cNvPr id="4" name="Segnaposto numero diapositiva 2"/>
          <p:cNvSpPr>
            <a:spLocks noGrp="1"/>
          </p:cNvSpPr>
          <p:nvPr>
            <p:ph type="sldNum" sz="quarter" idx="10"/>
          </p:nvPr>
        </p:nvSpPr>
        <p:spPr>
          <a:xfrm>
            <a:off x="6457950" y="6356350"/>
            <a:ext cx="2057400" cy="365125"/>
          </a:xfrm>
        </p:spPr>
        <p:txBody>
          <a:bodyPr/>
          <a:lstStyle>
            <a:lvl1pPr>
              <a:defRPr sz="2000" b="1">
                <a:solidFill>
                  <a:schemeClr val="accent6">
                    <a:lumMod val="75000"/>
                  </a:schemeClr>
                </a:solidFill>
              </a:defRPr>
            </a:lvl1pPr>
          </a:lstStyle>
          <a:p>
            <a:fld id="{99A7AB9E-5A61-4154-98E5-79E7B3892B0B}"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lvl1pPr>
              <a:defRPr sz="2000" b="1">
                <a:solidFill>
                  <a:schemeClr val="accent6">
                    <a:lumMod val="75000"/>
                  </a:schemeClr>
                </a:solidFill>
              </a:defRPr>
            </a:lvl1pPr>
          </a:lstStyle>
          <a:p>
            <a:fld id="{99A7AB9E-5A61-4154-98E5-79E7B3892B0B}"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7AB9E-5A61-4154-98E5-79E7B3892B0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45" r:id="rId1"/>
    <p:sldLayoutId id="2147483744" r:id="rId2"/>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jahee.iss.i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21378114">
            <a:off x="5861278" y="357313"/>
            <a:ext cx="3564303" cy="7112231"/>
          </a:xfrm>
          <a:prstGeom prst="rect">
            <a:avLst/>
          </a:prstGeom>
        </p:spPr>
      </p:pic>
      <p:pic>
        <p:nvPicPr>
          <p:cNvPr id="6" name="Picture 5"/>
          <p:cNvPicPr>
            <a:picLocks noChangeAspect="1"/>
          </p:cNvPicPr>
          <p:nvPr/>
        </p:nvPicPr>
        <p:blipFill>
          <a:blip r:embed="rId4"/>
          <a:stretch>
            <a:fillRect/>
          </a:stretch>
        </p:blipFill>
        <p:spPr>
          <a:xfrm>
            <a:off x="334321" y="354629"/>
            <a:ext cx="1266371" cy="1835526"/>
          </a:xfrm>
          <a:prstGeom prst="rect">
            <a:avLst/>
          </a:prstGeom>
        </p:spPr>
      </p:pic>
      <p:pic>
        <p:nvPicPr>
          <p:cNvPr id="10" name="Picture 7"/>
          <p:cNvPicPr>
            <a:picLocks noChangeAspect="1"/>
          </p:cNvPicPr>
          <p:nvPr/>
        </p:nvPicPr>
        <p:blipFill>
          <a:blip r:embed="rId5"/>
          <a:stretch>
            <a:fillRect/>
          </a:stretch>
        </p:blipFill>
        <p:spPr>
          <a:xfrm>
            <a:off x="5371380" y="4340459"/>
            <a:ext cx="3731912" cy="2908112"/>
          </a:xfrm>
          <a:prstGeom prst="rect">
            <a:avLst/>
          </a:prstGeom>
        </p:spPr>
      </p:pic>
      <p:sp>
        <p:nvSpPr>
          <p:cNvPr id="11" name="CasellaDiTesto 10"/>
          <p:cNvSpPr txBox="1"/>
          <p:nvPr/>
        </p:nvSpPr>
        <p:spPr>
          <a:xfrm>
            <a:off x="2636799" y="6303050"/>
            <a:ext cx="2260654" cy="400110"/>
          </a:xfrm>
          <a:prstGeom prst="rect">
            <a:avLst/>
          </a:prstGeom>
          <a:noFill/>
        </p:spPr>
        <p:txBody>
          <a:bodyPr wrap="square" rtlCol="0">
            <a:spAutoFit/>
          </a:bodyPr>
          <a:lstStyle/>
          <a:p>
            <a:r>
              <a:rPr lang="it-IT" sz="1000" dirty="0"/>
              <a:t>Co-</a:t>
            </a:r>
            <a:r>
              <a:rPr lang="it-IT" sz="1000" dirty="0" err="1"/>
              <a:t>founded</a:t>
            </a:r>
            <a:r>
              <a:rPr lang="it-IT" sz="1000" dirty="0"/>
              <a:t> by the </a:t>
            </a:r>
            <a:r>
              <a:rPr lang="it-IT" sz="1000" dirty="0" err="1"/>
              <a:t>Health</a:t>
            </a:r>
            <a:r>
              <a:rPr lang="it-IT" sz="1000" dirty="0"/>
              <a:t> Program  </a:t>
            </a:r>
            <a:br>
              <a:rPr lang="it-IT" sz="1000" dirty="0"/>
            </a:br>
            <a:r>
              <a:rPr lang="it-IT" sz="1000" dirty="0"/>
              <a:t>of the </a:t>
            </a:r>
            <a:r>
              <a:rPr lang="it-IT" sz="1000" dirty="0" err="1"/>
              <a:t>European</a:t>
            </a:r>
            <a:r>
              <a:rPr lang="it-IT" sz="1000" dirty="0"/>
              <a:t> Union - CHAFEA</a:t>
            </a:r>
            <a:endParaRPr lang="es-ES" sz="1000" dirty="0"/>
          </a:p>
        </p:txBody>
      </p:sp>
      <p:sp>
        <p:nvSpPr>
          <p:cNvPr id="17" name="Rettangolo 16"/>
          <p:cNvSpPr/>
          <p:nvPr/>
        </p:nvSpPr>
        <p:spPr>
          <a:xfrm>
            <a:off x="1152166" y="5105401"/>
            <a:ext cx="396047" cy="16835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rotWithShape="1">
          <a:blip r:embed="rId6"/>
          <a:srcRect r="68501" b="-15201"/>
          <a:stretch/>
        </p:blipFill>
        <p:spPr>
          <a:xfrm>
            <a:off x="1973285" y="6303050"/>
            <a:ext cx="567287" cy="454980"/>
          </a:xfrm>
          <a:prstGeom prst="rect">
            <a:avLst/>
          </a:prstGeom>
        </p:spPr>
      </p:pic>
      <p:sp>
        <p:nvSpPr>
          <p:cNvPr id="19" name="Rettangolo 18"/>
          <p:cNvSpPr/>
          <p:nvPr/>
        </p:nvSpPr>
        <p:spPr>
          <a:xfrm>
            <a:off x="749830" y="4044462"/>
            <a:ext cx="348358" cy="27445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po 2"/>
          <p:cNvGrpSpPr/>
          <p:nvPr/>
        </p:nvGrpSpPr>
        <p:grpSpPr>
          <a:xfrm>
            <a:off x="1801398" y="659276"/>
            <a:ext cx="6378091" cy="1152343"/>
            <a:chOff x="1801398" y="659276"/>
            <a:chExt cx="6378091" cy="1152343"/>
          </a:xfrm>
        </p:grpSpPr>
        <p:sp>
          <p:nvSpPr>
            <p:cNvPr id="13" name="CasellaDiTesto 12"/>
            <p:cNvSpPr txBox="1"/>
            <p:nvPr/>
          </p:nvSpPr>
          <p:spPr>
            <a:xfrm>
              <a:off x="2563272" y="1042178"/>
              <a:ext cx="5616217" cy="769441"/>
            </a:xfrm>
            <a:prstGeom prst="rect">
              <a:avLst/>
            </a:prstGeom>
            <a:noFill/>
          </p:spPr>
          <p:txBody>
            <a:bodyPr wrap="none" rtlCol="0">
              <a:spAutoFit/>
            </a:bodyPr>
            <a:lstStyle/>
            <a:p>
              <a:r>
                <a:rPr lang="it-IT" sz="4400" b="1" dirty="0">
                  <a:solidFill>
                    <a:srgbClr val="0070C0"/>
                  </a:solidFill>
                </a:rPr>
                <a:t>H</a:t>
              </a:r>
              <a:r>
                <a:rPr lang="it-IT" sz="3200" b="1" dirty="0">
                  <a:solidFill>
                    <a:srgbClr val="0070C0"/>
                  </a:solidFill>
                </a:rPr>
                <a:t>EALTH </a:t>
              </a:r>
              <a:r>
                <a:rPr lang="it-IT" sz="4400" b="1" dirty="0">
                  <a:solidFill>
                    <a:srgbClr val="0070C0"/>
                  </a:solidFill>
                </a:rPr>
                <a:t>E</a:t>
              </a:r>
              <a:r>
                <a:rPr lang="it-IT" sz="3200" b="1" dirty="0">
                  <a:solidFill>
                    <a:srgbClr val="0070C0"/>
                  </a:solidFill>
                </a:rPr>
                <a:t>QUITY </a:t>
              </a:r>
              <a:r>
                <a:rPr lang="it-IT" sz="4400" b="1" dirty="0">
                  <a:solidFill>
                    <a:srgbClr val="0070C0"/>
                  </a:solidFill>
                </a:rPr>
                <a:t>E</a:t>
              </a:r>
              <a:r>
                <a:rPr lang="it-IT" sz="3200" b="1" dirty="0">
                  <a:solidFill>
                    <a:srgbClr val="0070C0"/>
                  </a:solidFill>
                </a:rPr>
                <a:t>UROPE</a:t>
              </a:r>
              <a:endParaRPr lang="es-ES" sz="3200" b="1" dirty="0">
                <a:solidFill>
                  <a:srgbClr val="0070C0"/>
                </a:solidFill>
              </a:endParaRPr>
            </a:p>
          </p:txBody>
        </p:sp>
        <p:sp>
          <p:nvSpPr>
            <p:cNvPr id="51" name="Rettangolo 50"/>
            <p:cNvSpPr/>
            <p:nvPr/>
          </p:nvSpPr>
          <p:spPr>
            <a:xfrm>
              <a:off x="1801398" y="659276"/>
              <a:ext cx="3741533" cy="707886"/>
            </a:xfrm>
            <a:prstGeom prst="rect">
              <a:avLst/>
            </a:prstGeom>
          </p:spPr>
          <p:txBody>
            <a:bodyPr wrap="square">
              <a:spAutoFit/>
            </a:bodyPr>
            <a:lstStyle/>
            <a:p>
              <a:r>
                <a:rPr lang="it-IT" sz="4000" b="1" dirty="0">
                  <a:solidFill>
                    <a:srgbClr val="FFC000"/>
                  </a:solidFill>
                </a:rPr>
                <a:t>J</a:t>
              </a:r>
              <a:r>
                <a:rPr lang="it-IT" sz="3200" b="1" dirty="0">
                  <a:solidFill>
                    <a:srgbClr val="FFC000"/>
                  </a:solidFill>
                </a:rPr>
                <a:t>OINT </a:t>
              </a:r>
              <a:r>
                <a:rPr lang="it-IT" sz="4000" b="1" dirty="0">
                  <a:solidFill>
                    <a:srgbClr val="FFC000"/>
                  </a:solidFill>
                </a:rPr>
                <a:t>A</a:t>
              </a:r>
              <a:r>
                <a:rPr lang="it-IT" sz="3200" b="1" dirty="0">
                  <a:solidFill>
                    <a:srgbClr val="FFC000"/>
                  </a:solidFill>
                </a:rPr>
                <a:t>CTION </a:t>
              </a:r>
            </a:p>
          </p:txBody>
        </p:sp>
      </p:grpSp>
      <p:sp>
        <p:nvSpPr>
          <p:cNvPr id="52" name="CasellaDiTesto 51"/>
          <p:cNvSpPr txBox="1"/>
          <p:nvPr/>
        </p:nvSpPr>
        <p:spPr>
          <a:xfrm>
            <a:off x="775554" y="3186714"/>
            <a:ext cx="5542681" cy="400110"/>
          </a:xfrm>
          <a:prstGeom prst="rect">
            <a:avLst/>
          </a:prstGeom>
          <a:solidFill>
            <a:srgbClr val="00B0F0"/>
          </a:solidFill>
          <a:ln w="28575">
            <a:solidFill>
              <a:srgbClr val="FAC81A"/>
            </a:solidFill>
          </a:ln>
        </p:spPr>
        <p:txBody>
          <a:bodyPr wrap="square" rtlCol="0">
            <a:spAutoFit/>
          </a:bodyPr>
          <a:lstStyle/>
          <a:p>
            <a:pPr>
              <a:spcBef>
                <a:spcPts val="100"/>
              </a:spcBef>
            </a:pPr>
            <a:r>
              <a:rPr lang="en-US" sz="2000" b="1" dirty="0">
                <a:solidFill>
                  <a:schemeClr val="bg1"/>
                </a:solidFill>
              </a:rPr>
              <a:t>WP3  Monitoring and Evaluation</a:t>
            </a:r>
            <a:endParaRPr lang="es-ES" sz="1600" b="1" dirty="0">
              <a:solidFill>
                <a:schemeClr val="bg1"/>
              </a:solidFill>
            </a:endParaRPr>
          </a:p>
        </p:txBody>
      </p:sp>
      <p:sp>
        <p:nvSpPr>
          <p:cNvPr id="64" name="CasellaDiTesto 63"/>
          <p:cNvSpPr txBox="1"/>
          <p:nvPr/>
        </p:nvSpPr>
        <p:spPr>
          <a:xfrm>
            <a:off x="1054524" y="4340459"/>
            <a:ext cx="2017988" cy="553998"/>
          </a:xfrm>
          <a:prstGeom prst="rect">
            <a:avLst/>
          </a:prstGeom>
          <a:noFill/>
        </p:spPr>
        <p:txBody>
          <a:bodyPr wrap="none" rtlCol="0">
            <a:spAutoFit/>
          </a:bodyPr>
          <a:lstStyle/>
          <a:p>
            <a:r>
              <a:rPr lang="it-IT" sz="1600" b="1" dirty="0">
                <a:solidFill>
                  <a:srgbClr val="0070C0"/>
                </a:solidFill>
              </a:rPr>
              <a:t>Work Package 3 </a:t>
            </a:r>
          </a:p>
          <a:p>
            <a:r>
              <a:rPr lang="it-IT" sz="1400" i="1" dirty="0">
                <a:solidFill>
                  <a:schemeClr val="bg1">
                    <a:lumMod val="50000"/>
                  </a:schemeClr>
                </a:solidFill>
              </a:rPr>
              <a:t>DYPEDE/UPA, Greece</a:t>
            </a:r>
            <a:endParaRPr lang="es-ES" sz="1400" i="1" dirty="0">
              <a:solidFill>
                <a:schemeClr val="bg1">
                  <a:lumMod val="50000"/>
                </a:schemeClr>
              </a:solidFill>
            </a:endParaRPr>
          </a:p>
        </p:txBody>
      </p:sp>
      <p:sp>
        <p:nvSpPr>
          <p:cNvPr id="65" name="CasellaDiTesto 64"/>
          <p:cNvSpPr txBox="1"/>
          <p:nvPr/>
        </p:nvSpPr>
        <p:spPr>
          <a:xfrm>
            <a:off x="6318235" y="2440305"/>
            <a:ext cx="1944141" cy="523220"/>
          </a:xfrm>
          <a:prstGeom prst="rect">
            <a:avLst/>
          </a:prstGeom>
          <a:solidFill>
            <a:schemeClr val="bg1"/>
          </a:solidFill>
          <a:ln w="28575">
            <a:solidFill>
              <a:srgbClr val="FAC81A"/>
            </a:solidFill>
          </a:ln>
        </p:spPr>
        <p:txBody>
          <a:bodyPr wrap="square" rtlCol="0">
            <a:spAutoFit/>
          </a:bodyPr>
          <a:lstStyle/>
          <a:p>
            <a:r>
              <a:rPr lang="it-IT" sz="1400" b="1" dirty="0">
                <a:solidFill>
                  <a:schemeClr val="accent6">
                    <a:lumMod val="75000"/>
                  </a:schemeClr>
                </a:solidFill>
              </a:rPr>
              <a:t> </a:t>
            </a:r>
            <a:r>
              <a:rPr lang="en-US" sz="1400" b="1" dirty="0">
                <a:solidFill>
                  <a:schemeClr val="accent6">
                    <a:lumMod val="75000"/>
                  </a:schemeClr>
                </a:solidFill>
              </a:rPr>
              <a:t>Rome</a:t>
            </a:r>
            <a:r>
              <a:rPr lang="it-IT" sz="1400" b="1" dirty="0">
                <a:solidFill>
                  <a:schemeClr val="accent6">
                    <a:lumMod val="75000"/>
                  </a:schemeClr>
                </a:solidFill>
              </a:rPr>
              <a:t/>
            </a:r>
            <a:br>
              <a:rPr lang="it-IT" sz="1400" b="1" dirty="0">
                <a:solidFill>
                  <a:schemeClr val="accent6">
                    <a:lumMod val="75000"/>
                  </a:schemeClr>
                </a:solidFill>
              </a:rPr>
            </a:br>
            <a:r>
              <a:rPr lang="it-IT" sz="1400" b="1" dirty="0">
                <a:solidFill>
                  <a:schemeClr val="accent6">
                    <a:lumMod val="75000"/>
                  </a:schemeClr>
                </a:solidFill>
              </a:rPr>
              <a:t> 4 October 2019</a:t>
            </a:r>
            <a:endParaRPr lang="es-ES" sz="1400" b="1" dirty="0">
              <a:solidFill>
                <a:schemeClr val="accent6">
                  <a:lumMod val="75000"/>
                </a:schemeClr>
              </a:solidFill>
            </a:endParaRPr>
          </a:p>
        </p:txBody>
      </p:sp>
      <p:sp>
        <p:nvSpPr>
          <p:cNvPr id="70" name="Rettangolo 69"/>
          <p:cNvSpPr/>
          <p:nvPr/>
        </p:nvSpPr>
        <p:spPr>
          <a:xfrm>
            <a:off x="334320" y="2374900"/>
            <a:ext cx="379933" cy="44140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8" name="Gruppo 17"/>
          <p:cNvGrpSpPr/>
          <p:nvPr/>
        </p:nvGrpSpPr>
        <p:grpSpPr>
          <a:xfrm flipH="1">
            <a:off x="8418020" y="-228600"/>
            <a:ext cx="625847" cy="4552003"/>
            <a:chOff x="346339" y="2374900"/>
            <a:chExt cx="1279209" cy="4414098"/>
          </a:xfrm>
        </p:grpSpPr>
        <p:sp>
          <p:nvSpPr>
            <p:cNvPr id="20" name="Rettangolo 19"/>
            <p:cNvSpPr/>
            <p:nvPr/>
          </p:nvSpPr>
          <p:spPr>
            <a:xfrm>
              <a:off x="1257634" y="5470318"/>
              <a:ext cx="367914" cy="131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ttangolo 20"/>
            <p:cNvSpPr/>
            <p:nvPr/>
          </p:nvSpPr>
          <p:spPr>
            <a:xfrm>
              <a:off x="794721" y="3632201"/>
              <a:ext cx="367914" cy="31567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ttangolo 21"/>
            <p:cNvSpPr/>
            <p:nvPr/>
          </p:nvSpPr>
          <p:spPr>
            <a:xfrm>
              <a:off x="346339" y="2374900"/>
              <a:ext cx="367914" cy="44140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Rettangolo 1"/>
          <p:cNvSpPr/>
          <p:nvPr/>
        </p:nvSpPr>
        <p:spPr>
          <a:xfrm>
            <a:off x="5684723" y="2069809"/>
            <a:ext cx="2454583" cy="369332"/>
          </a:xfrm>
          <a:prstGeom prst="rect">
            <a:avLst/>
          </a:prstGeom>
          <a:solidFill>
            <a:srgbClr val="FFC000"/>
          </a:solidFill>
        </p:spPr>
        <p:txBody>
          <a:bodyPr wrap="none">
            <a:spAutoFit/>
          </a:bodyPr>
          <a:lstStyle/>
          <a:p>
            <a:r>
              <a:rPr lang="it-IT" b="1" dirty="0" smtClean="0">
                <a:solidFill>
                  <a:schemeClr val="bg1"/>
                </a:solidFill>
              </a:rPr>
              <a:t>PLENARY MEETING</a:t>
            </a:r>
            <a:endParaRPr lang="it-IT" b="1" dirty="0">
              <a:solidFill>
                <a:schemeClr val="bg1"/>
              </a:solidFill>
            </a:endParaRPr>
          </a:p>
        </p:txBody>
      </p:sp>
      <p:sp>
        <p:nvSpPr>
          <p:cNvPr id="4" name="Rettangolo 3"/>
          <p:cNvSpPr/>
          <p:nvPr/>
        </p:nvSpPr>
        <p:spPr>
          <a:xfrm>
            <a:off x="1556915" y="5139874"/>
            <a:ext cx="4788267" cy="523220"/>
          </a:xfrm>
          <a:prstGeom prst="rect">
            <a:avLst/>
          </a:prstGeom>
        </p:spPr>
        <p:txBody>
          <a:bodyPr wrap="square">
            <a:spAutoFit/>
          </a:bodyPr>
          <a:lstStyle/>
          <a:p>
            <a:r>
              <a:rPr lang="it-IT" sz="1400" b="1" dirty="0">
                <a:solidFill>
                  <a:schemeClr val="tx1">
                    <a:lumMod val="50000"/>
                    <a:lumOff val="50000"/>
                  </a:schemeClr>
                </a:solidFill>
              </a:rPr>
              <a:t>Apostolos Vantarakis, Joanna Velissari</a:t>
            </a:r>
          </a:p>
          <a:p>
            <a:r>
              <a:rPr lang="it-IT" sz="1400" b="1" dirty="0">
                <a:solidFill>
                  <a:schemeClr val="tx1">
                    <a:lumMod val="50000"/>
                    <a:lumOff val="50000"/>
                  </a:schemeClr>
                </a:solidFill>
              </a:rPr>
              <a:t>DYPEDE/UPA</a:t>
            </a:r>
            <a:endParaRPr lang="es-ES" sz="1400" dirty="0">
              <a:solidFill>
                <a:schemeClr val="tx1">
                  <a:lumMod val="50000"/>
                  <a:lumOff val="50000"/>
                </a:schemeClr>
              </a:solidFill>
            </a:endParaRPr>
          </a:p>
        </p:txBody>
      </p:sp>
    </p:spTree>
    <p:extLst>
      <p:ext uri="{BB962C8B-B14F-4D97-AF65-F5344CB8AC3E}">
        <p14:creationId xmlns:p14="http://schemas.microsoft.com/office/powerpoint/2010/main" val="2461546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380744" y="843758"/>
            <a:ext cx="7134606" cy="954107"/>
          </a:xfrm>
          <a:prstGeom prst="rect">
            <a:avLst/>
          </a:prstGeom>
        </p:spPr>
        <p:txBody>
          <a:bodyPr wrap="square">
            <a:spAutoFit/>
          </a:bodyPr>
          <a:lstStyle/>
          <a:p>
            <a:r>
              <a:rPr lang="en-US" sz="2800" b="1" dirty="0"/>
              <a:t>The final evaluation of outcomes aims at ensuring</a:t>
            </a:r>
            <a:endParaRPr lang="en-US" sz="2800" dirty="0"/>
          </a:p>
        </p:txBody>
      </p:sp>
      <p:sp>
        <p:nvSpPr>
          <p:cNvPr id="5" name="Ορθογώνιο 4">
            <a:extLst>
              <a:ext uri="{FF2B5EF4-FFF2-40B4-BE49-F238E27FC236}">
                <a16:creationId xmlns:a16="http://schemas.microsoft.com/office/drawing/2014/main" id="{4F74ADA5-36D1-4F57-B34E-287E09814F91}"/>
              </a:ext>
            </a:extLst>
          </p:cNvPr>
          <p:cNvSpPr/>
          <p:nvPr/>
        </p:nvSpPr>
        <p:spPr>
          <a:xfrm>
            <a:off x="1248229" y="1948150"/>
            <a:ext cx="7267121" cy="3046988"/>
          </a:xfrm>
          <a:prstGeom prst="rect">
            <a:avLst/>
          </a:prstGeom>
        </p:spPr>
        <p:txBody>
          <a:bodyPr wrap="square">
            <a:spAutoFit/>
          </a:bodyPr>
          <a:lstStyle/>
          <a:p>
            <a:pPr marL="285750" indent="-285750">
              <a:buFont typeface="Wingdings" panose="05000000000000000000" pitchFamily="2" charset="2"/>
              <a:buChar char="q"/>
            </a:pPr>
            <a:r>
              <a:rPr lang="en-US" sz="2400" dirty="0"/>
              <a:t>an evaluation of the possible impact provided by the actions implemented at the country and European level; </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elaboration of the recommendations that will be produced at the end of the JA to help improving the programs and policies aiming to address HI in EU countries after the JA. </a:t>
            </a:r>
          </a:p>
        </p:txBody>
      </p:sp>
    </p:spTree>
    <p:extLst>
      <p:ext uri="{BB962C8B-B14F-4D97-AF65-F5344CB8AC3E}">
        <p14:creationId xmlns:p14="http://schemas.microsoft.com/office/powerpoint/2010/main" val="53400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691640" y="945358"/>
            <a:ext cx="6382512" cy="523220"/>
          </a:xfrm>
          <a:prstGeom prst="rect">
            <a:avLst/>
          </a:prstGeom>
        </p:spPr>
        <p:txBody>
          <a:bodyPr wrap="square">
            <a:spAutoFit/>
          </a:bodyPr>
          <a:lstStyle/>
          <a:p>
            <a:r>
              <a:rPr lang="en-US" sz="2800" b="1" dirty="0"/>
              <a:t>Deliverables linked to this WP</a:t>
            </a:r>
            <a:endParaRPr lang="en-US" sz="2800" dirty="0"/>
          </a:p>
        </p:txBody>
      </p:sp>
      <p:sp>
        <p:nvSpPr>
          <p:cNvPr id="5" name="Ορθογώνιο 4">
            <a:extLst>
              <a:ext uri="{FF2B5EF4-FFF2-40B4-BE49-F238E27FC236}">
                <a16:creationId xmlns:a16="http://schemas.microsoft.com/office/drawing/2014/main" id="{4F74ADA5-36D1-4F57-B34E-287E09814F91}"/>
              </a:ext>
            </a:extLst>
          </p:cNvPr>
          <p:cNvSpPr/>
          <p:nvPr/>
        </p:nvSpPr>
        <p:spPr>
          <a:xfrm>
            <a:off x="1071715" y="1948150"/>
            <a:ext cx="7718323" cy="4154984"/>
          </a:xfrm>
          <a:prstGeom prst="rect">
            <a:avLst/>
          </a:prstGeom>
        </p:spPr>
        <p:txBody>
          <a:bodyPr wrap="square">
            <a:spAutoFit/>
          </a:bodyPr>
          <a:lstStyle/>
          <a:p>
            <a:pPr marL="285750" indent="-285750">
              <a:buFont typeface="Wingdings" panose="05000000000000000000" pitchFamily="2" charset="2"/>
              <a:buChar char="q"/>
            </a:pPr>
            <a:r>
              <a:rPr lang="en-US" sz="2400" dirty="0">
                <a:solidFill>
                  <a:schemeClr val="accent3">
                    <a:lumMod val="75000"/>
                  </a:schemeClr>
                </a:solidFill>
              </a:rPr>
              <a:t>Monitoring &amp; Evaluation framework </a:t>
            </a:r>
            <a:r>
              <a:rPr lang="en-US" sz="2400" b="1" dirty="0">
                <a:solidFill>
                  <a:schemeClr val="accent3">
                    <a:lumMod val="75000"/>
                  </a:schemeClr>
                </a:solidFill>
              </a:rPr>
              <a:t>(M4)   	</a:t>
            </a:r>
            <a:r>
              <a:rPr lang="en-US" sz="2400" b="1" dirty="0">
                <a:solidFill>
                  <a:schemeClr val="accent3">
                    <a:lumMod val="75000"/>
                  </a:schemeClr>
                </a:solidFill>
                <a:latin typeface="Garamond" panose="02020404030301010803" pitchFamily="18" charset="0"/>
                <a:sym typeface="Wingdings" panose="05000000000000000000" pitchFamily="2" charset="2"/>
              </a:rPr>
              <a:t>√</a:t>
            </a:r>
            <a:r>
              <a:rPr lang="en-US" sz="2400" b="1" dirty="0">
                <a:solidFill>
                  <a:schemeClr val="accent3">
                    <a:lumMod val="75000"/>
                  </a:schemeClr>
                </a:solidFill>
              </a:rPr>
              <a:t> </a:t>
            </a:r>
            <a:r>
              <a:rPr lang="en-US" sz="2400" b="1" dirty="0">
                <a:solidFill>
                  <a:schemeClr val="accent3">
                    <a:lumMod val="75000"/>
                  </a:schemeClr>
                </a:solidFill>
                <a:sym typeface="Wingdings" panose="05000000000000000000" pitchFamily="2" charset="2"/>
              </a:rPr>
              <a:t></a:t>
            </a:r>
            <a:endParaRPr lang="en-US" sz="2400" b="1" dirty="0">
              <a:solidFill>
                <a:schemeClr val="accent3">
                  <a:lumMod val="75000"/>
                </a:schemeClr>
              </a:solidFill>
            </a:endParaRP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solidFill>
                  <a:schemeClr val="accent3">
                    <a:lumMod val="75000"/>
                  </a:schemeClr>
                </a:solidFill>
              </a:rPr>
              <a:t>Timetable of evaluation 							</a:t>
            </a:r>
            <a:r>
              <a:rPr lang="en-US" sz="2400" b="1" dirty="0">
                <a:solidFill>
                  <a:schemeClr val="accent3">
                    <a:lumMod val="75000"/>
                  </a:schemeClr>
                </a:solidFill>
                <a:latin typeface="Garamond" panose="02020404030301010803" pitchFamily="18" charset="0"/>
                <a:sym typeface="Wingdings" panose="05000000000000000000" pitchFamily="2" charset="2"/>
              </a:rPr>
              <a:t>√</a:t>
            </a:r>
            <a:r>
              <a:rPr lang="en-US" sz="2400" b="1" dirty="0">
                <a:solidFill>
                  <a:schemeClr val="accent3">
                    <a:lumMod val="75000"/>
                  </a:schemeClr>
                </a:solidFill>
              </a:rPr>
              <a:t> </a:t>
            </a:r>
            <a:r>
              <a:rPr lang="en-US" sz="2400" b="1" dirty="0">
                <a:solidFill>
                  <a:schemeClr val="accent3">
                    <a:lumMod val="75000"/>
                  </a:schemeClr>
                </a:solidFill>
                <a:sym typeface="Wingdings" panose="05000000000000000000" pitchFamily="2" charset="2"/>
              </a:rPr>
              <a:t></a:t>
            </a:r>
            <a:endParaRPr lang="en-US" sz="2400" dirty="0">
              <a:solidFill>
                <a:schemeClr val="accent3">
                  <a:lumMod val="75000"/>
                </a:schemeClr>
              </a:solidFill>
            </a:endParaRPr>
          </a:p>
          <a:p>
            <a:pPr marL="285750" indent="-285750">
              <a:buFont typeface="Wingdings" panose="05000000000000000000" pitchFamily="2" charset="2"/>
              <a:buChar char="q"/>
            </a:pPr>
            <a:endParaRPr lang="el-GR" sz="2400" dirty="0"/>
          </a:p>
          <a:p>
            <a:pPr marL="285750" indent="-285750">
              <a:buFont typeface="Wingdings" panose="05000000000000000000" pitchFamily="2" charset="2"/>
              <a:buChar char="q"/>
            </a:pPr>
            <a:r>
              <a:rPr lang="en-US" sz="2400" dirty="0"/>
              <a:t>Intermediate report </a:t>
            </a:r>
            <a:r>
              <a:rPr lang="en-US" sz="2400" b="1" dirty="0"/>
              <a:t>(M18)</a:t>
            </a:r>
          </a:p>
          <a:p>
            <a:pPr marL="742950" lvl="1" indent="-285750">
              <a:buFont typeface="Wingdings" panose="05000000000000000000" pitchFamily="2" charset="2"/>
              <a:buChar char="q"/>
            </a:pPr>
            <a:r>
              <a:rPr lang="en-US" sz="2400" dirty="0"/>
              <a:t>Internal </a:t>
            </a:r>
          </a:p>
          <a:p>
            <a:pPr marL="742950" lvl="1" indent="-285750">
              <a:buFont typeface="Wingdings" panose="05000000000000000000" pitchFamily="2" charset="2"/>
              <a:buChar char="q"/>
            </a:pPr>
            <a:r>
              <a:rPr lang="en-US" sz="2400" dirty="0"/>
              <a:t>External </a:t>
            </a:r>
            <a:endParaRPr lang="el-GR" sz="2400" dirty="0"/>
          </a:p>
          <a:p>
            <a:pPr marL="285750" indent="-285750">
              <a:buFont typeface="Wingdings" panose="05000000000000000000" pitchFamily="2" charset="2"/>
              <a:buChar char="q"/>
            </a:pPr>
            <a:endParaRPr lang="el-GR" sz="2400" dirty="0"/>
          </a:p>
          <a:p>
            <a:pPr marL="285750" indent="-285750">
              <a:buFont typeface="Wingdings" panose="05000000000000000000" pitchFamily="2" charset="2"/>
              <a:buChar char="q"/>
            </a:pPr>
            <a:r>
              <a:rPr lang="en-US" sz="2400" dirty="0"/>
              <a:t>Final evaluation report </a:t>
            </a:r>
            <a:r>
              <a:rPr lang="en-US" sz="2400" b="1" dirty="0"/>
              <a:t>(M36)</a:t>
            </a:r>
            <a:r>
              <a:rPr lang="en-US" sz="2400" dirty="0"/>
              <a:t> </a:t>
            </a:r>
          </a:p>
          <a:p>
            <a:pPr marL="742950" lvl="1" indent="-285750">
              <a:buFont typeface="Wingdings" panose="05000000000000000000" pitchFamily="2" charset="2"/>
              <a:buChar char="q"/>
            </a:pPr>
            <a:r>
              <a:rPr lang="en-US" sz="2400" dirty="0"/>
              <a:t>Internal</a:t>
            </a:r>
          </a:p>
          <a:p>
            <a:pPr marL="742950" lvl="1" indent="-285750">
              <a:buFont typeface="Wingdings" panose="05000000000000000000" pitchFamily="2" charset="2"/>
              <a:buChar char="q"/>
            </a:pPr>
            <a:r>
              <a:rPr lang="en-US" sz="2400" dirty="0"/>
              <a:t>External</a:t>
            </a:r>
          </a:p>
        </p:txBody>
      </p:sp>
    </p:spTree>
    <p:extLst>
      <p:ext uri="{BB962C8B-B14F-4D97-AF65-F5344CB8AC3E}">
        <p14:creationId xmlns:p14="http://schemas.microsoft.com/office/powerpoint/2010/main" val="232756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241271" y="886438"/>
            <a:ext cx="7134225" cy="523220"/>
          </a:xfrm>
          <a:prstGeom prst="rect">
            <a:avLst/>
          </a:prstGeom>
        </p:spPr>
        <p:txBody>
          <a:bodyPr wrap="square">
            <a:spAutoFit/>
          </a:bodyPr>
          <a:lstStyle/>
          <a:p>
            <a:r>
              <a:rPr lang="en-US" sz="2800" b="1" dirty="0"/>
              <a:t>Milestones to be reached by this WP </a:t>
            </a:r>
          </a:p>
        </p:txBody>
      </p:sp>
      <p:sp>
        <p:nvSpPr>
          <p:cNvPr id="5" name="Ορθογώνιο 4">
            <a:extLst>
              <a:ext uri="{FF2B5EF4-FFF2-40B4-BE49-F238E27FC236}">
                <a16:creationId xmlns:a16="http://schemas.microsoft.com/office/drawing/2014/main" id="{4F74ADA5-36D1-4F57-B34E-287E09814F91}"/>
              </a:ext>
            </a:extLst>
          </p:cNvPr>
          <p:cNvSpPr/>
          <p:nvPr/>
        </p:nvSpPr>
        <p:spPr>
          <a:xfrm>
            <a:off x="1101418" y="1795750"/>
            <a:ext cx="7636182" cy="3416320"/>
          </a:xfrm>
          <a:prstGeom prst="rect">
            <a:avLst/>
          </a:prstGeom>
        </p:spPr>
        <p:txBody>
          <a:bodyPr wrap="square">
            <a:spAutoFit/>
          </a:bodyPr>
          <a:lstStyle/>
          <a:p>
            <a:pPr marL="285750" indent="-285750">
              <a:buFont typeface="Wingdings" panose="05000000000000000000" pitchFamily="2" charset="2"/>
              <a:buChar char="q"/>
            </a:pPr>
            <a:r>
              <a:rPr lang="en-US" sz="2400" b="1" dirty="0">
                <a:solidFill>
                  <a:schemeClr val="accent3">
                    <a:lumMod val="75000"/>
                  </a:schemeClr>
                </a:solidFill>
              </a:rPr>
              <a:t>Framework </a:t>
            </a:r>
            <a:r>
              <a:rPr lang="en-US" sz="2400" dirty="0">
                <a:solidFill>
                  <a:schemeClr val="accent3">
                    <a:lumMod val="75000"/>
                  </a:schemeClr>
                </a:solidFill>
              </a:rPr>
              <a:t>available for partners on EC platform and Wrike (M4)			 							</a:t>
            </a:r>
            <a:r>
              <a:rPr lang="en-US" sz="2400" b="1" dirty="0">
                <a:solidFill>
                  <a:schemeClr val="accent3">
                    <a:lumMod val="75000"/>
                  </a:schemeClr>
                </a:solidFill>
                <a:latin typeface="Garamond" panose="02020404030301010803" pitchFamily="18" charset="0"/>
                <a:sym typeface="Wingdings" panose="05000000000000000000" pitchFamily="2" charset="2"/>
              </a:rPr>
              <a:t> √</a:t>
            </a:r>
            <a:r>
              <a:rPr lang="en-US" sz="2400" b="1" dirty="0">
                <a:solidFill>
                  <a:schemeClr val="accent3">
                    <a:lumMod val="75000"/>
                  </a:schemeClr>
                </a:solidFill>
              </a:rPr>
              <a:t> </a:t>
            </a:r>
            <a:r>
              <a:rPr lang="en-US" sz="2400" b="1" dirty="0">
                <a:solidFill>
                  <a:schemeClr val="accent3">
                    <a:lumMod val="75000"/>
                  </a:schemeClr>
                </a:solidFill>
                <a:sym typeface="Wingdings" panose="05000000000000000000" pitchFamily="2" charset="2"/>
              </a:rPr>
              <a:t></a:t>
            </a:r>
            <a:endParaRPr lang="en-US" sz="2400" dirty="0">
              <a:solidFill>
                <a:schemeClr val="accent3">
                  <a:lumMod val="75000"/>
                </a:schemeClr>
              </a:solidFill>
            </a:endParaRPr>
          </a:p>
          <a:p>
            <a:pPr marL="285750" indent="-285750">
              <a:buFont typeface="Wingdings" panose="05000000000000000000" pitchFamily="2" charset="2"/>
              <a:buChar char="q"/>
            </a:pPr>
            <a:r>
              <a:rPr lang="en-US" sz="2400" dirty="0">
                <a:solidFill>
                  <a:schemeClr val="accent3">
                    <a:lumMod val="75000"/>
                  </a:schemeClr>
                </a:solidFill>
              </a:rPr>
              <a:t>A timetable for PFA for has been produced </a:t>
            </a:r>
          </a:p>
          <a:p>
            <a:r>
              <a:rPr lang="en-US" sz="2400" dirty="0">
                <a:solidFill>
                  <a:schemeClr val="accent3">
                    <a:lumMod val="75000"/>
                  </a:schemeClr>
                </a:solidFill>
              </a:rPr>
              <a:t>(M5) 									</a:t>
            </a:r>
            <a:r>
              <a:rPr lang="en-US" sz="2400" b="1" dirty="0">
                <a:solidFill>
                  <a:schemeClr val="accent3">
                    <a:lumMod val="75000"/>
                  </a:schemeClr>
                </a:solidFill>
                <a:latin typeface="Garamond" panose="02020404030301010803" pitchFamily="18" charset="0"/>
                <a:sym typeface="Wingdings" panose="05000000000000000000" pitchFamily="2" charset="2"/>
              </a:rPr>
              <a:t> 					 √</a:t>
            </a:r>
            <a:r>
              <a:rPr lang="en-US" sz="2400" b="1" dirty="0">
                <a:solidFill>
                  <a:schemeClr val="accent3">
                    <a:lumMod val="75000"/>
                  </a:schemeClr>
                </a:solidFill>
              </a:rPr>
              <a:t> </a:t>
            </a:r>
            <a:r>
              <a:rPr lang="en-US" sz="2400" b="1" dirty="0">
                <a:solidFill>
                  <a:schemeClr val="accent3">
                    <a:lumMod val="75000"/>
                  </a:schemeClr>
                </a:solidFill>
                <a:sym typeface="Wingdings" panose="05000000000000000000" pitchFamily="2" charset="2"/>
              </a:rPr>
              <a:t></a:t>
            </a:r>
          </a:p>
          <a:p>
            <a:endParaRPr lang="en-US" sz="2400" dirty="0">
              <a:solidFill>
                <a:srgbClr val="00B050"/>
              </a:solidFill>
            </a:endParaRPr>
          </a:p>
          <a:p>
            <a:pPr marL="285750" indent="-285750">
              <a:buFont typeface="Wingdings" panose="05000000000000000000" pitchFamily="2" charset="2"/>
              <a:buChar char="q"/>
            </a:pPr>
            <a:r>
              <a:rPr lang="en-US" sz="2400" dirty="0"/>
              <a:t>Intermediate monitoring report available for partners on EC platform and specific websites (M18). </a:t>
            </a:r>
          </a:p>
          <a:p>
            <a:pPr marL="285750" indent="-285750">
              <a:buFont typeface="Wingdings" panose="05000000000000000000" pitchFamily="2" charset="2"/>
              <a:buChar char="q"/>
            </a:pPr>
            <a:r>
              <a:rPr lang="en-US" sz="2400" dirty="0"/>
              <a:t>Final evaluation report available for partners on the EC platform and specific websites (M36) 	</a:t>
            </a:r>
          </a:p>
        </p:txBody>
      </p:sp>
    </p:spTree>
    <p:extLst>
      <p:ext uri="{BB962C8B-B14F-4D97-AF65-F5344CB8AC3E}">
        <p14:creationId xmlns:p14="http://schemas.microsoft.com/office/powerpoint/2010/main" val="33841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104137" y="683748"/>
            <a:ext cx="7735063" cy="461665"/>
          </a:xfrm>
          <a:prstGeom prst="rect">
            <a:avLst/>
          </a:prstGeom>
        </p:spPr>
        <p:txBody>
          <a:bodyPr wrap="square">
            <a:spAutoFit/>
          </a:bodyPr>
          <a:lstStyle/>
          <a:p>
            <a:r>
              <a:rPr lang="en-US" sz="2400" b="1" dirty="0"/>
              <a:t>Monitoring &amp; Evaluation framework tasks </a:t>
            </a:r>
          </a:p>
        </p:txBody>
      </p:sp>
      <p:graphicFrame>
        <p:nvGraphicFramePr>
          <p:cNvPr id="4" name="Διάγραμμα 3">
            <a:extLst>
              <a:ext uri="{FF2B5EF4-FFF2-40B4-BE49-F238E27FC236}">
                <a16:creationId xmlns:a16="http://schemas.microsoft.com/office/drawing/2014/main" id="{A9C5467F-97DB-4916-BA32-4D5C33D6B997}"/>
              </a:ext>
            </a:extLst>
          </p:cNvPr>
          <p:cNvGraphicFramePr/>
          <p:nvPr>
            <p:extLst>
              <p:ext uri="{D42A27DB-BD31-4B8C-83A1-F6EECF244321}">
                <p14:modId xmlns:p14="http://schemas.microsoft.com/office/powerpoint/2010/main" val="2208362116"/>
              </p:ext>
            </p:extLst>
          </p:nvPr>
        </p:nvGraphicFramePr>
        <p:xfrm>
          <a:off x="286598" y="2091407"/>
          <a:ext cx="640916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Στρογγύλεμα γωνιών 5">
            <a:extLst>
              <a:ext uri="{FF2B5EF4-FFF2-40B4-BE49-F238E27FC236}">
                <a16:creationId xmlns:a16="http://schemas.microsoft.com/office/drawing/2014/main" id="{1D7F7517-5423-40FE-9822-EB785EB9AA61}"/>
              </a:ext>
            </a:extLst>
          </p:cNvPr>
          <p:cNvSpPr/>
          <p:nvPr/>
        </p:nvSpPr>
        <p:spPr>
          <a:xfrm>
            <a:off x="6531543" y="3254477"/>
            <a:ext cx="1691149" cy="105126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Intermediate and final evaluation</a:t>
            </a:r>
            <a:endParaRPr lang="el-GR" dirty="0"/>
          </a:p>
        </p:txBody>
      </p:sp>
      <p:sp>
        <p:nvSpPr>
          <p:cNvPr id="7" name="Σύμβολο πρόσθεσης 6">
            <a:extLst>
              <a:ext uri="{FF2B5EF4-FFF2-40B4-BE49-F238E27FC236}">
                <a16:creationId xmlns:a16="http://schemas.microsoft.com/office/drawing/2014/main" id="{EEB0B076-BDA8-4268-9AAD-37AE222481EB}"/>
              </a:ext>
            </a:extLst>
          </p:cNvPr>
          <p:cNvSpPr/>
          <p:nvPr/>
        </p:nvSpPr>
        <p:spPr>
          <a:xfrm>
            <a:off x="5427409" y="3500284"/>
            <a:ext cx="806245" cy="629264"/>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9839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104137" y="683748"/>
            <a:ext cx="7096433" cy="523220"/>
          </a:xfrm>
          <a:prstGeom prst="rect">
            <a:avLst/>
          </a:prstGeom>
        </p:spPr>
        <p:txBody>
          <a:bodyPr wrap="square">
            <a:spAutoFit/>
          </a:bodyPr>
          <a:lstStyle/>
          <a:p>
            <a:r>
              <a:rPr lang="en-US" sz="2800" b="1" dirty="0"/>
              <a:t>Monitoring &amp; Evaluation framework (M4) </a:t>
            </a:r>
          </a:p>
        </p:txBody>
      </p:sp>
      <p:sp>
        <p:nvSpPr>
          <p:cNvPr id="5" name="Ορθογώνιο 4">
            <a:extLst>
              <a:ext uri="{FF2B5EF4-FFF2-40B4-BE49-F238E27FC236}">
                <a16:creationId xmlns:a16="http://schemas.microsoft.com/office/drawing/2014/main" id="{4F74ADA5-36D1-4F57-B34E-287E09814F91}"/>
              </a:ext>
            </a:extLst>
          </p:cNvPr>
          <p:cNvSpPr/>
          <p:nvPr/>
        </p:nvSpPr>
        <p:spPr>
          <a:xfrm>
            <a:off x="1104137" y="1339592"/>
            <a:ext cx="7708169" cy="4401205"/>
          </a:xfrm>
          <a:prstGeom prst="rect">
            <a:avLst/>
          </a:prstGeom>
        </p:spPr>
        <p:txBody>
          <a:bodyPr wrap="square">
            <a:spAutoFit/>
          </a:bodyPr>
          <a:lstStyle/>
          <a:p>
            <a:endParaRPr lang="en-US" sz="2000" b="1" dirty="0"/>
          </a:p>
          <a:p>
            <a:r>
              <a:rPr lang="en-US" sz="2000" b="1" dirty="0"/>
              <a:t>Task 3.2 Continuous process monitoring </a:t>
            </a:r>
            <a:endParaRPr lang="en-US" sz="2000" dirty="0"/>
          </a:p>
          <a:p>
            <a:endParaRPr lang="en-US" sz="2000" dirty="0"/>
          </a:p>
          <a:p>
            <a:r>
              <a:rPr lang="en-US" sz="2000" dirty="0"/>
              <a:t>This task consists in ensuring that project milestones and projects outputs are met in accordance with planned activities. </a:t>
            </a:r>
          </a:p>
          <a:p>
            <a:endParaRPr lang="en-US" sz="2000" dirty="0"/>
          </a:p>
          <a:p>
            <a:r>
              <a:rPr lang="en-US" sz="2000" b="1" dirty="0"/>
              <a:t>Periodic monitoring</a:t>
            </a:r>
            <a:r>
              <a:rPr lang="en-US" sz="2000" dirty="0"/>
              <a:t> (realized in collaboration with WP1) will allow to check the compliance with the planned project activities, the appropriateness of expenditure and the quality of the staff involved in the project. </a:t>
            </a:r>
          </a:p>
          <a:p>
            <a:endParaRPr lang="en-US" sz="2000" dirty="0"/>
          </a:p>
          <a:p>
            <a:r>
              <a:rPr lang="en-US" sz="2000" dirty="0"/>
              <a:t>The possible causes of such discrepancies will be identified to take any appropriate corrective actions. </a:t>
            </a:r>
          </a:p>
          <a:p>
            <a:endParaRPr lang="en-US" sz="2000" dirty="0"/>
          </a:p>
        </p:txBody>
      </p:sp>
    </p:spTree>
    <p:extLst>
      <p:ext uri="{BB962C8B-B14F-4D97-AF65-F5344CB8AC3E}">
        <p14:creationId xmlns:p14="http://schemas.microsoft.com/office/powerpoint/2010/main" val="476536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691640" y="945358"/>
            <a:ext cx="6382512" cy="461665"/>
          </a:xfrm>
          <a:prstGeom prst="rect">
            <a:avLst/>
          </a:prstGeom>
        </p:spPr>
        <p:txBody>
          <a:bodyPr wrap="square">
            <a:spAutoFit/>
          </a:bodyPr>
          <a:lstStyle/>
          <a:p>
            <a:r>
              <a:rPr lang="en-US" sz="2400" b="1" dirty="0"/>
              <a:t>Monitoring &amp; Evaluation framework (M4) </a:t>
            </a:r>
          </a:p>
        </p:txBody>
      </p:sp>
      <p:sp>
        <p:nvSpPr>
          <p:cNvPr id="5" name="Ορθογώνιο 4">
            <a:extLst>
              <a:ext uri="{FF2B5EF4-FFF2-40B4-BE49-F238E27FC236}">
                <a16:creationId xmlns:a16="http://schemas.microsoft.com/office/drawing/2014/main" id="{4F74ADA5-36D1-4F57-B34E-287E09814F91}"/>
              </a:ext>
            </a:extLst>
          </p:cNvPr>
          <p:cNvSpPr/>
          <p:nvPr/>
        </p:nvSpPr>
        <p:spPr>
          <a:xfrm>
            <a:off x="977900" y="1948150"/>
            <a:ext cx="7807512" cy="2862322"/>
          </a:xfrm>
          <a:prstGeom prst="rect">
            <a:avLst/>
          </a:prstGeom>
        </p:spPr>
        <p:txBody>
          <a:bodyPr wrap="square">
            <a:spAutoFit/>
          </a:bodyPr>
          <a:lstStyle/>
          <a:p>
            <a:r>
              <a:rPr lang="en-US" sz="2000" b="1" dirty="0"/>
              <a:t>Task 3.3 Continuous outcome monitoring </a:t>
            </a:r>
          </a:p>
          <a:p>
            <a:endParaRPr lang="en-US" sz="2000" dirty="0"/>
          </a:p>
          <a:p>
            <a:r>
              <a:rPr lang="en-US" sz="2000" dirty="0"/>
              <a:t>This task consists in evaluating if planned activities generate the benefits described in the specific objectives of the JA. </a:t>
            </a:r>
          </a:p>
          <a:p>
            <a:endParaRPr lang="en-US" sz="2000" dirty="0"/>
          </a:p>
          <a:p>
            <a:r>
              <a:rPr lang="en-US" sz="2000" b="1" dirty="0"/>
              <a:t>Periodic monitoring</a:t>
            </a:r>
            <a:r>
              <a:rPr lang="en-US" sz="2000" dirty="0"/>
              <a:t> (realized in collaboration with WP1) will allow to check the effectiveness of the activities implemented by partners 	</a:t>
            </a:r>
          </a:p>
          <a:p>
            <a:endParaRPr lang="el-GR" sz="2000" dirty="0"/>
          </a:p>
        </p:txBody>
      </p:sp>
    </p:spTree>
    <p:extLst>
      <p:ext uri="{BB962C8B-B14F-4D97-AF65-F5344CB8AC3E}">
        <p14:creationId xmlns:p14="http://schemas.microsoft.com/office/powerpoint/2010/main" val="91052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691640" y="945358"/>
            <a:ext cx="6382512" cy="461665"/>
          </a:xfrm>
          <a:prstGeom prst="rect">
            <a:avLst/>
          </a:prstGeom>
        </p:spPr>
        <p:txBody>
          <a:bodyPr wrap="square">
            <a:spAutoFit/>
          </a:bodyPr>
          <a:lstStyle/>
          <a:p>
            <a:r>
              <a:rPr lang="en-US" sz="2400" b="1" dirty="0"/>
              <a:t>Monitoring &amp; Evaluation framework (M4) </a:t>
            </a:r>
          </a:p>
        </p:txBody>
      </p:sp>
      <p:sp>
        <p:nvSpPr>
          <p:cNvPr id="5" name="Ορθογώνιο 4">
            <a:extLst>
              <a:ext uri="{FF2B5EF4-FFF2-40B4-BE49-F238E27FC236}">
                <a16:creationId xmlns:a16="http://schemas.microsoft.com/office/drawing/2014/main" id="{4F74ADA5-36D1-4F57-B34E-287E09814F91}"/>
              </a:ext>
            </a:extLst>
          </p:cNvPr>
          <p:cNvSpPr/>
          <p:nvPr/>
        </p:nvSpPr>
        <p:spPr>
          <a:xfrm>
            <a:off x="884903" y="1948150"/>
            <a:ext cx="7885471" cy="2692676"/>
          </a:xfrm>
          <a:prstGeom prst="rect">
            <a:avLst/>
          </a:prstGeom>
        </p:spPr>
        <p:txBody>
          <a:bodyPr wrap="square">
            <a:spAutoFit/>
          </a:bodyPr>
          <a:lstStyle/>
          <a:p>
            <a:r>
              <a:rPr lang="en-US" sz="2000" b="1" dirty="0"/>
              <a:t>Task 3.4 Continuous context monitoring </a:t>
            </a:r>
          </a:p>
          <a:p>
            <a:endParaRPr lang="en-US" dirty="0"/>
          </a:p>
          <a:p>
            <a:r>
              <a:rPr lang="en-US" dirty="0"/>
              <a:t>This task consists in ensuring the sustainability of the project during its execution. The risks of the project failure will be concretely evaluated in relation to the hypotheses formulated in the risk analysis section. </a:t>
            </a:r>
          </a:p>
          <a:p>
            <a:endParaRPr lang="en-US" dirty="0"/>
          </a:p>
          <a:p>
            <a:r>
              <a:rPr lang="en-US" dirty="0"/>
              <a:t>Context monitoring will be an integral part of the periodic monitoring report and will be provided annually 	</a:t>
            </a:r>
          </a:p>
          <a:p>
            <a:endParaRPr lang="el-GR" dirty="0"/>
          </a:p>
        </p:txBody>
      </p:sp>
    </p:spTree>
    <p:extLst>
      <p:ext uri="{BB962C8B-B14F-4D97-AF65-F5344CB8AC3E}">
        <p14:creationId xmlns:p14="http://schemas.microsoft.com/office/powerpoint/2010/main" val="274020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F74ADA5-36D1-4F57-B34E-287E09814F91}"/>
              </a:ext>
            </a:extLst>
          </p:cNvPr>
          <p:cNvSpPr/>
          <p:nvPr/>
        </p:nvSpPr>
        <p:spPr>
          <a:xfrm>
            <a:off x="1179918" y="1733224"/>
            <a:ext cx="7413932" cy="2031325"/>
          </a:xfrm>
          <a:prstGeom prst="rect">
            <a:avLst/>
          </a:prstGeom>
        </p:spPr>
        <p:txBody>
          <a:bodyPr wrap="square">
            <a:spAutoFit/>
          </a:bodyPr>
          <a:lstStyle/>
          <a:p>
            <a:pPr marL="285750" indent="-285750">
              <a:buFont typeface="Wingdings" panose="05000000000000000000" pitchFamily="2" charset="2"/>
              <a:buChar char="q"/>
            </a:pPr>
            <a:r>
              <a:rPr lang="en-US" dirty="0"/>
              <a:t>An intermediate and final </a:t>
            </a:r>
            <a:r>
              <a:rPr lang="en-US" b="1" dirty="0"/>
              <a:t>internal and external evaluation</a:t>
            </a:r>
            <a:r>
              <a:rPr lang="en-US" dirty="0"/>
              <a:t> will be carried out at months 18 and 36. </a:t>
            </a:r>
          </a:p>
          <a:p>
            <a:pPr marL="285750" indent="-285750">
              <a:buFont typeface="Wingdings" panose="05000000000000000000" pitchFamily="2" charset="2"/>
              <a:buChar char="q"/>
            </a:pPr>
            <a:r>
              <a:rPr lang="en-US" dirty="0"/>
              <a:t>An intermediate report will contain evaluation of projects activities verifying any significant deviations from the work plan. </a:t>
            </a:r>
          </a:p>
          <a:p>
            <a:pPr marL="285750" indent="-285750">
              <a:buFont typeface="Wingdings" panose="05000000000000000000" pitchFamily="2" charset="2"/>
              <a:buChar char="q"/>
            </a:pPr>
            <a:r>
              <a:rPr lang="en-US" dirty="0"/>
              <a:t>The external evaluations will be designed and implemented by an external and independent evaluation team, with a high level of expertise on European project evaluations. </a:t>
            </a:r>
          </a:p>
        </p:txBody>
      </p:sp>
      <p:sp>
        <p:nvSpPr>
          <p:cNvPr id="4" name="Ορθογώνιο 3">
            <a:extLst>
              <a:ext uri="{FF2B5EF4-FFF2-40B4-BE49-F238E27FC236}">
                <a16:creationId xmlns:a16="http://schemas.microsoft.com/office/drawing/2014/main" id="{D602722C-4588-4AFE-AE24-0A6CB0288BCE}"/>
              </a:ext>
            </a:extLst>
          </p:cNvPr>
          <p:cNvSpPr/>
          <p:nvPr/>
        </p:nvSpPr>
        <p:spPr>
          <a:xfrm>
            <a:off x="1350038" y="670703"/>
            <a:ext cx="7336761" cy="646331"/>
          </a:xfrm>
          <a:prstGeom prst="rect">
            <a:avLst/>
          </a:prstGeom>
        </p:spPr>
        <p:txBody>
          <a:bodyPr wrap="square">
            <a:spAutoFit/>
          </a:bodyPr>
          <a:lstStyle/>
          <a:p>
            <a:r>
              <a:rPr lang="en-US" b="1" dirty="0"/>
              <a:t>Task 3.5 Intermediate and final evaluation (internal and external) </a:t>
            </a:r>
            <a:endParaRPr lang="en-US"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2452848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428749" y="793048"/>
            <a:ext cx="6960483" cy="461665"/>
          </a:xfrm>
          <a:prstGeom prst="rect">
            <a:avLst/>
          </a:prstGeom>
        </p:spPr>
        <p:txBody>
          <a:bodyPr wrap="square">
            <a:spAutoFit/>
          </a:bodyPr>
          <a:lstStyle/>
          <a:p>
            <a:r>
              <a:rPr lang="en-US" sz="2400" b="1" dirty="0"/>
              <a:t>Evaluation plan-first steps  </a:t>
            </a:r>
          </a:p>
        </p:txBody>
      </p:sp>
      <p:sp>
        <p:nvSpPr>
          <p:cNvPr id="7" name="Plassholder for innhold 3">
            <a:extLst>
              <a:ext uri="{FF2B5EF4-FFF2-40B4-BE49-F238E27FC236}">
                <a16:creationId xmlns:a16="http://schemas.microsoft.com/office/drawing/2014/main" id="{EE90BB09-B59E-42A4-A94E-712E68037719}"/>
              </a:ext>
            </a:extLst>
          </p:cNvPr>
          <p:cNvSpPr txBox="1">
            <a:spLocks/>
          </p:cNvSpPr>
          <p:nvPr/>
        </p:nvSpPr>
        <p:spPr>
          <a:xfrm>
            <a:off x="1102659" y="1484194"/>
            <a:ext cx="7799293" cy="3889612"/>
          </a:xfrm>
          <a:prstGeom prst="rect">
            <a:avLst/>
          </a:prstGeom>
        </p:spPr>
        <p:txBody>
          <a:bodyPr>
            <a:normAutofit fontScale="92500"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Policy Framework Action in WP3 	</a:t>
            </a:r>
            <a:r>
              <a:rPr lang="nb-NO" sz="1800" b="0" i="1" dirty="0">
                <a:solidFill>
                  <a:srgbClr val="00B050"/>
                </a:solidFill>
                <a:latin typeface="Arial" panose="020B0604020202020204" pitchFamily="34" charset="0"/>
                <a:cs typeface="Arial" panose="020B0604020202020204" pitchFamily="34" charset="0"/>
              </a:rPr>
              <a:t>July 2018 		</a:t>
            </a:r>
            <a:r>
              <a:rPr lang="en-US" sz="1800" dirty="0">
                <a:solidFill>
                  <a:schemeClr val="accent3">
                    <a:lumMod val="75000"/>
                  </a:schemeClr>
                </a:solidFill>
                <a:latin typeface="Garamond" panose="02020404030301010803" pitchFamily="18" charset="0"/>
                <a:sym typeface="Wingdings" panose="05000000000000000000" pitchFamily="2" charset="2"/>
              </a:rPr>
              <a:t>√</a:t>
            </a:r>
            <a:r>
              <a:rPr lang="en-US" sz="1800" dirty="0">
                <a:solidFill>
                  <a:schemeClr val="accent3">
                    <a:lumMod val="75000"/>
                  </a:schemeClr>
                </a:solidFill>
              </a:rPr>
              <a:t> </a:t>
            </a:r>
            <a:r>
              <a:rPr lang="en-US" sz="1800" dirty="0">
                <a:solidFill>
                  <a:schemeClr val="accent3">
                    <a:lumMod val="75000"/>
                  </a:schemeClr>
                </a:solidFill>
                <a:sym typeface="Wingdings" panose="05000000000000000000" pitchFamily="2" charset="2"/>
              </a:rPr>
              <a:t></a:t>
            </a:r>
            <a:endParaRPr lang="nb-NO" sz="1800" b="0" dirty="0">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Meetings with WP leaders – 	</a:t>
            </a:r>
            <a:r>
              <a:rPr lang="nb-NO" sz="1800" b="0" i="1" dirty="0">
                <a:solidFill>
                  <a:srgbClr val="00B050"/>
                </a:solidFill>
                <a:latin typeface="Arial" panose="020B0604020202020204" pitchFamily="34" charset="0"/>
                <a:cs typeface="Arial" panose="020B0604020202020204" pitchFamily="34" charset="0"/>
              </a:rPr>
              <a:t>July 2018, July 2019     	</a:t>
            </a:r>
            <a:r>
              <a:rPr lang="en-US" sz="1800" dirty="0">
                <a:solidFill>
                  <a:schemeClr val="accent3">
                    <a:lumMod val="75000"/>
                  </a:schemeClr>
                </a:solidFill>
                <a:latin typeface="Garamond" panose="02020404030301010803" pitchFamily="18" charset="0"/>
                <a:sym typeface="Wingdings" panose="05000000000000000000" pitchFamily="2" charset="2"/>
              </a:rPr>
              <a:t>√</a:t>
            </a:r>
            <a:r>
              <a:rPr lang="en-US" sz="1800" dirty="0">
                <a:solidFill>
                  <a:schemeClr val="accent3">
                    <a:lumMod val="75000"/>
                  </a:schemeClr>
                </a:solidFill>
              </a:rPr>
              <a:t> </a:t>
            </a:r>
            <a:r>
              <a:rPr lang="en-US" sz="1800" dirty="0">
                <a:solidFill>
                  <a:schemeClr val="accent3">
                    <a:lumMod val="75000"/>
                  </a:schemeClr>
                </a:solidFill>
                <a:sym typeface="Wingdings" panose="05000000000000000000" pitchFamily="2" charset="2"/>
              </a:rPr>
              <a:t></a:t>
            </a:r>
            <a:endParaRPr lang="nb-NO" sz="1800" b="0" i="1" dirty="0">
              <a:solidFill>
                <a:srgbClr val="00B050"/>
              </a:solidFill>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Framework and indicator list – 	</a:t>
            </a:r>
            <a:r>
              <a:rPr lang="en-US" sz="1800" b="0" i="1" dirty="0">
                <a:solidFill>
                  <a:srgbClr val="00B050"/>
                </a:solidFill>
                <a:latin typeface="Arial" panose="020B0604020202020204" pitchFamily="34" charset="0"/>
                <a:cs typeface="Arial" panose="020B0604020202020204" pitchFamily="34" charset="0"/>
              </a:rPr>
              <a:t>S</a:t>
            </a:r>
            <a:r>
              <a:rPr lang="nb-NO" sz="1800" b="0" i="1" dirty="0">
                <a:solidFill>
                  <a:srgbClr val="00B050"/>
                </a:solidFill>
                <a:latin typeface="Arial" panose="020B0604020202020204" pitchFamily="34" charset="0"/>
                <a:cs typeface="Arial" panose="020B0604020202020204" pitchFamily="34" charset="0"/>
              </a:rPr>
              <a:t>eptember 2018</a:t>
            </a:r>
            <a:r>
              <a:rPr lang="en-US" sz="1800" dirty="0">
                <a:solidFill>
                  <a:schemeClr val="accent3">
                    <a:lumMod val="75000"/>
                  </a:schemeClr>
                </a:solidFill>
                <a:latin typeface="Garamond" panose="02020404030301010803" pitchFamily="18" charset="0"/>
                <a:sym typeface="Wingdings" panose="05000000000000000000" pitchFamily="2" charset="2"/>
              </a:rPr>
              <a:t> 		√</a:t>
            </a:r>
            <a:r>
              <a:rPr lang="en-US" sz="1800" dirty="0">
                <a:solidFill>
                  <a:schemeClr val="accent3">
                    <a:lumMod val="75000"/>
                  </a:schemeClr>
                </a:solidFill>
              </a:rPr>
              <a:t> </a:t>
            </a:r>
            <a:r>
              <a:rPr lang="en-US" sz="1800" dirty="0">
                <a:solidFill>
                  <a:schemeClr val="accent3">
                    <a:lumMod val="75000"/>
                  </a:schemeClr>
                </a:solidFill>
                <a:sym typeface="Wingdings" panose="05000000000000000000" pitchFamily="2" charset="2"/>
              </a:rPr>
              <a:t></a:t>
            </a:r>
            <a:endParaRPr lang="nb-NO" sz="1800" b="0" i="1" dirty="0">
              <a:solidFill>
                <a:srgbClr val="00B050"/>
              </a:solidFill>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Activities to be evaluated- 	</a:t>
            </a:r>
            <a:r>
              <a:rPr lang="en-US" sz="1800" b="0" i="1" dirty="0">
                <a:solidFill>
                  <a:srgbClr val="00B050"/>
                </a:solidFill>
                <a:latin typeface="Arial" panose="020B0604020202020204" pitchFamily="34" charset="0"/>
                <a:cs typeface="Arial" panose="020B0604020202020204" pitchFamily="34" charset="0"/>
              </a:rPr>
              <a:t>S</a:t>
            </a:r>
            <a:r>
              <a:rPr lang="nb-NO" sz="1800" b="0" i="1" dirty="0">
                <a:solidFill>
                  <a:srgbClr val="00B050"/>
                </a:solidFill>
                <a:latin typeface="Arial" panose="020B0604020202020204" pitchFamily="34" charset="0"/>
                <a:cs typeface="Arial" panose="020B0604020202020204" pitchFamily="34" charset="0"/>
              </a:rPr>
              <a:t>eptember 2019</a:t>
            </a:r>
            <a:r>
              <a:rPr lang="en-US" sz="1800" dirty="0">
                <a:solidFill>
                  <a:schemeClr val="accent3">
                    <a:lumMod val="75000"/>
                  </a:schemeClr>
                </a:solidFill>
                <a:latin typeface="Garamond" panose="02020404030301010803" pitchFamily="18" charset="0"/>
                <a:sym typeface="Wingdings" panose="05000000000000000000" pitchFamily="2" charset="2"/>
              </a:rPr>
              <a:t> 		√</a:t>
            </a:r>
            <a:r>
              <a:rPr lang="en-US" sz="1800" dirty="0">
                <a:solidFill>
                  <a:schemeClr val="accent3">
                    <a:lumMod val="75000"/>
                  </a:schemeClr>
                </a:solidFill>
              </a:rPr>
              <a:t> </a:t>
            </a:r>
            <a:r>
              <a:rPr lang="en-US" sz="1800" dirty="0">
                <a:solidFill>
                  <a:schemeClr val="accent3">
                    <a:lumMod val="75000"/>
                  </a:schemeClr>
                </a:solidFill>
                <a:sym typeface="Wingdings" panose="05000000000000000000" pitchFamily="2" charset="2"/>
              </a:rPr>
              <a:t></a:t>
            </a:r>
            <a:endParaRPr lang="nb-NO" sz="1800" b="0" i="1" dirty="0">
              <a:solidFill>
                <a:srgbClr val="00B050"/>
              </a:solidFill>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Activities evaluation – </a:t>
            </a:r>
            <a:r>
              <a:rPr lang="en-US" sz="1800" b="0" dirty="0">
                <a:latin typeface="Arial" panose="020B0604020202020204" pitchFamily="34" charset="0"/>
                <a:cs typeface="Arial" panose="020B0604020202020204" pitchFamily="34" charset="0"/>
              </a:rPr>
              <a:t>October 2019 until end of 2020         under process</a:t>
            </a:r>
            <a:endParaRPr lang="nb-NO" sz="1800" b="0" dirty="0">
              <a:solidFill>
                <a:srgbClr val="00B050"/>
              </a:solidFill>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endParaRPr lang="nb-NO" sz="1800" b="0" dirty="0">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Internal evaluation (by WP3)	 	</a:t>
            </a:r>
            <a:r>
              <a:rPr lang="nb-NO" sz="1800" b="0" i="1" dirty="0">
                <a:solidFill>
                  <a:srgbClr val="FF0000"/>
                </a:solidFill>
                <a:latin typeface="Arial" panose="020B0604020202020204" pitchFamily="34" charset="0"/>
                <a:cs typeface="Arial" panose="020B0604020202020204" pitchFamily="34" charset="0"/>
              </a:rPr>
              <a:t>M18 and M36 </a:t>
            </a: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External evaluation-</a:t>
            </a:r>
            <a:r>
              <a:rPr lang="nb-NO" sz="1800" b="0" i="1" dirty="0">
                <a:solidFill>
                  <a:srgbClr val="FF0000"/>
                </a:solidFill>
                <a:latin typeface="Arial" panose="020B0604020202020204" pitchFamily="34" charset="0"/>
                <a:cs typeface="Arial" panose="020B0604020202020204" pitchFamily="34" charset="0"/>
              </a:rPr>
              <a:t> 			M18 and M36</a:t>
            </a:r>
            <a:endParaRPr lang="nb-NO" sz="180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42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428749" y="793048"/>
            <a:ext cx="6960483" cy="461665"/>
          </a:xfrm>
          <a:prstGeom prst="rect">
            <a:avLst/>
          </a:prstGeom>
        </p:spPr>
        <p:txBody>
          <a:bodyPr wrap="square">
            <a:spAutoFit/>
          </a:bodyPr>
          <a:lstStyle/>
          <a:p>
            <a:r>
              <a:rPr lang="en-US" sz="2400" b="1" dirty="0"/>
              <a:t>Some evaluation first comments  </a:t>
            </a:r>
          </a:p>
        </p:txBody>
      </p:sp>
      <p:sp>
        <p:nvSpPr>
          <p:cNvPr id="7" name="Plassholder for innhold 3">
            <a:extLst>
              <a:ext uri="{FF2B5EF4-FFF2-40B4-BE49-F238E27FC236}">
                <a16:creationId xmlns:a16="http://schemas.microsoft.com/office/drawing/2014/main" id="{EE90BB09-B59E-42A4-A94E-712E68037719}"/>
              </a:ext>
            </a:extLst>
          </p:cNvPr>
          <p:cNvSpPr txBox="1">
            <a:spLocks/>
          </p:cNvSpPr>
          <p:nvPr/>
        </p:nvSpPr>
        <p:spPr>
          <a:xfrm>
            <a:off x="943897" y="1494025"/>
            <a:ext cx="7958055" cy="4424993"/>
          </a:xfrm>
          <a:prstGeom prst="rect">
            <a:avLst/>
          </a:prstGeom>
        </p:spPr>
        <p:txBody>
          <a:bodyPr>
            <a:normAutofit fontScale="85000"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All WPs are running according schedule				</a:t>
            </a:r>
            <a:r>
              <a:rPr lang="en-US" sz="1800" dirty="0">
                <a:solidFill>
                  <a:schemeClr val="accent3">
                    <a:lumMod val="75000"/>
                  </a:schemeClr>
                </a:solidFill>
                <a:latin typeface="Garamond" panose="02020404030301010803" pitchFamily="18" charset="0"/>
                <a:sym typeface="Wingdings" panose="05000000000000000000" pitchFamily="2" charset="2"/>
              </a:rPr>
              <a:t>√</a:t>
            </a:r>
            <a:r>
              <a:rPr lang="en-US" sz="1800" dirty="0">
                <a:solidFill>
                  <a:schemeClr val="accent3">
                    <a:lumMod val="75000"/>
                  </a:schemeClr>
                </a:solidFill>
              </a:rPr>
              <a:t> </a:t>
            </a:r>
            <a:r>
              <a:rPr lang="en-US" sz="1800" dirty="0">
                <a:solidFill>
                  <a:schemeClr val="accent3">
                    <a:lumMod val="75000"/>
                  </a:schemeClr>
                </a:solidFill>
                <a:sym typeface="Wingdings" panose="05000000000000000000" pitchFamily="2" charset="2"/>
              </a:rPr>
              <a:t></a:t>
            </a:r>
            <a:endParaRPr lang="nb-NO" sz="1800" b="0" dirty="0">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Website </a:t>
            </a:r>
            <a:r>
              <a:rPr lang="en-US" sz="1800" dirty="0">
                <a:hlinkClick r:id="rId2"/>
              </a:rPr>
              <a:t>https://jahee.iss.it/</a:t>
            </a:r>
            <a:r>
              <a:rPr lang="en-US" sz="1800" dirty="0"/>
              <a:t> 					</a:t>
            </a:r>
            <a:r>
              <a:rPr lang="en-US" sz="1800" dirty="0">
                <a:solidFill>
                  <a:schemeClr val="accent3">
                    <a:lumMod val="75000"/>
                  </a:schemeClr>
                </a:solidFill>
                <a:latin typeface="Garamond" panose="02020404030301010803" pitchFamily="18" charset="0"/>
                <a:sym typeface="Wingdings" panose="05000000000000000000" pitchFamily="2" charset="2"/>
              </a:rPr>
              <a:t>√</a:t>
            </a:r>
            <a:r>
              <a:rPr lang="en-US" sz="1800" dirty="0">
                <a:solidFill>
                  <a:schemeClr val="accent3">
                    <a:lumMod val="75000"/>
                  </a:schemeClr>
                </a:solidFill>
              </a:rPr>
              <a:t> </a:t>
            </a:r>
            <a:r>
              <a:rPr lang="en-US" sz="1800" dirty="0">
                <a:solidFill>
                  <a:schemeClr val="accent3">
                    <a:lumMod val="75000"/>
                  </a:schemeClr>
                </a:solidFill>
                <a:sym typeface="Wingdings" panose="05000000000000000000" pitchFamily="2" charset="2"/>
              </a:rPr>
              <a:t></a:t>
            </a:r>
            <a:endParaRPr lang="nb-NO" sz="1800" b="0" dirty="0">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Meetings in each WP are organised in time and most countries are participating (&gt;80% participation in SKYPE meetings)			</a:t>
            </a:r>
            <a:r>
              <a:rPr lang="en-US" sz="1800" dirty="0">
                <a:solidFill>
                  <a:schemeClr val="accent3">
                    <a:lumMod val="75000"/>
                  </a:schemeClr>
                </a:solidFill>
                <a:latin typeface="Garamond" panose="02020404030301010803" pitchFamily="18" charset="0"/>
                <a:sym typeface="Wingdings" panose="05000000000000000000" pitchFamily="2" charset="2"/>
              </a:rPr>
              <a:t>√</a:t>
            </a:r>
            <a:r>
              <a:rPr lang="en-US" sz="1800" dirty="0">
                <a:solidFill>
                  <a:schemeClr val="accent3">
                    <a:lumMod val="75000"/>
                  </a:schemeClr>
                </a:solidFill>
              </a:rPr>
              <a:t> </a:t>
            </a:r>
            <a:r>
              <a:rPr lang="en-US" sz="1800" dirty="0">
                <a:solidFill>
                  <a:schemeClr val="accent3">
                    <a:lumMod val="75000"/>
                  </a:schemeClr>
                </a:solidFill>
                <a:sym typeface="Wingdings" panose="05000000000000000000" pitchFamily="2" charset="2"/>
              </a:rPr>
              <a:t></a:t>
            </a:r>
            <a:endParaRPr lang="nb-NO" sz="1800" b="0" dirty="0">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Several SKYPE meetings have been organised 			</a:t>
            </a:r>
            <a:r>
              <a:rPr lang="en-US" sz="1800" dirty="0">
                <a:solidFill>
                  <a:schemeClr val="accent3">
                    <a:lumMod val="75000"/>
                  </a:schemeClr>
                </a:solidFill>
                <a:latin typeface="Garamond" panose="02020404030301010803" pitchFamily="18" charset="0"/>
                <a:sym typeface="Wingdings" panose="05000000000000000000" pitchFamily="2" charset="2"/>
              </a:rPr>
              <a:t>√</a:t>
            </a:r>
            <a:r>
              <a:rPr lang="en-US" sz="1800" dirty="0">
                <a:solidFill>
                  <a:schemeClr val="accent3">
                    <a:lumMod val="75000"/>
                  </a:schemeClr>
                </a:solidFill>
              </a:rPr>
              <a:t> </a:t>
            </a:r>
            <a:r>
              <a:rPr lang="en-US" sz="1800" dirty="0">
                <a:solidFill>
                  <a:schemeClr val="accent3">
                    <a:lumMod val="75000"/>
                  </a:schemeClr>
                </a:solidFill>
                <a:sym typeface="Wingdings" panose="05000000000000000000" pitchFamily="2" charset="2"/>
              </a:rPr>
              <a:t></a:t>
            </a:r>
            <a:endParaRPr lang="nb-NO" sz="1800" b="0" dirty="0">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Meetings of SC are organised in time and most countries are participating (&gt;80% participation)						</a:t>
            </a:r>
            <a:r>
              <a:rPr lang="en-US" sz="1800" dirty="0">
                <a:solidFill>
                  <a:schemeClr val="accent3">
                    <a:lumMod val="75000"/>
                  </a:schemeClr>
                </a:solidFill>
                <a:latin typeface="Garamond" panose="02020404030301010803" pitchFamily="18" charset="0"/>
                <a:sym typeface="Wingdings" panose="05000000000000000000" pitchFamily="2" charset="2"/>
              </a:rPr>
              <a:t>√</a:t>
            </a:r>
            <a:r>
              <a:rPr lang="en-US" sz="1800" dirty="0">
                <a:solidFill>
                  <a:schemeClr val="accent3">
                    <a:lumMod val="75000"/>
                  </a:schemeClr>
                </a:solidFill>
              </a:rPr>
              <a:t> </a:t>
            </a:r>
            <a:r>
              <a:rPr lang="en-US" sz="1800" dirty="0">
                <a:solidFill>
                  <a:schemeClr val="accent3">
                    <a:lumMod val="75000"/>
                  </a:schemeClr>
                </a:solidFill>
                <a:sym typeface="Wingdings" panose="05000000000000000000" pitchFamily="2" charset="2"/>
              </a:rPr>
              <a:t></a:t>
            </a:r>
            <a:endParaRPr lang="nb-NO" sz="1800" b="0" dirty="0">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In all WPs, most countries have submitted CA (except a few sporadic cases)</a:t>
            </a:r>
          </a:p>
          <a:p>
            <a:pPr marL="0" lvl="1" indent="0" fontAlgn="auto">
              <a:lnSpc>
                <a:spcPct val="150000"/>
              </a:lnSpc>
              <a:spcAft>
                <a:spcPts val="0"/>
              </a:spcAft>
              <a:buNone/>
            </a:pPr>
            <a:r>
              <a:rPr lang="nb-NO" sz="1800" b="0" dirty="0">
                <a:latin typeface="Arial" panose="020B0604020202020204" pitchFamily="34" charset="0"/>
                <a:cs typeface="Arial" panose="020B0604020202020204" pitchFamily="34" charset="0"/>
              </a:rPr>
              <a:t>								</a:t>
            </a:r>
            <a:r>
              <a:rPr lang="en-US" sz="1800" dirty="0">
                <a:solidFill>
                  <a:schemeClr val="accent3">
                    <a:lumMod val="75000"/>
                  </a:schemeClr>
                </a:solidFill>
                <a:latin typeface="Garamond" panose="02020404030301010803" pitchFamily="18" charset="0"/>
                <a:sym typeface="Wingdings" panose="05000000000000000000" pitchFamily="2" charset="2"/>
              </a:rPr>
              <a:t>√</a:t>
            </a:r>
            <a:r>
              <a:rPr lang="en-US" sz="1800" dirty="0">
                <a:solidFill>
                  <a:schemeClr val="accent3">
                    <a:lumMod val="75000"/>
                  </a:schemeClr>
                </a:solidFill>
              </a:rPr>
              <a:t> </a:t>
            </a:r>
            <a:r>
              <a:rPr lang="en-US" sz="1800" dirty="0">
                <a:solidFill>
                  <a:schemeClr val="accent3">
                    <a:lumMod val="75000"/>
                  </a:schemeClr>
                </a:solidFill>
                <a:sym typeface="Wingdings" panose="05000000000000000000" pitchFamily="2" charset="2"/>
              </a:rPr>
              <a:t></a:t>
            </a:r>
            <a:endParaRPr lang="nb-NO" sz="1800" b="0" dirty="0">
              <a:latin typeface="Arial" panose="020B0604020202020204" pitchFamily="34" charset="0"/>
              <a:cs typeface="Arial" panose="020B0604020202020204" pitchFamily="34" charset="0"/>
            </a:endParaRPr>
          </a:p>
          <a:p>
            <a:pPr fontAlgn="auto">
              <a:lnSpc>
                <a:spcPct val="150000"/>
              </a:lnSpc>
              <a:spcAft>
                <a:spcPts val="0"/>
              </a:spcAft>
              <a:buFont typeface="Wingdings" panose="05000000000000000000" pitchFamily="2" charset="2"/>
              <a:buChar char="q"/>
            </a:pPr>
            <a:r>
              <a:rPr lang="nb-NO" sz="1800" b="0" dirty="0">
                <a:latin typeface="Arial" panose="020B0604020202020204" pitchFamily="34" charset="0"/>
                <a:cs typeface="Arial" panose="020B0604020202020204" pitchFamily="34" charset="0"/>
              </a:rPr>
              <a:t>Most countries have proposed activities to be implemented in JAHEE and several countries have started					</a:t>
            </a:r>
            <a:r>
              <a:rPr lang="en-US" sz="1800" dirty="0">
                <a:solidFill>
                  <a:schemeClr val="accent3">
                    <a:lumMod val="75000"/>
                  </a:schemeClr>
                </a:solidFill>
                <a:latin typeface="Garamond" panose="02020404030301010803" pitchFamily="18" charset="0"/>
                <a:sym typeface="Wingdings" panose="05000000000000000000" pitchFamily="2" charset="2"/>
              </a:rPr>
              <a:t>√</a:t>
            </a:r>
            <a:r>
              <a:rPr lang="en-US" sz="1800" dirty="0">
                <a:solidFill>
                  <a:schemeClr val="accent3">
                    <a:lumMod val="75000"/>
                  </a:schemeClr>
                </a:solidFill>
              </a:rPr>
              <a:t> </a:t>
            </a:r>
            <a:r>
              <a:rPr lang="en-US" sz="1800" dirty="0">
                <a:solidFill>
                  <a:schemeClr val="accent3">
                    <a:lumMod val="75000"/>
                  </a:schemeClr>
                </a:solidFill>
                <a:sym typeface="Wingdings" panose="05000000000000000000" pitchFamily="2" charset="2"/>
              </a:rPr>
              <a:t></a:t>
            </a:r>
            <a:endParaRPr lang="nb-NO"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83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31499" y="470172"/>
            <a:ext cx="6383801" cy="679471"/>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400" b="1" baseline="30000" dirty="0">
                <a:solidFill>
                  <a:schemeClr val="bg1"/>
                </a:solidFill>
                <a:latin typeface="Arial" panose="020B0604020202020204" pitchFamily="34" charset="0"/>
                <a:cs typeface="Arial" panose="020B0604020202020204" pitchFamily="34" charset="0"/>
              </a:rPr>
              <a:t>WP3 Monitoring and Evaluation framework</a:t>
            </a:r>
          </a:p>
        </p:txBody>
      </p:sp>
      <p:sp>
        <p:nvSpPr>
          <p:cNvPr id="2" name="Rettangolo 1"/>
          <p:cNvSpPr/>
          <p:nvPr/>
        </p:nvSpPr>
        <p:spPr>
          <a:xfrm>
            <a:off x="1643574" y="1880977"/>
            <a:ext cx="6700324" cy="1569660"/>
          </a:xfrm>
          <a:prstGeom prst="rect">
            <a:avLst/>
          </a:prstGeom>
        </p:spPr>
        <p:txBody>
          <a:bodyPr wrap="square">
            <a:spAutoFit/>
          </a:bodyPr>
          <a:lstStyle/>
          <a:p>
            <a:pPr marL="285750" lvl="0" indent="-285750">
              <a:buFont typeface="Wingdings" panose="05000000000000000000" pitchFamily="2" charset="2"/>
              <a:buChar char="q"/>
            </a:pPr>
            <a:r>
              <a:rPr lang="en-US" sz="1600" dirty="0"/>
              <a:t>Evaluation can be defined as the systematic appraisal of the success of a project.  </a:t>
            </a:r>
          </a:p>
          <a:p>
            <a:pPr marL="285750" lvl="0" indent="-285750" algn="just">
              <a:buFont typeface="Wingdings" panose="05000000000000000000" pitchFamily="2" charset="2"/>
              <a:buChar char="q"/>
            </a:pPr>
            <a:r>
              <a:rPr lang="en-US" sz="1600" dirty="0"/>
              <a:t>Success refers both to the </a:t>
            </a:r>
          </a:p>
          <a:p>
            <a:pPr marL="742950" lvl="1" indent="-285750" algn="just">
              <a:buFont typeface="Wingdings" panose="05000000000000000000" pitchFamily="2" charset="2"/>
              <a:buChar char="q"/>
            </a:pPr>
            <a:r>
              <a:rPr lang="en-US" sz="1600" b="1" dirty="0"/>
              <a:t>quality of the project</a:t>
            </a:r>
            <a:r>
              <a:rPr lang="en-US" sz="1600" dirty="0"/>
              <a:t> (whether the outcomes meet the needs of the target groups) and </a:t>
            </a:r>
          </a:p>
          <a:p>
            <a:pPr marL="742950" lvl="1" indent="-285750" algn="just">
              <a:buFont typeface="Wingdings" panose="05000000000000000000" pitchFamily="2" charset="2"/>
              <a:buChar char="q"/>
            </a:pPr>
            <a:r>
              <a:rPr lang="en-US" sz="1600" b="1" dirty="0"/>
              <a:t>its results</a:t>
            </a:r>
            <a:r>
              <a:rPr lang="en-US" sz="1600" dirty="0"/>
              <a:t> (whether the project objectives have been achieved)</a:t>
            </a:r>
          </a:p>
        </p:txBody>
      </p:sp>
      <p:sp>
        <p:nvSpPr>
          <p:cNvPr id="3" name="Segnaposto contenuto 2"/>
          <p:cNvSpPr>
            <a:spLocks noGrp="1"/>
          </p:cNvSpPr>
          <p:nvPr>
            <p:ph idx="4294967295"/>
          </p:nvPr>
        </p:nvSpPr>
        <p:spPr>
          <a:xfrm>
            <a:off x="1643574" y="4162485"/>
            <a:ext cx="6700324" cy="2018959"/>
          </a:xfrm>
          <a:prstGeom prst="rect">
            <a:avLst/>
          </a:prstGeom>
        </p:spPr>
        <p:txBody>
          <a:bodyPr>
            <a:normAutofit/>
          </a:bodyPr>
          <a:lstStyle/>
          <a:p>
            <a:pPr>
              <a:buFont typeface="Wingdings" panose="05000000000000000000" pitchFamily="2" charset="2"/>
              <a:buChar char="q"/>
            </a:pPr>
            <a:r>
              <a:rPr lang="en-US" b="0" dirty="0">
                <a:latin typeface="Arial" panose="020B0604020202020204" pitchFamily="34" charset="0"/>
                <a:cs typeface="Arial" panose="020B0604020202020204" pitchFamily="34" charset="0"/>
              </a:rPr>
              <a:t>Evaluation  </a:t>
            </a:r>
            <a:r>
              <a:rPr lang="en-US" dirty="0">
                <a:latin typeface="Arial" panose="020B0604020202020204" pitchFamily="34" charset="0"/>
                <a:cs typeface="Arial" panose="020B0604020202020204" pitchFamily="34" charset="0"/>
              </a:rPr>
              <a:t>investigate</a:t>
            </a:r>
            <a:r>
              <a:rPr lang="en-US" b="0" dirty="0">
                <a:latin typeface="Arial" panose="020B0604020202020204" pitchFamily="34" charset="0"/>
                <a:cs typeface="Arial" panose="020B0604020202020204" pitchFamily="34" charset="0"/>
              </a:rPr>
              <a:t>  the  reasons  why  certain  aspects in different workpackages of  a  project  or programme have or have not been implemented as planned</a:t>
            </a:r>
          </a:p>
        </p:txBody>
      </p:sp>
      <p:sp>
        <p:nvSpPr>
          <p:cNvPr id="4" name="Rettangolo 3"/>
          <p:cNvSpPr/>
          <p:nvPr/>
        </p:nvSpPr>
        <p:spPr>
          <a:xfrm>
            <a:off x="1731499" y="1371778"/>
            <a:ext cx="1531188" cy="369332"/>
          </a:xfrm>
          <a:prstGeom prst="rect">
            <a:avLst/>
          </a:prstGeom>
          <a:solidFill>
            <a:srgbClr val="00B0F0"/>
          </a:solidFill>
        </p:spPr>
        <p:txBody>
          <a:bodyPr wrap="none">
            <a:spAutoFit/>
          </a:bodyPr>
          <a:lstStyle/>
          <a:p>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Background</a:t>
            </a:r>
          </a:p>
        </p:txBody>
      </p:sp>
      <p:sp>
        <p:nvSpPr>
          <p:cNvPr id="5" name="Rettangolo 4"/>
          <p:cNvSpPr/>
          <p:nvPr/>
        </p:nvSpPr>
        <p:spPr>
          <a:xfrm>
            <a:off x="1709014" y="3589035"/>
            <a:ext cx="2101948" cy="369332"/>
          </a:xfrm>
          <a:prstGeom prst="rect">
            <a:avLst/>
          </a:prstGeom>
          <a:solidFill>
            <a:srgbClr val="FFC000"/>
          </a:solidFill>
        </p:spPr>
        <p:txBody>
          <a:bodyPr wrap="square">
            <a:spAutoFit/>
          </a:bodyPr>
          <a:lstStyle/>
          <a:p>
            <a:r>
              <a:rPr lang="en-US" b="1" dirty="0">
                <a:ea typeface="Times New Roman" panose="02020603050405020304" pitchFamily="18" charset="0"/>
              </a:rPr>
              <a:t>Scope</a:t>
            </a:r>
          </a:p>
        </p:txBody>
      </p:sp>
    </p:spTree>
    <p:extLst>
      <p:ext uri="{BB962C8B-B14F-4D97-AF65-F5344CB8AC3E}">
        <p14:creationId xmlns:p14="http://schemas.microsoft.com/office/powerpoint/2010/main" val="297904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042219" y="1659119"/>
            <a:ext cx="6382512" cy="461665"/>
          </a:xfrm>
          <a:prstGeom prst="rect">
            <a:avLst/>
          </a:prstGeom>
        </p:spPr>
        <p:txBody>
          <a:bodyPr wrap="square">
            <a:spAutoFit/>
          </a:bodyPr>
          <a:lstStyle/>
          <a:p>
            <a:r>
              <a:rPr lang="en-US" sz="2400" b="1" dirty="0"/>
              <a:t>Evaluation total GANTT </a:t>
            </a:r>
          </a:p>
        </p:txBody>
      </p:sp>
      <p:graphicFrame>
        <p:nvGraphicFramePr>
          <p:cNvPr id="6" name="Πίνακας 5">
            <a:extLst>
              <a:ext uri="{FF2B5EF4-FFF2-40B4-BE49-F238E27FC236}">
                <a16:creationId xmlns:a16="http://schemas.microsoft.com/office/drawing/2014/main" id="{44D52129-8AB8-4BFC-B2D1-F04C7D669319}"/>
              </a:ext>
            </a:extLst>
          </p:cNvPr>
          <p:cNvGraphicFramePr>
            <a:graphicFrameLocks noGrp="1"/>
          </p:cNvGraphicFramePr>
          <p:nvPr>
            <p:extLst>
              <p:ext uri="{D42A27DB-BD31-4B8C-83A1-F6EECF244321}">
                <p14:modId xmlns:p14="http://schemas.microsoft.com/office/powerpoint/2010/main" val="1896464331"/>
              </p:ext>
            </p:extLst>
          </p:nvPr>
        </p:nvGraphicFramePr>
        <p:xfrm>
          <a:off x="1042219" y="2408887"/>
          <a:ext cx="7737984" cy="3038184"/>
        </p:xfrm>
        <a:graphic>
          <a:graphicData uri="http://schemas.openxmlformats.org/drawingml/2006/table">
            <a:tbl>
              <a:tblPr firstRow="1" firstCol="1" bandRow="1"/>
              <a:tblGrid>
                <a:gridCol w="2230719">
                  <a:extLst>
                    <a:ext uri="{9D8B030D-6E8A-4147-A177-3AD203B41FA5}">
                      <a16:colId xmlns:a16="http://schemas.microsoft.com/office/drawing/2014/main" val="502982329"/>
                    </a:ext>
                  </a:extLst>
                </a:gridCol>
                <a:gridCol w="458559">
                  <a:extLst>
                    <a:ext uri="{9D8B030D-6E8A-4147-A177-3AD203B41FA5}">
                      <a16:colId xmlns:a16="http://schemas.microsoft.com/office/drawing/2014/main" val="3428330793"/>
                    </a:ext>
                  </a:extLst>
                </a:gridCol>
                <a:gridCol w="458559">
                  <a:extLst>
                    <a:ext uri="{9D8B030D-6E8A-4147-A177-3AD203B41FA5}">
                      <a16:colId xmlns:a16="http://schemas.microsoft.com/office/drawing/2014/main" val="1476971194"/>
                    </a:ext>
                  </a:extLst>
                </a:gridCol>
                <a:gridCol w="460081">
                  <a:extLst>
                    <a:ext uri="{9D8B030D-6E8A-4147-A177-3AD203B41FA5}">
                      <a16:colId xmlns:a16="http://schemas.microsoft.com/office/drawing/2014/main" val="1782203047"/>
                    </a:ext>
                  </a:extLst>
                </a:gridCol>
                <a:gridCol w="457035">
                  <a:extLst>
                    <a:ext uri="{9D8B030D-6E8A-4147-A177-3AD203B41FA5}">
                      <a16:colId xmlns:a16="http://schemas.microsoft.com/office/drawing/2014/main" val="2834288249"/>
                    </a:ext>
                  </a:extLst>
                </a:gridCol>
                <a:gridCol w="457035">
                  <a:extLst>
                    <a:ext uri="{9D8B030D-6E8A-4147-A177-3AD203B41FA5}">
                      <a16:colId xmlns:a16="http://schemas.microsoft.com/office/drawing/2014/main" val="1373187486"/>
                    </a:ext>
                  </a:extLst>
                </a:gridCol>
                <a:gridCol w="460081">
                  <a:extLst>
                    <a:ext uri="{9D8B030D-6E8A-4147-A177-3AD203B41FA5}">
                      <a16:colId xmlns:a16="http://schemas.microsoft.com/office/drawing/2014/main" val="2608616413"/>
                    </a:ext>
                  </a:extLst>
                </a:gridCol>
                <a:gridCol w="460081">
                  <a:extLst>
                    <a:ext uri="{9D8B030D-6E8A-4147-A177-3AD203B41FA5}">
                      <a16:colId xmlns:a16="http://schemas.microsoft.com/office/drawing/2014/main" val="600089182"/>
                    </a:ext>
                  </a:extLst>
                </a:gridCol>
                <a:gridCol w="460081">
                  <a:extLst>
                    <a:ext uri="{9D8B030D-6E8A-4147-A177-3AD203B41FA5}">
                      <a16:colId xmlns:a16="http://schemas.microsoft.com/office/drawing/2014/main" val="2666702497"/>
                    </a:ext>
                  </a:extLst>
                </a:gridCol>
                <a:gridCol w="460081">
                  <a:extLst>
                    <a:ext uri="{9D8B030D-6E8A-4147-A177-3AD203B41FA5}">
                      <a16:colId xmlns:a16="http://schemas.microsoft.com/office/drawing/2014/main" val="673753713"/>
                    </a:ext>
                  </a:extLst>
                </a:gridCol>
                <a:gridCol w="460081">
                  <a:extLst>
                    <a:ext uri="{9D8B030D-6E8A-4147-A177-3AD203B41FA5}">
                      <a16:colId xmlns:a16="http://schemas.microsoft.com/office/drawing/2014/main" val="123370768"/>
                    </a:ext>
                  </a:extLst>
                </a:gridCol>
                <a:gridCol w="460081">
                  <a:extLst>
                    <a:ext uri="{9D8B030D-6E8A-4147-A177-3AD203B41FA5}">
                      <a16:colId xmlns:a16="http://schemas.microsoft.com/office/drawing/2014/main" val="2416353456"/>
                    </a:ext>
                  </a:extLst>
                </a:gridCol>
                <a:gridCol w="455510">
                  <a:extLst>
                    <a:ext uri="{9D8B030D-6E8A-4147-A177-3AD203B41FA5}">
                      <a16:colId xmlns:a16="http://schemas.microsoft.com/office/drawing/2014/main" val="1131527"/>
                    </a:ext>
                  </a:extLst>
                </a:gridCol>
              </a:tblGrid>
              <a:tr h="276476">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6</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9</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12</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15</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18</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21</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24</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27</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30</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36</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876486298"/>
                  </a:ext>
                </a:extLst>
              </a:tr>
              <a:tr h="457972">
                <a:tc>
                  <a:txBody>
                    <a:bodyPr/>
                    <a:lstStyle/>
                    <a:p>
                      <a:pPr marL="0" marR="0" algn="just">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Framework/evaluation plan/indicators </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349445"/>
                  </a:ext>
                </a:extLst>
              </a:tr>
              <a:tr h="380411">
                <a:tc>
                  <a:txBody>
                    <a:bodyPr/>
                    <a:lstStyle/>
                    <a:p>
                      <a:pPr marL="0" marR="0" algn="just">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Website evaluation</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981060"/>
                  </a:ext>
                </a:extLst>
              </a:tr>
              <a:tr h="395262">
                <a:tc>
                  <a:txBody>
                    <a:bodyPr/>
                    <a:lstStyle/>
                    <a:p>
                      <a:pPr marL="0" marR="0" algn="just">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Questionnaires/surveys</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88319339"/>
                  </a:ext>
                </a:extLst>
              </a:tr>
              <a:tr h="354723">
                <a:tc>
                  <a:txBody>
                    <a:bodyPr/>
                    <a:lstStyle/>
                    <a:p>
                      <a:pPr marL="0" marR="0" algn="just">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Countries assessment</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84030467"/>
                  </a:ext>
                </a:extLst>
              </a:tr>
              <a:tr h="344587">
                <a:tc>
                  <a:txBody>
                    <a:bodyPr/>
                    <a:lstStyle/>
                    <a:p>
                      <a:pPr marL="0" marR="0" algn="just">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External Expert Committee </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064137"/>
                  </a:ext>
                </a:extLst>
              </a:tr>
              <a:tr h="385128">
                <a:tc>
                  <a:txBody>
                    <a:bodyPr/>
                    <a:lstStyle/>
                    <a:p>
                      <a:pPr marL="0" marR="0" algn="just">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Report on </a:t>
                      </a:r>
                      <a:r>
                        <a:rPr lang="en-US" sz="1200">
                          <a:effectLst/>
                          <a:latin typeface="Arial" panose="020B0604020202020204" pitchFamily="34" charset="0"/>
                          <a:ea typeface="Times New Roman" panose="02020603050405020304" pitchFamily="18" charset="0"/>
                          <a:cs typeface="Times New Roman" panose="02020603050405020304" pitchFamily="18" charset="0"/>
                        </a:rPr>
                        <a:t>activities implemented </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9573063"/>
                  </a:ext>
                </a:extLst>
              </a:tr>
              <a:tr h="443625">
                <a:tc>
                  <a:txBody>
                    <a:bodyPr/>
                    <a:lstStyle/>
                    <a:p>
                      <a:pPr marL="0" marR="0" algn="just">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Evaluation Reports</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247539"/>
                  </a:ext>
                </a:extLst>
              </a:tr>
            </a:tbl>
          </a:graphicData>
        </a:graphic>
      </p:graphicFrame>
    </p:spTree>
    <p:extLst>
      <p:ext uri="{BB962C8B-B14F-4D97-AF65-F5344CB8AC3E}">
        <p14:creationId xmlns:p14="http://schemas.microsoft.com/office/powerpoint/2010/main" val="778664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428749" y="5343832"/>
            <a:ext cx="6960483" cy="461665"/>
          </a:xfrm>
          <a:prstGeom prst="rect">
            <a:avLst/>
          </a:prstGeom>
        </p:spPr>
        <p:txBody>
          <a:bodyPr wrap="square">
            <a:spAutoFit/>
          </a:bodyPr>
          <a:lstStyle/>
          <a:p>
            <a:r>
              <a:rPr lang="en-US" sz="2400" b="1" dirty="0"/>
              <a:t>Thank you</a:t>
            </a:r>
          </a:p>
        </p:txBody>
      </p:sp>
      <p:pic>
        <p:nvPicPr>
          <p:cNvPr id="4" name="Picture 2" descr="Luxembourg – JAHEE​ Kick off Meeting (21- 22 June, 2018)">
            <a:extLst>
              <a:ext uri="{FF2B5EF4-FFF2-40B4-BE49-F238E27FC236}">
                <a16:creationId xmlns:a16="http://schemas.microsoft.com/office/drawing/2014/main" id="{54D31056-9CD3-46B0-9AC2-D85944158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138" y="1327355"/>
            <a:ext cx="7295703" cy="344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40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31499" y="470172"/>
            <a:ext cx="6383801" cy="764268"/>
          </a:xfrm>
          <a:prstGeom prst="rect">
            <a:avLst/>
          </a:prstGeom>
          <a:solidFill>
            <a:srgbClr val="0070C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400" b="1" baseline="30000" dirty="0">
                <a:solidFill>
                  <a:schemeClr val="bg1"/>
                </a:solidFill>
                <a:latin typeface="Arial" panose="020B0604020202020204" pitchFamily="34" charset="0"/>
                <a:cs typeface="Arial" panose="020B0604020202020204" pitchFamily="34" charset="0"/>
              </a:rPr>
              <a:t>WP3  Monitoring and Evaluation framework</a:t>
            </a:r>
          </a:p>
        </p:txBody>
      </p:sp>
      <p:sp>
        <p:nvSpPr>
          <p:cNvPr id="2" name="Rettangolo 1"/>
          <p:cNvSpPr/>
          <p:nvPr/>
        </p:nvSpPr>
        <p:spPr>
          <a:xfrm>
            <a:off x="1731499" y="2254974"/>
            <a:ext cx="6383800" cy="830997"/>
          </a:xfrm>
          <a:prstGeom prst="rect">
            <a:avLst/>
          </a:prstGeom>
        </p:spPr>
        <p:txBody>
          <a:bodyPr wrap="square">
            <a:spAutoFit/>
          </a:bodyPr>
          <a:lstStyle/>
          <a:p>
            <a:pPr lvl="0"/>
            <a:r>
              <a:rPr lang="en-US" sz="1600" b="1" dirty="0"/>
              <a:t>WP3</a:t>
            </a:r>
            <a:r>
              <a:rPr lang="en-US" sz="1600" dirty="0"/>
              <a:t> has developed </a:t>
            </a:r>
            <a:r>
              <a:rPr lang="en-US" sz="1600" b="1" dirty="0"/>
              <a:t>an evaluation plan </a:t>
            </a:r>
            <a:r>
              <a:rPr lang="en-US" sz="1600" dirty="0"/>
              <a:t>together with the Coordinator and the other WP Leaders in order to ensure that the delivery process and outputs and outcomes of the JA</a:t>
            </a:r>
          </a:p>
        </p:txBody>
      </p:sp>
      <p:sp>
        <p:nvSpPr>
          <p:cNvPr id="3" name="Segnaposto contenuto 2"/>
          <p:cNvSpPr>
            <a:spLocks noGrp="1"/>
          </p:cNvSpPr>
          <p:nvPr>
            <p:ph idx="4294967295"/>
          </p:nvPr>
        </p:nvSpPr>
        <p:spPr>
          <a:xfrm>
            <a:off x="1731499" y="4138317"/>
            <a:ext cx="6788247" cy="2018959"/>
          </a:xfrm>
          <a:prstGeom prst="rect">
            <a:avLst/>
          </a:prstGeom>
        </p:spPr>
        <p:txBody>
          <a:bodyPr>
            <a:normAutofit/>
          </a:bodyPr>
          <a:lstStyle/>
          <a:p>
            <a:pPr lvl="0"/>
            <a:r>
              <a:rPr lang="en-US" b="0" dirty="0">
                <a:latin typeface="Arial" panose="020B0604020202020204" pitchFamily="34" charset="0"/>
                <a:cs typeface="Arial" panose="020B0604020202020204" pitchFamily="34" charset="0"/>
              </a:rPr>
              <a:t>Actions undertaken to verify if the project is being implemented as </a:t>
            </a:r>
          </a:p>
          <a:p>
            <a:pPr lvl="0"/>
            <a:r>
              <a:rPr lang="en-US" b="0" dirty="0">
                <a:latin typeface="Arial" panose="020B0604020202020204" pitchFamily="34" charset="0"/>
                <a:cs typeface="Arial" panose="020B0604020202020204" pitchFamily="34" charset="0"/>
              </a:rPr>
              <a:t>planned and reaches the objectives</a:t>
            </a:r>
            <a:endParaRPr lang="it-IT" b="0" dirty="0">
              <a:latin typeface="Arial" panose="020B0604020202020204" pitchFamily="34" charset="0"/>
              <a:cs typeface="Arial" panose="020B0604020202020204" pitchFamily="34" charset="0"/>
            </a:endParaRPr>
          </a:p>
        </p:txBody>
      </p:sp>
      <p:sp>
        <p:nvSpPr>
          <p:cNvPr id="4" name="Rettangolo 3"/>
          <p:cNvSpPr/>
          <p:nvPr/>
        </p:nvSpPr>
        <p:spPr>
          <a:xfrm>
            <a:off x="1731499" y="1686568"/>
            <a:ext cx="671979" cy="369332"/>
          </a:xfrm>
          <a:prstGeom prst="rect">
            <a:avLst/>
          </a:prstGeom>
          <a:solidFill>
            <a:srgbClr val="00B0F0"/>
          </a:solidFill>
        </p:spPr>
        <p:txBody>
          <a:bodyPr wrap="none">
            <a:spAutoFit/>
          </a:bodyPr>
          <a:lstStyle/>
          <a:p>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Plan</a:t>
            </a:r>
          </a:p>
        </p:txBody>
      </p:sp>
      <p:sp>
        <p:nvSpPr>
          <p:cNvPr id="5" name="Rettangolo 4"/>
          <p:cNvSpPr/>
          <p:nvPr/>
        </p:nvSpPr>
        <p:spPr>
          <a:xfrm>
            <a:off x="1731499" y="3451967"/>
            <a:ext cx="2101948" cy="369332"/>
          </a:xfrm>
          <a:prstGeom prst="rect">
            <a:avLst/>
          </a:prstGeom>
          <a:solidFill>
            <a:srgbClr val="FFC000"/>
          </a:solidFill>
        </p:spPr>
        <p:txBody>
          <a:bodyPr wrap="square">
            <a:spAutoFit/>
          </a:bodyPr>
          <a:lstStyle/>
          <a:p>
            <a:r>
              <a:rPr lang="en-US" dirty="0">
                <a:ea typeface="Times New Roman" panose="02020603050405020304" pitchFamily="18" charset="0"/>
              </a:rPr>
              <a:t>Scope</a:t>
            </a:r>
          </a:p>
        </p:txBody>
      </p:sp>
    </p:spTree>
    <p:extLst>
      <p:ext uri="{BB962C8B-B14F-4D97-AF65-F5344CB8AC3E}">
        <p14:creationId xmlns:p14="http://schemas.microsoft.com/office/powerpoint/2010/main" val="68856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380744" y="765792"/>
            <a:ext cx="6382512" cy="461665"/>
          </a:xfrm>
          <a:prstGeom prst="rect">
            <a:avLst/>
          </a:prstGeom>
        </p:spPr>
        <p:txBody>
          <a:bodyPr wrap="square">
            <a:spAutoFit/>
          </a:bodyPr>
          <a:lstStyle/>
          <a:p>
            <a:r>
              <a:rPr lang="en-US" sz="2400" b="1" dirty="0"/>
              <a:t>The objectives of this WP3</a:t>
            </a:r>
            <a:endParaRPr lang="en-US" sz="2400" dirty="0"/>
          </a:p>
        </p:txBody>
      </p:sp>
      <p:sp>
        <p:nvSpPr>
          <p:cNvPr id="5" name="Ορθογώνιο 4">
            <a:extLst>
              <a:ext uri="{FF2B5EF4-FFF2-40B4-BE49-F238E27FC236}">
                <a16:creationId xmlns:a16="http://schemas.microsoft.com/office/drawing/2014/main" id="{4F74ADA5-36D1-4F57-B34E-287E09814F91}"/>
              </a:ext>
            </a:extLst>
          </p:cNvPr>
          <p:cNvSpPr/>
          <p:nvPr/>
        </p:nvSpPr>
        <p:spPr>
          <a:xfrm>
            <a:off x="973394" y="1437412"/>
            <a:ext cx="7726106" cy="3139321"/>
          </a:xfrm>
          <a:prstGeom prst="rect">
            <a:avLst/>
          </a:prstGeom>
        </p:spPr>
        <p:txBody>
          <a:bodyPr wrap="square">
            <a:spAutoFit/>
          </a:bodyPr>
          <a:lstStyle/>
          <a:p>
            <a:pPr marL="342900" indent="-342900" algn="just">
              <a:buFont typeface="Wingdings" panose="05000000000000000000" pitchFamily="2" charset="2"/>
              <a:buChar char="q"/>
            </a:pPr>
            <a:r>
              <a:rPr lang="en-US" dirty="0"/>
              <a:t>to </a:t>
            </a:r>
            <a:r>
              <a:rPr lang="en-US" b="1" dirty="0"/>
              <a:t>measure</a:t>
            </a:r>
            <a:r>
              <a:rPr lang="en-US" dirty="0"/>
              <a:t> if the Joint Action’s objectives have been achieved </a:t>
            </a:r>
          </a:p>
          <a:p>
            <a:pPr marL="342900" indent="-342900" algn="just">
              <a:buFont typeface="Wingdings" panose="05000000000000000000" pitchFamily="2" charset="2"/>
              <a:buChar char="q"/>
            </a:pPr>
            <a:r>
              <a:rPr lang="en-US" dirty="0"/>
              <a:t>to </a:t>
            </a:r>
            <a:r>
              <a:rPr lang="en-US" b="1" dirty="0"/>
              <a:t>assess</a:t>
            </a:r>
            <a:r>
              <a:rPr lang="en-US" dirty="0"/>
              <a:t> Joint Action by defining criteria, </a:t>
            </a:r>
            <a:r>
              <a:rPr lang="en-US" b="1" dirty="0"/>
              <a:t>SMART indicators</a:t>
            </a:r>
            <a:r>
              <a:rPr lang="en-US" dirty="0"/>
              <a:t> and an evaluation time schedule</a:t>
            </a:r>
          </a:p>
          <a:p>
            <a:pPr marL="342900" indent="-342900" algn="just">
              <a:buFont typeface="Wingdings" panose="05000000000000000000" pitchFamily="2" charset="2"/>
              <a:buChar char="q"/>
            </a:pPr>
            <a:r>
              <a:rPr lang="en-US" dirty="0"/>
              <a:t>to </a:t>
            </a:r>
            <a:r>
              <a:rPr lang="en-US" b="1" dirty="0"/>
              <a:t>support</a:t>
            </a:r>
            <a:r>
              <a:rPr lang="en-US" dirty="0"/>
              <a:t> the Member States to understand and use these evaluation criteria as a good practice to better understand assets and impacts of the project </a:t>
            </a:r>
          </a:p>
          <a:p>
            <a:pPr marL="342900" indent="-342900" algn="just">
              <a:buFont typeface="Wingdings" panose="05000000000000000000" pitchFamily="2" charset="2"/>
              <a:buChar char="q"/>
            </a:pPr>
            <a:r>
              <a:rPr lang="en-US" dirty="0"/>
              <a:t>to </a:t>
            </a:r>
            <a:r>
              <a:rPr lang="en-US" b="1" dirty="0"/>
              <a:t>support</a:t>
            </a:r>
            <a:r>
              <a:rPr lang="en-US" dirty="0"/>
              <a:t> developing implementation guidelines for evaluation criteria considering the EU willingness </a:t>
            </a:r>
            <a:r>
              <a:rPr lang="en-US" b="1" dirty="0"/>
              <a:t>everything to be evaluated</a:t>
            </a:r>
          </a:p>
          <a:p>
            <a:pPr marL="342900" indent="-342900" algn="just">
              <a:buFont typeface="Wingdings" panose="05000000000000000000" pitchFamily="2" charset="2"/>
              <a:buChar char="q"/>
            </a:pPr>
            <a:r>
              <a:rPr lang="en-US" dirty="0"/>
              <a:t>to </a:t>
            </a:r>
            <a:r>
              <a:rPr lang="en-US" b="1" dirty="0"/>
              <a:t>support</a:t>
            </a:r>
            <a:r>
              <a:rPr lang="en-US" dirty="0"/>
              <a:t> developing guidance according to evaluation in different parts of the project for the Steering committee and the coordinator to attend closely the project progress</a:t>
            </a:r>
          </a:p>
        </p:txBody>
      </p:sp>
    </p:spTree>
    <p:extLst>
      <p:ext uri="{BB962C8B-B14F-4D97-AF65-F5344CB8AC3E}">
        <p14:creationId xmlns:p14="http://schemas.microsoft.com/office/powerpoint/2010/main" val="3903868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691640" y="468991"/>
            <a:ext cx="6096000" cy="461665"/>
          </a:xfrm>
          <a:prstGeom prst="rect">
            <a:avLst/>
          </a:prstGeom>
        </p:spPr>
        <p:txBody>
          <a:bodyPr wrap="square">
            <a:spAutoFit/>
          </a:bodyPr>
          <a:lstStyle/>
          <a:p>
            <a:r>
              <a:rPr lang="en-US" sz="2400" dirty="0">
                <a:effectLst>
                  <a:outerShdw blurRad="38100" dist="38100" dir="2700000" algn="tl">
                    <a:srgbClr val="000000">
                      <a:alpha val="43137"/>
                    </a:srgbClr>
                  </a:outerShdw>
                </a:effectLst>
              </a:rPr>
              <a:t>The project evaluation will be based on:</a:t>
            </a:r>
          </a:p>
        </p:txBody>
      </p:sp>
      <p:graphicFrame>
        <p:nvGraphicFramePr>
          <p:cNvPr id="4" name="Διάγραμμα 3">
            <a:extLst>
              <a:ext uri="{FF2B5EF4-FFF2-40B4-BE49-F238E27FC236}">
                <a16:creationId xmlns:a16="http://schemas.microsoft.com/office/drawing/2014/main" id="{961ED131-B4F2-49FC-88A3-FA30B8063712}"/>
              </a:ext>
            </a:extLst>
          </p:cNvPr>
          <p:cNvGraphicFramePr/>
          <p:nvPr>
            <p:extLst>
              <p:ext uri="{D42A27DB-BD31-4B8C-83A1-F6EECF244321}">
                <p14:modId xmlns:p14="http://schemas.microsoft.com/office/powerpoint/2010/main" val="4280150172"/>
              </p:ext>
            </p:extLst>
          </p:nvPr>
        </p:nvGraphicFramePr>
        <p:xfrm>
          <a:off x="1524000" y="115131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15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636507" y="433763"/>
            <a:ext cx="6096000" cy="400110"/>
          </a:xfrm>
          <a:prstGeom prst="rect">
            <a:avLst/>
          </a:prstGeom>
        </p:spPr>
        <p:txBody>
          <a:bodyPr wrap="square">
            <a:spAutoFit/>
          </a:bodyPr>
          <a:lstStyle/>
          <a:p>
            <a:r>
              <a:rPr lang="en-US" sz="2000" dirty="0">
                <a:effectLst>
                  <a:outerShdw blurRad="38100" dist="38100" dir="2700000" algn="tl">
                    <a:srgbClr val="000000">
                      <a:alpha val="43137"/>
                    </a:srgbClr>
                  </a:outerShdw>
                </a:effectLst>
              </a:rPr>
              <a:t>The project evaluation concerns analytically:</a:t>
            </a:r>
          </a:p>
        </p:txBody>
      </p:sp>
      <p:pic>
        <p:nvPicPr>
          <p:cNvPr id="5" name="Εικόνα 4">
            <a:extLst>
              <a:ext uri="{FF2B5EF4-FFF2-40B4-BE49-F238E27FC236}">
                <a16:creationId xmlns:a16="http://schemas.microsoft.com/office/drawing/2014/main" id="{333242D1-31C3-4F84-BFD4-7CEE24C22276}"/>
              </a:ext>
            </a:extLst>
          </p:cNvPr>
          <p:cNvPicPr>
            <a:picLocks noChangeAspect="1"/>
          </p:cNvPicPr>
          <p:nvPr/>
        </p:nvPicPr>
        <p:blipFill>
          <a:blip r:embed="rId2"/>
          <a:stretch>
            <a:fillRect/>
          </a:stretch>
        </p:blipFill>
        <p:spPr>
          <a:xfrm>
            <a:off x="1526241" y="1024773"/>
            <a:ext cx="6206266" cy="4176122"/>
          </a:xfrm>
          <a:prstGeom prst="rect">
            <a:avLst/>
          </a:prstGeom>
        </p:spPr>
      </p:pic>
    </p:spTree>
    <p:extLst>
      <p:ext uri="{BB962C8B-B14F-4D97-AF65-F5344CB8AC3E}">
        <p14:creationId xmlns:p14="http://schemas.microsoft.com/office/powerpoint/2010/main" val="261570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513840" y="483693"/>
            <a:ext cx="6382512" cy="523220"/>
          </a:xfrm>
          <a:prstGeom prst="rect">
            <a:avLst/>
          </a:prstGeom>
        </p:spPr>
        <p:txBody>
          <a:bodyPr wrap="square">
            <a:spAutoFit/>
          </a:bodyPr>
          <a:lstStyle/>
          <a:p>
            <a:r>
              <a:rPr lang="en-US" sz="2800" b="1" dirty="0"/>
              <a:t>The framework</a:t>
            </a:r>
            <a:endParaRPr lang="en-US" sz="2800" dirty="0"/>
          </a:p>
        </p:txBody>
      </p:sp>
      <p:sp>
        <p:nvSpPr>
          <p:cNvPr id="5" name="Ορθογώνιο 4">
            <a:extLst>
              <a:ext uri="{FF2B5EF4-FFF2-40B4-BE49-F238E27FC236}">
                <a16:creationId xmlns:a16="http://schemas.microsoft.com/office/drawing/2014/main" id="{4F74ADA5-36D1-4F57-B34E-287E09814F91}"/>
              </a:ext>
            </a:extLst>
          </p:cNvPr>
          <p:cNvSpPr/>
          <p:nvPr/>
        </p:nvSpPr>
        <p:spPr>
          <a:xfrm>
            <a:off x="1111045" y="1319060"/>
            <a:ext cx="7699125" cy="3816429"/>
          </a:xfrm>
          <a:prstGeom prst="rect">
            <a:avLst/>
          </a:prstGeom>
        </p:spPr>
        <p:txBody>
          <a:bodyPr wrap="square">
            <a:spAutoFit/>
          </a:bodyPr>
          <a:lstStyle/>
          <a:p>
            <a:pPr marL="342900" indent="-342900" algn="just">
              <a:buFont typeface="Wingdings" panose="05000000000000000000" pitchFamily="2" charset="2"/>
              <a:buChar char="q"/>
            </a:pPr>
            <a:r>
              <a:rPr lang="en-US" dirty="0"/>
              <a:t>Framework for understanding program evaluation and facilitating integration of evaluation throughout the public health system has been produced.</a:t>
            </a:r>
          </a:p>
          <a:p>
            <a:endParaRPr lang="en-US" sz="2400" b="1" dirty="0"/>
          </a:p>
          <a:p>
            <a:r>
              <a:rPr lang="en-US" sz="2000" b="1" dirty="0"/>
              <a:t>The purposes of this framework (PFA WP3) has :</a:t>
            </a:r>
          </a:p>
          <a:p>
            <a:pPr marL="342900" indent="-342900" algn="just">
              <a:buFont typeface="Wingdings" panose="05000000000000000000" pitchFamily="2" charset="2"/>
              <a:buChar char="q"/>
            </a:pPr>
            <a:r>
              <a:rPr lang="en-US" dirty="0"/>
              <a:t>summarized the essential elements of program evaluation</a:t>
            </a:r>
          </a:p>
          <a:p>
            <a:pPr marL="342900" indent="-342900" algn="just">
              <a:buFont typeface="Wingdings" panose="05000000000000000000" pitchFamily="2" charset="2"/>
              <a:buChar char="q"/>
            </a:pPr>
            <a:r>
              <a:rPr lang="en-US" dirty="0"/>
              <a:t>provided a framework for conducting effective program evaluations</a:t>
            </a:r>
          </a:p>
          <a:p>
            <a:pPr marL="342900" indent="-342900" algn="just">
              <a:buFont typeface="Wingdings" panose="05000000000000000000" pitchFamily="2" charset="2"/>
              <a:buChar char="q"/>
            </a:pPr>
            <a:r>
              <a:rPr lang="en-US" dirty="0"/>
              <a:t>clarified the steps in program evaluation;</a:t>
            </a:r>
          </a:p>
          <a:p>
            <a:pPr marL="342900" indent="-342900" algn="just">
              <a:buFont typeface="Wingdings" panose="05000000000000000000" pitchFamily="2" charset="2"/>
              <a:buChar char="q"/>
            </a:pPr>
            <a:r>
              <a:rPr lang="en-US" dirty="0"/>
              <a:t>reviewed standards for effective program evaluation; </a:t>
            </a:r>
          </a:p>
          <a:p>
            <a:pPr marL="342900" indent="-342900" algn="just">
              <a:buFont typeface="Wingdings" panose="05000000000000000000" pitchFamily="2" charset="2"/>
              <a:buChar char="q"/>
            </a:pPr>
            <a:r>
              <a:rPr lang="en-US" dirty="0"/>
              <a:t>addressed misconceptions regarding the purposes and methods of program evaluation</a:t>
            </a:r>
          </a:p>
          <a:p>
            <a:pPr marL="342900" indent="-342900" algn="just">
              <a:buFont typeface="Wingdings" panose="05000000000000000000" pitchFamily="2" charset="2"/>
              <a:buChar char="q"/>
            </a:pPr>
            <a:r>
              <a:rPr lang="en-US" dirty="0"/>
              <a:t>provided indicators to be used in evaluation processes </a:t>
            </a:r>
          </a:p>
          <a:p>
            <a:pPr marL="342900" indent="-342900" algn="just">
              <a:buFont typeface="Wingdings" panose="05000000000000000000" pitchFamily="2" charset="2"/>
              <a:buChar char="q"/>
            </a:pPr>
            <a:r>
              <a:rPr lang="en-US" dirty="0"/>
              <a:t>provided a timetable for the evaluation process</a:t>
            </a:r>
          </a:p>
        </p:txBody>
      </p:sp>
    </p:spTree>
    <p:extLst>
      <p:ext uri="{BB962C8B-B14F-4D97-AF65-F5344CB8AC3E}">
        <p14:creationId xmlns:p14="http://schemas.microsoft.com/office/powerpoint/2010/main" val="371370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612900" y="164350"/>
            <a:ext cx="6096000" cy="461665"/>
          </a:xfrm>
          <a:prstGeom prst="rect">
            <a:avLst/>
          </a:prstGeom>
        </p:spPr>
        <p:txBody>
          <a:bodyPr wrap="square">
            <a:spAutoFit/>
          </a:bodyPr>
          <a:lstStyle/>
          <a:p>
            <a:r>
              <a:rPr lang="en-US" sz="2400" dirty="0">
                <a:effectLst>
                  <a:outerShdw blurRad="38100" dist="38100" dir="2700000" algn="tl">
                    <a:srgbClr val="000000">
                      <a:alpha val="43137"/>
                    </a:srgbClr>
                  </a:outerShdw>
                </a:effectLst>
              </a:rPr>
              <a:t>The project evaluation plan is based:</a:t>
            </a:r>
          </a:p>
        </p:txBody>
      </p:sp>
      <p:graphicFrame>
        <p:nvGraphicFramePr>
          <p:cNvPr id="6" name="Θέση περιεχομένου 3">
            <a:extLst>
              <a:ext uri="{FF2B5EF4-FFF2-40B4-BE49-F238E27FC236}">
                <a16:creationId xmlns:a16="http://schemas.microsoft.com/office/drawing/2014/main" id="{83EC65F8-5197-4FE4-9174-2BD237CCE159}"/>
              </a:ext>
            </a:extLst>
          </p:cNvPr>
          <p:cNvGraphicFramePr>
            <a:graphicFrameLocks/>
          </p:cNvGraphicFramePr>
          <p:nvPr>
            <p:extLst>
              <p:ext uri="{D42A27DB-BD31-4B8C-83A1-F6EECF244321}">
                <p14:modId xmlns:p14="http://schemas.microsoft.com/office/powerpoint/2010/main" val="834816915"/>
              </p:ext>
            </p:extLst>
          </p:nvPr>
        </p:nvGraphicFramePr>
        <p:xfrm>
          <a:off x="1745208" y="962662"/>
          <a:ext cx="6763792" cy="4595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790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6631B324-0DBA-4314-879D-EF953C246635}"/>
              </a:ext>
            </a:extLst>
          </p:cNvPr>
          <p:cNvSpPr/>
          <p:nvPr/>
        </p:nvSpPr>
        <p:spPr>
          <a:xfrm>
            <a:off x="1527447" y="1176190"/>
            <a:ext cx="7460342" cy="461665"/>
          </a:xfrm>
          <a:prstGeom prst="rect">
            <a:avLst/>
          </a:prstGeom>
        </p:spPr>
        <p:txBody>
          <a:bodyPr wrap="square">
            <a:spAutoFit/>
          </a:bodyPr>
          <a:lstStyle/>
          <a:p>
            <a:r>
              <a:rPr lang="en-US" sz="2400" b="1" dirty="0"/>
              <a:t>A systematic monitoring aims at ensuring </a:t>
            </a:r>
            <a:endParaRPr lang="en-US" sz="2400" dirty="0"/>
          </a:p>
        </p:txBody>
      </p:sp>
      <p:sp>
        <p:nvSpPr>
          <p:cNvPr id="5" name="Ορθογώνιο 4">
            <a:extLst>
              <a:ext uri="{FF2B5EF4-FFF2-40B4-BE49-F238E27FC236}">
                <a16:creationId xmlns:a16="http://schemas.microsoft.com/office/drawing/2014/main" id="{4F74ADA5-36D1-4F57-B34E-287E09814F91}"/>
              </a:ext>
            </a:extLst>
          </p:cNvPr>
          <p:cNvSpPr/>
          <p:nvPr/>
        </p:nvSpPr>
        <p:spPr>
          <a:xfrm>
            <a:off x="1179871" y="1905506"/>
            <a:ext cx="7541342" cy="3046988"/>
          </a:xfrm>
          <a:prstGeom prst="rect">
            <a:avLst/>
          </a:prstGeom>
        </p:spPr>
        <p:txBody>
          <a:bodyPr wrap="square">
            <a:spAutoFit/>
          </a:bodyPr>
          <a:lstStyle/>
          <a:p>
            <a:pPr marL="342900" indent="-342900">
              <a:buFont typeface="Wingdings" panose="05000000000000000000" pitchFamily="2" charset="2"/>
              <a:buChar char="q"/>
            </a:pPr>
            <a:r>
              <a:rPr lang="en-US" sz="2400" dirty="0"/>
              <a:t>a timely reporting of issues/criticalities in the process and implementation of appropriated measures; </a:t>
            </a:r>
          </a:p>
          <a:p>
            <a:pPr marL="342900" indent="-342900">
              <a:buFont typeface="Wingdings" panose="05000000000000000000" pitchFamily="2" charset="2"/>
              <a:buChar char="q"/>
            </a:pPr>
            <a:r>
              <a:rPr lang="en-US" sz="2400" dirty="0"/>
              <a:t>production of the project outputs according to the planned activities; </a:t>
            </a:r>
          </a:p>
          <a:p>
            <a:pPr marL="342900" indent="-342900">
              <a:buFont typeface="Wingdings" panose="05000000000000000000" pitchFamily="2" charset="2"/>
              <a:buChar char="q"/>
            </a:pPr>
            <a:r>
              <a:rPr lang="en-US" sz="2400" dirty="0"/>
              <a:t>production of the benefits described in the specific objectives; </a:t>
            </a:r>
          </a:p>
          <a:p>
            <a:pPr marL="342900" indent="-342900">
              <a:buFont typeface="Wingdings" panose="05000000000000000000" pitchFamily="2" charset="2"/>
              <a:buChar char="q"/>
            </a:pPr>
            <a:r>
              <a:rPr lang="en-US" sz="2400" dirty="0"/>
              <a:t>sustainability of the JA during its execution. </a:t>
            </a:r>
          </a:p>
        </p:txBody>
      </p:sp>
    </p:spTree>
    <p:extLst>
      <p:ext uri="{BB962C8B-B14F-4D97-AF65-F5344CB8AC3E}">
        <p14:creationId xmlns:p14="http://schemas.microsoft.com/office/powerpoint/2010/main" val="16184973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1435</TotalTime>
  <Words>882</Words>
  <Application>Microsoft Office PowerPoint</Application>
  <PresentationFormat>Presentazione su schermo (4:3)</PresentationFormat>
  <Paragraphs>237</Paragraphs>
  <Slides>21</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21</vt:i4>
      </vt:variant>
    </vt:vector>
  </HeadingPairs>
  <TitlesOfParts>
    <vt:vector size="29" baseType="lpstr">
      <vt:lpstr>MS PGothic</vt:lpstr>
      <vt:lpstr>Arial</vt:lpstr>
      <vt:lpstr>Calibri</vt:lpstr>
      <vt:lpstr>Franklin Gothic Book</vt:lpstr>
      <vt:lpstr>Garamond</vt:lpstr>
      <vt:lpstr>Times New Roman</vt:lpstr>
      <vt:lpstr>Wingdings</vt:lpstr>
      <vt:lpstr>Angles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Giacomo</dc:creator>
  <cp:lastModifiedBy>Tortora Paola</cp:lastModifiedBy>
  <cp:revision>161</cp:revision>
  <cp:lastPrinted>2018-06-04T09:56:37Z</cp:lastPrinted>
  <dcterms:created xsi:type="dcterms:W3CDTF">2018-05-30T09:15:47Z</dcterms:created>
  <dcterms:modified xsi:type="dcterms:W3CDTF">2019-10-04T13:31:37Z</dcterms:modified>
</cp:coreProperties>
</file>