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73" r:id="rId2"/>
    <p:sldId id="272" r:id="rId3"/>
    <p:sldId id="276" r:id="rId4"/>
    <p:sldId id="277" r:id="rId5"/>
    <p:sldId id="274" r:id="rId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226C83-101E-4F69-9720-98235BEF14EE}" type="doc">
      <dgm:prSet loTypeId="urn:microsoft.com/office/officeart/2005/8/layout/hierarchy2" loCatId="hierarchy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l-GR"/>
        </a:p>
      </dgm:t>
    </dgm:pt>
    <dgm:pt modelId="{27D2C2FA-AEB2-45BA-ACFF-C03A87B90012}">
      <dgm:prSet phldrT="[Κείμενο]" custT="1"/>
      <dgm:spPr/>
      <dgm:t>
        <a:bodyPr/>
        <a:lstStyle/>
        <a:p>
          <a:r>
            <a:rPr lang="en-US" sz="1800" dirty="0"/>
            <a:t>WP3 monitoring and evaluation </a:t>
          </a:r>
        </a:p>
        <a:p>
          <a:r>
            <a:rPr lang="en-US" sz="1800" dirty="0"/>
            <a:t>in </a:t>
          </a:r>
          <a:r>
            <a:rPr lang="en-US" sz="1800" dirty="0">
              <a:solidFill>
                <a:srgbClr val="FF0000"/>
              </a:solidFill>
            </a:rPr>
            <a:t>WP</a:t>
          </a:r>
          <a:r>
            <a:rPr lang="el-GR" sz="1800" dirty="0">
              <a:solidFill>
                <a:srgbClr val="FF0000"/>
              </a:solidFill>
            </a:rPr>
            <a:t>9</a:t>
          </a:r>
        </a:p>
      </dgm:t>
    </dgm:pt>
    <dgm:pt modelId="{0CC17271-2062-479B-8FF4-C75FFE355D79}" type="parTrans" cxnId="{A538E615-2ABD-4D20-BD29-FF0E2542E1B2}">
      <dgm:prSet/>
      <dgm:spPr/>
      <dgm:t>
        <a:bodyPr/>
        <a:lstStyle/>
        <a:p>
          <a:endParaRPr lang="el-GR"/>
        </a:p>
      </dgm:t>
    </dgm:pt>
    <dgm:pt modelId="{D9E7AE41-2310-4AE4-B1E2-65B1B6E928A1}" type="sibTrans" cxnId="{A538E615-2ABD-4D20-BD29-FF0E2542E1B2}">
      <dgm:prSet/>
      <dgm:spPr/>
      <dgm:t>
        <a:bodyPr/>
        <a:lstStyle/>
        <a:p>
          <a:endParaRPr lang="el-GR"/>
        </a:p>
      </dgm:t>
    </dgm:pt>
    <dgm:pt modelId="{3924DFEE-0FFC-4C53-B83F-1FA3A82016A0}">
      <dgm:prSet phldrT="[Κείμενο]" custT="1"/>
      <dgm:spPr/>
      <dgm:t>
        <a:bodyPr/>
        <a:lstStyle/>
        <a:p>
          <a:pPr algn="ctr"/>
          <a:r>
            <a:rPr lang="en-US" sz="2800" dirty="0"/>
            <a:t> </a:t>
          </a:r>
          <a:r>
            <a: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Deliverables</a:t>
          </a:r>
          <a:endParaRPr lang="el-GR" sz="2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EE2DC80-D3E4-42ED-AE4D-54E009FCDF73}" type="parTrans" cxnId="{36295CC9-94EC-4E2D-B12B-5471B7B9F0CB}">
      <dgm:prSet/>
      <dgm:spPr/>
      <dgm:t>
        <a:bodyPr/>
        <a:lstStyle/>
        <a:p>
          <a:endParaRPr lang="el-GR"/>
        </a:p>
      </dgm:t>
    </dgm:pt>
    <dgm:pt modelId="{8EC8F863-A384-4F29-9C7E-20E41E8D01C8}" type="sibTrans" cxnId="{36295CC9-94EC-4E2D-B12B-5471B7B9F0CB}">
      <dgm:prSet/>
      <dgm:spPr/>
      <dgm:t>
        <a:bodyPr/>
        <a:lstStyle/>
        <a:p>
          <a:endParaRPr lang="el-GR"/>
        </a:p>
      </dgm:t>
    </dgm:pt>
    <dgm:pt modelId="{2F1C72CE-AE47-4C0B-A9FA-5EC11AF3AE6A}">
      <dgm:prSet phldrT="[Κείμενο]" custT="1"/>
      <dgm:spPr/>
      <dgm:t>
        <a:bodyPr/>
        <a:lstStyle/>
        <a:p>
          <a:r>
            <a: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Activities</a:t>
          </a:r>
          <a:endParaRPr lang="el-GR" sz="3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8DD14D4-5785-4424-9777-17ED63CE2A78}" type="parTrans" cxnId="{F9FF466F-34A2-4580-944E-9486A30443AE}">
      <dgm:prSet/>
      <dgm:spPr/>
      <dgm:t>
        <a:bodyPr/>
        <a:lstStyle/>
        <a:p>
          <a:endParaRPr lang="el-GR"/>
        </a:p>
      </dgm:t>
    </dgm:pt>
    <dgm:pt modelId="{071B3D46-059B-4C19-8219-22893E66E083}" type="sibTrans" cxnId="{F9FF466F-34A2-4580-944E-9486A30443AE}">
      <dgm:prSet/>
      <dgm:spPr/>
      <dgm:t>
        <a:bodyPr/>
        <a:lstStyle/>
        <a:p>
          <a:endParaRPr lang="el-GR"/>
        </a:p>
      </dgm:t>
    </dgm:pt>
    <dgm:pt modelId="{E5147503-FF4B-4F19-AE4F-7943B4535D22}">
      <dgm:prSet phldrT="[Κείμενο]" custT="1"/>
      <dgm:spPr/>
      <dgm:t>
        <a:bodyPr/>
        <a:lstStyle/>
        <a:p>
          <a:pPr algn="l"/>
          <a:r>
            <a:rPr lang="en-US" sz="1600" b="1" dirty="0"/>
            <a:t>CA</a:t>
          </a:r>
          <a:endParaRPr lang="el-GR" sz="1600" dirty="0"/>
        </a:p>
        <a:p>
          <a:pPr algn="l"/>
          <a:r>
            <a:rPr lang="en-US" sz="1600" dirty="0"/>
            <a:t>Meetings</a:t>
          </a:r>
          <a:endParaRPr lang="el-GR" sz="1600" dirty="0"/>
        </a:p>
        <a:p>
          <a:pPr algn="l"/>
          <a:r>
            <a:rPr lang="en-US" sz="1600" dirty="0"/>
            <a:t>Guidelines</a:t>
          </a:r>
          <a:endParaRPr lang="el-GR" sz="1600" b="0" dirty="0"/>
        </a:p>
      </dgm:t>
    </dgm:pt>
    <dgm:pt modelId="{EE69E0EA-6FB5-43D7-8537-7AC59E954E4D}" type="sibTrans" cxnId="{38EE8B75-17D7-4542-AD17-78616D990B0E}">
      <dgm:prSet/>
      <dgm:spPr/>
      <dgm:t>
        <a:bodyPr/>
        <a:lstStyle/>
        <a:p>
          <a:endParaRPr lang="el-GR"/>
        </a:p>
      </dgm:t>
    </dgm:pt>
    <dgm:pt modelId="{FCBDCDA4-60B1-4F97-B854-F7A8CDF6592F}" type="parTrans" cxnId="{38EE8B75-17D7-4542-AD17-78616D990B0E}">
      <dgm:prSet/>
      <dgm:spPr/>
      <dgm:t>
        <a:bodyPr/>
        <a:lstStyle/>
        <a:p>
          <a:endParaRPr lang="el-GR"/>
        </a:p>
      </dgm:t>
    </dgm:pt>
    <dgm:pt modelId="{84AD3B24-CE49-4FC6-99AC-0006A54E2A56}">
      <dgm:prSet phldrT="[Κείμενο]" custT="1"/>
      <dgm:spPr/>
      <dgm:t>
        <a:bodyPr/>
        <a:lstStyle/>
        <a:p>
          <a:pPr algn="l">
            <a:buFont typeface="Arial" panose="020B0604020202020204" pitchFamily="34" charset="0"/>
            <a:buNone/>
          </a:pPr>
          <a:r>
            <a:rPr lang="en-US" sz="1400" dirty="0"/>
            <a:t>PFA development </a:t>
          </a:r>
        </a:p>
        <a:p>
          <a:pPr algn="l"/>
          <a:r>
            <a:rPr lang="en-US" sz="1400" dirty="0"/>
            <a:t>Report on implemented actions </a:t>
          </a:r>
        </a:p>
        <a:p>
          <a:pPr algn="l"/>
          <a:r>
            <a:rPr lang="en-US" sz="1400" dirty="0"/>
            <a:t>Recommendations on governance </a:t>
          </a:r>
          <a:endParaRPr lang="el-GR" sz="1400" b="0" dirty="0"/>
        </a:p>
      </dgm:t>
    </dgm:pt>
    <dgm:pt modelId="{7A11CE11-73D2-4769-A9D4-C4FEFC4A2497}" type="sibTrans" cxnId="{E845AA19-C8C4-4CF4-A7D5-2F7F6E297C47}">
      <dgm:prSet/>
      <dgm:spPr/>
      <dgm:t>
        <a:bodyPr/>
        <a:lstStyle/>
        <a:p>
          <a:endParaRPr lang="el-GR"/>
        </a:p>
      </dgm:t>
    </dgm:pt>
    <dgm:pt modelId="{16DF41BD-DD79-4908-967A-5C3F9828ABC5}" type="parTrans" cxnId="{E845AA19-C8C4-4CF4-A7D5-2F7F6E297C47}">
      <dgm:prSet/>
      <dgm:spPr/>
      <dgm:t>
        <a:bodyPr/>
        <a:lstStyle/>
        <a:p>
          <a:endParaRPr lang="el-GR"/>
        </a:p>
      </dgm:t>
    </dgm:pt>
    <dgm:pt modelId="{C9FCD0FF-B86D-4B15-9E1C-5F252543B29F}" type="pres">
      <dgm:prSet presAssocID="{5B226C83-101E-4F69-9720-98235BEF14E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4F2E836F-504F-4A9A-9034-A32B80B91FAF}" type="pres">
      <dgm:prSet presAssocID="{27D2C2FA-AEB2-45BA-ACFF-C03A87B90012}" presName="root1" presStyleCnt="0"/>
      <dgm:spPr/>
    </dgm:pt>
    <dgm:pt modelId="{165836D2-2C8D-4ABC-979A-7362B1F0562D}" type="pres">
      <dgm:prSet presAssocID="{27D2C2FA-AEB2-45BA-ACFF-C03A87B90012}" presName="LevelOneTextNode" presStyleLbl="node0" presStyleIdx="0" presStyleCnt="1">
        <dgm:presLayoutVars>
          <dgm:chPref val="3"/>
        </dgm:presLayoutVars>
      </dgm:prSet>
      <dgm:spPr/>
    </dgm:pt>
    <dgm:pt modelId="{F406AEDC-D2B9-4226-978F-CCA30F358DA3}" type="pres">
      <dgm:prSet presAssocID="{27D2C2FA-AEB2-45BA-ACFF-C03A87B90012}" presName="level2hierChild" presStyleCnt="0"/>
      <dgm:spPr/>
    </dgm:pt>
    <dgm:pt modelId="{39D54B83-D89D-43F9-9B88-7F66304C3535}" type="pres">
      <dgm:prSet presAssocID="{9EE2DC80-D3E4-42ED-AE4D-54E009FCDF73}" presName="conn2-1" presStyleLbl="parChTrans1D2" presStyleIdx="0" presStyleCnt="2"/>
      <dgm:spPr/>
    </dgm:pt>
    <dgm:pt modelId="{397DE7AF-52E0-4CB7-B037-4594AFC2B265}" type="pres">
      <dgm:prSet presAssocID="{9EE2DC80-D3E4-42ED-AE4D-54E009FCDF73}" presName="connTx" presStyleLbl="parChTrans1D2" presStyleIdx="0" presStyleCnt="2"/>
      <dgm:spPr/>
    </dgm:pt>
    <dgm:pt modelId="{21B3BA4F-D7CC-49FA-85A6-FE18D06009DB}" type="pres">
      <dgm:prSet presAssocID="{3924DFEE-0FFC-4C53-B83F-1FA3A82016A0}" presName="root2" presStyleCnt="0"/>
      <dgm:spPr/>
    </dgm:pt>
    <dgm:pt modelId="{BC8EDE47-5DC0-4E0E-9DF8-566BD81F86F1}" type="pres">
      <dgm:prSet presAssocID="{3924DFEE-0FFC-4C53-B83F-1FA3A82016A0}" presName="LevelTwoTextNode" presStyleLbl="node2" presStyleIdx="0" presStyleCnt="2">
        <dgm:presLayoutVars>
          <dgm:chPref val="3"/>
        </dgm:presLayoutVars>
      </dgm:prSet>
      <dgm:spPr/>
    </dgm:pt>
    <dgm:pt modelId="{F6C7A902-B79E-43FD-BE1F-4A5991A13065}" type="pres">
      <dgm:prSet presAssocID="{3924DFEE-0FFC-4C53-B83F-1FA3A82016A0}" presName="level3hierChild" presStyleCnt="0"/>
      <dgm:spPr/>
    </dgm:pt>
    <dgm:pt modelId="{5A40969E-8895-4C83-BEF1-34B01494505C}" type="pres">
      <dgm:prSet presAssocID="{16DF41BD-DD79-4908-967A-5C3F9828ABC5}" presName="conn2-1" presStyleLbl="parChTrans1D3" presStyleIdx="0" presStyleCnt="2"/>
      <dgm:spPr/>
    </dgm:pt>
    <dgm:pt modelId="{3429D2FD-630F-4FFC-8A4F-F048AA4CF388}" type="pres">
      <dgm:prSet presAssocID="{16DF41BD-DD79-4908-967A-5C3F9828ABC5}" presName="connTx" presStyleLbl="parChTrans1D3" presStyleIdx="0" presStyleCnt="2"/>
      <dgm:spPr/>
    </dgm:pt>
    <dgm:pt modelId="{8EBE26A1-4395-4A44-853D-79262928AC85}" type="pres">
      <dgm:prSet presAssocID="{84AD3B24-CE49-4FC6-99AC-0006A54E2A56}" presName="root2" presStyleCnt="0"/>
      <dgm:spPr/>
    </dgm:pt>
    <dgm:pt modelId="{1EF5A6E3-1876-4E9F-9D1E-D381124D396A}" type="pres">
      <dgm:prSet presAssocID="{84AD3B24-CE49-4FC6-99AC-0006A54E2A56}" presName="LevelTwoTextNode" presStyleLbl="node3" presStyleIdx="0" presStyleCnt="2" custScaleY="158617">
        <dgm:presLayoutVars>
          <dgm:chPref val="3"/>
        </dgm:presLayoutVars>
      </dgm:prSet>
      <dgm:spPr/>
    </dgm:pt>
    <dgm:pt modelId="{73AF14B2-91EB-4AC7-85AA-E60E3A7D796B}" type="pres">
      <dgm:prSet presAssocID="{84AD3B24-CE49-4FC6-99AC-0006A54E2A56}" presName="level3hierChild" presStyleCnt="0"/>
      <dgm:spPr/>
    </dgm:pt>
    <dgm:pt modelId="{D813CDCB-7113-46FB-AF45-E28153013494}" type="pres">
      <dgm:prSet presAssocID="{18DD14D4-5785-4424-9777-17ED63CE2A78}" presName="conn2-1" presStyleLbl="parChTrans1D2" presStyleIdx="1" presStyleCnt="2"/>
      <dgm:spPr/>
    </dgm:pt>
    <dgm:pt modelId="{5B2634CD-3A76-4A9A-9E74-3DDCD9048264}" type="pres">
      <dgm:prSet presAssocID="{18DD14D4-5785-4424-9777-17ED63CE2A78}" presName="connTx" presStyleLbl="parChTrans1D2" presStyleIdx="1" presStyleCnt="2"/>
      <dgm:spPr/>
    </dgm:pt>
    <dgm:pt modelId="{7503444B-45B5-4BE1-A5E8-B72727930CE4}" type="pres">
      <dgm:prSet presAssocID="{2F1C72CE-AE47-4C0B-A9FA-5EC11AF3AE6A}" presName="root2" presStyleCnt="0"/>
      <dgm:spPr/>
    </dgm:pt>
    <dgm:pt modelId="{C3A52C6F-EBD0-4E25-BC4A-BEF00FD31EFF}" type="pres">
      <dgm:prSet presAssocID="{2F1C72CE-AE47-4C0B-A9FA-5EC11AF3AE6A}" presName="LevelTwoTextNode" presStyleLbl="node2" presStyleIdx="1" presStyleCnt="2">
        <dgm:presLayoutVars>
          <dgm:chPref val="3"/>
        </dgm:presLayoutVars>
      </dgm:prSet>
      <dgm:spPr/>
    </dgm:pt>
    <dgm:pt modelId="{817BD11D-036E-443D-84A7-6D159B9D189D}" type="pres">
      <dgm:prSet presAssocID="{2F1C72CE-AE47-4C0B-A9FA-5EC11AF3AE6A}" presName="level3hierChild" presStyleCnt="0"/>
      <dgm:spPr/>
    </dgm:pt>
    <dgm:pt modelId="{04259CED-7259-4833-8EDE-B7FF6B403EB6}" type="pres">
      <dgm:prSet presAssocID="{FCBDCDA4-60B1-4F97-B854-F7A8CDF6592F}" presName="conn2-1" presStyleLbl="parChTrans1D3" presStyleIdx="1" presStyleCnt="2"/>
      <dgm:spPr/>
    </dgm:pt>
    <dgm:pt modelId="{91DF7C9C-6C25-478B-935D-76D9B5B433D1}" type="pres">
      <dgm:prSet presAssocID="{FCBDCDA4-60B1-4F97-B854-F7A8CDF6592F}" presName="connTx" presStyleLbl="parChTrans1D3" presStyleIdx="1" presStyleCnt="2"/>
      <dgm:spPr/>
    </dgm:pt>
    <dgm:pt modelId="{7AC5564A-318A-496A-8B16-F62345DFCF83}" type="pres">
      <dgm:prSet presAssocID="{E5147503-FF4B-4F19-AE4F-7943B4535D22}" presName="root2" presStyleCnt="0"/>
      <dgm:spPr/>
    </dgm:pt>
    <dgm:pt modelId="{9EDCBC9E-CE8C-4EB1-88AE-A6C816E991C2}" type="pres">
      <dgm:prSet presAssocID="{E5147503-FF4B-4F19-AE4F-7943B4535D22}" presName="LevelTwoTextNode" presStyleLbl="node3" presStyleIdx="1" presStyleCnt="2" custLinFactNeighborX="-351" custLinFactNeighborY="703">
        <dgm:presLayoutVars>
          <dgm:chPref val="3"/>
        </dgm:presLayoutVars>
      </dgm:prSet>
      <dgm:spPr/>
    </dgm:pt>
    <dgm:pt modelId="{B1B94169-F87F-46D5-8FEA-FB3743E8D082}" type="pres">
      <dgm:prSet presAssocID="{E5147503-FF4B-4F19-AE4F-7943B4535D22}" presName="level3hierChild" presStyleCnt="0"/>
      <dgm:spPr/>
    </dgm:pt>
  </dgm:ptLst>
  <dgm:cxnLst>
    <dgm:cxn modelId="{6B4FBA06-0C9F-419F-A16C-AC6730CBDE12}" type="presOf" srcId="{18DD14D4-5785-4424-9777-17ED63CE2A78}" destId="{5B2634CD-3A76-4A9A-9E74-3DDCD9048264}" srcOrd="1" destOrd="0" presId="urn:microsoft.com/office/officeart/2005/8/layout/hierarchy2"/>
    <dgm:cxn modelId="{A538E615-2ABD-4D20-BD29-FF0E2542E1B2}" srcId="{5B226C83-101E-4F69-9720-98235BEF14EE}" destId="{27D2C2FA-AEB2-45BA-ACFF-C03A87B90012}" srcOrd="0" destOrd="0" parTransId="{0CC17271-2062-479B-8FF4-C75FFE355D79}" sibTransId="{D9E7AE41-2310-4AE4-B1E2-65B1B6E928A1}"/>
    <dgm:cxn modelId="{E845AA19-C8C4-4CF4-A7D5-2F7F6E297C47}" srcId="{3924DFEE-0FFC-4C53-B83F-1FA3A82016A0}" destId="{84AD3B24-CE49-4FC6-99AC-0006A54E2A56}" srcOrd="0" destOrd="0" parTransId="{16DF41BD-DD79-4908-967A-5C3F9828ABC5}" sibTransId="{7A11CE11-73D2-4769-A9D4-C4FEFC4A2497}"/>
    <dgm:cxn modelId="{3255271F-CA83-4CD1-BC58-14FACA44210A}" type="presOf" srcId="{2F1C72CE-AE47-4C0B-A9FA-5EC11AF3AE6A}" destId="{C3A52C6F-EBD0-4E25-BC4A-BEF00FD31EFF}" srcOrd="0" destOrd="0" presId="urn:microsoft.com/office/officeart/2005/8/layout/hierarchy2"/>
    <dgm:cxn modelId="{0FD89A5C-8EC3-41D0-9F57-D89700CBAE01}" type="presOf" srcId="{9EE2DC80-D3E4-42ED-AE4D-54E009FCDF73}" destId="{39D54B83-D89D-43F9-9B88-7F66304C3535}" srcOrd="0" destOrd="0" presId="urn:microsoft.com/office/officeart/2005/8/layout/hierarchy2"/>
    <dgm:cxn modelId="{68389B5C-A754-4EE0-9967-92F3B9C95B1A}" type="presOf" srcId="{16DF41BD-DD79-4908-967A-5C3F9828ABC5}" destId="{5A40969E-8895-4C83-BEF1-34B01494505C}" srcOrd="0" destOrd="0" presId="urn:microsoft.com/office/officeart/2005/8/layout/hierarchy2"/>
    <dgm:cxn modelId="{2CB8835D-3102-4B50-972B-8507F5923558}" type="presOf" srcId="{5B226C83-101E-4F69-9720-98235BEF14EE}" destId="{C9FCD0FF-B86D-4B15-9E1C-5F252543B29F}" srcOrd="0" destOrd="0" presId="urn:microsoft.com/office/officeart/2005/8/layout/hierarchy2"/>
    <dgm:cxn modelId="{B1E1DC46-D22E-4A5D-AB0F-C78FBB892472}" type="presOf" srcId="{FCBDCDA4-60B1-4F97-B854-F7A8CDF6592F}" destId="{91DF7C9C-6C25-478B-935D-76D9B5B433D1}" srcOrd="1" destOrd="0" presId="urn:microsoft.com/office/officeart/2005/8/layout/hierarchy2"/>
    <dgm:cxn modelId="{F9FF466F-34A2-4580-944E-9486A30443AE}" srcId="{27D2C2FA-AEB2-45BA-ACFF-C03A87B90012}" destId="{2F1C72CE-AE47-4C0B-A9FA-5EC11AF3AE6A}" srcOrd="1" destOrd="0" parTransId="{18DD14D4-5785-4424-9777-17ED63CE2A78}" sibTransId="{071B3D46-059B-4C19-8219-22893E66E083}"/>
    <dgm:cxn modelId="{38EE8B75-17D7-4542-AD17-78616D990B0E}" srcId="{2F1C72CE-AE47-4C0B-A9FA-5EC11AF3AE6A}" destId="{E5147503-FF4B-4F19-AE4F-7943B4535D22}" srcOrd="0" destOrd="0" parTransId="{FCBDCDA4-60B1-4F97-B854-F7A8CDF6592F}" sibTransId="{EE69E0EA-6FB5-43D7-8537-7AC59E954E4D}"/>
    <dgm:cxn modelId="{59C93B86-9FF3-48CD-9399-B53F7743B121}" type="presOf" srcId="{E5147503-FF4B-4F19-AE4F-7943B4535D22}" destId="{9EDCBC9E-CE8C-4EB1-88AE-A6C816E991C2}" srcOrd="0" destOrd="0" presId="urn:microsoft.com/office/officeart/2005/8/layout/hierarchy2"/>
    <dgm:cxn modelId="{D3829CAE-E8EB-4939-87B7-0F0E959975D2}" type="presOf" srcId="{18DD14D4-5785-4424-9777-17ED63CE2A78}" destId="{D813CDCB-7113-46FB-AF45-E28153013494}" srcOrd="0" destOrd="0" presId="urn:microsoft.com/office/officeart/2005/8/layout/hierarchy2"/>
    <dgm:cxn modelId="{E816FDC0-6E75-4877-A972-F8E5DC8CEA60}" type="presOf" srcId="{9EE2DC80-D3E4-42ED-AE4D-54E009FCDF73}" destId="{397DE7AF-52E0-4CB7-B037-4594AFC2B265}" srcOrd="1" destOrd="0" presId="urn:microsoft.com/office/officeart/2005/8/layout/hierarchy2"/>
    <dgm:cxn modelId="{E257F9C3-D93A-4A19-BB83-D3BCBE989607}" type="presOf" srcId="{84AD3B24-CE49-4FC6-99AC-0006A54E2A56}" destId="{1EF5A6E3-1876-4E9F-9D1E-D381124D396A}" srcOrd="0" destOrd="0" presId="urn:microsoft.com/office/officeart/2005/8/layout/hierarchy2"/>
    <dgm:cxn modelId="{36295CC9-94EC-4E2D-B12B-5471B7B9F0CB}" srcId="{27D2C2FA-AEB2-45BA-ACFF-C03A87B90012}" destId="{3924DFEE-0FFC-4C53-B83F-1FA3A82016A0}" srcOrd="0" destOrd="0" parTransId="{9EE2DC80-D3E4-42ED-AE4D-54E009FCDF73}" sibTransId="{8EC8F863-A384-4F29-9C7E-20E41E8D01C8}"/>
    <dgm:cxn modelId="{3301BFCC-848E-43DC-9E04-368845ABAD04}" type="presOf" srcId="{FCBDCDA4-60B1-4F97-B854-F7A8CDF6592F}" destId="{04259CED-7259-4833-8EDE-B7FF6B403EB6}" srcOrd="0" destOrd="0" presId="urn:microsoft.com/office/officeart/2005/8/layout/hierarchy2"/>
    <dgm:cxn modelId="{37F784DC-5A2C-4CBE-B930-10CDC8E68022}" type="presOf" srcId="{27D2C2FA-AEB2-45BA-ACFF-C03A87B90012}" destId="{165836D2-2C8D-4ABC-979A-7362B1F0562D}" srcOrd="0" destOrd="0" presId="urn:microsoft.com/office/officeart/2005/8/layout/hierarchy2"/>
    <dgm:cxn modelId="{192B80F0-80CF-47AC-A08B-FB0924E498C4}" type="presOf" srcId="{3924DFEE-0FFC-4C53-B83F-1FA3A82016A0}" destId="{BC8EDE47-5DC0-4E0E-9DF8-566BD81F86F1}" srcOrd="0" destOrd="0" presId="urn:microsoft.com/office/officeart/2005/8/layout/hierarchy2"/>
    <dgm:cxn modelId="{7015C0FE-3B01-4AAF-8D54-25BD4C613624}" type="presOf" srcId="{16DF41BD-DD79-4908-967A-5C3F9828ABC5}" destId="{3429D2FD-630F-4FFC-8A4F-F048AA4CF388}" srcOrd="1" destOrd="0" presId="urn:microsoft.com/office/officeart/2005/8/layout/hierarchy2"/>
    <dgm:cxn modelId="{99212CBE-1D06-4E91-9461-2AC503657252}" type="presParOf" srcId="{C9FCD0FF-B86D-4B15-9E1C-5F252543B29F}" destId="{4F2E836F-504F-4A9A-9034-A32B80B91FAF}" srcOrd="0" destOrd="0" presId="urn:microsoft.com/office/officeart/2005/8/layout/hierarchy2"/>
    <dgm:cxn modelId="{2B66AD68-83D7-42A2-BD0B-DFFA4CFB509C}" type="presParOf" srcId="{4F2E836F-504F-4A9A-9034-A32B80B91FAF}" destId="{165836D2-2C8D-4ABC-979A-7362B1F0562D}" srcOrd="0" destOrd="0" presId="urn:microsoft.com/office/officeart/2005/8/layout/hierarchy2"/>
    <dgm:cxn modelId="{9B422095-D643-49B5-AFDC-B45FB6F1396F}" type="presParOf" srcId="{4F2E836F-504F-4A9A-9034-A32B80B91FAF}" destId="{F406AEDC-D2B9-4226-978F-CCA30F358DA3}" srcOrd="1" destOrd="0" presId="urn:microsoft.com/office/officeart/2005/8/layout/hierarchy2"/>
    <dgm:cxn modelId="{98E998BF-8264-4541-AF46-22418B81E72E}" type="presParOf" srcId="{F406AEDC-D2B9-4226-978F-CCA30F358DA3}" destId="{39D54B83-D89D-43F9-9B88-7F66304C3535}" srcOrd="0" destOrd="0" presId="urn:microsoft.com/office/officeart/2005/8/layout/hierarchy2"/>
    <dgm:cxn modelId="{90832EA5-19DF-4F29-9407-8ED3CABDAB7D}" type="presParOf" srcId="{39D54B83-D89D-43F9-9B88-7F66304C3535}" destId="{397DE7AF-52E0-4CB7-B037-4594AFC2B265}" srcOrd="0" destOrd="0" presId="urn:microsoft.com/office/officeart/2005/8/layout/hierarchy2"/>
    <dgm:cxn modelId="{52E484DC-91C6-4AF8-8389-9F5BD9231D1E}" type="presParOf" srcId="{F406AEDC-D2B9-4226-978F-CCA30F358DA3}" destId="{21B3BA4F-D7CC-49FA-85A6-FE18D06009DB}" srcOrd="1" destOrd="0" presId="urn:microsoft.com/office/officeart/2005/8/layout/hierarchy2"/>
    <dgm:cxn modelId="{413383CF-8E61-493A-A7D4-04CF171D0268}" type="presParOf" srcId="{21B3BA4F-D7CC-49FA-85A6-FE18D06009DB}" destId="{BC8EDE47-5DC0-4E0E-9DF8-566BD81F86F1}" srcOrd="0" destOrd="0" presId="urn:microsoft.com/office/officeart/2005/8/layout/hierarchy2"/>
    <dgm:cxn modelId="{10215955-A17E-4EBC-8BD5-E9BFAD0E64F1}" type="presParOf" srcId="{21B3BA4F-D7CC-49FA-85A6-FE18D06009DB}" destId="{F6C7A902-B79E-43FD-BE1F-4A5991A13065}" srcOrd="1" destOrd="0" presId="urn:microsoft.com/office/officeart/2005/8/layout/hierarchy2"/>
    <dgm:cxn modelId="{A96439BC-60D2-4181-9D1D-124FA5427BCD}" type="presParOf" srcId="{F6C7A902-B79E-43FD-BE1F-4A5991A13065}" destId="{5A40969E-8895-4C83-BEF1-34B01494505C}" srcOrd="0" destOrd="0" presId="urn:microsoft.com/office/officeart/2005/8/layout/hierarchy2"/>
    <dgm:cxn modelId="{7FDF5BE9-EE1F-48A7-9DB3-417A7DBE9E17}" type="presParOf" srcId="{5A40969E-8895-4C83-BEF1-34B01494505C}" destId="{3429D2FD-630F-4FFC-8A4F-F048AA4CF388}" srcOrd="0" destOrd="0" presId="urn:microsoft.com/office/officeart/2005/8/layout/hierarchy2"/>
    <dgm:cxn modelId="{A68DA134-71E1-4374-894F-6C47765FBBC1}" type="presParOf" srcId="{F6C7A902-B79E-43FD-BE1F-4A5991A13065}" destId="{8EBE26A1-4395-4A44-853D-79262928AC85}" srcOrd="1" destOrd="0" presId="urn:microsoft.com/office/officeart/2005/8/layout/hierarchy2"/>
    <dgm:cxn modelId="{A7DE7C90-F934-4842-9583-F66F95F4ADC6}" type="presParOf" srcId="{8EBE26A1-4395-4A44-853D-79262928AC85}" destId="{1EF5A6E3-1876-4E9F-9D1E-D381124D396A}" srcOrd="0" destOrd="0" presId="urn:microsoft.com/office/officeart/2005/8/layout/hierarchy2"/>
    <dgm:cxn modelId="{613D4829-D840-433A-BB09-CA1D6EFE5FD6}" type="presParOf" srcId="{8EBE26A1-4395-4A44-853D-79262928AC85}" destId="{73AF14B2-91EB-4AC7-85AA-E60E3A7D796B}" srcOrd="1" destOrd="0" presId="urn:microsoft.com/office/officeart/2005/8/layout/hierarchy2"/>
    <dgm:cxn modelId="{6E399EE4-41C2-4296-A420-66910CA2E553}" type="presParOf" srcId="{F406AEDC-D2B9-4226-978F-CCA30F358DA3}" destId="{D813CDCB-7113-46FB-AF45-E28153013494}" srcOrd="2" destOrd="0" presId="urn:microsoft.com/office/officeart/2005/8/layout/hierarchy2"/>
    <dgm:cxn modelId="{1FBF76B6-9051-4F9F-A476-7A66D877C597}" type="presParOf" srcId="{D813CDCB-7113-46FB-AF45-E28153013494}" destId="{5B2634CD-3A76-4A9A-9E74-3DDCD9048264}" srcOrd="0" destOrd="0" presId="urn:microsoft.com/office/officeart/2005/8/layout/hierarchy2"/>
    <dgm:cxn modelId="{C2AD11D8-460C-4A61-957A-467108640AAF}" type="presParOf" srcId="{F406AEDC-D2B9-4226-978F-CCA30F358DA3}" destId="{7503444B-45B5-4BE1-A5E8-B72727930CE4}" srcOrd="3" destOrd="0" presId="urn:microsoft.com/office/officeart/2005/8/layout/hierarchy2"/>
    <dgm:cxn modelId="{DD570910-6D80-4C58-9F6D-676AB2FDB8D4}" type="presParOf" srcId="{7503444B-45B5-4BE1-A5E8-B72727930CE4}" destId="{C3A52C6F-EBD0-4E25-BC4A-BEF00FD31EFF}" srcOrd="0" destOrd="0" presId="urn:microsoft.com/office/officeart/2005/8/layout/hierarchy2"/>
    <dgm:cxn modelId="{2A9047F9-0948-4964-9015-F66A75D0428A}" type="presParOf" srcId="{7503444B-45B5-4BE1-A5E8-B72727930CE4}" destId="{817BD11D-036E-443D-84A7-6D159B9D189D}" srcOrd="1" destOrd="0" presId="urn:microsoft.com/office/officeart/2005/8/layout/hierarchy2"/>
    <dgm:cxn modelId="{8EC5C695-656B-4054-96F9-A751CBD35AAA}" type="presParOf" srcId="{817BD11D-036E-443D-84A7-6D159B9D189D}" destId="{04259CED-7259-4833-8EDE-B7FF6B403EB6}" srcOrd="0" destOrd="0" presId="urn:microsoft.com/office/officeart/2005/8/layout/hierarchy2"/>
    <dgm:cxn modelId="{FE545C2A-979F-4FB1-B8E4-D44DF20ABE06}" type="presParOf" srcId="{04259CED-7259-4833-8EDE-B7FF6B403EB6}" destId="{91DF7C9C-6C25-478B-935D-76D9B5B433D1}" srcOrd="0" destOrd="0" presId="urn:microsoft.com/office/officeart/2005/8/layout/hierarchy2"/>
    <dgm:cxn modelId="{99D5B0FD-96B6-48D5-AE14-1EA11D1CBCA4}" type="presParOf" srcId="{817BD11D-036E-443D-84A7-6D159B9D189D}" destId="{7AC5564A-318A-496A-8B16-F62345DFCF83}" srcOrd="1" destOrd="0" presId="urn:microsoft.com/office/officeart/2005/8/layout/hierarchy2"/>
    <dgm:cxn modelId="{F230ACAF-441D-4F67-9E82-3EB28CB70D15}" type="presParOf" srcId="{7AC5564A-318A-496A-8B16-F62345DFCF83}" destId="{9EDCBC9E-CE8C-4EB1-88AE-A6C816E991C2}" srcOrd="0" destOrd="0" presId="urn:microsoft.com/office/officeart/2005/8/layout/hierarchy2"/>
    <dgm:cxn modelId="{A0AB1F72-8482-4F72-A7E5-A132A0D4C845}" type="presParOf" srcId="{7AC5564A-318A-496A-8B16-F62345DFCF83}" destId="{B1B94169-F87F-46D5-8FEA-FB3743E8D082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5836D2-2C8D-4ABC-979A-7362B1F0562D}">
      <dsp:nvSpPr>
        <dsp:cNvPr id="0" name=""/>
        <dsp:cNvSpPr/>
      </dsp:nvSpPr>
      <dsp:spPr>
        <a:xfrm>
          <a:off x="287" y="2270729"/>
          <a:ext cx="2481791" cy="124089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WP3 monitoring and evaluation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in </a:t>
          </a:r>
          <a:r>
            <a:rPr lang="en-US" sz="1800" kern="1200" dirty="0">
              <a:solidFill>
                <a:srgbClr val="FF0000"/>
              </a:solidFill>
            </a:rPr>
            <a:t>WP</a:t>
          </a:r>
          <a:r>
            <a:rPr lang="el-GR" sz="1800" kern="1200" dirty="0">
              <a:solidFill>
                <a:srgbClr val="FF0000"/>
              </a:solidFill>
            </a:rPr>
            <a:t>9</a:t>
          </a:r>
        </a:p>
      </dsp:txBody>
      <dsp:txXfrm>
        <a:off x="36632" y="2307074"/>
        <a:ext cx="2409101" cy="1168205"/>
      </dsp:txXfrm>
    </dsp:sp>
    <dsp:sp modelId="{39D54B83-D89D-43F9-9B88-7F66304C3535}">
      <dsp:nvSpPr>
        <dsp:cNvPr id="0" name=""/>
        <dsp:cNvSpPr/>
      </dsp:nvSpPr>
      <dsp:spPr>
        <a:xfrm rot="19077109">
          <a:off x="2310014" y="2422887"/>
          <a:ext cx="1336844" cy="41220"/>
        </a:xfrm>
        <a:custGeom>
          <a:avLst/>
          <a:gdLst/>
          <a:ahLst/>
          <a:cxnLst/>
          <a:rect l="0" t="0" r="0" b="0"/>
          <a:pathLst>
            <a:path>
              <a:moveTo>
                <a:pt x="0" y="20610"/>
              </a:moveTo>
              <a:lnTo>
                <a:pt x="1336844" y="2061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500" kern="1200"/>
        </a:p>
      </dsp:txBody>
      <dsp:txXfrm>
        <a:off x="2945016" y="2410076"/>
        <a:ext cx="66842" cy="66842"/>
      </dsp:txXfrm>
    </dsp:sp>
    <dsp:sp modelId="{BC8EDE47-5DC0-4E0E-9DF8-566BD81F86F1}">
      <dsp:nvSpPr>
        <dsp:cNvPr id="0" name=""/>
        <dsp:cNvSpPr/>
      </dsp:nvSpPr>
      <dsp:spPr>
        <a:xfrm>
          <a:off x="3474795" y="1375370"/>
          <a:ext cx="2481791" cy="124089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 </a:t>
          </a:r>
          <a:r>
            <a:rPr lang="en-US" sz="28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Deliverables</a:t>
          </a:r>
          <a:endParaRPr lang="el-GR" sz="2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511140" y="1411715"/>
        <a:ext cx="2409101" cy="1168205"/>
      </dsp:txXfrm>
    </dsp:sp>
    <dsp:sp modelId="{5A40969E-8895-4C83-BEF1-34B01494505C}">
      <dsp:nvSpPr>
        <dsp:cNvPr id="0" name=""/>
        <dsp:cNvSpPr/>
      </dsp:nvSpPr>
      <dsp:spPr>
        <a:xfrm>
          <a:off x="5956587" y="1975208"/>
          <a:ext cx="992716" cy="41220"/>
        </a:xfrm>
        <a:custGeom>
          <a:avLst/>
          <a:gdLst/>
          <a:ahLst/>
          <a:cxnLst/>
          <a:rect l="0" t="0" r="0" b="0"/>
          <a:pathLst>
            <a:path>
              <a:moveTo>
                <a:pt x="0" y="20610"/>
              </a:moveTo>
              <a:lnTo>
                <a:pt x="992716" y="2061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500" kern="1200"/>
        </a:p>
      </dsp:txBody>
      <dsp:txXfrm>
        <a:off x="6428127" y="1971000"/>
        <a:ext cx="49635" cy="49635"/>
      </dsp:txXfrm>
    </dsp:sp>
    <dsp:sp modelId="{1EF5A6E3-1876-4E9F-9D1E-D381124D396A}">
      <dsp:nvSpPr>
        <dsp:cNvPr id="0" name=""/>
        <dsp:cNvSpPr/>
      </dsp:nvSpPr>
      <dsp:spPr>
        <a:xfrm>
          <a:off x="6949304" y="1011682"/>
          <a:ext cx="2481791" cy="1968271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400" kern="1200" dirty="0"/>
            <a:t>PFA development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Report on implemented actions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Recommendations on governance </a:t>
          </a:r>
          <a:endParaRPr lang="el-GR" sz="1400" b="0" kern="1200" dirty="0"/>
        </a:p>
      </dsp:txBody>
      <dsp:txXfrm>
        <a:off x="7006953" y="1069331"/>
        <a:ext cx="2366493" cy="1852973"/>
      </dsp:txXfrm>
    </dsp:sp>
    <dsp:sp modelId="{D813CDCB-7113-46FB-AF45-E28153013494}">
      <dsp:nvSpPr>
        <dsp:cNvPr id="0" name=""/>
        <dsp:cNvSpPr/>
      </dsp:nvSpPr>
      <dsp:spPr>
        <a:xfrm rot="2522891">
          <a:off x="2310014" y="3318246"/>
          <a:ext cx="1336844" cy="41220"/>
        </a:xfrm>
        <a:custGeom>
          <a:avLst/>
          <a:gdLst/>
          <a:ahLst/>
          <a:cxnLst/>
          <a:rect l="0" t="0" r="0" b="0"/>
          <a:pathLst>
            <a:path>
              <a:moveTo>
                <a:pt x="0" y="20610"/>
              </a:moveTo>
              <a:lnTo>
                <a:pt x="1336844" y="2061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500" kern="1200"/>
        </a:p>
      </dsp:txBody>
      <dsp:txXfrm>
        <a:off x="2945016" y="3305435"/>
        <a:ext cx="66842" cy="66842"/>
      </dsp:txXfrm>
    </dsp:sp>
    <dsp:sp modelId="{C3A52C6F-EBD0-4E25-BC4A-BEF00FD31EFF}">
      <dsp:nvSpPr>
        <dsp:cNvPr id="0" name=""/>
        <dsp:cNvSpPr/>
      </dsp:nvSpPr>
      <dsp:spPr>
        <a:xfrm>
          <a:off x="3474795" y="3166088"/>
          <a:ext cx="2481791" cy="124089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Activities</a:t>
          </a:r>
          <a:endParaRPr lang="el-GR" sz="32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511140" y="3202433"/>
        <a:ext cx="2409101" cy="1168205"/>
      </dsp:txXfrm>
    </dsp:sp>
    <dsp:sp modelId="{04259CED-7259-4833-8EDE-B7FF6B403EB6}">
      <dsp:nvSpPr>
        <dsp:cNvPr id="0" name=""/>
        <dsp:cNvSpPr/>
      </dsp:nvSpPr>
      <dsp:spPr>
        <a:xfrm rot="30476">
          <a:off x="5956568" y="3770288"/>
          <a:ext cx="984044" cy="41220"/>
        </a:xfrm>
        <a:custGeom>
          <a:avLst/>
          <a:gdLst/>
          <a:ahLst/>
          <a:cxnLst/>
          <a:rect l="0" t="0" r="0" b="0"/>
          <a:pathLst>
            <a:path>
              <a:moveTo>
                <a:pt x="0" y="20610"/>
              </a:moveTo>
              <a:lnTo>
                <a:pt x="984044" y="2061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500" kern="1200"/>
        </a:p>
      </dsp:txBody>
      <dsp:txXfrm>
        <a:off x="6423989" y="3766297"/>
        <a:ext cx="49202" cy="49202"/>
      </dsp:txXfrm>
    </dsp:sp>
    <dsp:sp modelId="{9EDCBC9E-CE8C-4EB1-88AE-A6C816E991C2}">
      <dsp:nvSpPr>
        <dsp:cNvPr id="0" name=""/>
        <dsp:cNvSpPr/>
      </dsp:nvSpPr>
      <dsp:spPr>
        <a:xfrm>
          <a:off x="6940593" y="3174812"/>
          <a:ext cx="2481791" cy="1240895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CA</a:t>
          </a:r>
          <a:endParaRPr lang="el-GR" sz="160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Meetings</a:t>
          </a:r>
          <a:endParaRPr lang="el-GR" sz="160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Guidelines</a:t>
          </a:r>
          <a:endParaRPr lang="el-GR" sz="1600" b="0" kern="1200" dirty="0"/>
        </a:p>
      </dsp:txBody>
      <dsp:txXfrm>
        <a:off x="6976938" y="3211157"/>
        <a:ext cx="2409101" cy="11682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4FDC87-2B4B-4399-A09D-8FAC34859815}" type="datetimeFigureOut">
              <a:rPr lang="el-GR" smtClean="0"/>
              <a:t>2/10/2019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73766-77C8-4461-9637-8A413A7CF45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6240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3175A4-93D1-634C-8EA8-40CF2547FFBC}" type="slidenum">
              <a:rPr lang="it-IT" smtClean="0"/>
              <a:pPr/>
              <a:t>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83221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3175A4-93D1-634C-8EA8-40CF2547FFBC}" type="slidenum">
              <a:rPr lang="it-IT" smtClean="0"/>
              <a:pPr/>
              <a:t>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678626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3175A4-93D1-634C-8EA8-40CF2547FFBC}" type="slidenum">
              <a:rPr lang="it-IT" smtClean="0"/>
              <a:pPr/>
              <a:t>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755902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3175A4-93D1-634C-8EA8-40CF2547FFBC}" type="slidenum">
              <a:rPr lang="it-IT" smtClean="0"/>
              <a:pPr/>
              <a:t>4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904425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3175A4-93D1-634C-8EA8-40CF2547FFBC}" type="slidenum">
              <a:rPr lang="it-IT" smtClean="0"/>
              <a:pPr/>
              <a:t>5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179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B209311-3AED-4836-A4C4-8FD5523BBB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9A9A9A55-DED7-4B81-9504-3C9205F18A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B1342B1-87CF-47F9-B10F-3F0B02DB5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14B20-41A3-4858-ADF3-13DB0BDEF0A1}" type="datetimeFigureOut">
              <a:rPr lang="el-GR" smtClean="0"/>
              <a:t>2/10/2019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6CFB948-4C44-432C-A24D-45051C026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95FC5F7-31A8-4126-8101-CB676D4CB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FF68-78F9-4686-85E5-EF33B3168D9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14318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D9FCD84-B0D9-438E-9AE5-547DA9BFC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270A4BAC-BDBC-477F-91E8-59F1860EAD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B0208BC-E018-4929-A54B-480EC8AFD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14B20-41A3-4858-ADF3-13DB0BDEF0A1}" type="datetimeFigureOut">
              <a:rPr lang="el-GR" smtClean="0"/>
              <a:t>2/10/2019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97238B1-8768-4371-A735-689BA8B11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C0E9C11-0473-4B64-8558-A55F3EC9F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FF68-78F9-4686-85E5-EF33B3168D9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24545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D5724BCA-4C61-4E1F-92CB-54BDE8584F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C8646365-653C-4299-BE56-4216481CD0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9372866-7A79-4FF2-8D25-EF42AE5FA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14B20-41A3-4858-ADF3-13DB0BDEF0A1}" type="datetimeFigureOut">
              <a:rPr lang="el-GR" smtClean="0"/>
              <a:t>2/10/2019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AF1C62A-AA73-4233-861B-1E89CA0E6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BBF3548-9370-4DAE-BDB2-F5EFF5FD3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FF68-78F9-4686-85E5-EF33B3168D9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236413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56838" y="140043"/>
            <a:ext cx="956164" cy="6717957"/>
          </a:xfrm>
          <a:prstGeom prst="rect">
            <a:avLst/>
          </a:prstGeom>
        </p:spPr>
      </p:pic>
      <p:sp>
        <p:nvSpPr>
          <p:cNvPr id="4" name="Segnaposto numero diapositiva 2"/>
          <p:cNvSpPr>
            <a:spLocks noGrp="1"/>
          </p:cNvSpPr>
          <p:nvPr>
            <p:ph type="sldNum" sz="quarter" idx="10"/>
          </p:nvPr>
        </p:nvSpPr>
        <p:spPr>
          <a:xfrm>
            <a:off x="8610600" y="6356351"/>
            <a:ext cx="2743200" cy="365125"/>
          </a:xfrm>
        </p:spPr>
        <p:txBody>
          <a:bodyPr/>
          <a:lstStyle>
            <a:lvl1pPr>
              <a:defRPr sz="2000" b="1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fld id="{99A7AB9E-5A61-4154-98E5-79E7B3892B0B}" type="slidenum">
              <a:rPr lang="it-IT" smtClean="0"/>
              <a:pPr/>
              <a:t>‹#›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42090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5CD7106-3D24-4AAC-9DC1-A00053D2F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BD75241-EE5C-414B-B15A-8F50D37F20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90CBE65-8E1D-4FE3-B05F-D9EBC0FB7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14B20-41A3-4858-ADF3-13DB0BDEF0A1}" type="datetimeFigureOut">
              <a:rPr lang="el-GR" smtClean="0"/>
              <a:t>2/10/2019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F3CBE1B-A309-4440-AD49-AEAB8DEE0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28F10FF-DC5F-4BFB-B743-9F5620DE0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FF68-78F9-4686-85E5-EF33B3168D9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24805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0777A6C-0749-45E5-A651-59F2850EF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D2592379-FEE5-4C2F-894F-6404C07685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985E205-EDF4-4A34-9D3C-D07B7E0AC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14B20-41A3-4858-ADF3-13DB0BDEF0A1}" type="datetimeFigureOut">
              <a:rPr lang="el-GR" smtClean="0"/>
              <a:t>2/10/2019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52FA4E3-665D-448D-9855-5FC99DB7E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F8C0E70-869D-4266-9C29-7B80BC40D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FF68-78F9-4686-85E5-EF33B3168D9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11374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3B90D93-7ABC-4A24-B304-59BFA3B57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9BD37B3-E3D9-421B-BA72-844132458C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D31223B2-A0AB-460E-B019-A313925744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408D2E4-0889-4867-8886-F9D2CCC66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14B20-41A3-4858-ADF3-13DB0BDEF0A1}" type="datetimeFigureOut">
              <a:rPr lang="el-GR" smtClean="0"/>
              <a:t>2/10/2019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76E37CF-CAB1-4005-9343-885D6FEB1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805A1AA-D72A-4284-A9DE-391236E4C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FF68-78F9-4686-85E5-EF33B3168D9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726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251376D-7E72-4822-AD4D-AC2FEC33E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A2648C4-B26B-4E79-A2BA-2D6CB3FA5B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39B79CB4-0825-46E6-94B8-1604D88E96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3E1D98A2-0605-4FAA-9C9A-CD98D60C5F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14DDDF94-DDAF-4AE1-BCEA-3C47304837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5B8964EC-57B9-4522-8A2E-9CA827EB9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14B20-41A3-4858-ADF3-13DB0BDEF0A1}" type="datetimeFigureOut">
              <a:rPr lang="el-GR" smtClean="0"/>
              <a:t>2/10/2019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D38E8F2A-E8CB-4891-A67A-3714A0774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B23F3A47-220B-493C-8595-76CEE7E95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FF68-78F9-4686-85E5-EF33B3168D9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75489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DC255A8-EEC9-424B-9CD0-415268F4E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B1F07355-EAB0-4ACB-8808-E8C636C0B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14B20-41A3-4858-ADF3-13DB0BDEF0A1}" type="datetimeFigureOut">
              <a:rPr lang="el-GR" smtClean="0"/>
              <a:t>2/10/2019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5A247888-47A6-4188-BEF9-2B6FF2E76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05D077D5-1882-42F9-AB43-A02BD5817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FF68-78F9-4686-85E5-EF33B3168D9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52630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D546B154-2F17-4688-95CD-4966C281B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14B20-41A3-4858-ADF3-13DB0BDEF0A1}" type="datetimeFigureOut">
              <a:rPr lang="el-GR" smtClean="0"/>
              <a:t>2/10/2019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A95F7F3B-27C3-47B6-9594-09C1DA78D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173182B8-D65F-4FF0-876F-B727E9B0D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FF68-78F9-4686-85E5-EF33B3168D9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47669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1C13B62-0786-4FE9-BF4A-5B19EA6AC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12CE754-8976-43C5-90E5-1D0A481163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A9900BE0-3CBB-4627-B903-84F5612512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AA01218-4923-4C8D-AD84-A1FF31303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14B20-41A3-4858-ADF3-13DB0BDEF0A1}" type="datetimeFigureOut">
              <a:rPr lang="el-GR" smtClean="0"/>
              <a:t>2/10/2019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014C4DDF-3ABF-4603-AB99-D6180A240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790FC71-5D1B-4C07-A976-82D46A135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FF68-78F9-4686-85E5-EF33B3168D9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9126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B8CBE09-003D-498F-BA2D-767F8F0C1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C18EB6E1-DB95-4636-B21C-EF07E8DC8B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AC169D7F-C537-4F6F-B04A-C2D4EDC92E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1E360617-E0A4-4B88-962E-84C587C95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14B20-41A3-4858-ADF3-13DB0BDEF0A1}" type="datetimeFigureOut">
              <a:rPr lang="el-GR" smtClean="0"/>
              <a:t>2/10/2019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F85AAA7C-B798-434C-ACF2-4123153A7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17B0E791-90B7-4DD6-B790-22C64CC7F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FF68-78F9-4686-85E5-EF33B3168D9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8233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7D22AAE6-FA11-47FA-A16A-C2945E4EE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224DA69-0E7B-4AED-AFC7-5C9616059E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D87C066-0A6A-4CC6-8EEF-3069C015A4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14B20-41A3-4858-ADF3-13DB0BDEF0A1}" type="datetimeFigureOut">
              <a:rPr lang="el-GR" smtClean="0"/>
              <a:t>2/10/2019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E3957C3-87E0-431A-A1C8-FC398EA9BD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B157466-547D-4E5D-9A70-56E221AA96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4FF68-78F9-4686-85E5-EF33B3168D9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8586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3">
            <a:extLst>
              <a:ext uri="{FF2B5EF4-FFF2-40B4-BE49-F238E27FC236}">
                <a16:creationId xmlns:a16="http://schemas.microsoft.com/office/drawing/2014/main" id="{EC1D3270-6D80-4FA8-B327-D2D4DCAA2EE5}"/>
              </a:ext>
            </a:extLst>
          </p:cNvPr>
          <p:cNvSpPr/>
          <p:nvPr/>
        </p:nvSpPr>
        <p:spPr>
          <a:xfrm>
            <a:off x="4450079" y="4741019"/>
            <a:ext cx="6557555" cy="523220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pPr algn="ctr"/>
            <a:endParaRPr lang="de-DE" sz="2800" dirty="0">
              <a:solidFill>
                <a:schemeClr val="bg1"/>
              </a:solidFill>
            </a:endParaRPr>
          </a:p>
        </p:txBody>
      </p:sp>
      <p:sp>
        <p:nvSpPr>
          <p:cNvPr id="6" name="Rettangolo 3">
            <a:extLst>
              <a:ext uri="{FF2B5EF4-FFF2-40B4-BE49-F238E27FC236}">
                <a16:creationId xmlns:a16="http://schemas.microsoft.com/office/drawing/2014/main" id="{AED9734D-D85A-4852-AD6E-03AD128E8F27}"/>
              </a:ext>
            </a:extLst>
          </p:cNvPr>
          <p:cNvSpPr/>
          <p:nvPr/>
        </p:nvSpPr>
        <p:spPr>
          <a:xfrm>
            <a:off x="1785257" y="3217525"/>
            <a:ext cx="9727473" cy="3046988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WP3 Monitoring and evaluation </a:t>
            </a:r>
          </a:p>
          <a:p>
            <a:pPr algn="ctr"/>
            <a:r>
              <a:rPr lang="en-US" sz="4000" b="1" dirty="0">
                <a:solidFill>
                  <a:schemeClr val="bg1"/>
                </a:solidFill>
              </a:rPr>
              <a:t>in WP</a:t>
            </a:r>
            <a:r>
              <a:rPr lang="el-GR" sz="4000" b="1" dirty="0">
                <a:solidFill>
                  <a:schemeClr val="bg1"/>
                </a:solidFill>
              </a:rPr>
              <a:t>9</a:t>
            </a:r>
            <a:endParaRPr lang="en-US" sz="4000" b="1" dirty="0">
              <a:solidFill>
                <a:schemeClr val="bg1"/>
              </a:solidFill>
            </a:endParaRPr>
          </a:p>
          <a:p>
            <a:pPr algn="r"/>
            <a:endParaRPr lang="en-US" sz="2800" b="1" dirty="0">
              <a:solidFill>
                <a:schemeClr val="bg1"/>
              </a:solidFill>
            </a:endParaRPr>
          </a:p>
          <a:p>
            <a:pPr algn="r"/>
            <a:r>
              <a:rPr lang="de-DE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A.Vantarakis</a:t>
            </a:r>
            <a:r>
              <a:rPr lang="de-DE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</a:p>
          <a:p>
            <a:pPr algn="r"/>
            <a:r>
              <a:rPr lang="de-DE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J. Velissari </a:t>
            </a:r>
          </a:p>
          <a:p>
            <a:pPr algn="r"/>
            <a:r>
              <a:rPr lang="de-DE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DYPEDE/UPA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endParaRPr lang="de-DE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13849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ttangolo 3"/>
          <p:cNvSpPr/>
          <p:nvPr/>
        </p:nvSpPr>
        <p:spPr>
          <a:xfrm>
            <a:off x="1907177" y="367552"/>
            <a:ext cx="9431383" cy="523220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</a:rPr>
              <a:t>Project monitoring, reporting and evaluation </a:t>
            </a:r>
            <a:endParaRPr lang="el-GR" sz="2800" dirty="0">
              <a:solidFill>
                <a:schemeClr val="bg1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8FC97AC-4345-4952-B5AC-36ED20E471BF}"/>
              </a:ext>
            </a:extLst>
          </p:cNvPr>
          <p:cNvSpPr txBox="1">
            <a:spLocks/>
          </p:cNvSpPr>
          <p:nvPr/>
        </p:nvSpPr>
        <p:spPr>
          <a:xfrm>
            <a:off x="1785256" y="1515291"/>
            <a:ext cx="9753601" cy="466167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l-GR" dirty="0"/>
          </a:p>
        </p:txBody>
      </p:sp>
      <p:graphicFrame>
        <p:nvGraphicFramePr>
          <p:cNvPr id="2" name="Διάγραμμα 1">
            <a:extLst>
              <a:ext uri="{FF2B5EF4-FFF2-40B4-BE49-F238E27FC236}">
                <a16:creationId xmlns:a16="http://schemas.microsoft.com/office/drawing/2014/main" id="{D38B27E1-22D9-4CE2-A7EE-6B8F5727F0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30252527"/>
              </p:ext>
            </p:extLst>
          </p:nvPr>
        </p:nvGraphicFramePr>
        <p:xfrm>
          <a:off x="2031999" y="719666"/>
          <a:ext cx="9431383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47082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ttangolo 3"/>
          <p:cNvSpPr/>
          <p:nvPr/>
        </p:nvSpPr>
        <p:spPr>
          <a:xfrm>
            <a:off x="1907177" y="367552"/>
            <a:ext cx="9431383" cy="523220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</a:rPr>
              <a:t>Project monitoring, reporting and evaluation </a:t>
            </a:r>
            <a:endParaRPr lang="el-GR" sz="2800" dirty="0">
              <a:solidFill>
                <a:schemeClr val="bg1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8FC97AC-4345-4952-B5AC-36ED20E471BF}"/>
              </a:ext>
            </a:extLst>
          </p:cNvPr>
          <p:cNvSpPr txBox="1">
            <a:spLocks/>
          </p:cNvSpPr>
          <p:nvPr/>
        </p:nvSpPr>
        <p:spPr>
          <a:xfrm>
            <a:off x="1785256" y="1515290"/>
            <a:ext cx="9753601" cy="478971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400" dirty="0"/>
              <a:t>Table </a:t>
            </a:r>
            <a:r>
              <a:rPr lang="el-GR" sz="2400" dirty="0"/>
              <a:t>3</a:t>
            </a:r>
            <a:r>
              <a:rPr lang="it-IT" sz="2400" dirty="0"/>
              <a:t>a : M&amp;E aim in JAHEE project according the deliverables in each WP</a:t>
            </a:r>
            <a:endParaRPr lang="el-GR" sz="2400" dirty="0"/>
          </a:p>
        </p:txBody>
      </p:sp>
      <p:graphicFrame>
        <p:nvGraphicFramePr>
          <p:cNvPr id="5" name="Πίνακας 4">
            <a:extLst>
              <a:ext uri="{FF2B5EF4-FFF2-40B4-BE49-F238E27FC236}">
                <a16:creationId xmlns:a16="http://schemas.microsoft.com/office/drawing/2014/main" id="{78A876DA-CD7F-488B-8BD8-48B57930CA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5725734"/>
              </p:ext>
            </p:extLst>
          </p:nvPr>
        </p:nvGraphicFramePr>
        <p:xfrm>
          <a:off x="1785255" y="2566735"/>
          <a:ext cx="9553304" cy="1397519"/>
        </p:xfrm>
        <a:graphic>
          <a:graphicData uri="http://schemas.openxmlformats.org/drawingml/2006/table">
            <a:tbl>
              <a:tblPr firstRow="1" lastRow="1"/>
              <a:tblGrid>
                <a:gridCol w="1555453">
                  <a:extLst>
                    <a:ext uri="{9D8B030D-6E8A-4147-A177-3AD203B41FA5}">
                      <a16:colId xmlns:a16="http://schemas.microsoft.com/office/drawing/2014/main" val="2408324141"/>
                    </a:ext>
                  </a:extLst>
                </a:gridCol>
                <a:gridCol w="1810203">
                  <a:extLst>
                    <a:ext uri="{9D8B030D-6E8A-4147-A177-3AD203B41FA5}">
                      <a16:colId xmlns:a16="http://schemas.microsoft.com/office/drawing/2014/main" val="1579143703"/>
                    </a:ext>
                  </a:extLst>
                </a:gridCol>
                <a:gridCol w="1274995">
                  <a:extLst>
                    <a:ext uri="{9D8B030D-6E8A-4147-A177-3AD203B41FA5}">
                      <a16:colId xmlns:a16="http://schemas.microsoft.com/office/drawing/2014/main" val="4036611970"/>
                    </a:ext>
                  </a:extLst>
                </a:gridCol>
                <a:gridCol w="739497">
                  <a:extLst>
                    <a:ext uri="{9D8B030D-6E8A-4147-A177-3AD203B41FA5}">
                      <a16:colId xmlns:a16="http://schemas.microsoft.com/office/drawing/2014/main" val="502018433"/>
                    </a:ext>
                  </a:extLst>
                </a:gridCol>
                <a:gridCol w="637497">
                  <a:extLst>
                    <a:ext uri="{9D8B030D-6E8A-4147-A177-3AD203B41FA5}">
                      <a16:colId xmlns:a16="http://schemas.microsoft.com/office/drawing/2014/main" val="2747444404"/>
                    </a:ext>
                  </a:extLst>
                </a:gridCol>
                <a:gridCol w="1832819">
                  <a:extLst>
                    <a:ext uri="{9D8B030D-6E8A-4147-A177-3AD203B41FA5}">
                      <a16:colId xmlns:a16="http://schemas.microsoft.com/office/drawing/2014/main" val="2489898124"/>
                    </a:ext>
                  </a:extLst>
                </a:gridCol>
                <a:gridCol w="1702840">
                  <a:extLst>
                    <a:ext uri="{9D8B030D-6E8A-4147-A177-3AD203B41FA5}">
                      <a16:colId xmlns:a16="http://schemas.microsoft.com/office/drawing/2014/main" val="3436443776"/>
                    </a:ext>
                  </a:extLst>
                </a:gridCol>
              </a:tblGrid>
              <a:tr h="507391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WP</a:t>
                      </a:r>
                      <a:endParaRPr lang="el-GR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Deliverables &amp; Milestones</a:t>
                      </a:r>
                      <a:endParaRPr lang="el-GR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Indicators </a:t>
                      </a:r>
                      <a:endParaRPr lang="el-GR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Tools </a:t>
                      </a:r>
                      <a:endParaRPr lang="el-GR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Timeframe</a:t>
                      </a:r>
                      <a:endParaRPr lang="el-GR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Minimal</a:t>
                      </a:r>
                      <a:endParaRPr lang="el-GR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request</a:t>
                      </a:r>
                      <a:endParaRPr lang="el-GR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Target</a:t>
                      </a:r>
                      <a:endParaRPr lang="el-GR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9832007"/>
                  </a:ext>
                </a:extLst>
              </a:tr>
              <a:tr h="251643">
                <a:tc rowSpan="3"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9:</a:t>
                      </a:r>
                      <a:r>
                        <a:rPr lang="en-US" sz="9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Health and Equity in All Policies – Governance</a:t>
                      </a:r>
                      <a:endParaRPr lang="el-GR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A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PFA development </a:t>
                      </a:r>
                      <a:endParaRPr lang="el-GR" sz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dec"/>
                        </a:tabLst>
                      </a:pPr>
                      <a:r>
                        <a:rPr lang="en-US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Number (On/Off)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dec"/>
                        </a:tabLst>
                      </a:pPr>
                      <a:r>
                        <a:rPr lang="en-US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Report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dec"/>
                        </a:tabLst>
                      </a:pPr>
                      <a:r>
                        <a:rPr lang="el-GR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Μ6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dec"/>
                        </a:tabLst>
                      </a:pPr>
                      <a:r>
                        <a:rPr lang="el-GR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dec"/>
                        </a:tabLst>
                      </a:pPr>
                      <a:r>
                        <a:rPr lang="el-GR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9462001"/>
                  </a:ext>
                </a:extLst>
              </a:tr>
              <a:tr h="357185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Report on implemented actions </a:t>
                      </a:r>
                      <a:endParaRPr lang="el-GR" sz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Number (On/Off)</a:t>
                      </a:r>
                      <a:endParaRPr lang="el-GR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dec"/>
                        </a:tabLs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Report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dec"/>
                        </a:tabLst>
                      </a:pPr>
                      <a:r>
                        <a:rPr lang="el-GR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Μ33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dec"/>
                        </a:tabLst>
                      </a:pPr>
                      <a:r>
                        <a:rPr lang="el-GR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dec"/>
                        </a:tabLst>
                      </a:pPr>
                      <a:r>
                        <a:rPr lang="el-GR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248699"/>
                  </a:ext>
                </a:extLst>
              </a:tr>
              <a:tr h="28130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Recommendations on governance </a:t>
                      </a:r>
                      <a:endParaRPr lang="el-GR" sz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Number (On/Off)</a:t>
                      </a:r>
                      <a:endParaRPr lang="el-GR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dec"/>
                        </a:tabLs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Report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dec"/>
                        </a:tabLs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M36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dec"/>
                        </a:tabLst>
                      </a:pPr>
                      <a:r>
                        <a:rPr lang="el-GR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dec"/>
                        </a:tabLst>
                      </a:pPr>
                      <a:r>
                        <a:rPr lang="el-GR" sz="9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l-G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79285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9241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ttangolo 3"/>
          <p:cNvSpPr/>
          <p:nvPr/>
        </p:nvSpPr>
        <p:spPr>
          <a:xfrm>
            <a:off x="1907177" y="367552"/>
            <a:ext cx="9431383" cy="523220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</a:rPr>
              <a:t>Project monitoring, reporting and evaluation </a:t>
            </a:r>
            <a:endParaRPr lang="el-GR" sz="2800" dirty="0">
              <a:solidFill>
                <a:schemeClr val="bg1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8FC97AC-4345-4952-B5AC-36ED20E471BF}"/>
              </a:ext>
            </a:extLst>
          </p:cNvPr>
          <p:cNvSpPr txBox="1">
            <a:spLocks/>
          </p:cNvSpPr>
          <p:nvPr/>
        </p:nvSpPr>
        <p:spPr>
          <a:xfrm>
            <a:off x="1785256" y="1280160"/>
            <a:ext cx="9753601" cy="489680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b="1" dirty="0"/>
              <a:t>M&amp;E aim in JAHEE project according the</a:t>
            </a:r>
            <a:r>
              <a:rPr lang="el-GR" b="1" dirty="0"/>
              <a:t> </a:t>
            </a:r>
            <a:r>
              <a:rPr lang="en-US" b="1" dirty="0"/>
              <a:t>activities</a:t>
            </a:r>
            <a:r>
              <a:rPr lang="it-IT" b="1" dirty="0"/>
              <a:t> </a:t>
            </a:r>
          </a:p>
          <a:p>
            <a:endParaRPr lang="it-IT" b="1" dirty="0"/>
          </a:p>
          <a:p>
            <a:endParaRPr lang="el-GR" dirty="0"/>
          </a:p>
        </p:txBody>
      </p:sp>
      <p:graphicFrame>
        <p:nvGraphicFramePr>
          <p:cNvPr id="7" name="Πίνακας 6">
            <a:extLst>
              <a:ext uri="{FF2B5EF4-FFF2-40B4-BE49-F238E27FC236}">
                <a16:creationId xmlns:a16="http://schemas.microsoft.com/office/drawing/2014/main" id="{008F5AD2-E372-4823-B1FD-525BA85069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9171366"/>
              </p:ext>
            </p:extLst>
          </p:nvPr>
        </p:nvGraphicFramePr>
        <p:xfrm>
          <a:off x="1231046" y="2944018"/>
          <a:ext cx="10307811" cy="1127697"/>
        </p:xfrm>
        <a:graphic>
          <a:graphicData uri="http://schemas.openxmlformats.org/drawingml/2006/table">
            <a:tbl>
              <a:tblPr firstRow="1" lastRow="1"/>
              <a:tblGrid>
                <a:gridCol w="1590775">
                  <a:extLst>
                    <a:ext uri="{9D8B030D-6E8A-4147-A177-3AD203B41FA5}">
                      <a16:colId xmlns:a16="http://schemas.microsoft.com/office/drawing/2014/main" val="113932723"/>
                    </a:ext>
                  </a:extLst>
                </a:gridCol>
                <a:gridCol w="1002811">
                  <a:extLst>
                    <a:ext uri="{9D8B030D-6E8A-4147-A177-3AD203B41FA5}">
                      <a16:colId xmlns:a16="http://schemas.microsoft.com/office/drawing/2014/main" val="4047291219"/>
                    </a:ext>
                  </a:extLst>
                </a:gridCol>
                <a:gridCol w="2229394">
                  <a:extLst>
                    <a:ext uri="{9D8B030D-6E8A-4147-A177-3AD203B41FA5}">
                      <a16:colId xmlns:a16="http://schemas.microsoft.com/office/drawing/2014/main" val="382895710"/>
                    </a:ext>
                  </a:extLst>
                </a:gridCol>
                <a:gridCol w="1332412">
                  <a:extLst>
                    <a:ext uri="{9D8B030D-6E8A-4147-A177-3AD203B41FA5}">
                      <a16:colId xmlns:a16="http://schemas.microsoft.com/office/drawing/2014/main" val="1605983348"/>
                    </a:ext>
                  </a:extLst>
                </a:gridCol>
                <a:gridCol w="1619794">
                  <a:extLst>
                    <a:ext uri="{9D8B030D-6E8A-4147-A177-3AD203B41FA5}">
                      <a16:colId xmlns:a16="http://schemas.microsoft.com/office/drawing/2014/main" val="547342094"/>
                    </a:ext>
                  </a:extLst>
                </a:gridCol>
                <a:gridCol w="1515291">
                  <a:extLst>
                    <a:ext uri="{9D8B030D-6E8A-4147-A177-3AD203B41FA5}">
                      <a16:colId xmlns:a16="http://schemas.microsoft.com/office/drawing/2014/main" val="2413102580"/>
                    </a:ext>
                  </a:extLst>
                </a:gridCol>
                <a:gridCol w="1017334">
                  <a:extLst>
                    <a:ext uri="{9D8B030D-6E8A-4147-A177-3AD203B41FA5}">
                      <a16:colId xmlns:a16="http://schemas.microsoft.com/office/drawing/2014/main" val="143313248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WP</a:t>
                      </a:r>
                      <a:endParaRPr lang="el-GR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Activities</a:t>
                      </a:r>
                      <a:endParaRPr lang="el-GR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Indicators </a:t>
                      </a:r>
                      <a:endParaRPr lang="el-GR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Tools </a:t>
                      </a:r>
                      <a:endParaRPr lang="el-GR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Timeframe</a:t>
                      </a:r>
                      <a:endParaRPr lang="el-GR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Minimal</a:t>
                      </a:r>
                      <a:endParaRPr lang="el-GR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request</a:t>
                      </a:r>
                      <a:endParaRPr lang="el-GR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Target</a:t>
                      </a:r>
                      <a:endParaRPr lang="el-GR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026039"/>
                  </a:ext>
                </a:extLst>
              </a:tr>
              <a:tr h="31038">
                <a:tc rowSpan="3"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en-US" sz="9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9:</a:t>
                      </a:r>
                      <a:r>
                        <a:rPr lang="en-US" sz="9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Health and Equity in All Policies – Governance</a:t>
                      </a:r>
                      <a:endParaRPr lang="el-GR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A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dec"/>
                        </a:tabLst>
                      </a:pPr>
                      <a:r>
                        <a:rPr lang="en-US" sz="9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</a:t>
                      </a:r>
                      <a:endParaRPr lang="el-GR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dec"/>
                        </a:tabLst>
                      </a:pPr>
                      <a:r>
                        <a:rPr lang="en-US" sz="9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CA (% completion)</a:t>
                      </a:r>
                      <a:endParaRPr lang="el-GR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dec"/>
                        </a:tabLst>
                      </a:pPr>
                      <a:r>
                        <a:rPr lang="en-US" sz="9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Template/Checklist</a:t>
                      </a:r>
                      <a:endParaRPr lang="el-GR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dec"/>
                        </a:tabLst>
                      </a:pPr>
                      <a:r>
                        <a:rPr lang="en-US" sz="9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M6</a:t>
                      </a:r>
                      <a:endParaRPr lang="el-GR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dec"/>
                        </a:tabLst>
                      </a:pPr>
                      <a:r>
                        <a:rPr lang="en-US" sz="9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70%</a:t>
                      </a:r>
                      <a:endParaRPr lang="el-GR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dec"/>
                        </a:tabLst>
                      </a:pPr>
                      <a:r>
                        <a:rPr lang="en-US" sz="9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el-GR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100400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Meetings</a:t>
                      </a:r>
                      <a:endParaRPr lang="el-GR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% participation in the meetings</a:t>
                      </a:r>
                      <a:endParaRPr lang="el-GR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Reports/minutes</a:t>
                      </a:r>
                      <a:endParaRPr lang="el-GR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dec"/>
                        </a:tabLs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M36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dec"/>
                        </a:tabLs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70%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dec"/>
                        </a:tabLs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80%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852255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dec"/>
                        </a:tabLs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Guidelines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dec"/>
                        </a:tabLst>
                      </a:pPr>
                      <a:r>
                        <a:rPr lang="en-US" sz="9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3.% of institutions/public bodies approached saying they will adopt the guidelines</a:t>
                      </a:r>
                      <a:endParaRPr lang="el-G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Questionnaire</a:t>
                      </a:r>
                      <a:endParaRPr lang="el-GR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dec"/>
                        </a:tabLs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M36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dec"/>
                        </a:tabLs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70%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dec"/>
                        </a:tabLst>
                      </a:pPr>
                      <a:r>
                        <a:rPr lang="en-US" sz="9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80%</a:t>
                      </a:r>
                      <a:endParaRPr lang="el-G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31818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0719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ttangolo 3"/>
          <p:cNvSpPr/>
          <p:nvPr/>
        </p:nvSpPr>
        <p:spPr>
          <a:xfrm>
            <a:off x="1907177" y="367552"/>
            <a:ext cx="9431383" cy="523220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Prerequisites for each action</a:t>
            </a:r>
            <a:endParaRPr lang="de-DE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8FC97AC-4345-4952-B5AC-36ED20E471BF}"/>
              </a:ext>
            </a:extLst>
          </p:cNvPr>
          <p:cNvSpPr txBox="1">
            <a:spLocks/>
          </p:cNvSpPr>
          <p:nvPr/>
        </p:nvSpPr>
        <p:spPr>
          <a:xfrm>
            <a:off x="1785256" y="1062446"/>
            <a:ext cx="9753601" cy="566928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the activity feasible i.e. can it be done in the timespan of the JAHEE?</a:t>
            </a:r>
            <a:endParaRPr lang="el-GR" dirty="0"/>
          </a:p>
          <a:p>
            <a:r>
              <a:rPr lang="en-GB" dirty="0"/>
              <a:t>the activity derived from the analysis of the CA?</a:t>
            </a:r>
            <a:endParaRPr lang="el-GR" dirty="0"/>
          </a:p>
          <a:p>
            <a:r>
              <a:rPr lang="en-GB" dirty="0"/>
              <a:t>the activity is it in line with the objectives of the work package?</a:t>
            </a:r>
            <a:endParaRPr lang="el-GR" dirty="0"/>
          </a:p>
          <a:p>
            <a:r>
              <a:rPr lang="en-GB" dirty="0"/>
              <a:t>the activity directly or indirectly improve the health inequality monitoring system?</a:t>
            </a:r>
            <a:endParaRPr lang="en-US" dirty="0"/>
          </a:p>
          <a:p>
            <a:r>
              <a:rPr lang="en-US" dirty="0"/>
              <a:t>the activity is funded by non-European sources? </a:t>
            </a:r>
          </a:p>
          <a:p>
            <a:r>
              <a:rPr lang="en-US" dirty="0"/>
              <a:t>to have documented impact in health inequity and inequality in the specific WP </a:t>
            </a:r>
          </a:p>
          <a:p>
            <a:r>
              <a:rPr lang="en-US" dirty="0"/>
              <a:t>to add on a previous activity or to be a new one </a:t>
            </a:r>
          </a:p>
          <a:p>
            <a:r>
              <a:rPr lang="en-US" dirty="0"/>
              <a:t>to be evaluable</a:t>
            </a:r>
          </a:p>
        </p:txBody>
      </p:sp>
    </p:spTree>
    <p:extLst>
      <p:ext uri="{BB962C8B-B14F-4D97-AF65-F5344CB8AC3E}">
        <p14:creationId xmlns:p14="http://schemas.microsoft.com/office/powerpoint/2010/main" val="4253441656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545</TotalTime>
  <Words>318</Words>
  <Application>Microsoft Office PowerPoint</Application>
  <PresentationFormat>Ευρεία οθόνη</PresentationFormat>
  <Paragraphs>89</Paragraphs>
  <Slides>5</Slides>
  <Notes>5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WP3 evaluation in WP5</dc:title>
  <dc:creator>Apostolos Vantarakis</dc:creator>
  <cp:lastModifiedBy>Apostolos Vantarakis</cp:lastModifiedBy>
  <cp:revision>15</cp:revision>
  <dcterms:created xsi:type="dcterms:W3CDTF">2019-09-30T21:13:48Z</dcterms:created>
  <dcterms:modified xsi:type="dcterms:W3CDTF">2019-10-02T06:59:50Z</dcterms:modified>
</cp:coreProperties>
</file>